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tags/tag4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ags/tag7.xml" ContentType="application/vnd.openxmlformats-officedocument.presentationml.tag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tags/tag3.xml" ContentType="application/vnd.openxmlformats-officedocument.presentationml.tags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1"/>
  </p:notesMasterIdLst>
  <p:handoutMasterIdLst>
    <p:handoutMasterId r:id="rId52"/>
  </p:handoutMasterIdLst>
  <p:sldIdLst>
    <p:sldId id="257" r:id="rId2"/>
    <p:sldId id="258" r:id="rId3"/>
    <p:sldId id="259" r:id="rId4"/>
    <p:sldId id="271" r:id="rId5"/>
    <p:sldId id="332" r:id="rId6"/>
    <p:sldId id="261" r:id="rId7"/>
    <p:sldId id="266" r:id="rId8"/>
    <p:sldId id="272" r:id="rId9"/>
    <p:sldId id="260" r:id="rId10"/>
    <p:sldId id="265" r:id="rId11"/>
    <p:sldId id="273" r:id="rId12"/>
    <p:sldId id="274" r:id="rId13"/>
    <p:sldId id="275" r:id="rId14"/>
    <p:sldId id="276" r:id="rId15"/>
    <p:sldId id="277" r:id="rId16"/>
    <p:sldId id="278" r:id="rId17"/>
    <p:sldId id="279" r:id="rId18"/>
    <p:sldId id="280" r:id="rId19"/>
    <p:sldId id="306" r:id="rId20"/>
    <p:sldId id="281" r:id="rId21"/>
    <p:sldId id="282" r:id="rId22"/>
    <p:sldId id="283" r:id="rId23"/>
    <p:sldId id="307" r:id="rId24"/>
    <p:sldId id="284" r:id="rId25"/>
    <p:sldId id="285" r:id="rId26"/>
    <p:sldId id="286" r:id="rId27"/>
    <p:sldId id="287" r:id="rId28"/>
    <p:sldId id="288" r:id="rId29"/>
    <p:sldId id="308" r:id="rId30"/>
    <p:sldId id="309" r:id="rId31"/>
    <p:sldId id="289" r:id="rId32"/>
    <p:sldId id="290" r:id="rId33"/>
    <p:sldId id="333" r:id="rId34"/>
    <p:sldId id="334" r:id="rId35"/>
    <p:sldId id="335" r:id="rId36"/>
    <p:sldId id="336" r:id="rId37"/>
    <p:sldId id="337" r:id="rId38"/>
    <p:sldId id="338" r:id="rId39"/>
    <p:sldId id="310" r:id="rId40"/>
    <p:sldId id="311" r:id="rId41"/>
    <p:sldId id="291" r:id="rId42"/>
    <p:sldId id="292" r:id="rId43"/>
    <p:sldId id="293" r:id="rId44"/>
    <p:sldId id="312" r:id="rId45"/>
    <p:sldId id="294" r:id="rId46"/>
    <p:sldId id="295" r:id="rId47"/>
    <p:sldId id="296" r:id="rId48"/>
    <p:sldId id="297" r:id="rId49"/>
    <p:sldId id="298" r:id="rId5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A251C"/>
    <a:srgbClr val="000000"/>
    <a:srgbClr val="F5F5F5"/>
    <a:srgbClr val="4472C4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napToGrid="0" showGuides="1">
      <p:cViewPr varScale="1">
        <p:scale>
          <a:sx n="64" d="100"/>
          <a:sy n="64" d="100"/>
        </p:scale>
        <p:origin x="-724" y="-64"/>
      </p:cViewPr>
      <p:guideLst>
        <p:guide orient="horz" pos="2201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notesMaster" Target="notesMasters/notesMaster1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35BB56C-4931-4118-B3F5-299378C19C45}" type="datetimeFigureOut">
              <a:rPr lang="zh-CN" altLang="en-US" smtClean="0"/>
              <a:pPr/>
              <a:t>2021/9/23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1496906-7F17-49DB-A88E-BC92012453B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DFBB724-59E0-414B-B5B4-090993CEF57D}" type="datetimeFigureOut">
              <a:rPr lang="zh-CN" altLang="en-US" smtClean="0"/>
              <a:pPr/>
              <a:t>2021/9/23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530" y="1143000"/>
            <a:ext cx="548694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10E95EE-6685-4757-B717-501E08EF73F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bg>
      <p:bgPr>
        <a:solidFill>
          <a:srgbClr val="DA25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 userDrawn="1"/>
        </p:nvGrpSpPr>
        <p:grpSpPr>
          <a:xfrm>
            <a:off x="5431187" y="263457"/>
            <a:ext cx="1330828" cy="2898940"/>
            <a:chOff x="5320236" y="0"/>
            <a:chExt cx="1566554" cy="3412757"/>
          </a:xfrm>
        </p:grpSpPr>
        <p:sp>
          <p:nvSpPr>
            <p:cNvPr id="5" name="任意多边形 3"/>
            <p:cNvSpPr/>
            <p:nvPr/>
          </p:nvSpPr>
          <p:spPr>
            <a:xfrm flipH="1">
              <a:off x="5320236" y="1239028"/>
              <a:ext cx="1566554" cy="2173729"/>
            </a:xfrm>
            <a:custGeom>
              <a:avLst/>
              <a:gdLst>
                <a:gd name="connsiteX0" fmla="*/ 1540683 w 2201932"/>
                <a:gd name="connsiteY0" fmla="*/ 0 h 3055372"/>
                <a:gd name="connsiteX1" fmla="*/ 1462917 w 2201932"/>
                <a:gd name="connsiteY1" fmla="*/ 0 h 3055372"/>
                <a:gd name="connsiteX2" fmla="*/ 739017 w 2201932"/>
                <a:gd name="connsiteY2" fmla="*/ 0 h 3055372"/>
                <a:gd name="connsiteX3" fmla="*/ 661251 w 2201932"/>
                <a:gd name="connsiteY3" fmla="*/ 0 h 3055372"/>
                <a:gd name="connsiteX4" fmla="*/ 673672 w 2201932"/>
                <a:gd name="connsiteY4" fmla="*/ 18403 h 3055372"/>
                <a:gd name="connsiteX5" fmla="*/ 608505 w 2201932"/>
                <a:gd name="connsiteY5" fmla="*/ 735857 h 3055372"/>
                <a:gd name="connsiteX6" fmla="*/ 394099 w 2201932"/>
                <a:gd name="connsiteY6" fmla="*/ 1099057 h 3055372"/>
                <a:gd name="connsiteX7" fmla="*/ 323727 w 2201932"/>
                <a:gd name="connsiteY7" fmla="*/ 1173138 h 3055372"/>
                <a:gd name="connsiteX8" fmla="*/ 323727 w 2201932"/>
                <a:gd name="connsiteY8" fmla="*/ 1174865 h 3055372"/>
                <a:gd name="connsiteX9" fmla="*/ 322465 w 2201932"/>
                <a:gd name="connsiteY9" fmla="*/ 1175906 h 3055372"/>
                <a:gd name="connsiteX10" fmla="*/ 0 w 2201932"/>
                <a:gd name="connsiteY10" fmla="*/ 1954406 h 3055372"/>
                <a:gd name="connsiteX11" fmla="*/ 1100966 w 2201932"/>
                <a:gd name="connsiteY11" fmla="*/ 3055372 h 3055372"/>
                <a:gd name="connsiteX12" fmla="*/ 2201932 w 2201932"/>
                <a:gd name="connsiteY12" fmla="*/ 1954406 h 3055372"/>
                <a:gd name="connsiteX13" fmla="*/ 1879467 w 2201932"/>
                <a:gd name="connsiteY13" fmla="*/ 1175906 h 3055372"/>
                <a:gd name="connsiteX14" fmla="*/ 1878207 w 2201932"/>
                <a:gd name="connsiteY14" fmla="*/ 1174866 h 3055372"/>
                <a:gd name="connsiteX15" fmla="*/ 1878207 w 2201932"/>
                <a:gd name="connsiteY15" fmla="*/ 1173138 h 3055372"/>
                <a:gd name="connsiteX16" fmla="*/ 1807835 w 2201932"/>
                <a:gd name="connsiteY16" fmla="*/ 1099057 h 3055372"/>
                <a:gd name="connsiteX17" fmla="*/ 1593429 w 2201932"/>
                <a:gd name="connsiteY17" fmla="*/ 735857 h 3055372"/>
                <a:gd name="connsiteX18" fmla="*/ 1528262 w 2201932"/>
                <a:gd name="connsiteY18" fmla="*/ 18403 h 3055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01932" h="3055372">
                  <a:moveTo>
                    <a:pt x="1540683" y="0"/>
                  </a:moveTo>
                  <a:lnTo>
                    <a:pt x="1462917" y="0"/>
                  </a:lnTo>
                  <a:lnTo>
                    <a:pt x="739017" y="0"/>
                  </a:lnTo>
                  <a:lnTo>
                    <a:pt x="661251" y="0"/>
                  </a:lnTo>
                  <a:lnTo>
                    <a:pt x="673672" y="18403"/>
                  </a:lnTo>
                  <a:cubicBezTo>
                    <a:pt x="746360" y="171028"/>
                    <a:pt x="726480" y="449921"/>
                    <a:pt x="608505" y="735857"/>
                  </a:cubicBezTo>
                  <a:cubicBezTo>
                    <a:pt x="549517" y="878825"/>
                    <a:pt x="474382" y="1003252"/>
                    <a:pt x="394099" y="1099057"/>
                  </a:cubicBezTo>
                  <a:lnTo>
                    <a:pt x="323727" y="1173138"/>
                  </a:lnTo>
                  <a:lnTo>
                    <a:pt x="323727" y="1174865"/>
                  </a:lnTo>
                  <a:lnTo>
                    <a:pt x="322465" y="1175906"/>
                  </a:lnTo>
                  <a:cubicBezTo>
                    <a:pt x="123230" y="1375141"/>
                    <a:pt x="0" y="1650383"/>
                    <a:pt x="0" y="1954406"/>
                  </a:cubicBezTo>
                  <a:cubicBezTo>
                    <a:pt x="0" y="2562453"/>
                    <a:pt x="492919" y="3055372"/>
                    <a:pt x="1100966" y="3055372"/>
                  </a:cubicBezTo>
                  <a:cubicBezTo>
                    <a:pt x="1709013" y="3055372"/>
                    <a:pt x="2201932" y="2562453"/>
                    <a:pt x="2201932" y="1954406"/>
                  </a:cubicBezTo>
                  <a:cubicBezTo>
                    <a:pt x="2201932" y="1650383"/>
                    <a:pt x="2078702" y="1375141"/>
                    <a:pt x="1879467" y="1175906"/>
                  </a:cubicBezTo>
                  <a:lnTo>
                    <a:pt x="1878207" y="1174866"/>
                  </a:lnTo>
                  <a:lnTo>
                    <a:pt x="1878207" y="1173138"/>
                  </a:lnTo>
                  <a:lnTo>
                    <a:pt x="1807835" y="1099057"/>
                  </a:lnTo>
                  <a:cubicBezTo>
                    <a:pt x="1727552" y="1003252"/>
                    <a:pt x="1652417" y="878825"/>
                    <a:pt x="1593429" y="735857"/>
                  </a:cubicBezTo>
                  <a:cubicBezTo>
                    <a:pt x="1475454" y="449921"/>
                    <a:pt x="1455574" y="171028"/>
                    <a:pt x="1528262" y="18403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" name="任意多边形 4"/>
            <p:cNvSpPr/>
            <p:nvPr/>
          </p:nvSpPr>
          <p:spPr>
            <a:xfrm>
              <a:off x="5717475" y="0"/>
              <a:ext cx="770124" cy="1836118"/>
            </a:xfrm>
            <a:custGeom>
              <a:avLst/>
              <a:gdLst>
                <a:gd name="connsiteX0" fmla="*/ 352571 w 883454"/>
                <a:gd name="connsiteY0" fmla="*/ 0 h 2106319"/>
                <a:gd name="connsiteX1" fmla="*/ 530882 w 883454"/>
                <a:gd name="connsiteY1" fmla="*/ 0 h 2106319"/>
                <a:gd name="connsiteX2" fmla="*/ 530882 w 883454"/>
                <a:gd name="connsiteY2" fmla="*/ 685907 h 2106319"/>
                <a:gd name="connsiteX3" fmla="*/ 605180 w 883454"/>
                <a:gd name="connsiteY3" fmla="*/ 685907 h 2106319"/>
                <a:gd name="connsiteX4" fmla="*/ 764580 w 883454"/>
                <a:gd name="connsiteY4" fmla="*/ 845307 h 2106319"/>
                <a:gd name="connsiteX5" fmla="*/ 764580 w 883454"/>
                <a:gd name="connsiteY5" fmla="*/ 861100 h 2106319"/>
                <a:gd name="connsiteX6" fmla="*/ 771250 w 883454"/>
                <a:gd name="connsiteY6" fmla="*/ 862448 h 2106319"/>
                <a:gd name="connsiteX7" fmla="*/ 883454 w 883454"/>
                <a:gd name="connsiteY7" fmla="*/ 1031724 h 2106319"/>
                <a:gd name="connsiteX8" fmla="*/ 883454 w 883454"/>
                <a:gd name="connsiteY8" fmla="*/ 1040503 h 2106319"/>
                <a:gd name="connsiteX9" fmla="*/ 883454 w 883454"/>
                <a:gd name="connsiteY9" fmla="*/ 1134392 h 2106319"/>
                <a:gd name="connsiteX10" fmla="*/ 883454 w 883454"/>
                <a:gd name="connsiteY10" fmla="*/ 2106319 h 2106319"/>
                <a:gd name="connsiteX11" fmla="*/ 0 w 883454"/>
                <a:gd name="connsiteY11" fmla="*/ 2106319 h 2106319"/>
                <a:gd name="connsiteX12" fmla="*/ 0 w 883454"/>
                <a:gd name="connsiteY12" fmla="*/ 1134392 h 2106319"/>
                <a:gd name="connsiteX13" fmla="*/ 0 w 883454"/>
                <a:gd name="connsiteY13" fmla="*/ 1040503 h 2106319"/>
                <a:gd name="connsiteX14" fmla="*/ 0 w 883454"/>
                <a:gd name="connsiteY14" fmla="*/ 1031724 h 2106319"/>
                <a:gd name="connsiteX15" fmla="*/ 112204 w 883454"/>
                <a:gd name="connsiteY15" fmla="*/ 862448 h 2106319"/>
                <a:gd name="connsiteX16" fmla="*/ 118875 w 883454"/>
                <a:gd name="connsiteY16" fmla="*/ 861100 h 2106319"/>
                <a:gd name="connsiteX17" fmla="*/ 118875 w 883454"/>
                <a:gd name="connsiteY17" fmla="*/ 845307 h 2106319"/>
                <a:gd name="connsiteX18" fmla="*/ 278275 w 883454"/>
                <a:gd name="connsiteY18" fmla="*/ 685907 h 2106319"/>
                <a:gd name="connsiteX19" fmla="*/ 352571 w 883454"/>
                <a:gd name="connsiteY19" fmla="*/ 685907 h 2106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83454" h="2106319">
                  <a:moveTo>
                    <a:pt x="352571" y="0"/>
                  </a:moveTo>
                  <a:lnTo>
                    <a:pt x="530882" y="0"/>
                  </a:lnTo>
                  <a:lnTo>
                    <a:pt x="530882" y="685907"/>
                  </a:lnTo>
                  <a:lnTo>
                    <a:pt x="605180" y="685907"/>
                  </a:lnTo>
                  <a:cubicBezTo>
                    <a:pt x="693214" y="685907"/>
                    <a:pt x="764580" y="757272"/>
                    <a:pt x="764580" y="845307"/>
                  </a:cubicBezTo>
                  <a:lnTo>
                    <a:pt x="764580" y="861100"/>
                  </a:lnTo>
                  <a:lnTo>
                    <a:pt x="771250" y="862448"/>
                  </a:lnTo>
                  <a:cubicBezTo>
                    <a:pt x="837189" y="890337"/>
                    <a:pt x="883454" y="955628"/>
                    <a:pt x="883454" y="1031724"/>
                  </a:cubicBezTo>
                  <a:lnTo>
                    <a:pt x="883454" y="1040503"/>
                  </a:lnTo>
                  <a:lnTo>
                    <a:pt x="883454" y="1134392"/>
                  </a:lnTo>
                  <a:lnTo>
                    <a:pt x="883454" y="2106319"/>
                  </a:lnTo>
                  <a:lnTo>
                    <a:pt x="0" y="2106319"/>
                  </a:lnTo>
                  <a:lnTo>
                    <a:pt x="0" y="1134392"/>
                  </a:lnTo>
                  <a:lnTo>
                    <a:pt x="0" y="1040503"/>
                  </a:lnTo>
                  <a:lnTo>
                    <a:pt x="0" y="1031724"/>
                  </a:lnTo>
                  <a:cubicBezTo>
                    <a:pt x="0" y="955628"/>
                    <a:pt x="46266" y="890337"/>
                    <a:pt x="112204" y="862448"/>
                  </a:cubicBezTo>
                  <a:lnTo>
                    <a:pt x="118875" y="861100"/>
                  </a:lnTo>
                  <a:lnTo>
                    <a:pt x="118875" y="845307"/>
                  </a:lnTo>
                  <a:cubicBezTo>
                    <a:pt x="118875" y="757272"/>
                    <a:pt x="190240" y="685907"/>
                    <a:pt x="278275" y="685907"/>
                  </a:cubicBezTo>
                  <a:lnTo>
                    <a:pt x="352571" y="685907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 userDrawn="1"/>
        </p:nvSpPr>
        <p:spPr>
          <a:xfrm>
            <a:off x="4290660" y="5331023"/>
            <a:ext cx="3611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+mn-ea"/>
              </a:rPr>
              <a:t>2022</a:t>
            </a:r>
            <a:r>
              <a:rPr lang="zh-CN" altLang="en-US" sz="2000" dirty="0">
                <a:solidFill>
                  <a:schemeClr val="bg1"/>
                </a:solidFill>
                <a:latin typeface="+mn-ea"/>
              </a:rPr>
              <a:t>版</a:t>
            </a:r>
            <a:r>
              <a:rPr lang="en-US" altLang="zh-CN" sz="2000" dirty="0">
                <a:solidFill>
                  <a:schemeClr val="bg1"/>
                </a:solidFill>
                <a:latin typeface="+mn-ea"/>
              </a:rPr>
              <a:t>《</a:t>
            </a:r>
            <a:r>
              <a:rPr lang="zh-CN" altLang="en-US" sz="2000" dirty="0">
                <a:solidFill>
                  <a:schemeClr val="bg1"/>
                </a:solidFill>
                <a:latin typeface="+mn-ea"/>
              </a:rPr>
              <a:t>高考帮</a:t>
            </a:r>
            <a:r>
              <a:rPr lang="en-US" altLang="zh-CN" sz="2000" dirty="0">
                <a:solidFill>
                  <a:schemeClr val="bg1"/>
                </a:solidFill>
                <a:latin typeface="+mn-ea"/>
              </a:rPr>
              <a:t>》</a:t>
            </a:r>
            <a:r>
              <a:rPr lang="zh-CN" altLang="en-US" sz="2000" dirty="0">
                <a:solidFill>
                  <a:schemeClr val="bg1"/>
                </a:solidFill>
                <a:latin typeface="+mn-ea"/>
              </a:rPr>
              <a:t>配套</a:t>
            </a:r>
            <a:r>
              <a:rPr lang="en-US" altLang="zh-CN" sz="2000" dirty="0">
                <a:solidFill>
                  <a:schemeClr val="bg1"/>
                </a:solidFill>
                <a:latin typeface="+mn-ea"/>
              </a:rPr>
              <a:t>PPT</a:t>
            </a:r>
            <a:r>
              <a:rPr lang="zh-CN" altLang="en-US" sz="2000" dirty="0">
                <a:solidFill>
                  <a:schemeClr val="bg1"/>
                </a:solidFill>
                <a:latin typeface="+mn-ea"/>
              </a:rPr>
              <a:t>课件</a:t>
            </a:r>
          </a:p>
        </p:txBody>
      </p:sp>
      <p:grpSp>
        <p:nvGrpSpPr>
          <p:cNvPr id="8" name="组合 7"/>
          <p:cNvGrpSpPr/>
          <p:nvPr userDrawn="1"/>
        </p:nvGrpSpPr>
        <p:grpSpPr>
          <a:xfrm>
            <a:off x="3713220" y="3595403"/>
            <a:ext cx="4765100" cy="1454328"/>
            <a:chOff x="2452571" y="1771159"/>
            <a:chExt cx="7813430" cy="2384926"/>
          </a:xfrm>
          <a:solidFill>
            <a:schemeClr val="bg1"/>
          </a:solidFill>
        </p:grpSpPr>
        <p:sp>
          <p:nvSpPr>
            <p:cNvPr id="9" name="任意多边形 7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" name="任意多边形 8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 9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矩形 11"/>
          <p:cNvSpPr/>
          <p:nvPr userDrawn="1"/>
        </p:nvSpPr>
        <p:spPr>
          <a:xfrm>
            <a:off x="6026492" y="-4852"/>
            <a:ext cx="138559" cy="13208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0"/>
            <a:ext cx="12193201" cy="6858000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: 圆角 8"/>
          <p:cNvSpPr/>
          <p:nvPr userDrawn="1"/>
        </p:nvSpPr>
        <p:spPr>
          <a:xfrm>
            <a:off x="72007" y="69000"/>
            <a:ext cx="12049186" cy="6720000"/>
          </a:xfrm>
          <a:prstGeom prst="roundRect">
            <a:avLst>
              <a:gd name="adj" fmla="val 138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0" name="组合 9"/>
          <p:cNvGrpSpPr/>
          <p:nvPr userDrawn="1"/>
        </p:nvGrpSpPr>
        <p:grpSpPr>
          <a:xfrm>
            <a:off x="11295413" y="103788"/>
            <a:ext cx="118901" cy="205737"/>
            <a:chOff x="8465487" y="93561"/>
            <a:chExt cx="85864" cy="154303"/>
          </a:xfrm>
        </p:grpSpPr>
        <p:sp>
          <p:nvSpPr>
            <p:cNvPr id="11" name="任意多边形: 形状 10"/>
            <p:cNvSpPr/>
            <p:nvPr/>
          </p:nvSpPr>
          <p:spPr>
            <a:xfrm flipH="1">
              <a:off x="8465487" y="154304"/>
              <a:ext cx="85864" cy="93560"/>
            </a:xfrm>
            <a:custGeom>
              <a:avLst/>
              <a:gdLst>
                <a:gd name="connsiteX0" fmla="*/ 61853 w 85864"/>
                <a:gd name="connsiteY0" fmla="*/ 0 h 93560"/>
                <a:gd name="connsiteX1" fmla="*/ 24011 w 85864"/>
                <a:gd name="connsiteY1" fmla="*/ 0 h 93560"/>
                <a:gd name="connsiteX2" fmla="*/ 23729 w 85864"/>
                <a:gd name="connsiteY2" fmla="*/ 3111 h 93560"/>
                <a:gd name="connsiteX3" fmla="*/ 15368 w 85864"/>
                <a:gd name="connsiteY3" fmla="*/ 17274 h 93560"/>
                <a:gd name="connsiteX4" fmla="*/ 12624 w 85864"/>
                <a:gd name="connsiteY4" fmla="*/ 20162 h 93560"/>
                <a:gd name="connsiteX5" fmla="*/ 12624 w 85864"/>
                <a:gd name="connsiteY5" fmla="*/ 20230 h 93560"/>
                <a:gd name="connsiteX6" fmla="*/ 12575 w 85864"/>
                <a:gd name="connsiteY6" fmla="*/ 20270 h 93560"/>
                <a:gd name="connsiteX7" fmla="*/ 0 w 85864"/>
                <a:gd name="connsiteY7" fmla="*/ 50628 h 93560"/>
                <a:gd name="connsiteX8" fmla="*/ 42932 w 85864"/>
                <a:gd name="connsiteY8" fmla="*/ 93560 h 93560"/>
                <a:gd name="connsiteX9" fmla="*/ 85864 w 85864"/>
                <a:gd name="connsiteY9" fmla="*/ 50628 h 93560"/>
                <a:gd name="connsiteX10" fmla="*/ 73290 w 85864"/>
                <a:gd name="connsiteY10" fmla="*/ 20270 h 93560"/>
                <a:gd name="connsiteX11" fmla="*/ 73241 w 85864"/>
                <a:gd name="connsiteY11" fmla="*/ 20230 h 93560"/>
                <a:gd name="connsiteX12" fmla="*/ 73241 w 85864"/>
                <a:gd name="connsiteY12" fmla="*/ 20162 h 93560"/>
                <a:gd name="connsiteX13" fmla="*/ 70496 w 85864"/>
                <a:gd name="connsiteY13" fmla="*/ 17274 h 93560"/>
                <a:gd name="connsiteX14" fmla="*/ 62136 w 85864"/>
                <a:gd name="connsiteY14" fmla="*/ 3111 h 93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85864" h="93560">
                  <a:moveTo>
                    <a:pt x="61853" y="0"/>
                  </a:moveTo>
                  <a:lnTo>
                    <a:pt x="24011" y="0"/>
                  </a:lnTo>
                  <a:lnTo>
                    <a:pt x="23729" y="3111"/>
                  </a:lnTo>
                  <a:cubicBezTo>
                    <a:pt x="21429" y="8686"/>
                    <a:pt x="18499" y="13538"/>
                    <a:pt x="15368" y="17274"/>
                  </a:cubicBezTo>
                  <a:lnTo>
                    <a:pt x="12624" y="20162"/>
                  </a:lnTo>
                  <a:lnTo>
                    <a:pt x="12624" y="20230"/>
                  </a:lnTo>
                  <a:lnTo>
                    <a:pt x="12575" y="20270"/>
                  </a:lnTo>
                  <a:cubicBezTo>
                    <a:pt x="4806" y="28040"/>
                    <a:pt x="0" y="38773"/>
                    <a:pt x="0" y="50628"/>
                  </a:cubicBezTo>
                  <a:cubicBezTo>
                    <a:pt x="0" y="74339"/>
                    <a:pt x="19222" y="93560"/>
                    <a:pt x="42932" y="93560"/>
                  </a:cubicBezTo>
                  <a:cubicBezTo>
                    <a:pt x="66643" y="93560"/>
                    <a:pt x="85864" y="74339"/>
                    <a:pt x="85864" y="50628"/>
                  </a:cubicBezTo>
                  <a:cubicBezTo>
                    <a:pt x="85864" y="38773"/>
                    <a:pt x="81059" y="28040"/>
                    <a:pt x="73290" y="20270"/>
                  </a:cubicBezTo>
                  <a:lnTo>
                    <a:pt x="73241" y="20230"/>
                  </a:lnTo>
                  <a:lnTo>
                    <a:pt x="73241" y="20162"/>
                  </a:lnTo>
                  <a:lnTo>
                    <a:pt x="70496" y="17274"/>
                  </a:lnTo>
                  <a:cubicBezTo>
                    <a:pt x="67366" y="13538"/>
                    <a:pt x="64436" y="8686"/>
                    <a:pt x="62136" y="3111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" name="任意多边形: 形状 11"/>
            <p:cNvSpPr/>
            <p:nvPr/>
          </p:nvSpPr>
          <p:spPr>
            <a:xfrm>
              <a:off x="8486110" y="93561"/>
              <a:ext cx="49867" cy="70269"/>
            </a:xfrm>
            <a:custGeom>
              <a:avLst/>
              <a:gdLst>
                <a:gd name="connsiteX0" fmla="*/ 19901 w 49867"/>
                <a:gd name="connsiteY0" fmla="*/ 0 h 70269"/>
                <a:gd name="connsiteX1" fmla="*/ 29966 w 49867"/>
                <a:gd name="connsiteY1" fmla="*/ 0 h 70269"/>
                <a:gd name="connsiteX2" fmla="*/ 29966 w 49867"/>
                <a:gd name="connsiteY2" fmla="*/ 7176 h 70269"/>
                <a:gd name="connsiteX3" fmla="*/ 34160 w 49867"/>
                <a:gd name="connsiteY3" fmla="*/ 7176 h 70269"/>
                <a:gd name="connsiteX4" fmla="*/ 43157 w 49867"/>
                <a:gd name="connsiteY4" fmla="*/ 14256 h 70269"/>
                <a:gd name="connsiteX5" fmla="*/ 43157 w 49867"/>
                <a:gd name="connsiteY5" fmla="*/ 14958 h 70269"/>
                <a:gd name="connsiteX6" fmla="*/ 43534 w 49867"/>
                <a:gd name="connsiteY6" fmla="*/ 15018 h 70269"/>
                <a:gd name="connsiteX7" fmla="*/ 49867 w 49867"/>
                <a:gd name="connsiteY7" fmla="*/ 22537 h 70269"/>
                <a:gd name="connsiteX8" fmla="*/ 49867 w 49867"/>
                <a:gd name="connsiteY8" fmla="*/ 22927 h 70269"/>
                <a:gd name="connsiteX9" fmla="*/ 49867 w 49867"/>
                <a:gd name="connsiteY9" fmla="*/ 27097 h 70269"/>
                <a:gd name="connsiteX10" fmla="*/ 49867 w 49867"/>
                <a:gd name="connsiteY10" fmla="*/ 70269 h 70269"/>
                <a:gd name="connsiteX11" fmla="*/ 0 w 49867"/>
                <a:gd name="connsiteY11" fmla="*/ 70269 h 70269"/>
                <a:gd name="connsiteX12" fmla="*/ 0 w 49867"/>
                <a:gd name="connsiteY12" fmla="*/ 27097 h 70269"/>
                <a:gd name="connsiteX13" fmla="*/ 0 w 49867"/>
                <a:gd name="connsiteY13" fmla="*/ 22927 h 70269"/>
                <a:gd name="connsiteX14" fmla="*/ 0 w 49867"/>
                <a:gd name="connsiteY14" fmla="*/ 22537 h 70269"/>
                <a:gd name="connsiteX15" fmla="*/ 6333 w 49867"/>
                <a:gd name="connsiteY15" fmla="*/ 15018 h 70269"/>
                <a:gd name="connsiteX16" fmla="*/ 6710 w 49867"/>
                <a:gd name="connsiteY16" fmla="*/ 14958 h 70269"/>
                <a:gd name="connsiteX17" fmla="*/ 6710 w 49867"/>
                <a:gd name="connsiteY17" fmla="*/ 14256 h 70269"/>
                <a:gd name="connsiteX18" fmla="*/ 15707 w 49867"/>
                <a:gd name="connsiteY18" fmla="*/ 7176 h 70269"/>
                <a:gd name="connsiteX19" fmla="*/ 19901 w 49867"/>
                <a:gd name="connsiteY19" fmla="*/ 7176 h 702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9867" h="70269">
                  <a:moveTo>
                    <a:pt x="19901" y="0"/>
                  </a:moveTo>
                  <a:lnTo>
                    <a:pt x="29966" y="0"/>
                  </a:lnTo>
                  <a:lnTo>
                    <a:pt x="29966" y="7176"/>
                  </a:lnTo>
                  <a:lnTo>
                    <a:pt x="34160" y="7176"/>
                  </a:lnTo>
                  <a:cubicBezTo>
                    <a:pt x="39129" y="7176"/>
                    <a:pt x="43157" y="10346"/>
                    <a:pt x="43157" y="14256"/>
                  </a:cubicBezTo>
                  <a:lnTo>
                    <a:pt x="43157" y="14958"/>
                  </a:lnTo>
                  <a:lnTo>
                    <a:pt x="43534" y="15018"/>
                  </a:lnTo>
                  <a:cubicBezTo>
                    <a:pt x="47256" y="16257"/>
                    <a:pt x="49867" y="19157"/>
                    <a:pt x="49867" y="22537"/>
                  </a:cubicBezTo>
                  <a:lnTo>
                    <a:pt x="49867" y="22927"/>
                  </a:lnTo>
                  <a:lnTo>
                    <a:pt x="49867" y="27097"/>
                  </a:lnTo>
                  <a:lnTo>
                    <a:pt x="49867" y="70269"/>
                  </a:lnTo>
                  <a:lnTo>
                    <a:pt x="0" y="70269"/>
                  </a:lnTo>
                  <a:lnTo>
                    <a:pt x="0" y="27097"/>
                  </a:lnTo>
                  <a:lnTo>
                    <a:pt x="0" y="22927"/>
                  </a:lnTo>
                  <a:lnTo>
                    <a:pt x="0" y="22537"/>
                  </a:lnTo>
                  <a:cubicBezTo>
                    <a:pt x="0" y="19157"/>
                    <a:pt x="2612" y="16257"/>
                    <a:pt x="6333" y="15018"/>
                  </a:cubicBezTo>
                  <a:lnTo>
                    <a:pt x="6710" y="14958"/>
                  </a:lnTo>
                  <a:lnTo>
                    <a:pt x="6710" y="14256"/>
                  </a:lnTo>
                  <a:cubicBezTo>
                    <a:pt x="6710" y="10346"/>
                    <a:pt x="10738" y="7176"/>
                    <a:pt x="15707" y="7176"/>
                  </a:cubicBezTo>
                  <a:lnTo>
                    <a:pt x="19901" y="7176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3" name="组合 12"/>
          <p:cNvGrpSpPr/>
          <p:nvPr userDrawn="1"/>
        </p:nvGrpSpPr>
        <p:grpSpPr>
          <a:xfrm>
            <a:off x="11493310" y="138508"/>
            <a:ext cx="505871" cy="154395"/>
            <a:chOff x="2452571" y="1771159"/>
            <a:chExt cx="7813430" cy="2384926"/>
          </a:xfrm>
          <a:solidFill>
            <a:srgbClr val="DA251C"/>
          </a:solidFill>
        </p:grpSpPr>
        <p:sp>
          <p:nvSpPr>
            <p:cNvPr id="14" name="任意多边形 12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rgbClr val="DA251C"/>
                </a:solidFill>
              </a:endParaRPr>
            </a:p>
          </p:txBody>
        </p:sp>
        <p:sp>
          <p:nvSpPr>
            <p:cNvPr id="15" name="任意多边形 13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DA251C"/>
                </a:solidFill>
              </a:endParaRPr>
            </a:p>
          </p:txBody>
        </p:sp>
        <p:sp>
          <p:nvSpPr>
            <p:cNvPr id="16" name="任意多边形 14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DA251C"/>
                </a:solidFill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39468" y="392655"/>
            <a:ext cx="11515730" cy="640175"/>
          </a:xfrm>
          <a:prstGeom prst="rect">
            <a:avLst/>
          </a:prstGeom>
        </p:spPr>
        <p:txBody>
          <a:bodyPr wrap="square">
            <a:spAutoFit/>
          </a:bodyPr>
          <a:lstStyle>
            <a:lvl1pPr>
              <a:defRPr sz="3735">
                <a:latin typeface="+mn-lt"/>
                <a:ea typeface="+mn-ea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iconfont-10517-5127270"/>
          <p:cNvSpPr/>
          <p:nvPr userDrawn="1"/>
        </p:nvSpPr>
        <p:spPr>
          <a:xfrm>
            <a:off x="9580359" y="1331809"/>
            <a:ext cx="373805" cy="373841"/>
          </a:xfrm>
          <a:custGeom>
            <a:avLst/>
            <a:gdLst>
              <a:gd name="connsiteX0" fmla="*/ 253961 w 507905"/>
              <a:gd name="connsiteY0" fmla="*/ 126976 h 508005"/>
              <a:gd name="connsiteX1" fmla="*/ 348093 w 507905"/>
              <a:gd name="connsiteY1" fmla="*/ 159840 h 508005"/>
              <a:gd name="connsiteX2" fmla="*/ 312192 w 507905"/>
              <a:gd name="connsiteY2" fmla="*/ 195752 h 508005"/>
              <a:gd name="connsiteX3" fmla="*/ 253961 w 507905"/>
              <a:gd name="connsiteY3" fmla="*/ 177796 h 508005"/>
              <a:gd name="connsiteX4" fmla="*/ 177780 w 507905"/>
              <a:gd name="connsiteY4" fmla="*/ 254002 h 508005"/>
              <a:gd name="connsiteX5" fmla="*/ 253961 w 507905"/>
              <a:gd name="connsiteY5" fmla="*/ 330208 h 508005"/>
              <a:gd name="connsiteX6" fmla="*/ 312192 w 507905"/>
              <a:gd name="connsiteY6" fmla="*/ 312204 h 508005"/>
              <a:gd name="connsiteX7" fmla="*/ 348093 w 507905"/>
              <a:gd name="connsiteY7" fmla="*/ 348212 h 508005"/>
              <a:gd name="connsiteX8" fmla="*/ 253961 w 507905"/>
              <a:gd name="connsiteY8" fmla="*/ 381028 h 508005"/>
              <a:gd name="connsiteX9" fmla="*/ 126976 w 507905"/>
              <a:gd name="connsiteY9" fmla="*/ 254002 h 508005"/>
              <a:gd name="connsiteX10" fmla="*/ 253961 w 507905"/>
              <a:gd name="connsiteY10" fmla="*/ 126976 h 508005"/>
              <a:gd name="connsiteX11" fmla="*/ 253952 w 507905"/>
              <a:gd name="connsiteY11" fmla="*/ 50772 h 508005"/>
              <a:gd name="connsiteX12" fmla="*/ 50762 w 507905"/>
              <a:gd name="connsiteY12" fmla="*/ 254002 h 508005"/>
              <a:gd name="connsiteX13" fmla="*/ 253952 w 507905"/>
              <a:gd name="connsiteY13" fmla="*/ 457233 h 508005"/>
              <a:gd name="connsiteX14" fmla="*/ 457143 w 507905"/>
              <a:gd name="connsiteY14" fmla="*/ 254002 h 508005"/>
              <a:gd name="connsiteX15" fmla="*/ 253952 w 507905"/>
              <a:gd name="connsiteY15" fmla="*/ 50772 h 508005"/>
              <a:gd name="connsiteX16" fmla="*/ 253952 w 507905"/>
              <a:gd name="connsiteY16" fmla="*/ 0 h 508005"/>
              <a:gd name="connsiteX17" fmla="*/ 507905 w 507905"/>
              <a:gd name="connsiteY17" fmla="*/ 254002 h 508005"/>
              <a:gd name="connsiteX18" fmla="*/ 253952 w 507905"/>
              <a:gd name="connsiteY18" fmla="*/ 508005 h 508005"/>
              <a:gd name="connsiteX19" fmla="*/ 0 w 507905"/>
              <a:gd name="connsiteY19" fmla="*/ 254002 h 508005"/>
              <a:gd name="connsiteX20" fmla="*/ 253952 w 507905"/>
              <a:gd name="connsiteY20" fmla="*/ 0 h 5080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507905" h="508005">
                <a:moveTo>
                  <a:pt x="253961" y="126976"/>
                </a:moveTo>
                <a:cubicBezTo>
                  <a:pt x="276863" y="126976"/>
                  <a:pt x="319525" y="131263"/>
                  <a:pt x="348093" y="159840"/>
                </a:cubicBezTo>
                <a:lnTo>
                  <a:pt x="312192" y="195752"/>
                </a:lnTo>
                <a:cubicBezTo>
                  <a:pt x="300956" y="184512"/>
                  <a:pt x="279196" y="177796"/>
                  <a:pt x="253961" y="177796"/>
                </a:cubicBezTo>
                <a:cubicBezTo>
                  <a:pt x="212680" y="177796"/>
                  <a:pt x="177780" y="212708"/>
                  <a:pt x="177780" y="254002"/>
                </a:cubicBezTo>
                <a:cubicBezTo>
                  <a:pt x="177780" y="295296"/>
                  <a:pt x="212680" y="330208"/>
                  <a:pt x="253961" y="330208"/>
                </a:cubicBezTo>
                <a:cubicBezTo>
                  <a:pt x="279149" y="330208"/>
                  <a:pt x="300956" y="323492"/>
                  <a:pt x="312192" y="312204"/>
                </a:cubicBezTo>
                <a:lnTo>
                  <a:pt x="348093" y="348212"/>
                </a:lnTo>
                <a:cubicBezTo>
                  <a:pt x="319525" y="376741"/>
                  <a:pt x="276863" y="381028"/>
                  <a:pt x="253961" y="381028"/>
                </a:cubicBezTo>
                <a:cubicBezTo>
                  <a:pt x="183969" y="381028"/>
                  <a:pt x="126976" y="324016"/>
                  <a:pt x="126976" y="254002"/>
                </a:cubicBezTo>
                <a:cubicBezTo>
                  <a:pt x="126976" y="183988"/>
                  <a:pt x="183969" y="126976"/>
                  <a:pt x="253961" y="126976"/>
                </a:cubicBezTo>
                <a:close/>
                <a:moveTo>
                  <a:pt x="253952" y="50772"/>
                </a:moveTo>
                <a:cubicBezTo>
                  <a:pt x="143810" y="50772"/>
                  <a:pt x="50762" y="143838"/>
                  <a:pt x="50762" y="254002"/>
                </a:cubicBezTo>
                <a:cubicBezTo>
                  <a:pt x="50762" y="364167"/>
                  <a:pt x="143810" y="457233"/>
                  <a:pt x="253952" y="457233"/>
                </a:cubicBezTo>
                <a:cubicBezTo>
                  <a:pt x="364095" y="457233"/>
                  <a:pt x="457143" y="364167"/>
                  <a:pt x="457143" y="254002"/>
                </a:cubicBezTo>
                <a:cubicBezTo>
                  <a:pt x="457143" y="143838"/>
                  <a:pt x="364095" y="50772"/>
                  <a:pt x="253952" y="50772"/>
                </a:cubicBezTo>
                <a:close/>
                <a:moveTo>
                  <a:pt x="253952" y="0"/>
                </a:moveTo>
                <a:cubicBezTo>
                  <a:pt x="391619" y="0"/>
                  <a:pt x="507905" y="116309"/>
                  <a:pt x="507905" y="254002"/>
                </a:cubicBezTo>
                <a:cubicBezTo>
                  <a:pt x="507905" y="391696"/>
                  <a:pt x="391619" y="508005"/>
                  <a:pt x="253952" y="508005"/>
                </a:cubicBezTo>
                <a:cubicBezTo>
                  <a:pt x="116286" y="508005"/>
                  <a:pt x="0" y="391696"/>
                  <a:pt x="0" y="254002"/>
                </a:cubicBezTo>
                <a:cubicBezTo>
                  <a:pt x="0" y="116309"/>
                  <a:pt x="116286" y="0"/>
                  <a:pt x="253952" y="0"/>
                </a:cubicBezTo>
                <a:close/>
              </a:path>
            </a:pathLst>
          </a:cu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175210" y="663056"/>
            <a:ext cx="1658035" cy="460772"/>
          </a:xfrm>
          <a:prstGeom prst="rect">
            <a:avLst/>
          </a:prstGeom>
        </p:spPr>
      </p:pic>
      <p:sp>
        <p:nvSpPr>
          <p:cNvPr id="4" name="矩形 3"/>
          <p:cNvSpPr/>
          <p:nvPr userDrawn="1"/>
        </p:nvSpPr>
        <p:spPr>
          <a:xfrm>
            <a:off x="689181" y="1123828"/>
            <a:ext cx="10920866" cy="3461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2000" b="1" dirty="0">
                <a:solidFill>
                  <a:srgbClr val="DA251C"/>
                </a:solidFill>
              </a:rPr>
              <a:t>《</a:t>
            </a:r>
            <a:r>
              <a:rPr lang="zh-CN" altLang="en-US" sz="2000" b="1" dirty="0">
                <a:solidFill>
                  <a:srgbClr val="DA251C"/>
                </a:solidFill>
              </a:rPr>
              <a:t>高考帮</a:t>
            </a:r>
            <a:r>
              <a:rPr lang="en-US" altLang="zh-CN" sz="2000" b="1" dirty="0">
                <a:solidFill>
                  <a:srgbClr val="DA251C"/>
                </a:solidFill>
              </a:rPr>
              <a:t>》</a:t>
            </a:r>
            <a:r>
              <a:rPr lang="zh-CN" altLang="en-US" sz="2000" b="1" dirty="0">
                <a:solidFill>
                  <a:srgbClr val="DA251C"/>
                </a:solidFill>
              </a:rPr>
              <a:t>系列图书配套</a:t>
            </a:r>
            <a:r>
              <a:rPr lang="en-US" altLang="zh-CN" sz="2000" b="1" dirty="0">
                <a:solidFill>
                  <a:srgbClr val="DA251C"/>
                </a:solidFill>
              </a:rPr>
              <a:t>PPT</a:t>
            </a:r>
            <a:r>
              <a:rPr lang="zh-CN" altLang="en-US" sz="2000" b="1" dirty="0">
                <a:solidFill>
                  <a:srgbClr val="DA251C"/>
                </a:solidFill>
              </a:rPr>
              <a:t>课件版权声明 </a:t>
            </a:r>
            <a:endParaRPr lang="en-US" altLang="zh-CN" sz="2000" b="1" dirty="0">
              <a:solidFill>
                <a:srgbClr val="DA251C"/>
              </a:solidFill>
            </a:endParaRPr>
          </a:p>
          <a:p>
            <a:pPr>
              <a:lnSpc>
                <a:spcPct val="150000"/>
              </a:lnSpc>
            </a:pPr>
            <a:endParaRPr lang="en-US" altLang="zh-CN" sz="1400" dirty="0">
              <a:solidFill>
                <a:prstClr val="black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prstClr val="black"/>
                </a:solidFill>
              </a:rPr>
              <a:t>本系列课件为河南天星教育传媒股份有限公司旗下</a:t>
            </a:r>
            <a:r>
              <a:rPr lang="en-US" altLang="zh-CN" sz="1400" dirty="0">
                <a:solidFill>
                  <a:prstClr val="black"/>
                </a:solidFill>
              </a:rPr>
              <a:t>《</a:t>
            </a:r>
            <a:r>
              <a:rPr lang="zh-CN" altLang="en-US" sz="1400" dirty="0">
                <a:solidFill>
                  <a:prstClr val="black"/>
                </a:solidFill>
              </a:rPr>
              <a:t>高考帮</a:t>
            </a:r>
            <a:r>
              <a:rPr lang="en-US" altLang="zh-CN" sz="1400" dirty="0">
                <a:solidFill>
                  <a:prstClr val="black"/>
                </a:solidFill>
              </a:rPr>
              <a:t>》</a:t>
            </a:r>
            <a:r>
              <a:rPr lang="zh-CN" altLang="en-US" sz="1400" dirty="0">
                <a:solidFill>
                  <a:prstClr val="black"/>
                </a:solidFill>
              </a:rPr>
              <a:t>品牌图书配属</a:t>
            </a:r>
            <a:r>
              <a:rPr lang="en-US" altLang="zh-CN" sz="1400" dirty="0">
                <a:solidFill>
                  <a:prstClr val="black"/>
                </a:solidFill>
              </a:rPr>
              <a:t>PPT</a:t>
            </a:r>
            <a:r>
              <a:rPr lang="zh-CN" altLang="en-US" sz="1400" dirty="0">
                <a:solidFill>
                  <a:prstClr val="black"/>
                </a:solidFill>
              </a:rPr>
              <a:t>课件，由天星教育开发，并拥有所有版权。本系列仅用于个人学习欣赏、教学研究，及其他非商业性或非盈利性用途。使用者须遵守著作权法及其他相关法律规定，不得侵犯本集团及相关权利人的合法权利。</a:t>
            </a: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prstClr val="black"/>
                </a:solidFill>
              </a:rPr>
              <a:t>    </a:t>
            </a: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prstClr val="black"/>
                </a:solidFill>
              </a:rPr>
              <a:t>将本课件任何内容用于其他用途时，应获得授权，如未经授权用于商业或盈利用途，一经发现，我司将追究侵权者的法律责任。</a:t>
            </a:r>
            <a:endParaRPr lang="en-US" altLang="zh-CN" sz="1400" dirty="0">
              <a:solidFill>
                <a:prstClr val="black"/>
              </a:solidFill>
            </a:endParaRPr>
          </a:p>
          <a:p>
            <a:pPr>
              <a:lnSpc>
                <a:spcPct val="150000"/>
              </a:lnSpc>
            </a:pPr>
            <a:endParaRPr lang="en-US" altLang="zh-CN" sz="1400" dirty="0">
              <a:solidFill>
                <a:prstClr val="black"/>
              </a:solidFill>
            </a:endParaRPr>
          </a:p>
          <a:p>
            <a:pPr>
              <a:lnSpc>
                <a:spcPct val="150000"/>
              </a:lnSpc>
            </a:pPr>
            <a:endParaRPr lang="en-US" altLang="zh-CN" sz="1400" dirty="0">
              <a:solidFill>
                <a:prstClr val="black"/>
              </a:solidFill>
            </a:endParaRPr>
          </a:p>
          <a:p>
            <a:pPr algn="r">
              <a:lnSpc>
                <a:spcPct val="150000"/>
              </a:lnSpc>
            </a:pPr>
            <a:r>
              <a:rPr lang="zh-CN" altLang="en-US" sz="1400" dirty="0">
                <a:solidFill>
                  <a:prstClr val="black"/>
                </a:solidFill>
              </a:rPr>
              <a:t>河南天星教育传媒股份有限公司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: 圆角 6"/>
          <p:cNvSpPr/>
          <p:nvPr userDrawn="1"/>
        </p:nvSpPr>
        <p:spPr>
          <a:xfrm>
            <a:off x="0" y="1121833"/>
            <a:ext cx="12193201" cy="2387600"/>
          </a:xfrm>
          <a:prstGeom prst="roundRect">
            <a:avLst>
              <a:gd name="adj" fmla="val 50000"/>
            </a:avLst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0" y="1948656"/>
            <a:ext cx="12193201" cy="861775"/>
          </a:xfrm>
          <a:prstGeom prst="rect">
            <a:avLst/>
          </a:prstGeom>
        </p:spPr>
        <p:txBody>
          <a:bodyPr anchor="b">
            <a:spAutoFit/>
          </a:bodyPr>
          <a:lstStyle>
            <a:lvl1pPr algn="ctr">
              <a:defRPr sz="5335">
                <a:solidFill>
                  <a:schemeClr val="bg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387965" y="3602567"/>
            <a:ext cx="11380321" cy="6401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>
              <a:buNone/>
              <a:defRPr sz="3735"/>
            </a:lvl1pPr>
            <a:lvl2pPr marL="609600" indent="0" algn="ctr">
              <a:buNone/>
              <a:defRPr sz="2665"/>
            </a:lvl2pPr>
            <a:lvl3pPr marL="1219200" indent="0" algn="ctr">
              <a:buNone/>
              <a:defRPr sz="2400"/>
            </a:lvl3pPr>
            <a:lvl4pPr marL="1828800" indent="0" algn="ctr">
              <a:buNone/>
              <a:defRPr sz="2135"/>
            </a:lvl4pPr>
            <a:lvl5pPr marL="2438400" indent="0" algn="ctr">
              <a:buNone/>
              <a:defRPr sz="2135"/>
            </a:lvl5pPr>
            <a:lvl6pPr marL="3048000" indent="0" algn="ctr">
              <a:buNone/>
              <a:defRPr sz="2135"/>
            </a:lvl6pPr>
            <a:lvl7pPr marL="3657600" indent="0" algn="ctr">
              <a:buNone/>
              <a:defRPr sz="2135"/>
            </a:lvl7pPr>
            <a:lvl8pPr marL="4267200" indent="0" algn="ctr">
              <a:buNone/>
              <a:defRPr sz="2135"/>
            </a:lvl8pPr>
            <a:lvl9pPr marL="4876800" indent="0" algn="ctr">
              <a:buNone/>
              <a:defRPr sz="2135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83" y="1520731"/>
            <a:ext cx="5991974" cy="697627"/>
          </a:xfrm>
          <a:prstGeom prst="rect">
            <a:avLst/>
          </a:prstGeom>
        </p:spPr>
        <p:txBody>
          <a:bodyPr wrap="square">
            <a:spAutoFit/>
          </a:bodyPr>
          <a:lstStyle>
            <a:lvl1pPr>
              <a:lnSpc>
                <a:spcPct val="100000"/>
              </a:lnSpc>
              <a:defRPr sz="3735">
                <a:latin typeface="+mn-ea"/>
                <a:ea typeface="+mn-ea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标题 1"/>
          <p:cNvSpPr txBox="1"/>
          <p:nvPr userDrawn="1"/>
        </p:nvSpPr>
        <p:spPr>
          <a:xfrm>
            <a:off x="4162775" y="143693"/>
            <a:ext cx="3867651" cy="869335"/>
          </a:xfrm>
          <a:prstGeom prst="roundRect">
            <a:avLst>
              <a:gd name="adj" fmla="val 50000"/>
            </a:avLst>
          </a:prstGeom>
          <a:solidFill>
            <a:srgbClr val="DA251C"/>
          </a:solidFill>
          <a:ln>
            <a:noFill/>
          </a:ln>
        </p:spPr>
        <p:txBody>
          <a:bodyPr wrap="square" lIns="0" tIns="0" rIns="0" bIns="0">
            <a:spAutoFit/>
          </a:bodyPr>
          <a:lstStyle>
            <a:lvl1pPr algn="l" defTabSz="6858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28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4000" dirty="0"/>
              <a:t>目   录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83" y="1520731"/>
            <a:ext cx="5991974" cy="697627"/>
          </a:xfrm>
          <a:prstGeom prst="rect">
            <a:avLst/>
          </a:prstGeom>
        </p:spPr>
        <p:txBody>
          <a:bodyPr wrap="square">
            <a:spAutoFit/>
          </a:bodyPr>
          <a:lstStyle>
            <a:lvl1pPr>
              <a:lnSpc>
                <a:spcPct val="100000"/>
              </a:lnSpc>
              <a:defRPr sz="3735">
                <a:latin typeface="+mn-ea"/>
                <a:ea typeface="+mn-ea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标题 1"/>
          <p:cNvSpPr txBox="1"/>
          <p:nvPr userDrawn="1"/>
        </p:nvSpPr>
        <p:spPr>
          <a:xfrm>
            <a:off x="4162775" y="143693"/>
            <a:ext cx="3867651" cy="870181"/>
          </a:xfrm>
          <a:prstGeom prst="roundRect">
            <a:avLst>
              <a:gd name="adj" fmla="val 50000"/>
            </a:avLst>
          </a:prstGeom>
          <a:solidFill>
            <a:srgbClr val="DA251C"/>
          </a:solidFill>
          <a:ln>
            <a:noFill/>
          </a:ln>
        </p:spPr>
        <p:txBody>
          <a:bodyPr wrap="square" lIns="0" tIns="0" rIns="0" bIns="0">
            <a:spAutoFit/>
          </a:bodyPr>
          <a:lstStyle>
            <a:lvl1pPr algn="l" defTabSz="6858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28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4000" dirty="0"/>
              <a:t>考情解读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  <a:pPr/>
              <a:t>2021/9/23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83" y="1520731"/>
            <a:ext cx="5991974" cy="697627"/>
          </a:xfrm>
          <a:prstGeom prst="rect">
            <a:avLst/>
          </a:prstGeom>
        </p:spPr>
        <p:txBody>
          <a:bodyPr wrap="square">
            <a:spAutoFit/>
          </a:bodyPr>
          <a:lstStyle>
            <a:lvl1pPr>
              <a:lnSpc>
                <a:spcPct val="100000"/>
              </a:lnSpc>
              <a:defRPr sz="3735">
                <a:latin typeface="+mn-ea"/>
                <a:ea typeface="+mn-ea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标题 1"/>
          <p:cNvSpPr txBox="1"/>
          <p:nvPr userDrawn="1"/>
        </p:nvSpPr>
        <p:spPr>
          <a:xfrm>
            <a:off x="4162775" y="143693"/>
            <a:ext cx="3867651" cy="870181"/>
          </a:xfrm>
          <a:prstGeom prst="roundRect">
            <a:avLst>
              <a:gd name="adj" fmla="val 50000"/>
            </a:avLst>
          </a:prstGeom>
          <a:solidFill>
            <a:srgbClr val="DA251C"/>
          </a:solidFill>
          <a:ln>
            <a:noFill/>
          </a:ln>
        </p:spPr>
        <p:txBody>
          <a:bodyPr wrap="square" lIns="0" tIns="0" rIns="0" bIns="0">
            <a:spAutoFit/>
          </a:bodyPr>
          <a:lstStyle>
            <a:lvl1pPr algn="l" defTabSz="6858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28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4000" dirty="0"/>
              <a:t>知识体系构建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83534" y="2595360"/>
            <a:ext cx="5445491" cy="1157240"/>
          </a:xfrm>
          <a:prstGeom prst="rect">
            <a:avLst/>
          </a:prstGeom>
        </p:spPr>
        <p:txBody>
          <a:bodyPr wrap="square" anchor="ctr" anchorCtr="0">
            <a:spAutoFit/>
          </a:bodyPr>
          <a:lstStyle>
            <a:lvl1pPr marL="0" indent="0">
              <a:buNone/>
              <a:defRPr sz="3735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7" name="矩形: 圆角 6"/>
          <p:cNvSpPr/>
          <p:nvPr userDrawn="1"/>
        </p:nvSpPr>
        <p:spPr>
          <a:xfrm>
            <a:off x="-360045" y="1979295"/>
            <a:ext cx="5666105" cy="2387600"/>
          </a:xfrm>
          <a:prstGeom prst="roundRect">
            <a:avLst>
              <a:gd name="adj" fmla="val 50000"/>
            </a:avLst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53476" y="2817283"/>
            <a:ext cx="5390411" cy="712047"/>
          </a:xfrm>
          <a:prstGeom prst="rect">
            <a:avLst/>
          </a:prstGeom>
          <a:ln>
            <a:noFill/>
          </a:ln>
        </p:spPr>
        <p:txBody>
          <a:bodyPr wrap="square" anchor="b">
            <a:spAutoFit/>
          </a:bodyPr>
          <a:lstStyle>
            <a:lvl1pPr>
              <a:defRPr sz="4265">
                <a:solidFill>
                  <a:schemeClr val="bg1"/>
                </a:solidFill>
              </a:defRPr>
            </a:lvl1pPr>
          </a:lstStyle>
          <a:p>
            <a:r>
              <a:rPr lang="zh-CN" altLang="en-US" dirty="0"/>
              <a:t>考点帮</a:t>
            </a:r>
            <a:r>
              <a:rPr lang="en-US" altLang="zh-CN" dirty="0"/>
              <a:t>·必备</a:t>
            </a:r>
            <a:r>
              <a:rPr lang="zh-CN" altLang="en-US" dirty="0"/>
              <a:t>知识通关</a:t>
            </a:r>
          </a:p>
        </p:txBody>
      </p:sp>
      <p:grpSp>
        <p:nvGrpSpPr>
          <p:cNvPr id="8" name="组合 7"/>
          <p:cNvGrpSpPr/>
          <p:nvPr userDrawn="1"/>
        </p:nvGrpSpPr>
        <p:grpSpPr>
          <a:xfrm>
            <a:off x="11295413" y="103788"/>
            <a:ext cx="118901" cy="205737"/>
            <a:chOff x="8465487" y="93561"/>
            <a:chExt cx="85864" cy="154303"/>
          </a:xfrm>
        </p:grpSpPr>
        <p:sp>
          <p:nvSpPr>
            <p:cNvPr id="9" name="任意多边形: 形状 8"/>
            <p:cNvSpPr/>
            <p:nvPr/>
          </p:nvSpPr>
          <p:spPr>
            <a:xfrm flipH="1">
              <a:off x="8465487" y="154304"/>
              <a:ext cx="85864" cy="93560"/>
            </a:xfrm>
            <a:custGeom>
              <a:avLst/>
              <a:gdLst>
                <a:gd name="connsiteX0" fmla="*/ 61853 w 85864"/>
                <a:gd name="connsiteY0" fmla="*/ 0 h 93560"/>
                <a:gd name="connsiteX1" fmla="*/ 24011 w 85864"/>
                <a:gd name="connsiteY1" fmla="*/ 0 h 93560"/>
                <a:gd name="connsiteX2" fmla="*/ 23729 w 85864"/>
                <a:gd name="connsiteY2" fmla="*/ 3111 h 93560"/>
                <a:gd name="connsiteX3" fmla="*/ 15368 w 85864"/>
                <a:gd name="connsiteY3" fmla="*/ 17274 h 93560"/>
                <a:gd name="connsiteX4" fmla="*/ 12624 w 85864"/>
                <a:gd name="connsiteY4" fmla="*/ 20162 h 93560"/>
                <a:gd name="connsiteX5" fmla="*/ 12624 w 85864"/>
                <a:gd name="connsiteY5" fmla="*/ 20230 h 93560"/>
                <a:gd name="connsiteX6" fmla="*/ 12575 w 85864"/>
                <a:gd name="connsiteY6" fmla="*/ 20270 h 93560"/>
                <a:gd name="connsiteX7" fmla="*/ 0 w 85864"/>
                <a:gd name="connsiteY7" fmla="*/ 50628 h 93560"/>
                <a:gd name="connsiteX8" fmla="*/ 42932 w 85864"/>
                <a:gd name="connsiteY8" fmla="*/ 93560 h 93560"/>
                <a:gd name="connsiteX9" fmla="*/ 85864 w 85864"/>
                <a:gd name="connsiteY9" fmla="*/ 50628 h 93560"/>
                <a:gd name="connsiteX10" fmla="*/ 73290 w 85864"/>
                <a:gd name="connsiteY10" fmla="*/ 20270 h 93560"/>
                <a:gd name="connsiteX11" fmla="*/ 73241 w 85864"/>
                <a:gd name="connsiteY11" fmla="*/ 20230 h 93560"/>
                <a:gd name="connsiteX12" fmla="*/ 73241 w 85864"/>
                <a:gd name="connsiteY12" fmla="*/ 20162 h 93560"/>
                <a:gd name="connsiteX13" fmla="*/ 70496 w 85864"/>
                <a:gd name="connsiteY13" fmla="*/ 17274 h 93560"/>
                <a:gd name="connsiteX14" fmla="*/ 62136 w 85864"/>
                <a:gd name="connsiteY14" fmla="*/ 3111 h 93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85864" h="93560">
                  <a:moveTo>
                    <a:pt x="61853" y="0"/>
                  </a:moveTo>
                  <a:lnTo>
                    <a:pt x="24011" y="0"/>
                  </a:lnTo>
                  <a:lnTo>
                    <a:pt x="23729" y="3111"/>
                  </a:lnTo>
                  <a:cubicBezTo>
                    <a:pt x="21429" y="8686"/>
                    <a:pt x="18499" y="13538"/>
                    <a:pt x="15368" y="17274"/>
                  </a:cubicBezTo>
                  <a:lnTo>
                    <a:pt x="12624" y="20162"/>
                  </a:lnTo>
                  <a:lnTo>
                    <a:pt x="12624" y="20230"/>
                  </a:lnTo>
                  <a:lnTo>
                    <a:pt x="12575" y="20270"/>
                  </a:lnTo>
                  <a:cubicBezTo>
                    <a:pt x="4806" y="28040"/>
                    <a:pt x="0" y="38773"/>
                    <a:pt x="0" y="50628"/>
                  </a:cubicBezTo>
                  <a:cubicBezTo>
                    <a:pt x="0" y="74339"/>
                    <a:pt x="19222" y="93560"/>
                    <a:pt x="42932" y="93560"/>
                  </a:cubicBezTo>
                  <a:cubicBezTo>
                    <a:pt x="66643" y="93560"/>
                    <a:pt x="85864" y="74339"/>
                    <a:pt x="85864" y="50628"/>
                  </a:cubicBezTo>
                  <a:cubicBezTo>
                    <a:pt x="85864" y="38773"/>
                    <a:pt x="81059" y="28040"/>
                    <a:pt x="73290" y="20270"/>
                  </a:cubicBezTo>
                  <a:lnTo>
                    <a:pt x="73241" y="20230"/>
                  </a:lnTo>
                  <a:lnTo>
                    <a:pt x="73241" y="20162"/>
                  </a:lnTo>
                  <a:lnTo>
                    <a:pt x="70496" y="17274"/>
                  </a:lnTo>
                  <a:cubicBezTo>
                    <a:pt x="67366" y="13538"/>
                    <a:pt x="64436" y="8686"/>
                    <a:pt x="62136" y="3111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" name="任意多边形: 形状 9"/>
            <p:cNvSpPr/>
            <p:nvPr/>
          </p:nvSpPr>
          <p:spPr>
            <a:xfrm>
              <a:off x="8486110" y="93561"/>
              <a:ext cx="49867" cy="70269"/>
            </a:xfrm>
            <a:custGeom>
              <a:avLst/>
              <a:gdLst>
                <a:gd name="connsiteX0" fmla="*/ 19901 w 49867"/>
                <a:gd name="connsiteY0" fmla="*/ 0 h 70269"/>
                <a:gd name="connsiteX1" fmla="*/ 29966 w 49867"/>
                <a:gd name="connsiteY1" fmla="*/ 0 h 70269"/>
                <a:gd name="connsiteX2" fmla="*/ 29966 w 49867"/>
                <a:gd name="connsiteY2" fmla="*/ 7176 h 70269"/>
                <a:gd name="connsiteX3" fmla="*/ 34160 w 49867"/>
                <a:gd name="connsiteY3" fmla="*/ 7176 h 70269"/>
                <a:gd name="connsiteX4" fmla="*/ 43157 w 49867"/>
                <a:gd name="connsiteY4" fmla="*/ 14256 h 70269"/>
                <a:gd name="connsiteX5" fmla="*/ 43157 w 49867"/>
                <a:gd name="connsiteY5" fmla="*/ 14958 h 70269"/>
                <a:gd name="connsiteX6" fmla="*/ 43534 w 49867"/>
                <a:gd name="connsiteY6" fmla="*/ 15018 h 70269"/>
                <a:gd name="connsiteX7" fmla="*/ 49867 w 49867"/>
                <a:gd name="connsiteY7" fmla="*/ 22537 h 70269"/>
                <a:gd name="connsiteX8" fmla="*/ 49867 w 49867"/>
                <a:gd name="connsiteY8" fmla="*/ 22927 h 70269"/>
                <a:gd name="connsiteX9" fmla="*/ 49867 w 49867"/>
                <a:gd name="connsiteY9" fmla="*/ 27097 h 70269"/>
                <a:gd name="connsiteX10" fmla="*/ 49867 w 49867"/>
                <a:gd name="connsiteY10" fmla="*/ 70269 h 70269"/>
                <a:gd name="connsiteX11" fmla="*/ 0 w 49867"/>
                <a:gd name="connsiteY11" fmla="*/ 70269 h 70269"/>
                <a:gd name="connsiteX12" fmla="*/ 0 w 49867"/>
                <a:gd name="connsiteY12" fmla="*/ 27097 h 70269"/>
                <a:gd name="connsiteX13" fmla="*/ 0 w 49867"/>
                <a:gd name="connsiteY13" fmla="*/ 22927 h 70269"/>
                <a:gd name="connsiteX14" fmla="*/ 0 w 49867"/>
                <a:gd name="connsiteY14" fmla="*/ 22537 h 70269"/>
                <a:gd name="connsiteX15" fmla="*/ 6333 w 49867"/>
                <a:gd name="connsiteY15" fmla="*/ 15018 h 70269"/>
                <a:gd name="connsiteX16" fmla="*/ 6710 w 49867"/>
                <a:gd name="connsiteY16" fmla="*/ 14958 h 70269"/>
                <a:gd name="connsiteX17" fmla="*/ 6710 w 49867"/>
                <a:gd name="connsiteY17" fmla="*/ 14256 h 70269"/>
                <a:gd name="connsiteX18" fmla="*/ 15707 w 49867"/>
                <a:gd name="connsiteY18" fmla="*/ 7176 h 70269"/>
                <a:gd name="connsiteX19" fmla="*/ 19901 w 49867"/>
                <a:gd name="connsiteY19" fmla="*/ 7176 h 702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9867" h="70269">
                  <a:moveTo>
                    <a:pt x="19901" y="0"/>
                  </a:moveTo>
                  <a:lnTo>
                    <a:pt x="29966" y="0"/>
                  </a:lnTo>
                  <a:lnTo>
                    <a:pt x="29966" y="7176"/>
                  </a:lnTo>
                  <a:lnTo>
                    <a:pt x="34160" y="7176"/>
                  </a:lnTo>
                  <a:cubicBezTo>
                    <a:pt x="39129" y="7176"/>
                    <a:pt x="43157" y="10346"/>
                    <a:pt x="43157" y="14256"/>
                  </a:cubicBezTo>
                  <a:lnTo>
                    <a:pt x="43157" y="14958"/>
                  </a:lnTo>
                  <a:lnTo>
                    <a:pt x="43534" y="15018"/>
                  </a:lnTo>
                  <a:cubicBezTo>
                    <a:pt x="47256" y="16257"/>
                    <a:pt x="49867" y="19157"/>
                    <a:pt x="49867" y="22537"/>
                  </a:cubicBezTo>
                  <a:lnTo>
                    <a:pt x="49867" y="22927"/>
                  </a:lnTo>
                  <a:lnTo>
                    <a:pt x="49867" y="27097"/>
                  </a:lnTo>
                  <a:lnTo>
                    <a:pt x="49867" y="70269"/>
                  </a:lnTo>
                  <a:lnTo>
                    <a:pt x="0" y="70269"/>
                  </a:lnTo>
                  <a:lnTo>
                    <a:pt x="0" y="27097"/>
                  </a:lnTo>
                  <a:lnTo>
                    <a:pt x="0" y="22927"/>
                  </a:lnTo>
                  <a:lnTo>
                    <a:pt x="0" y="22537"/>
                  </a:lnTo>
                  <a:cubicBezTo>
                    <a:pt x="0" y="19157"/>
                    <a:pt x="2612" y="16257"/>
                    <a:pt x="6333" y="15018"/>
                  </a:cubicBezTo>
                  <a:lnTo>
                    <a:pt x="6710" y="14958"/>
                  </a:lnTo>
                  <a:lnTo>
                    <a:pt x="6710" y="14256"/>
                  </a:lnTo>
                  <a:cubicBezTo>
                    <a:pt x="6710" y="10346"/>
                    <a:pt x="10738" y="7176"/>
                    <a:pt x="15707" y="7176"/>
                  </a:cubicBezTo>
                  <a:lnTo>
                    <a:pt x="19901" y="7176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1" name="组合 10"/>
          <p:cNvGrpSpPr/>
          <p:nvPr userDrawn="1"/>
        </p:nvGrpSpPr>
        <p:grpSpPr>
          <a:xfrm>
            <a:off x="11493310" y="138508"/>
            <a:ext cx="505871" cy="154395"/>
            <a:chOff x="2452571" y="1771159"/>
            <a:chExt cx="7813430" cy="2384926"/>
          </a:xfrm>
          <a:solidFill>
            <a:srgbClr val="DA251C"/>
          </a:solidFill>
        </p:grpSpPr>
        <p:sp>
          <p:nvSpPr>
            <p:cNvPr id="12" name="任意多边形 12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rgbClr val="DA251C"/>
                </a:solidFill>
              </a:endParaRPr>
            </a:p>
          </p:txBody>
        </p:sp>
        <p:sp>
          <p:nvSpPr>
            <p:cNvPr id="13" name="任意多边形 13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DA251C"/>
                </a:solidFill>
              </a:endParaRPr>
            </a:p>
          </p:txBody>
        </p:sp>
        <p:sp>
          <p:nvSpPr>
            <p:cNvPr id="14" name="任意多边形 14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DA251C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小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0" y="0"/>
            <a:ext cx="12193201" cy="6858000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: 圆角 6"/>
          <p:cNvSpPr/>
          <p:nvPr userDrawn="1"/>
        </p:nvSpPr>
        <p:spPr>
          <a:xfrm>
            <a:off x="72642" y="69000"/>
            <a:ext cx="12049186" cy="6720000"/>
          </a:xfrm>
          <a:prstGeom prst="roundRect">
            <a:avLst>
              <a:gd name="adj" fmla="val 138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0" y="184785"/>
            <a:ext cx="5318125" cy="723091"/>
          </a:xfrm>
          <a:prstGeom prst="roundRect">
            <a:avLst>
              <a:gd name="adj" fmla="val 31077"/>
            </a:avLst>
          </a:prstGeom>
          <a:solidFill>
            <a:srgbClr val="DA251C"/>
          </a:solidFill>
          <a:ln>
            <a:noFill/>
          </a:ln>
        </p:spPr>
        <p:txBody>
          <a:bodyPr wrap="square" lIns="0" tIns="0" rIns="0" bIns="0">
            <a:spAutoFit/>
          </a:bodyPr>
          <a:lstStyle>
            <a:lvl1pPr>
              <a:lnSpc>
                <a:spcPct val="100000"/>
              </a:lnSpc>
              <a:defRPr sz="3735">
                <a:solidFill>
                  <a:schemeClr val="bg1"/>
                </a:solidFill>
              </a:defRPr>
            </a:lvl1pPr>
          </a:lstStyle>
          <a:p>
            <a:r>
              <a:rPr lang="zh-CN" altLang="en-US" dirty="0"/>
              <a:t>输入标题</a:t>
            </a:r>
          </a:p>
        </p:txBody>
      </p:sp>
      <p:grpSp>
        <p:nvGrpSpPr>
          <p:cNvPr id="16" name="组合 15"/>
          <p:cNvGrpSpPr/>
          <p:nvPr userDrawn="1"/>
        </p:nvGrpSpPr>
        <p:grpSpPr>
          <a:xfrm>
            <a:off x="11295413" y="103788"/>
            <a:ext cx="118901" cy="205737"/>
            <a:chOff x="8465487" y="93561"/>
            <a:chExt cx="85864" cy="154303"/>
          </a:xfrm>
        </p:grpSpPr>
        <p:sp>
          <p:nvSpPr>
            <p:cNvPr id="17" name="任意多边形: 形状 16"/>
            <p:cNvSpPr/>
            <p:nvPr/>
          </p:nvSpPr>
          <p:spPr>
            <a:xfrm flipH="1">
              <a:off x="8465487" y="154304"/>
              <a:ext cx="85864" cy="93560"/>
            </a:xfrm>
            <a:custGeom>
              <a:avLst/>
              <a:gdLst>
                <a:gd name="connsiteX0" fmla="*/ 61853 w 85864"/>
                <a:gd name="connsiteY0" fmla="*/ 0 h 93560"/>
                <a:gd name="connsiteX1" fmla="*/ 24011 w 85864"/>
                <a:gd name="connsiteY1" fmla="*/ 0 h 93560"/>
                <a:gd name="connsiteX2" fmla="*/ 23729 w 85864"/>
                <a:gd name="connsiteY2" fmla="*/ 3111 h 93560"/>
                <a:gd name="connsiteX3" fmla="*/ 15368 w 85864"/>
                <a:gd name="connsiteY3" fmla="*/ 17274 h 93560"/>
                <a:gd name="connsiteX4" fmla="*/ 12624 w 85864"/>
                <a:gd name="connsiteY4" fmla="*/ 20162 h 93560"/>
                <a:gd name="connsiteX5" fmla="*/ 12624 w 85864"/>
                <a:gd name="connsiteY5" fmla="*/ 20230 h 93560"/>
                <a:gd name="connsiteX6" fmla="*/ 12575 w 85864"/>
                <a:gd name="connsiteY6" fmla="*/ 20270 h 93560"/>
                <a:gd name="connsiteX7" fmla="*/ 0 w 85864"/>
                <a:gd name="connsiteY7" fmla="*/ 50628 h 93560"/>
                <a:gd name="connsiteX8" fmla="*/ 42932 w 85864"/>
                <a:gd name="connsiteY8" fmla="*/ 93560 h 93560"/>
                <a:gd name="connsiteX9" fmla="*/ 85864 w 85864"/>
                <a:gd name="connsiteY9" fmla="*/ 50628 h 93560"/>
                <a:gd name="connsiteX10" fmla="*/ 73290 w 85864"/>
                <a:gd name="connsiteY10" fmla="*/ 20270 h 93560"/>
                <a:gd name="connsiteX11" fmla="*/ 73241 w 85864"/>
                <a:gd name="connsiteY11" fmla="*/ 20230 h 93560"/>
                <a:gd name="connsiteX12" fmla="*/ 73241 w 85864"/>
                <a:gd name="connsiteY12" fmla="*/ 20162 h 93560"/>
                <a:gd name="connsiteX13" fmla="*/ 70496 w 85864"/>
                <a:gd name="connsiteY13" fmla="*/ 17274 h 93560"/>
                <a:gd name="connsiteX14" fmla="*/ 62136 w 85864"/>
                <a:gd name="connsiteY14" fmla="*/ 3111 h 93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85864" h="93560">
                  <a:moveTo>
                    <a:pt x="61853" y="0"/>
                  </a:moveTo>
                  <a:lnTo>
                    <a:pt x="24011" y="0"/>
                  </a:lnTo>
                  <a:lnTo>
                    <a:pt x="23729" y="3111"/>
                  </a:lnTo>
                  <a:cubicBezTo>
                    <a:pt x="21429" y="8686"/>
                    <a:pt x="18499" y="13538"/>
                    <a:pt x="15368" y="17274"/>
                  </a:cubicBezTo>
                  <a:lnTo>
                    <a:pt x="12624" y="20162"/>
                  </a:lnTo>
                  <a:lnTo>
                    <a:pt x="12624" y="20230"/>
                  </a:lnTo>
                  <a:lnTo>
                    <a:pt x="12575" y="20270"/>
                  </a:lnTo>
                  <a:cubicBezTo>
                    <a:pt x="4806" y="28040"/>
                    <a:pt x="0" y="38773"/>
                    <a:pt x="0" y="50628"/>
                  </a:cubicBezTo>
                  <a:cubicBezTo>
                    <a:pt x="0" y="74339"/>
                    <a:pt x="19222" y="93560"/>
                    <a:pt x="42932" y="93560"/>
                  </a:cubicBezTo>
                  <a:cubicBezTo>
                    <a:pt x="66643" y="93560"/>
                    <a:pt x="85864" y="74339"/>
                    <a:pt x="85864" y="50628"/>
                  </a:cubicBezTo>
                  <a:cubicBezTo>
                    <a:pt x="85864" y="38773"/>
                    <a:pt x="81059" y="28040"/>
                    <a:pt x="73290" y="20270"/>
                  </a:cubicBezTo>
                  <a:lnTo>
                    <a:pt x="73241" y="20230"/>
                  </a:lnTo>
                  <a:lnTo>
                    <a:pt x="73241" y="20162"/>
                  </a:lnTo>
                  <a:lnTo>
                    <a:pt x="70496" y="17274"/>
                  </a:lnTo>
                  <a:cubicBezTo>
                    <a:pt x="67366" y="13538"/>
                    <a:pt x="64436" y="8686"/>
                    <a:pt x="62136" y="3111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8" name="任意多边形: 形状 17"/>
            <p:cNvSpPr/>
            <p:nvPr/>
          </p:nvSpPr>
          <p:spPr>
            <a:xfrm>
              <a:off x="8486110" y="93561"/>
              <a:ext cx="49867" cy="70269"/>
            </a:xfrm>
            <a:custGeom>
              <a:avLst/>
              <a:gdLst>
                <a:gd name="connsiteX0" fmla="*/ 19901 w 49867"/>
                <a:gd name="connsiteY0" fmla="*/ 0 h 70269"/>
                <a:gd name="connsiteX1" fmla="*/ 29966 w 49867"/>
                <a:gd name="connsiteY1" fmla="*/ 0 h 70269"/>
                <a:gd name="connsiteX2" fmla="*/ 29966 w 49867"/>
                <a:gd name="connsiteY2" fmla="*/ 7176 h 70269"/>
                <a:gd name="connsiteX3" fmla="*/ 34160 w 49867"/>
                <a:gd name="connsiteY3" fmla="*/ 7176 h 70269"/>
                <a:gd name="connsiteX4" fmla="*/ 43157 w 49867"/>
                <a:gd name="connsiteY4" fmla="*/ 14256 h 70269"/>
                <a:gd name="connsiteX5" fmla="*/ 43157 w 49867"/>
                <a:gd name="connsiteY5" fmla="*/ 14958 h 70269"/>
                <a:gd name="connsiteX6" fmla="*/ 43534 w 49867"/>
                <a:gd name="connsiteY6" fmla="*/ 15018 h 70269"/>
                <a:gd name="connsiteX7" fmla="*/ 49867 w 49867"/>
                <a:gd name="connsiteY7" fmla="*/ 22537 h 70269"/>
                <a:gd name="connsiteX8" fmla="*/ 49867 w 49867"/>
                <a:gd name="connsiteY8" fmla="*/ 22927 h 70269"/>
                <a:gd name="connsiteX9" fmla="*/ 49867 w 49867"/>
                <a:gd name="connsiteY9" fmla="*/ 27097 h 70269"/>
                <a:gd name="connsiteX10" fmla="*/ 49867 w 49867"/>
                <a:gd name="connsiteY10" fmla="*/ 70269 h 70269"/>
                <a:gd name="connsiteX11" fmla="*/ 0 w 49867"/>
                <a:gd name="connsiteY11" fmla="*/ 70269 h 70269"/>
                <a:gd name="connsiteX12" fmla="*/ 0 w 49867"/>
                <a:gd name="connsiteY12" fmla="*/ 27097 h 70269"/>
                <a:gd name="connsiteX13" fmla="*/ 0 w 49867"/>
                <a:gd name="connsiteY13" fmla="*/ 22927 h 70269"/>
                <a:gd name="connsiteX14" fmla="*/ 0 w 49867"/>
                <a:gd name="connsiteY14" fmla="*/ 22537 h 70269"/>
                <a:gd name="connsiteX15" fmla="*/ 6333 w 49867"/>
                <a:gd name="connsiteY15" fmla="*/ 15018 h 70269"/>
                <a:gd name="connsiteX16" fmla="*/ 6710 w 49867"/>
                <a:gd name="connsiteY16" fmla="*/ 14958 h 70269"/>
                <a:gd name="connsiteX17" fmla="*/ 6710 w 49867"/>
                <a:gd name="connsiteY17" fmla="*/ 14256 h 70269"/>
                <a:gd name="connsiteX18" fmla="*/ 15707 w 49867"/>
                <a:gd name="connsiteY18" fmla="*/ 7176 h 70269"/>
                <a:gd name="connsiteX19" fmla="*/ 19901 w 49867"/>
                <a:gd name="connsiteY19" fmla="*/ 7176 h 702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9867" h="70269">
                  <a:moveTo>
                    <a:pt x="19901" y="0"/>
                  </a:moveTo>
                  <a:lnTo>
                    <a:pt x="29966" y="0"/>
                  </a:lnTo>
                  <a:lnTo>
                    <a:pt x="29966" y="7176"/>
                  </a:lnTo>
                  <a:lnTo>
                    <a:pt x="34160" y="7176"/>
                  </a:lnTo>
                  <a:cubicBezTo>
                    <a:pt x="39129" y="7176"/>
                    <a:pt x="43157" y="10346"/>
                    <a:pt x="43157" y="14256"/>
                  </a:cubicBezTo>
                  <a:lnTo>
                    <a:pt x="43157" y="14958"/>
                  </a:lnTo>
                  <a:lnTo>
                    <a:pt x="43534" y="15018"/>
                  </a:lnTo>
                  <a:cubicBezTo>
                    <a:pt x="47256" y="16257"/>
                    <a:pt x="49867" y="19157"/>
                    <a:pt x="49867" y="22537"/>
                  </a:cubicBezTo>
                  <a:lnTo>
                    <a:pt x="49867" y="22927"/>
                  </a:lnTo>
                  <a:lnTo>
                    <a:pt x="49867" y="27097"/>
                  </a:lnTo>
                  <a:lnTo>
                    <a:pt x="49867" y="70269"/>
                  </a:lnTo>
                  <a:lnTo>
                    <a:pt x="0" y="70269"/>
                  </a:lnTo>
                  <a:lnTo>
                    <a:pt x="0" y="27097"/>
                  </a:lnTo>
                  <a:lnTo>
                    <a:pt x="0" y="22927"/>
                  </a:lnTo>
                  <a:lnTo>
                    <a:pt x="0" y="22537"/>
                  </a:lnTo>
                  <a:cubicBezTo>
                    <a:pt x="0" y="19157"/>
                    <a:pt x="2612" y="16257"/>
                    <a:pt x="6333" y="15018"/>
                  </a:cubicBezTo>
                  <a:lnTo>
                    <a:pt x="6710" y="14958"/>
                  </a:lnTo>
                  <a:lnTo>
                    <a:pt x="6710" y="14256"/>
                  </a:lnTo>
                  <a:cubicBezTo>
                    <a:pt x="6710" y="10346"/>
                    <a:pt x="10738" y="7176"/>
                    <a:pt x="15707" y="7176"/>
                  </a:cubicBezTo>
                  <a:lnTo>
                    <a:pt x="19901" y="7176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9" name="组合 18"/>
          <p:cNvGrpSpPr/>
          <p:nvPr userDrawn="1"/>
        </p:nvGrpSpPr>
        <p:grpSpPr>
          <a:xfrm>
            <a:off x="11493310" y="138508"/>
            <a:ext cx="505871" cy="154395"/>
            <a:chOff x="2452571" y="1771159"/>
            <a:chExt cx="7813430" cy="2384926"/>
          </a:xfrm>
          <a:solidFill>
            <a:srgbClr val="DA251C"/>
          </a:solidFill>
        </p:grpSpPr>
        <p:sp>
          <p:nvSpPr>
            <p:cNvPr id="20" name="任意多边形 12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rgbClr val="DA251C"/>
                </a:solidFill>
              </a:endParaRPr>
            </a:p>
          </p:txBody>
        </p:sp>
        <p:sp>
          <p:nvSpPr>
            <p:cNvPr id="21" name="任意多边形 13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DA251C"/>
                </a:solidFill>
              </a:endParaRPr>
            </a:p>
          </p:txBody>
        </p:sp>
        <p:sp>
          <p:nvSpPr>
            <p:cNvPr id="22" name="任意多边形 14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DA251C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hf sldNum="0"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tags" Target="../tags/tag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tags" Target="../tags/tag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tags" Target="../tags/tag5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tags" Target="../tags/tag6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tags" Target="../tags/tag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0" y="132080"/>
            <a:ext cx="6912610" cy="677500"/>
          </a:xfrm>
        </p:spPr>
        <p:txBody>
          <a:bodyPr wrap="square"/>
          <a:lstStyle/>
          <a:p>
            <a:r>
              <a:rPr lang="en-US" altLang="zh-CN" sz="3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</a:t>
            </a:r>
            <a:r>
              <a:rPr lang="zh-CN" altLang="en-US" sz="3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考点</a:t>
            </a:r>
            <a:r>
              <a:rPr lang="en-US" altLang="zh-CN" sz="3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1  </a:t>
            </a:r>
            <a:r>
              <a:rPr lang="zh-CN" altLang="en-US" sz="3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物质生活和社会习俗的变化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91160" y="976630"/>
            <a:ext cx="11255375" cy="3322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en-US" sz="28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一、近现代社会生活变化的原因</a:t>
            </a:r>
          </a:p>
          <a:p>
            <a:pPr indent="0">
              <a:lnSpc>
                <a:spcPct val="150000"/>
              </a:lnSpc>
            </a:pPr>
            <a:r>
              <a:rPr 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1.外因</a:t>
            </a:r>
          </a:p>
          <a:p>
            <a:pPr indent="0">
              <a:lnSpc>
                <a:spcPct val="150000"/>
              </a:lnSpc>
            </a:pPr>
            <a:r>
              <a:rPr 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(1)西方工业文明对中国的冲击。鸦片战争后,列强把西方的生产、生活方式带入中国。</a:t>
            </a:r>
          </a:p>
          <a:p>
            <a:pPr indent="0">
              <a:lnSpc>
                <a:spcPct val="150000"/>
              </a:lnSpc>
            </a:pPr>
            <a:r>
              <a:rPr 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(2)西方民主思想的影响。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468630" y="217805"/>
            <a:ext cx="11255375" cy="46158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2.内因</a:t>
            </a:r>
            <a:r>
              <a:rPr lang="en-US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[2018海南高考第8题]</a:t>
            </a:r>
          </a:p>
          <a:p>
            <a:pPr indent="0">
              <a:lnSpc>
                <a:spcPct val="150000"/>
              </a:lnSpc>
            </a:pPr>
            <a:r>
              <a:rPr 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(1)近现代经济发展提供了物质条件。</a:t>
            </a:r>
          </a:p>
          <a:p>
            <a:pPr indent="0">
              <a:lnSpc>
                <a:spcPct val="150000"/>
              </a:lnSpc>
            </a:pPr>
            <a:r>
              <a:rPr 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(2)历届政府政策的影响。(尤其注意三个历史时期:民国政府的移风易俗、中华人民共和国成立初期的变化、改革开放以来的变化)</a:t>
            </a:r>
          </a:p>
          <a:p>
            <a:pPr indent="0">
              <a:lnSpc>
                <a:spcPct val="150000"/>
              </a:lnSpc>
            </a:pPr>
            <a:r>
              <a:rPr 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(3)政治形势的推动。</a:t>
            </a:r>
          </a:p>
          <a:p>
            <a:pPr indent="0">
              <a:lnSpc>
                <a:spcPct val="150000"/>
              </a:lnSpc>
            </a:pPr>
            <a:r>
              <a:rPr 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(4)中国先进知识分子的推动。</a:t>
            </a:r>
          </a:p>
          <a:p>
            <a:pPr indent="0">
              <a:lnSpc>
                <a:spcPct val="150000"/>
              </a:lnSpc>
            </a:pPr>
            <a:r>
              <a:rPr 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(5)留学教育的发展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468630" y="217805"/>
            <a:ext cx="11255375" cy="59080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en-US" sz="28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二、近现代社会生活变化的表现</a:t>
            </a:r>
          </a:p>
          <a:p>
            <a:pPr indent="0">
              <a:lnSpc>
                <a:spcPct val="150000"/>
              </a:lnSpc>
            </a:pPr>
            <a:r>
              <a:rPr 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1.近现代中国服饰的变化</a:t>
            </a:r>
          </a:p>
          <a:p>
            <a:pPr indent="0">
              <a:lnSpc>
                <a:spcPct val="150000"/>
              </a:lnSpc>
            </a:pPr>
            <a:r>
              <a:rPr 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(1)近代:西装、中山装、旗袍、裙子。(中山装、旗袍体现中西结合)</a:t>
            </a:r>
          </a:p>
          <a:p>
            <a:pPr indent="0">
              <a:lnSpc>
                <a:spcPct val="150000"/>
              </a:lnSpc>
            </a:pPr>
            <a:r>
              <a:rPr 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(2)中华人民共和国成立初期:列宁装、“布拉吉”。(苏联服饰对中国影响很大,体现政治对服饰的影响)</a:t>
            </a:r>
          </a:p>
          <a:p>
            <a:pPr indent="0">
              <a:lnSpc>
                <a:spcPct val="150000"/>
              </a:lnSpc>
            </a:pPr>
            <a:r>
              <a:rPr 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(3)20世纪六七十年代:草绿色军装。(紧张的中苏关系、中美关系影响服饰:带有全民军事化意识)</a:t>
            </a:r>
          </a:p>
          <a:p>
            <a:pPr indent="0">
              <a:lnSpc>
                <a:spcPct val="150000"/>
              </a:lnSpc>
            </a:pPr>
            <a:r>
              <a:rPr 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(4)新时期:多样化、个性化、时尚化。(社会经济发展与思想观念变化影响服饰)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468630" y="217805"/>
            <a:ext cx="11255375" cy="5262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2.近现代中国饮食的变化</a:t>
            </a:r>
          </a:p>
          <a:p>
            <a:pPr indent="0">
              <a:lnSpc>
                <a:spcPct val="150000"/>
              </a:lnSpc>
            </a:pPr>
            <a:r>
              <a:rPr 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(1)近代:吃西餐成为时尚。</a:t>
            </a:r>
          </a:p>
          <a:p>
            <a:pPr indent="0">
              <a:lnSpc>
                <a:spcPct val="150000"/>
              </a:lnSpc>
            </a:pPr>
            <a:r>
              <a:rPr 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(2)新中国:初期物资匮乏,食物比较简单。改革开放后,粮食产量提高,到1987年,基本解决温饱问题;政府倡导“菜篮子工程”,饮食丰富多样。</a:t>
            </a:r>
          </a:p>
          <a:p>
            <a:pPr indent="0">
              <a:lnSpc>
                <a:spcPct val="150000"/>
              </a:lnSpc>
            </a:pPr>
            <a:r>
              <a:rPr 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3.近现代居住条件的变化</a:t>
            </a:r>
            <a:r>
              <a:rPr lang="en-US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[2019海南高考第9题]</a:t>
            </a:r>
            <a:endParaRPr lang="en-US" sz="28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>
              <a:lnSpc>
                <a:spcPct val="150000"/>
              </a:lnSpc>
            </a:pPr>
            <a:r>
              <a:rPr 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(1)近代:出现欧式洋房、公寓及中西合璧的豪宅;电灯、电话、自来水等相继引进。</a:t>
            </a:r>
          </a:p>
          <a:p>
            <a:pPr indent="0">
              <a:lnSpc>
                <a:spcPct val="150000"/>
              </a:lnSpc>
            </a:pPr>
            <a:r>
              <a:rPr 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(2)现代:楼房、别墅;1995年启动“安居工程”。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468630" y="217805"/>
            <a:ext cx="11255375" cy="65544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4.近现代礼仪、习俗的变化</a:t>
            </a:r>
            <a:r>
              <a:rPr lang="en-US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[2019江苏高考第7题,2017全国卷Ⅲ第29题]</a:t>
            </a:r>
            <a:endParaRPr lang="en-US" sz="28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>
              <a:lnSpc>
                <a:spcPct val="150000"/>
              </a:lnSpc>
            </a:pPr>
            <a:r>
              <a:rPr 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(1)戊戌变法时期:维新派主张断发易服、废止缠足,改革传统婚姻制度。</a:t>
            </a:r>
          </a:p>
          <a:p>
            <a:pPr indent="0">
              <a:lnSpc>
                <a:spcPct val="150000"/>
              </a:lnSpc>
            </a:pPr>
            <a:r>
              <a:rPr 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(2)中华民国时期</a:t>
            </a:r>
          </a:p>
          <a:p>
            <a:pPr indent="0">
              <a:lnSpc>
                <a:spcPct val="150000"/>
              </a:lnSpc>
            </a:pPr>
            <a:r>
              <a:rPr 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①社交礼仪:握手、鞠躬礼取代跪拜、作揖;“先生”“同志”等称呼取代“老爷”“大人”等。</a:t>
            </a:r>
          </a:p>
          <a:p>
            <a:pPr indent="0">
              <a:lnSpc>
                <a:spcPct val="150000"/>
              </a:lnSpc>
            </a:pPr>
            <a:r>
              <a:rPr 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②节日时令:全国改用阳历,并增添一些新节日,如元旦、植树节等。</a:t>
            </a:r>
          </a:p>
          <a:p>
            <a:pPr indent="0">
              <a:lnSpc>
                <a:spcPct val="150000"/>
              </a:lnSpc>
            </a:pPr>
            <a:r>
              <a:rPr 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③社会习俗:断发易服(具有革命色彩),废止缠足,婚丧嫁娶仪式转为简约。</a:t>
            </a:r>
          </a:p>
          <a:p>
            <a:pPr indent="0">
              <a:lnSpc>
                <a:spcPct val="150000"/>
              </a:lnSpc>
            </a:pPr>
            <a:r>
              <a:rPr 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(3)中华人民共和国成立后:男女平等、婚姻自由、勤俭节约、热爱劳动、助人为乐。</a:t>
            </a:r>
          </a:p>
          <a:p>
            <a:pPr indent="0">
              <a:lnSpc>
                <a:spcPct val="150000"/>
              </a:lnSpc>
            </a:pPr>
            <a:r>
              <a:rPr 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(4)改革开放以来:休闲娱乐、注重环保、讲究卫生、赈济灾区等。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468630" y="217805"/>
            <a:ext cx="11255375" cy="65544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素养提升</a:t>
            </a:r>
            <a:r>
              <a:rPr lang="en-US" sz="28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      近代中国社会生活与习俗变化的突出表现</a:t>
            </a:r>
          </a:p>
          <a:p>
            <a:pPr indent="0">
              <a:lnSpc>
                <a:spcPct val="150000"/>
              </a:lnSpc>
            </a:pPr>
            <a:r>
              <a:rPr 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摈弃等级观念,平等意识增强。三纲五常等封建伦理观念逐渐被民主、平等的思想代替。如社交礼仪由跪拜、作揖演变为鞠躬、握手;发型、服饰发生变化,男子由留辫到剪辫,服饰更加多样化;人们之间的称谓也发生了变化,由老爷、少爷变为先生、同志等。</a:t>
            </a:r>
          </a:p>
          <a:p>
            <a:pPr indent="0">
              <a:lnSpc>
                <a:spcPct val="150000"/>
              </a:lnSpc>
            </a:pPr>
            <a:r>
              <a:rPr 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2.提倡男女平等,女权意识增强。男尊女卑的封建传统观念逐渐被男女平等的观念(提倡女权,倡导妇女解放;提倡妇女走出家庭,走向社会)代替。</a:t>
            </a:r>
          </a:p>
          <a:p>
            <a:pPr indent="0">
              <a:lnSpc>
                <a:spcPct val="150000"/>
              </a:lnSpc>
            </a:pPr>
            <a:r>
              <a:rPr 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3.人们的生活方式和思想观念逐渐西化,求奢逐渐成为一种社会时尚。吃西餐、穿西服、住洋房、乘汽车,讲究奢侈享受成为有钱人追求的一种潮流。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468630" y="217805"/>
            <a:ext cx="11255375" cy="46158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en-US" sz="28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三、近代社会生活变化的特点</a:t>
            </a:r>
          </a:p>
          <a:p>
            <a:pPr indent="0">
              <a:lnSpc>
                <a:spcPct val="150000"/>
              </a:lnSpc>
            </a:pPr>
            <a:r>
              <a:rPr 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1.从地域看:由通商口岸、沿海城市逐渐向内地市镇推进。</a:t>
            </a:r>
          </a:p>
          <a:p>
            <a:pPr indent="0">
              <a:lnSpc>
                <a:spcPct val="150000"/>
              </a:lnSpc>
            </a:pPr>
            <a:r>
              <a:rPr 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2.从过程看:经历了一个由被动接受到主动学习的过程。</a:t>
            </a:r>
          </a:p>
          <a:p>
            <a:pPr indent="0">
              <a:lnSpc>
                <a:spcPct val="150000"/>
              </a:lnSpc>
            </a:pPr>
            <a:r>
              <a:rPr 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3.从水平看:沿海和内地水平不一;城市较快,农村较慢。</a:t>
            </a:r>
          </a:p>
          <a:p>
            <a:pPr indent="0">
              <a:lnSpc>
                <a:spcPct val="150000"/>
              </a:lnSpc>
            </a:pPr>
            <a:r>
              <a:rPr 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4.从动力看:社会运动和上层人物的倡导起到了推动作用。</a:t>
            </a:r>
          </a:p>
          <a:p>
            <a:pPr indent="0">
              <a:lnSpc>
                <a:spcPct val="150000"/>
              </a:lnSpc>
            </a:pPr>
            <a:r>
              <a:rPr 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5.从内容看:中西、新旧并存;中西合璧,相互渗透。</a:t>
            </a:r>
            <a:r>
              <a:rPr lang="en-US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[2018江苏高考第7题]</a:t>
            </a:r>
            <a:endParaRPr lang="en-US" sz="28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>
              <a:lnSpc>
                <a:spcPct val="150000"/>
              </a:lnSpc>
            </a:pPr>
            <a:r>
              <a:rPr 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6.从趋势看:平等、民主、文明是其发展的主要趋势。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468630" y="217805"/>
            <a:ext cx="1125537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en-US" sz="28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四、近代中国社会生活变迁的影响及对其认识</a:t>
            </a:r>
          </a:p>
          <a:p>
            <a:pPr indent="0">
              <a:lnSpc>
                <a:spcPct val="150000"/>
              </a:lnSpc>
            </a:pPr>
            <a:r>
              <a:rPr 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1.影响:客观上促进了近代社会的文明与进步。</a:t>
            </a:r>
          </a:p>
          <a:p>
            <a:pPr indent="0">
              <a:lnSpc>
                <a:spcPct val="150000"/>
              </a:lnSpc>
            </a:pPr>
            <a:r>
              <a:rPr 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(1)政治:有利于中国反封建斗争的展开,促进了资产阶级民主革命的发展。</a:t>
            </a:r>
          </a:p>
          <a:p>
            <a:pPr indent="0">
              <a:lnSpc>
                <a:spcPct val="150000"/>
              </a:lnSpc>
            </a:pPr>
            <a:r>
              <a:rPr 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(2)经济:有利于中国资本主义经济的发展,推进了工业化进程。</a:t>
            </a:r>
          </a:p>
          <a:p>
            <a:pPr indent="0">
              <a:lnSpc>
                <a:spcPct val="150000"/>
              </a:lnSpc>
            </a:pPr>
            <a:r>
              <a:rPr 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(3)思想文化:有利于冲破封建文化的束缚,革除弊端,保留中国传统文化的精髓。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468630" y="217805"/>
            <a:ext cx="1125537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2.认识</a:t>
            </a:r>
          </a:p>
          <a:p>
            <a:pPr indent="0">
              <a:lnSpc>
                <a:spcPct val="150000"/>
              </a:lnSpc>
            </a:pPr>
            <a:r>
              <a:rPr 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(1)近代中国社会生活的变迁顺应了人类社会发展的历史潮流,是一种历史的进步。</a:t>
            </a:r>
          </a:p>
          <a:p>
            <a:pPr indent="0">
              <a:lnSpc>
                <a:spcPct val="150000"/>
              </a:lnSpc>
            </a:pPr>
            <a:r>
              <a:rPr 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(2)因受帝国主义和封建势力的影响,近代社会生活变迁的广度和深度不可避免地存在局限。</a:t>
            </a:r>
          </a:p>
          <a:p>
            <a:pPr indent="0">
              <a:lnSpc>
                <a:spcPct val="150000"/>
              </a:lnSpc>
            </a:pPr>
            <a:r>
              <a:rPr 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(3)具有明显的半殖民地半封建社会的烙印。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0" y="132080"/>
            <a:ext cx="6914515" cy="677072"/>
          </a:xfrm>
        </p:spPr>
        <p:txBody>
          <a:bodyPr wrap="square"/>
          <a:lstStyle/>
          <a:p>
            <a:r>
              <a:rPr lang="en-US" altLang="zh-CN" sz="3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</a:t>
            </a:r>
            <a:r>
              <a:rPr lang="zh-CN" altLang="en-US" sz="3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考点</a:t>
            </a:r>
            <a:r>
              <a:rPr lang="en-US" altLang="zh-CN" sz="3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2  </a:t>
            </a:r>
            <a:r>
              <a:rPr lang="zh-CN" altLang="en-US" sz="3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交通、通信工具的进步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247015" y="876935"/>
            <a:ext cx="11255375" cy="737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en-US" sz="28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一、交通工具的发展</a:t>
            </a:r>
          </a:p>
        </p:txBody>
      </p:sp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502920" y="1607820"/>
          <a:ext cx="11242040" cy="48310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42925"/>
                <a:gridCol w="10699115"/>
              </a:tblGrid>
              <a:tr h="402590">
                <a:tc rowSpan="4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铁路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19世纪70年代,外国商人擅自修建淞沪铁路。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259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19世纪80年代初,清政府修筑中国第一条自建铁路——唐胥铁路。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259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1909年詹天佑设计施工的京张铁路建成通车。辛亥革命前夕中国已建成多条铁路,奠定了中国近代铁路网的基本格局。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259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新中国成立后,宝成、兰新等铁路建成;改革开放后,又修筑京九、青藏等铁路。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2590"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公路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20世纪初,汽车开始在上海等城市出现,但公路交通发展受限。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259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新中国成立后,全国建立起比较密集的公路网;改革开放后,公路交通高速发展。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2590"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水运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19世纪70年代初,洋务派创办轮船招商局,打破了列强对中国水上运输的垄断。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259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新中国成立后,轮船运输业获得快速发展,20世纪90年代后受铁路、公路和民航业的影响较大。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2590">
                <a:tc rowSpan="4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航空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1909年,冯如制成中国第一架飞机,标志着中国航空事业的开始。 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259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1920年,中国首条空中航线——北京至天津航线开通。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259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中华人民共和国成立初期,民航发展有限。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259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改革开放后,中国逐步成为世界民航大国。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-1031875" y="1947545"/>
            <a:ext cx="14246225" cy="829310"/>
          </a:xfrm>
          <a:ln>
            <a:noFill/>
          </a:ln>
        </p:spPr>
        <p:txBody>
          <a:bodyPr wrap="square"/>
          <a:lstStyle/>
          <a:p>
            <a:r>
              <a:rPr lang="zh-CN" altLang="en-US" sz="5330" b="1" dirty="0" smtClean="0">
                <a:sym typeface="+mn-ea"/>
              </a:rPr>
              <a:t>第十一单元  中国近现代社会生活的变迁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405745" y="3735917"/>
            <a:ext cx="11380321" cy="640175"/>
          </a:xfrm>
          <a:ln>
            <a:solidFill>
              <a:schemeClr val="bg1"/>
            </a:solidFill>
          </a:ln>
        </p:spPr>
        <p:txBody>
          <a:bodyPr>
            <a:normAutofit/>
          </a:bodyPr>
          <a:lstStyle/>
          <a:p>
            <a:endParaRPr lang="zh-CN" altLang="en-US" sz="28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468630" y="217805"/>
            <a:ext cx="11255375" cy="65544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规律总结</a:t>
            </a:r>
            <a:r>
              <a:rPr lang="en-US" sz="28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　   中国近代交通运输业发展的原因及影响</a:t>
            </a:r>
          </a:p>
          <a:p>
            <a:pPr indent="0">
              <a:lnSpc>
                <a:spcPct val="150000"/>
              </a:lnSpc>
            </a:pPr>
            <a:r>
              <a:rPr 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1.原因</a:t>
            </a:r>
          </a:p>
          <a:p>
            <a:pPr indent="0">
              <a:lnSpc>
                <a:spcPct val="150000"/>
              </a:lnSpc>
            </a:pPr>
            <a:r>
              <a:rPr 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(1)先进的中国人为救国救民,主动向西方学习,积极兴办近代交通事业。</a:t>
            </a:r>
          </a:p>
          <a:p>
            <a:pPr indent="0">
              <a:lnSpc>
                <a:spcPct val="150000"/>
              </a:lnSpc>
            </a:pPr>
            <a:r>
              <a:rPr 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(2)近代西方列强为扩大在华经济利益,加强对中国的控制,镇压中国人民的反抗,凭借强大的经济实力控制和操纵中国的交通建设。</a:t>
            </a:r>
          </a:p>
          <a:p>
            <a:pPr indent="0">
              <a:lnSpc>
                <a:spcPct val="150000"/>
              </a:lnSpc>
            </a:pPr>
            <a:r>
              <a:rPr 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(3)工业革命的成果传入中国,为近代交通运输业的发展提供了条件。</a:t>
            </a:r>
          </a:p>
          <a:p>
            <a:pPr indent="0">
              <a:lnSpc>
                <a:spcPct val="150000"/>
              </a:lnSpc>
            </a:pPr>
            <a:r>
              <a:rPr 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2.影响</a:t>
            </a:r>
          </a:p>
          <a:p>
            <a:pPr indent="0">
              <a:lnSpc>
                <a:spcPct val="150000"/>
              </a:lnSpc>
            </a:pPr>
            <a:r>
              <a:rPr 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(1)积极影响:促进了经济发展,改变了人们的出行方式,丰富了人们的生活,在一定程度上转变了人们的思想观念;加强了中国与世界各地的联系;有利于中国的近代化。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468630" y="217805"/>
            <a:ext cx="11255375" cy="59080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(2)消极影响:加剧了西方列强的政治侵略和经济掠夺;不可避免地带来了城市交通阻塞、空气污染等负面影响。</a:t>
            </a:r>
          </a:p>
          <a:p>
            <a:pPr indent="0">
              <a:lnSpc>
                <a:spcPct val="150000"/>
              </a:lnSpc>
            </a:pPr>
            <a:r>
              <a:rPr lang="en-US" sz="28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二、通信工具的变迁</a:t>
            </a:r>
          </a:p>
          <a:p>
            <a:pPr indent="0">
              <a:lnSpc>
                <a:spcPct val="150000"/>
              </a:lnSpc>
            </a:pPr>
            <a:r>
              <a:rPr 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1.邮政</a:t>
            </a:r>
          </a:p>
          <a:p>
            <a:pPr indent="0">
              <a:lnSpc>
                <a:spcPct val="150000"/>
              </a:lnSpc>
            </a:pPr>
            <a:r>
              <a:rPr 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(1)1866年,海关开始试办邮政。</a:t>
            </a:r>
          </a:p>
          <a:p>
            <a:pPr indent="0">
              <a:lnSpc>
                <a:spcPct val="150000"/>
              </a:lnSpc>
            </a:pPr>
            <a:r>
              <a:rPr 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(2)1896年大清邮政局成立,邮政正式脱离海关。</a:t>
            </a:r>
          </a:p>
          <a:p>
            <a:pPr indent="0">
              <a:lnSpc>
                <a:spcPct val="150000"/>
              </a:lnSpc>
            </a:pPr>
            <a:r>
              <a:rPr 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2.电报</a:t>
            </a:r>
            <a:endParaRPr lang="en-US" sz="28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>
              <a:lnSpc>
                <a:spcPct val="150000"/>
              </a:lnSpc>
            </a:pPr>
            <a:r>
              <a:rPr 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(1)1877年,中国第一条有线电报线在台湾架设,这成为中国自办电报的开端。</a:t>
            </a:r>
            <a:endParaRPr lang="en-US" sz="28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468630" y="217805"/>
            <a:ext cx="11255375" cy="59080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(2)20世纪初,上海崇明装置无线电台,设立无线电报局;到1932年,还开设了国际无线电报业务。</a:t>
            </a:r>
          </a:p>
          <a:p>
            <a:pPr indent="0">
              <a:lnSpc>
                <a:spcPct val="150000"/>
              </a:lnSpc>
            </a:pPr>
            <a:r>
              <a:rPr 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3.电话</a:t>
            </a:r>
          </a:p>
          <a:p>
            <a:pPr indent="0">
              <a:lnSpc>
                <a:spcPct val="150000"/>
              </a:lnSpc>
            </a:pPr>
            <a:r>
              <a:rPr 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(1)19世纪80年代,外国开始在上海设立电话公司。</a:t>
            </a:r>
          </a:p>
          <a:p>
            <a:pPr indent="0">
              <a:lnSpc>
                <a:spcPct val="150000"/>
              </a:lnSpc>
            </a:pPr>
            <a:r>
              <a:rPr 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(2)中华人民共和国成立后,全国电讯网络逐渐形成。</a:t>
            </a:r>
          </a:p>
          <a:p>
            <a:pPr indent="0">
              <a:lnSpc>
                <a:spcPct val="150000"/>
              </a:lnSpc>
            </a:pPr>
            <a:r>
              <a:rPr 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(3)迈入新时代,中国移动通信技术实现了4G同步、5G引领的快速发展。</a:t>
            </a:r>
          </a:p>
          <a:p>
            <a:pPr indent="0">
              <a:lnSpc>
                <a:spcPct val="150000"/>
              </a:lnSpc>
            </a:pPr>
            <a:r>
              <a:rPr 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4.影响</a:t>
            </a:r>
          </a:p>
          <a:p>
            <a:pPr indent="0">
              <a:lnSpc>
                <a:spcPct val="150000"/>
              </a:lnSpc>
            </a:pPr>
            <a:r>
              <a:rPr 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　通信工具的变迁,使信息的传递变得快捷和简便,深刻地改变着人们的思想观念和生活方式。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0" y="132080"/>
            <a:ext cx="5271770" cy="677604"/>
          </a:xfrm>
        </p:spPr>
        <p:txBody>
          <a:bodyPr wrap="square"/>
          <a:lstStyle/>
          <a:p>
            <a:r>
              <a:rPr lang="en-US" altLang="zh-CN" sz="3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</a:t>
            </a:r>
            <a:r>
              <a:rPr lang="zh-CN" altLang="en-US" sz="3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考点</a:t>
            </a:r>
            <a:r>
              <a:rPr lang="en-US" altLang="zh-CN" sz="3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3  </a:t>
            </a:r>
            <a:r>
              <a:rPr lang="zh-CN" altLang="en-US" sz="3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大众传媒的发展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247015" y="954405"/>
            <a:ext cx="11255375" cy="1383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en-US" sz="28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一、近现代报刊业的发展</a:t>
            </a:r>
          </a:p>
          <a:p>
            <a:pPr indent="0">
              <a:lnSpc>
                <a:spcPct val="150000"/>
              </a:lnSpc>
            </a:pPr>
            <a:r>
              <a:rPr 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1.近现代报刊业发展概况</a:t>
            </a:r>
          </a:p>
        </p:txBody>
      </p:sp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504190" y="2336800"/>
          <a:ext cx="10998835" cy="365442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762760"/>
                <a:gridCol w="9236075"/>
              </a:tblGrid>
              <a:tr h="60642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时间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概况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20320" marR="2032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6200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1833年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《东西洋考每月统记传》是中国境内创办的第一份中文报刊。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20320" marR="2032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6200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19世纪中期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外国人开始在华办报,著名的有《中国丛报》《万国公报》等。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20320" marR="2032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6200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1872年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在上海创办的《申报》是中国近代历时最长、影响最大的中文报刊。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20320" marR="2032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6200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1873年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在汉口出版的《昭文新报》开国人办报先例。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20320" marR="2032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/>
          <p:nvPr/>
        </p:nvGraphicFramePr>
        <p:xfrm>
          <a:off x="981075" y="1242695"/>
          <a:ext cx="10218420" cy="3657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621155"/>
                <a:gridCol w="8597265"/>
              </a:tblGrid>
              <a:tr h="36576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时间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概况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20320" marR="2032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3" name="表格 2"/>
          <p:cNvGraphicFramePr/>
          <p:nvPr>
            <p:custDataLst>
              <p:tags r:id="rId1"/>
            </p:custDataLst>
          </p:nvPr>
        </p:nvGraphicFramePr>
        <p:xfrm>
          <a:off x="981075" y="1603375"/>
          <a:ext cx="10218420" cy="46380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627505"/>
                <a:gridCol w="8590915"/>
              </a:tblGrid>
              <a:tr h="1855470"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19世纪末20世纪初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2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维新派、革命派、激进派积极办报,利用报刊宣传新思想。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20320" marR="2032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27100"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20世纪前期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2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中国共产党创办《共产党》《红色中华》《新华日报》《解放日报》等政论性报刊,国民党创办了《中央日报》。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20320" marR="2032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55470">
                <a:tc>
                  <a:txBody>
                    <a:bodyPr/>
                    <a:lstStyle/>
                    <a:p>
                      <a:pPr indent="0" algn="ctr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中华人民共和国成立后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2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《人民日报》《红旗》等党报党刊宣传党的路线、方针和政策,《光明日报》《文汇报》等介绍学术文化、社会生活。改革开放后,我国报刊业出现欣欣向荣的景象。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20320" marR="2032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468630" y="217805"/>
            <a:ext cx="11255375" cy="46158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2.中国近代报刊业发展的特点:具有强烈的政治性,尤其注重政论,近代中国的传媒事业在很长一段时间内与挽救民族危亡联系在一起。</a:t>
            </a:r>
          </a:p>
          <a:p>
            <a:pPr indent="0">
              <a:lnSpc>
                <a:spcPct val="150000"/>
              </a:lnSpc>
            </a:pPr>
            <a:r>
              <a:rPr 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3.近代报刊业发展的影响</a:t>
            </a:r>
            <a:r>
              <a:rPr lang="en-US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[2020天津高考第4题]</a:t>
            </a:r>
          </a:p>
          <a:p>
            <a:pPr indent="0">
              <a:lnSpc>
                <a:spcPct val="150000"/>
              </a:lnSpc>
            </a:pPr>
            <a:r>
              <a:rPr 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(1)成为宣传政治纲领和开展政治斗争的工具。</a:t>
            </a:r>
          </a:p>
          <a:p>
            <a:pPr indent="0">
              <a:lnSpc>
                <a:spcPct val="150000"/>
              </a:lnSpc>
            </a:pPr>
            <a:r>
              <a:rPr 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(2)具有宣传教育、启迪民众和舆论监督的功能。</a:t>
            </a:r>
          </a:p>
          <a:p>
            <a:pPr indent="0">
              <a:lnSpc>
                <a:spcPct val="150000"/>
              </a:lnSpc>
            </a:pPr>
            <a:r>
              <a:rPr 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(3)满足了市民消遣娱乐的需要(通俗性报刊)。</a:t>
            </a:r>
          </a:p>
          <a:p>
            <a:pPr indent="0">
              <a:lnSpc>
                <a:spcPct val="150000"/>
              </a:lnSpc>
            </a:pPr>
            <a:r>
              <a:rPr 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(4)对中国近代社会的发展具有推动作用。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468630" y="217805"/>
            <a:ext cx="11598275" cy="59080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en-US" sz="28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二、影视事业的发展</a:t>
            </a:r>
          </a:p>
          <a:p>
            <a:pPr indent="0">
              <a:lnSpc>
                <a:spcPct val="150000"/>
              </a:lnSpc>
            </a:pPr>
            <a:r>
              <a:rPr 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1.电影</a:t>
            </a:r>
          </a:p>
          <a:p>
            <a:pPr indent="0">
              <a:lnSpc>
                <a:spcPct val="150000"/>
              </a:lnSpc>
            </a:pPr>
            <a:r>
              <a:rPr 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(1)19世纪末,电影传入中国。</a:t>
            </a:r>
          </a:p>
          <a:p>
            <a:pPr indent="0">
              <a:lnSpc>
                <a:spcPct val="150000"/>
              </a:lnSpc>
            </a:pPr>
            <a:r>
              <a:rPr 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(2)1905年,中国人自己摄制的电影《定军山》首映成功,中国电影事业开始起步。</a:t>
            </a:r>
          </a:p>
          <a:p>
            <a:pPr indent="0">
              <a:lnSpc>
                <a:spcPct val="150000"/>
              </a:lnSpc>
            </a:pPr>
            <a:r>
              <a:rPr 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(3)20世纪20年代以后,中国电影迅速发展,并走向成熟。</a:t>
            </a:r>
          </a:p>
          <a:p>
            <a:pPr indent="0">
              <a:lnSpc>
                <a:spcPct val="150000"/>
              </a:lnSpc>
            </a:pPr>
            <a:r>
              <a:rPr 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(4)中华人民共和国成立后,工农生活和革命战争题材成为电影主题。</a:t>
            </a:r>
          </a:p>
          <a:p>
            <a:pPr indent="0">
              <a:lnSpc>
                <a:spcPct val="150000"/>
              </a:lnSpc>
            </a:pPr>
            <a:r>
              <a:rPr 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(5)20世纪80年代中期以后,中国电影走向辉煌。</a:t>
            </a:r>
          </a:p>
          <a:p>
            <a:pPr indent="0">
              <a:lnSpc>
                <a:spcPct val="150000"/>
              </a:lnSpc>
            </a:pPr>
            <a:r>
              <a:rPr 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(6)迈入新时代,电影票房连创新高,文学艺术唱响主旋律,媒体融合深度发展。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468630" y="217805"/>
            <a:ext cx="11255375" cy="5262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2.电视</a:t>
            </a:r>
          </a:p>
          <a:p>
            <a:pPr indent="0">
              <a:lnSpc>
                <a:spcPct val="150000"/>
              </a:lnSpc>
            </a:pPr>
            <a:r>
              <a:rPr 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(1)1958年,北京电视台试播,标志着中国电视业的诞生。</a:t>
            </a:r>
          </a:p>
          <a:p>
            <a:pPr indent="0">
              <a:lnSpc>
                <a:spcPct val="150000"/>
              </a:lnSpc>
            </a:pPr>
            <a:r>
              <a:rPr 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(2)改革开放以来,电视逐渐普及,电视节目越来越丰富。</a:t>
            </a:r>
          </a:p>
          <a:p>
            <a:pPr indent="0">
              <a:lnSpc>
                <a:spcPct val="150000"/>
              </a:lnSpc>
            </a:pPr>
            <a:r>
              <a:rPr lang="en-US" sz="28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三、互联网(第四媒介)的兴起</a:t>
            </a:r>
          </a:p>
          <a:p>
            <a:pPr indent="0">
              <a:lnSpc>
                <a:spcPct val="150000"/>
              </a:lnSpc>
            </a:pPr>
            <a:r>
              <a:rPr 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1.兴起:1994年中国正式接入互联网。</a:t>
            </a:r>
          </a:p>
          <a:p>
            <a:pPr indent="0">
              <a:lnSpc>
                <a:spcPct val="150000"/>
              </a:lnSpc>
            </a:pPr>
            <a:r>
              <a:rPr 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2.特点</a:t>
            </a:r>
          </a:p>
          <a:p>
            <a:pPr indent="0">
              <a:lnSpc>
                <a:spcPct val="150000"/>
              </a:lnSpc>
            </a:pPr>
            <a:r>
              <a:rPr 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(1)信息量大、费用低廉、信息传播迅速。</a:t>
            </a:r>
          </a:p>
          <a:p>
            <a:pPr indent="0">
              <a:lnSpc>
                <a:spcPct val="150000"/>
              </a:lnSpc>
            </a:pPr>
            <a:r>
              <a:rPr 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(2)高度互动、双向传受、沟通及时。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468630" y="217805"/>
            <a:ext cx="11255375" cy="5262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(3)集文字、图像、声音于一体,具有很强的表现力和感染力。</a:t>
            </a:r>
          </a:p>
          <a:p>
            <a:pPr indent="0">
              <a:lnSpc>
                <a:spcPct val="150000"/>
              </a:lnSpc>
            </a:pPr>
            <a:r>
              <a:rPr 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(4)更便捷,可以最大限度地获取信息。</a:t>
            </a:r>
          </a:p>
          <a:p>
            <a:pPr indent="0">
              <a:lnSpc>
                <a:spcPct val="150000"/>
              </a:lnSpc>
            </a:pPr>
            <a:r>
              <a:rPr 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3.影响</a:t>
            </a:r>
          </a:p>
          <a:p>
            <a:pPr indent="0">
              <a:lnSpc>
                <a:spcPct val="150000"/>
              </a:lnSpc>
            </a:pPr>
            <a:r>
              <a:rPr 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(1)积极:互联网改变着人们的工作、学习、生活、交往方式与思维方式,同时也催生了当代中国经济生活的新观念和新模式。</a:t>
            </a:r>
          </a:p>
          <a:p>
            <a:pPr indent="0">
              <a:lnSpc>
                <a:spcPct val="150000"/>
              </a:lnSpc>
            </a:pPr>
            <a:r>
              <a:rPr 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(2)消极:过分依赖网络会使人忽视现实的社会生活,导致人际关系淡薄;网络犯罪活动猖獗,网络行为得不到有效监督;沉迷于网络不利于青少年的身心健康。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0" y="2859405"/>
            <a:ext cx="527050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>
                <a:solidFill>
                  <a:schemeClr val="bg1"/>
                </a:solidFill>
                <a:latin typeface="+mj-ea"/>
                <a:ea typeface="+mj-ea"/>
                <a:cs typeface="+mj-ea"/>
              </a:rPr>
              <a:t>考法帮</a:t>
            </a:r>
            <a:r>
              <a:rPr lang="en-US" altLang="zh-CN" sz="4000" dirty="0">
                <a:solidFill>
                  <a:schemeClr val="bg1"/>
                </a:solidFill>
                <a:latin typeface="+mj-ea"/>
                <a:ea typeface="+mj-ea"/>
                <a:cs typeface="+mj-ea"/>
                <a:sym typeface="+mn-ea"/>
              </a:rPr>
              <a:t>·</a:t>
            </a:r>
            <a:r>
              <a:rPr lang="zh-CN" altLang="en-US" sz="4000" dirty="0">
                <a:solidFill>
                  <a:schemeClr val="bg1"/>
                </a:solidFill>
                <a:latin typeface="+mj-ea"/>
                <a:ea typeface="+mj-ea"/>
                <a:cs typeface="+mj-ea"/>
                <a:sym typeface="+mn-ea"/>
              </a:rPr>
              <a:t>解题能力提升</a:t>
            </a:r>
          </a:p>
        </p:txBody>
      </p:sp>
      <p:sp>
        <p:nvSpPr>
          <p:cNvPr id="17" name="矩形 16">
            <a:hlinkClick r:id="rId2" action="ppaction://hlinksldjump"/>
          </p:cNvPr>
          <p:cNvSpPr/>
          <p:nvPr/>
        </p:nvSpPr>
        <p:spPr>
          <a:xfrm>
            <a:off x="5473700" y="1842770"/>
            <a:ext cx="10065385" cy="3171825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考法</a:t>
            </a:r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1</a:t>
            </a: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物质生活和社会习俗的变化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考法</a:t>
            </a:r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2   近代交通、通信工具的进步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考法</a:t>
            </a:r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3   大众传媒的发展</a:t>
            </a:r>
          </a:p>
          <a:p>
            <a:pPr>
              <a:lnSpc>
                <a:spcPct val="150000"/>
              </a:lnSpc>
            </a:pPr>
            <a:endParaRPr lang="en-US" altLang="zh-CN" sz="2800" dirty="0" smtClean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hlinkClick r:id="" action="ppaction://noaction"/>
          </p:cNvPr>
          <p:cNvSpPr/>
          <p:nvPr/>
        </p:nvSpPr>
        <p:spPr>
          <a:xfrm>
            <a:off x="689450" y="1295853"/>
            <a:ext cx="10065636" cy="54777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 dirty="0">
                <a:solidFill>
                  <a:srgbClr val="DA251C"/>
                </a:solidFill>
                <a:latin typeface="微软雅黑" panose="020B0503020204020204" charset="-122"/>
                <a:ea typeface="微软雅黑" panose="020B0503020204020204" charset="-122"/>
              </a:rPr>
              <a:t>考点帮</a:t>
            </a:r>
            <a:r>
              <a:rPr lang="en-US" altLang="zh-CN" sz="2800" b="1" dirty="0">
                <a:solidFill>
                  <a:srgbClr val="DA251C"/>
                </a:solidFill>
                <a:latin typeface="微软雅黑" panose="020B0503020204020204" charset="-122"/>
                <a:ea typeface="微软雅黑" panose="020B0503020204020204" charset="-122"/>
              </a:rPr>
              <a:t>·</a:t>
            </a:r>
            <a:r>
              <a:rPr lang="zh-CN" altLang="en-US" sz="2800" b="1" dirty="0">
                <a:solidFill>
                  <a:srgbClr val="DA251C"/>
                </a:solidFill>
                <a:latin typeface="微软雅黑" panose="020B0503020204020204" charset="-122"/>
                <a:ea typeface="微软雅黑" panose="020B0503020204020204" charset="-122"/>
              </a:rPr>
              <a:t>必备知识通关</a:t>
            </a:r>
          </a:p>
        </p:txBody>
      </p:sp>
      <p:sp>
        <p:nvSpPr>
          <p:cNvPr id="16" name="矩形 15">
            <a:hlinkClick r:id="rId2" action="ppaction://hlinksldjump"/>
          </p:cNvPr>
          <p:cNvSpPr/>
          <p:nvPr/>
        </p:nvSpPr>
        <p:spPr>
          <a:xfrm>
            <a:off x="689450" y="2006198"/>
            <a:ext cx="10065636" cy="538284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考点</a:t>
            </a:r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   物质生活和社会习俗的变化</a:t>
            </a:r>
          </a:p>
        </p:txBody>
      </p:sp>
      <p:sp>
        <p:nvSpPr>
          <p:cNvPr id="17" name="矩形 16">
            <a:hlinkClick r:id="rId2" action="ppaction://hlinksldjump"/>
          </p:cNvPr>
          <p:cNvSpPr/>
          <p:nvPr/>
        </p:nvSpPr>
        <p:spPr>
          <a:xfrm>
            <a:off x="689450" y="2689897"/>
            <a:ext cx="10065636" cy="538284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考点</a:t>
            </a:r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   交通、通信工具的进步</a:t>
            </a:r>
          </a:p>
        </p:txBody>
      </p:sp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689450" y="3433482"/>
            <a:ext cx="10065636" cy="538284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考点</a:t>
            </a:r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   大众传媒的发展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0" y="132080"/>
            <a:ext cx="8009890" cy="676954"/>
          </a:xfrm>
        </p:spPr>
        <p:txBody>
          <a:bodyPr wrap="square"/>
          <a:lstStyle/>
          <a:p>
            <a:r>
              <a:rPr lang="en-US" altLang="zh-CN" sz="3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</a:t>
            </a:r>
            <a:r>
              <a:rPr lang="zh-CN" altLang="en-US" sz="3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考法</a:t>
            </a:r>
            <a:r>
              <a:rPr lang="en-US" altLang="zh-CN" sz="3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1  </a:t>
            </a:r>
            <a:r>
              <a:rPr lang="zh-CN" altLang="en-US" sz="3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物质生活和社会习俗的变化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431165" y="1026795"/>
            <a:ext cx="11433175" cy="26765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sz="28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命题透视</a:t>
            </a:r>
            <a:r>
              <a:rPr sz="2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本知识点在全国卷中考查相对较少,但在地方卷中考查相对较多,高考侧重考查物质生活和社会习俗变化的原因、表现和特点,以选择题为主,难度适中,材料呈现方式多样,注重考查考生的阅读理解能力和时空观念、家国情怀等学科核心素养。</a:t>
            </a:r>
          </a:p>
        </p:txBody>
      </p:sp>
      <p:graphicFrame>
        <p:nvGraphicFramePr>
          <p:cNvPr id="5" name="表格 4"/>
          <p:cNvGraphicFramePr/>
          <p:nvPr>
            <p:custDataLst>
              <p:tags r:id="rId1"/>
            </p:custDataLst>
          </p:nvPr>
        </p:nvGraphicFramePr>
        <p:xfrm>
          <a:off x="553085" y="3823970"/>
          <a:ext cx="10361930" cy="190119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321175"/>
                <a:gridCol w="6040755"/>
              </a:tblGrid>
              <a:tr h="36576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已考视角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预测视角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16050">
                <a:tc>
                  <a:txBody>
                    <a:bodyPr/>
                    <a:lstStyle/>
                    <a:p>
                      <a:pPr indent="0">
                        <a:lnSpc>
                          <a:spcPct val="14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物质生活和社会习俗变化的原因、表现、特点</a:t>
                      </a: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4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物质生活和社会习俗变化的原因及特点</a:t>
                      </a: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468630" y="217805"/>
            <a:ext cx="11255375" cy="46158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zh-CN" altLang="en-US" sz="28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示例</a:t>
            </a:r>
            <a:r>
              <a:rPr lang="en-US" altLang="zh-CN" sz="28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[2017全国卷Ⅲ,29,4分]20世纪30年代,上海市政府组织举办集体婚礼。仪式上,喜字纱灯引导,乐队演奏钢琴曲,新郎着蓝袍黑褂,新娘穿粉色旗袍,头披白纱,手持鲜花,婚礼场面整齐宏大。这反映了当时上海</a:t>
            </a:r>
          </a:p>
          <a:p>
            <a:pPr indent="0">
              <a:lnSpc>
                <a:spcPct val="150000"/>
              </a:lnSpc>
            </a:pPr>
            <a:r>
              <a:rPr 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A.民众实现了婚姻自主　　　</a:t>
            </a:r>
          </a:p>
          <a:p>
            <a:pPr indent="0">
              <a:lnSpc>
                <a:spcPct val="150000"/>
              </a:lnSpc>
            </a:pPr>
            <a:r>
              <a:rPr 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B.中西习俗融合成为时尚</a:t>
            </a:r>
          </a:p>
          <a:p>
            <a:pPr indent="0">
              <a:lnSpc>
                <a:spcPct val="150000"/>
              </a:lnSpc>
            </a:pPr>
            <a:r>
              <a:rPr 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C.门当户对观念已颠覆	</a:t>
            </a:r>
          </a:p>
          <a:p>
            <a:pPr indent="0">
              <a:lnSpc>
                <a:spcPct val="150000"/>
              </a:lnSpc>
            </a:pPr>
            <a:r>
              <a:rPr 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D.政府主导社会习俗演变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468630" y="217805"/>
            <a:ext cx="11255375" cy="5262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zh-CN" altLang="en-US" sz="28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解析</a:t>
            </a: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本题从20世纪30年代上海市政府组织举办集体婚礼切入,考查近代中国婚姻习俗的变化。从材料中无法获知新郎、新娘结婚是否出于自愿,故A项错误;“喜字纱灯”“蓝袍黑褂”是中国婚礼仪式的习俗,而“演奏钢琴曲”“头披白纱,手持鲜花”是西方婚礼仪式的习俗,说明当时的婚礼仪式具有中西融合的特征,故B项正确;材料没有提及择偶标准,因此不能说明门当户对观念已颠覆,故C项错误;社会习俗的变迁受到政治、经济、文化等多方面的影响,材料中的集体婚礼虽由政府组织举办,但不能认为政府主导社会习俗演变,故D项错误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557530" y="5378450"/>
            <a:ext cx="11255375" cy="737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zh-CN" altLang="en-US" sz="28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答案</a:t>
            </a: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lang="en-US" altLang="zh-CN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0" y="132080"/>
            <a:ext cx="8009890" cy="676954"/>
          </a:xfrm>
        </p:spPr>
        <p:txBody>
          <a:bodyPr wrap="square"/>
          <a:lstStyle/>
          <a:p>
            <a:r>
              <a:rPr lang="en-US" altLang="zh-CN" sz="3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</a:t>
            </a:r>
            <a:r>
              <a:rPr lang="zh-CN" altLang="en-US" sz="3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考法</a:t>
            </a:r>
            <a:r>
              <a:rPr lang="en-US" altLang="zh-CN" sz="3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2  </a:t>
            </a:r>
            <a:r>
              <a:rPr lang="zh-CN" altLang="en-US" sz="3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近代交通、通信工具的进步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431165" y="1026795"/>
            <a:ext cx="11433175" cy="2030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sz="28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命题透视</a:t>
            </a:r>
            <a:r>
              <a:rPr sz="2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本知识点在地方卷中多有考查,突出考查近代交通工具发展变化的原因、表现和影响。题型以选择题为主,注重考查考生的识记理解能力和时空观念、史料实证等学科核心素养。</a:t>
            </a:r>
          </a:p>
        </p:txBody>
      </p:sp>
      <p:graphicFrame>
        <p:nvGraphicFramePr>
          <p:cNvPr id="5" name="表格 4"/>
          <p:cNvGraphicFramePr/>
          <p:nvPr>
            <p:custDataLst>
              <p:tags r:id="rId1"/>
            </p:custDataLst>
          </p:nvPr>
        </p:nvGraphicFramePr>
        <p:xfrm>
          <a:off x="675005" y="3413125"/>
          <a:ext cx="10361930" cy="223393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321175"/>
                <a:gridCol w="6040755"/>
              </a:tblGrid>
              <a:tr h="59245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已考视角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预测视角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41475">
                <a:tc>
                  <a:txBody>
                    <a:bodyPr/>
                    <a:lstStyle/>
                    <a:p>
                      <a:pPr indent="0">
                        <a:lnSpc>
                          <a:spcPct val="14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1.近代通信工具进步的原因、表现及影响</a:t>
                      </a:r>
                    </a:p>
                    <a:p>
                      <a:pPr indent="0">
                        <a:lnSpc>
                          <a:spcPct val="14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2.近现代交通工具进步的影响</a:t>
                      </a: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4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近代交通、通信工具发展的特点及对其评价</a:t>
                      </a: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468630" y="217805"/>
            <a:ext cx="11255375" cy="5262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zh-CN" altLang="en-US" sz="28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示例</a:t>
            </a:r>
            <a:r>
              <a:rPr lang="en-US" altLang="zh-CN" sz="28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[2019年4月浙江选考,16,2分]科学技术是推动时代进步的重要力量。从“马拉火车”的天下奇观到磁悬浮列车的运行,“行行复行行”的历史面貌下,其所反映的是</a:t>
            </a:r>
          </a:p>
          <a:p>
            <a:pPr indent="0">
              <a:lnSpc>
                <a:spcPct val="150000"/>
              </a:lnSpc>
            </a:pPr>
            <a:r>
              <a:rPr 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①交通事业近代化的开始　</a:t>
            </a:r>
          </a:p>
          <a:p>
            <a:pPr indent="0">
              <a:lnSpc>
                <a:spcPct val="150000"/>
              </a:lnSpc>
            </a:pPr>
            <a:r>
              <a:rPr 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②新式交通工具改变民众生活　</a:t>
            </a:r>
          </a:p>
          <a:p>
            <a:pPr indent="0">
              <a:lnSpc>
                <a:spcPct val="150000"/>
              </a:lnSpc>
            </a:pPr>
            <a:r>
              <a:rPr 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③交通工具左右地区经济发展　</a:t>
            </a:r>
          </a:p>
          <a:p>
            <a:pPr indent="0">
              <a:lnSpc>
                <a:spcPct val="150000"/>
              </a:lnSpc>
            </a:pPr>
            <a:r>
              <a:rPr 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④交通事业现代化的进程和社会的进步</a:t>
            </a:r>
          </a:p>
          <a:p>
            <a:pPr indent="0">
              <a:lnSpc>
                <a:spcPct val="150000"/>
              </a:lnSpc>
            </a:pPr>
            <a:r>
              <a:rPr 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A.①③ 　　　B.①④　　　C.②③　　　D.②④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468630" y="217805"/>
            <a:ext cx="1125537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zh-CN" altLang="en-US" sz="28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解析</a:t>
            </a: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本题以交通工具的进步为切入点,考查了近现代中国交通工具进步的表现和影响。从“马拉火车”到“磁悬浮列车”,反映的是近现代交通工具的发展,故①错误;根据材料“马拉火车”“磁悬浮列车”“行行复行行”并结合所学知识可知,交通工具的发展使民众出行更加便捷,故②正确;③夸大了交通工具的作用;交通发展是社会进步的体现,故④正确。故选D项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535305" y="4346575"/>
            <a:ext cx="11255375" cy="737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zh-CN" altLang="en-US" sz="28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答案</a:t>
            </a: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lang="en-US" altLang="zh-CN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0" y="219710"/>
            <a:ext cx="5791200" cy="671838"/>
          </a:xfrm>
        </p:spPr>
        <p:txBody>
          <a:bodyPr wrap="square"/>
          <a:lstStyle/>
          <a:p>
            <a:r>
              <a:rPr lang="en-US" altLang="zh-CN" sz="3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</a:t>
            </a:r>
            <a:r>
              <a:rPr lang="zh-CN" altLang="en-US" sz="3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考法</a:t>
            </a:r>
            <a:r>
              <a:rPr lang="en-US" altLang="zh-CN" sz="3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3  </a:t>
            </a:r>
            <a:r>
              <a:rPr lang="zh-CN" altLang="en-US" sz="3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大众传媒的发展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79730" y="970915"/>
            <a:ext cx="11433175" cy="2030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sz="28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命题透视</a:t>
            </a:r>
            <a:r>
              <a:rPr sz="28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本知识点是地方卷的常规考点,全国卷涉及较少。主要考查电影业和报刊业的发展。题型以选择题为主,注重考查考生的识记理解能力和时空观念、史料实证等学科核心素养。</a:t>
            </a:r>
          </a:p>
        </p:txBody>
      </p:sp>
      <p:graphicFrame>
        <p:nvGraphicFramePr>
          <p:cNvPr id="5" name="表格 4"/>
          <p:cNvGraphicFramePr/>
          <p:nvPr>
            <p:custDataLst>
              <p:tags r:id="rId1"/>
            </p:custDataLst>
          </p:nvPr>
        </p:nvGraphicFramePr>
        <p:xfrm>
          <a:off x="675005" y="3413125"/>
          <a:ext cx="10361930" cy="223393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887595"/>
                <a:gridCol w="5474335"/>
              </a:tblGrid>
              <a:tr h="59245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已考视角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预测视角</a:t>
                      </a:r>
                      <a:endParaRPr lang="en-US" altLang="en-US" sz="2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41475">
                <a:tc>
                  <a:txBody>
                    <a:bodyPr/>
                    <a:lstStyle/>
                    <a:p>
                      <a:pPr indent="0">
                        <a:lnSpc>
                          <a:spcPct val="14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1.近代中国电影的发展历程、特点及影响</a:t>
                      </a:r>
                    </a:p>
                    <a:p>
                      <a:pPr indent="0">
                        <a:lnSpc>
                          <a:spcPct val="14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2.近代报刊业发展的影响</a:t>
                      </a: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4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近代报刊业发展的背景及特点</a:t>
                      </a: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468630" y="217805"/>
            <a:ext cx="11255375" cy="5262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zh-CN" altLang="en-US" sz="28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示例</a:t>
            </a:r>
            <a:r>
              <a:rPr lang="en-US" altLang="zh-CN" sz="28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[2020天津高考,4,3分]1910—1911年,当鼠疫波及华北之时,颇有影响的《大公报》刊载了天津官医院的来稿,详细介绍了鼠疫的危害、病因、症状以及预防鼠疫的方法;还开设专栏介绍防疫知识。在当时的历史条件下,报刊宣传</a:t>
            </a:r>
          </a:p>
          <a:p>
            <a:pPr indent="0">
              <a:lnSpc>
                <a:spcPct val="150000"/>
              </a:lnSpc>
            </a:pPr>
            <a:r>
              <a:rPr 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A.加速了清朝防疫体系的建立</a:t>
            </a:r>
          </a:p>
          <a:p>
            <a:pPr indent="0">
              <a:lnSpc>
                <a:spcPct val="150000"/>
              </a:lnSpc>
            </a:pPr>
            <a:r>
              <a:rPr 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B.开启了对疫情的专业研究</a:t>
            </a:r>
          </a:p>
          <a:p>
            <a:pPr indent="0">
              <a:lnSpc>
                <a:spcPct val="150000"/>
              </a:lnSpc>
            </a:pPr>
            <a:r>
              <a:rPr 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C.推动了公共卫生意识的增强</a:t>
            </a:r>
          </a:p>
          <a:p>
            <a:pPr indent="0">
              <a:lnSpc>
                <a:spcPct val="150000"/>
              </a:lnSpc>
            </a:pPr>
            <a:r>
              <a:rPr 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D.控制了疫情的暴发和扩散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468630" y="217805"/>
            <a:ext cx="11255375" cy="5262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zh-CN" altLang="en-US" sz="28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解析</a:t>
            </a: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本题考查清末报刊宣传在应对鼠疫过程中发挥的积极作用。结合所学可知,《大公报》对鼠疫相关事项的介绍和开设专栏宣传防疫知识的做法,有利于推动民众形成预防鼠疫、加强公共卫生的思想观念,因此报刊宣传推动了公共卫生意识的增强,C项正确。报刊开设防疫专栏宣传鼠疫预防知识不能等同于政府建立防疫体系,A项错误,排除;报刊从属于舆论宣传,而对疫情的专业研究应归属于医疗卫生机构,B项错误,排除;对疫情相关知识的宣传有利于增强民众应对鼠疫的能力,但不能达到控制疫情的效果,D项错误,排除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468630" y="5379085"/>
            <a:ext cx="11255375" cy="737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zh-CN" altLang="en-US" sz="28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答案</a:t>
            </a: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lang="en-US" altLang="zh-CN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0" y="2689860"/>
            <a:ext cx="527050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>
                <a:solidFill>
                  <a:schemeClr val="bg1"/>
                </a:solidFill>
                <a:latin typeface="+mj-ea"/>
                <a:ea typeface="+mj-ea"/>
                <a:cs typeface="+mj-ea"/>
              </a:rPr>
              <a:t>高分帮</a:t>
            </a:r>
            <a:r>
              <a:rPr lang="en-US" altLang="zh-CN" sz="4000" dirty="0">
                <a:solidFill>
                  <a:schemeClr val="bg1"/>
                </a:solidFill>
                <a:latin typeface="+mj-ea"/>
                <a:ea typeface="+mj-ea"/>
                <a:cs typeface="+mj-ea"/>
                <a:sym typeface="+mn-ea"/>
              </a:rPr>
              <a:t>·“</a:t>
            </a:r>
            <a:r>
              <a:rPr lang="zh-CN" altLang="en-US" sz="4000" dirty="0">
                <a:solidFill>
                  <a:schemeClr val="bg1"/>
                </a:solidFill>
                <a:latin typeface="+mj-ea"/>
                <a:ea typeface="+mj-ea"/>
                <a:cs typeface="+mj-ea"/>
                <a:sym typeface="+mn-ea"/>
              </a:rPr>
              <a:t>双一流</a:t>
            </a:r>
            <a:r>
              <a:rPr lang="en-US" altLang="zh-CN" sz="4000" dirty="0">
                <a:solidFill>
                  <a:schemeClr val="bg1"/>
                </a:solidFill>
                <a:latin typeface="+mj-ea"/>
                <a:ea typeface="+mj-ea"/>
                <a:cs typeface="+mj-ea"/>
                <a:sym typeface="+mn-ea"/>
              </a:rPr>
              <a:t>”</a:t>
            </a:r>
            <a:r>
              <a:rPr lang="zh-CN" altLang="en-US" sz="4000" dirty="0">
                <a:solidFill>
                  <a:schemeClr val="bg1"/>
                </a:solidFill>
                <a:latin typeface="+mj-ea"/>
                <a:ea typeface="+mj-ea"/>
                <a:cs typeface="+mj-ea"/>
                <a:sym typeface="+mn-ea"/>
              </a:rPr>
              <a:t>名校冲刺</a:t>
            </a:r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5390515" y="1959610"/>
            <a:ext cx="10065385" cy="1253490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50000"/>
              </a:lnSpc>
            </a:pP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素养   运用唯物史观、时空观念解读中国</a:t>
            </a:r>
          </a:p>
          <a:p>
            <a:pPr algn="l">
              <a:lnSpc>
                <a:spcPct val="150000"/>
              </a:lnSpc>
            </a:pP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          近现代社会生活的变迁</a:t>
            </a:r>
            <a:endParaRPr lang="en-US" altLang="zh-CN" sz="2800" dirty="0" smtClean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048500" y="1278890"/>
            <a:ext cx="2828290" cy="5651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800" b="1" dirty="0">
                <a:solidFill>
                  <a:srgbClr val="DA251C"/>
                </a:solidFill>
                <a:latin typeface="微软雅黑" panose="020B0503020204020204" charset="-122"/>
                <a:ea typeface="微软雅黑" panose="020B0503020204020204" charset="-122"/>
              </a:rPr>
              <a:t>明素养·知识贯通</a:t>
            </a:r>
            <a:endParaRPr lang="zh-CN" altLang="en-US" sz="2800"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scaled="0"/>
              </a:gra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5083810" y="4459605"/>
            <a:ext cx="10065385" cy="1253490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20000"/>
              </a:lnSpc>
            </a:pPr>
            <a:endParaRPr lang="en-US" altLang="zh-CN" sz="2800" dirty="0" smtClean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048500" y="3533775"/>
            <a:ext cx="2828290" cy="6076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DA251C"/>
                </a:solidFill>
                <a:latin typeface="微软雅黑" panose="020B0503020204020204" charset="-122"/>
                <a:ea typeface="微软雅黑" panose="020B0503020204020204" charset="-122"/>
              </a:rPr>
              <a:t>育思维·材料研析</a:t>
            </a:r>
            <a:endParaRPr lang="zh-CN" altLang="en-US" sz="2800"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scaled="0"/>
              </a:gra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5390515" y="4486910"/>
            <a:ext cx="9441180" cy="538480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50000"/>
              </a:lnSpc>
            </a:pP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研析   经济发展的“先行官”:古今中国的</a:t>
            </a:r>
          </a:p>
          <a:p>
            <a:pPr algn="l">
              <a:lnSpc>
                <a:spcPct val="150000"/>
              </a:lnSpc>
            </a:pP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          交通事业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hlinkClick r:id="" action="ppaction://noaction"/>
          </p:cNvPr>
          <p:cNvSpPr/>
          <p:nvPr/>
        </p:nvSpPr>
        <p:spPr>
          <a:xfrm>
            <a:off x="689450" y="1295853"/>
            <a:ext cx="10065636" cy="54777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 dirty="0">
                <a:solidFill>
                  <a:srgbClr val="DA251C"/>
                </a:solidFill>
                <a:latin typeface="微软雅黑" panose="020B0503020204020204" charset="-122"/>
                <a:ea typeface="微软雅黑" panose="020B0503020204020204" charset="-122"/>
              </a:rPr>
              <a:t>考法帮</a:t>
            </a:r>
            <a:r>
              <a:rPr lang="en-US" altLang="zh-CN" sz="2800" b="1" dirty="0">
                <a:solidFill>
                  <a:srgbClr val="DA251C"/>
                </a:solidFill>
                <a:latin typeface="微软雅黑" panose="020B0503020204020204" charset="-122"/>
                <a:ea typeface="微软雅黑" panose="020B0503020204020204" charset="-122"/>
              </a:rPr>
              <a:t>·</a:t>
            </a:r>
            <a:r>
              <a:rPr lang="zh-CN" altLang="en-US" sz="2800" b="1" dirty="0">
                <a:solidFill>
                  <a:srgbClr val="DA251C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解题能力提升</a:t>
            </a:r>
            <a:endParaRPr lang="zh-CN" altLang="en-US" sz="2800" b="1" dirty="0">
              <a:solidFill>
                <a:srgbClr val="DA251C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矩形 15">
            <a:hlinkClick r:id="rId2" action="ppaction://hlinksldjump"/>
          </p:cNvPr>
          <p:cNvSpPr/>
          <p:nvPr/>
        </p:nvSpPr>
        <p:spPr>
          <a:xfrm>
            <a:off x="689610" y="1844040"/>
            <a:ext cx="9935210" cy="538480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</a:p>
          <a:p>
            <a:pPr>
              <a:lnSpc>
                <a:spcPct val="150000"/>
              </a:lnSpc>
            </a:pPr>
            <a:endParaRPr lang="en-US" altLang="zh-CN" sz="2800" dirty="0" smtClean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考法</a:t>
            </a:r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   物质生活和社会习俗的变化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考法</a:t>
            </a:r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2   近代交通、通信工具的进步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考法</a:t>
            </a:r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3   大众传媒的发展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0" y="132080"/>
            <a:ext cx="9558655" cy="1204073"/>
          </a:xfrm>
        </p:spPr>
        <p:txBody>
          <a:bodyPr wrap="square"/>
          <a:lstStyle/>
          <a:p>
            <a:r>
              <a:rPr lang="en-US" altLang="zh-CN" sz="3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素养  </a:t>
            </a:r>
            <a:r>
              <a:rPr lang="zh-CN" altLang="en-US" sz="3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r>
              <a:rPr lang="en-US" altLang="zh-CN" sz="32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运用唯物史观、时空观念解读中国近现代社会</a:t>
            </a:r>
            <a:br>
              <a:rPr lang="en-US" altLang="zh-CN" sz="32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</a:br>
            <a:r>
              <a:rPr lang="en-US" altLang="zh-CN" sz="32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      生活的变迁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250190" y="1332865"/>
            <a:ext cx="11414125" cy="46158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　近现代以来我国主要经历了四次大的社会生活变迁:</a:t>
            </a:r>
          </a:p>
          <a:p>
            <a:pPr indent="0">
              <a:lnSpc>
                <a:spcPct val="150000"/>
              </a:lnSpc>
            </a:pPr>
            <a:r>
              <a:rPr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鸦片战争后,中国开始沦为半殖民地半封建社会,列强把西方的生产生活方式带入中国,在被迫开放的沿海沿江地区,人们的生产生活发生了巨大的变化,上海等近代化城市逐渐崛起。</a:t>
            </a:r>
          </a:p>
          <a:p>
            <a:pPr indent="0">
              <a:lnSpc>
                <a:spcPct val="150000"/>
              </a:lnSpc>
            </a:pPr>
            <a:r>
              <a:rPr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　　</a:t>
            </a:r>
            <a:r>
              <a:rPr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辛亥革命后,中国推翻了封建帝制,建立了中华民国,民主共和观念逐渐深入人心,带有平等色彩的服饰、称呼、婚丧仪式逐渐得到人们的认可,等级观念发生巨大变化,风俗习惯的变化带有民主革命的政治色彩。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468630" y="217805"/>
            <a:ext cx="11255375" cy="59080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中华人民共和国成立后,半殖民地半封建社会结束,社会主义制度建立,经济得到恢复,一些社会陋习被取缔,人们的物质生活得到极大改善,但温饱问题依旧未能解决。</a:t>
            </a:r>
          </a:p>
          <a:p>
            <a:pPr indent="0">
              <a:lnSpc>
                <a:spcPct val="150000"/>
              </a:lnSpc>
            </a:pPr>
            <a:r>
              <a:rPr 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</a:t>
            </a:r>
            <a:r>
              <a:rPr 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改革开放以来,经济发展迅速,国家把重点放在经济建设上,努力改善国计民生,人们的生活发生了翻天覆地的变化。</a:t>
            </a:r>
          </a:p>
          <a:p>
            <a:pPr indent="0">
              <a:lnSpc>
                <a:spcPct val="150000"/>
              </a:lnSpc>
            </a:pPr>
            <a:r>
              <a:rPr 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</a:t>
            </a:r>
            <a:r>
              <a:rPr 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近现代中国社会生活的变迁是政治变迁、经济转型、外来文化等因素共同作用的结果,是政治、经济、文化等领域变革的表现。社会生活的演变反过来对政治、经济、文化等的发展产生了巨大影响。这种相互影响的关系,贯穿了近现代中国的发展历程。高考对社会生活变迁的考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468630" y="217805"/>
            <a:ext cx="11421110" cy="59080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查,侧重点不在于社会生活本身,而是社会生活与社会发展间的关系。考生在备考过程中,要注意运用唯物史观,将社会生活现象置于时代背景之下解读,深层次挖掘事件本质。</a:t>
            </a:r>
            <a:endParaRPr lang="en-US" sz="28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>
              <a:lnSpc>
                <a:spcPct val="150000"/>
              </a:lnSpc>
            </a:pPr>
            <a:r>
              <a:rPr lang="zh-CN" altLang="en-US" sz="28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示例</a:t>
            </a: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[2018海南高考,8,2分]1903年,上海一些新式学堂学生剪发辫,江浙许多城市青年加以效仿,他们在发辫四围留短发,覆于额头,与道教人物刘海蟾的发式相似,故得名“前刘海”。“前刘海”并没有剪掉发辫,官府仍视为大害,严令禁止。这表明当时江浙地区	</a:t>
            </a:r>
          </a:p>
          <a:p>
            <a:pPr indent="0">
              <a:lnSpc>
                <a:spcPct val="150000"/>
              </a:lnSpc>
            </a:pPr>
            <a:r>
              <a:rPr 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A.道教的地位被否认　　　B.扫除封建陋习成为潮流</a:t>
            </a:r>
          </a:p>
          <a:p>
            <a:pPr indent="0">
              <a:lnSpc>
                <a:spcPct val="150000"/>
              </a:lnSpc>
            </a:pPr>
            <a:r>
              <a:rPr 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C.官府反对政治革新	          D.革命思潮影响社会习俗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468630" y="217805"/>
            <a:ext cx="1125537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zh-CN" altLang="en-US" sz="28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解析 </a:t>
            </a: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本题考查影响近代中国社会习俗变化的因素。清朝的发辫代表的是对清朝统治的认同,而剪发辫在清末代表的是革新、革命,故材料表明当时江浙地区的革命思潮影响了社会习俗的变化,D项正确。从城市青年所留发式与道教人物刘海蟾的发式相似可知,道教的地位并未被否认,A项错误。B项在材料中体现不出来。从材料中无法判断官府反对政治革新,C项材料依据不足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535305" y="4112895"/>
            <a:ext cx="11255375" cy="737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zh-CN" altLang="en-US" sz="28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答案</a:t>
            </a: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lang="en-US" altLang="zh-CN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0" y="132080"/>
            <a:ext cx="9810115" cy="711317"/>
          </a:xfrm>
        </p:spPr>
        <p:txBody>
          <a:bodyPr wrap="square"/>
          <a:lstStyle/>
          <a:p>
            <a:r>
              <a:rPr lang="zh-CN" sz="3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研析</a:t>
            </a:r>
            <a:r>
              <a:rPr lang="en-US" altLang="zh-CN" sz="3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</a:t>
            </a:r>
            <a:r>
              <a:rPr lang="zh-CN" altLang="en-US" sz="3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r>
              <a:rPr lang="en-US" altLang="zh-CN" sz="32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经济发展的“先行官”:古今中国的交通事业      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389255" y="883285"/>
            <a:ext cx="11458575" cy="5262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</a:t>
            </a:r>
            <a:r>
              <a:rPr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材料一　①</a:t>
            </a:r>
            <a:r>
              <a:rPr sz="2800" u="wavy">
                <a:solidFill>
                  <a:srgbClr val="0000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先秦时期是交通的起步阶段</a:t>
            </a:r>
            <a:r>
              <a:rPr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。②</a:t>
            </a:r>
            <a:r>
              <a:rPr sz="2800" u="wavy">
                <a:solidFill>
                  <a:srgbClr val="0000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秦汉时期,交通得到发展,开辟道路、开凿河渠、完善邮驿和馆舍,初步形成了全国性的交通网络,出现陆上、海上丝绸之路</a:t>
            </a:r>
            <a:r>
              <a:rPr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。③</a:t>
            </a:r>
            <a:r>
              <a:rPr sz="2800" u="wavy">
                <a:solidFill>
                  <a:srgbClr val="0000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唐宋时期,政府继续整修道路,建设交通干线,完善驿馆,健全交通法令,形成了以京师为中心的道路交通网,同时开凿大运河,推动了南北交通和东南地区的经济发展</a:t>
            </a:r>
            <a:r>
              <a:rPr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,④</a:t>
            </a:r>
            <a:r>
              <a:rPr sz="2800" u="wavy">
                <a:solidFill>
                  <a:srgbClr val="0000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唐宋时期造船和航海技术发达,指南针被用于航海,对外交通发达,与各国保持密切的贸易联系,扬州、广州、泉州、明州成为著名的贸易港口</a:t>
            </a:r>
            <a:r>
              <a:rPr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。⑤</a:t>
            </a:r>
            <a:r>
              <a:rPr sz="2800" u="wavy">
                <a:solidFill>
                  <a:srgbClr val="0000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元朝政府整治河运,将大运河截弯取直,同时政府通过修建道路,加强了对西北、东北地区的控制,利用</a:t>
            </a:r>
            <a:endParaRPr sz="28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468630" y="217805"/>
            <a:ext cx="11255375" cy="59080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sz="2800" u="wavy">
                <a:solidFill>
                  <a:srgbClr val="0000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海运运送南方的粮食供应大都</a:t>
            </a:r>
            <a:r>
              <a:rPr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。⑥</a:t>
            </a:r>
            <a:r>
              <a:rPr sz="2800" u="wavy">
                <a:solidFill>
                  <a:srgbClr val="0000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明朝时郑和下西洋,这是中国和世界航海史上的壮举</a:t>
            </a:r>
            <a:r>
              <a:rPr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</a:t>
            </a:r>
            <a:endParaRPr sz="28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algn="r">
              <a:lnSpc>
                <a:spcPct val="150000"/>
              </a:lnSpc>
            </a:pPr>
            <a:r>
              <a:rPr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——摘编自白寿彝《中国交通史》</a:t>
            </a:r>
          </a:p>
          <a:p>
            <a:pPr indent="0" algn="l">
              <a:lnSpc>
                <a:spcPct val="150000"/>
              </a:lnSpc>
            </a:pPr>
            <a:r>
              <a:rPr 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　材料二　新中国成立以来,特别是改革开放以来,交通运输面貌发生了历史性变化,为经济社会发展、人民群众安全便捷出行作出了重要贡献。</a:t>
            </a:r>
          </a:p>
          <a:p>
            <a:pPr indent="0" algn="l">
              <a:lnSpc>
                <a:spcPct val="150000"/>
              </a:lnSpc>
            </a:pPr>
            <a:r>
              <a:rPr 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⑦</a:t>
            </a:r>
            <a:r>
              <a:rPr sz="2800" u="wavy">
                <a:solidFill>
                  <a:srgbClr val="0000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新世纪以来,中国政府全面深化交通运输改革,加快建设现代综合交通运输体系,不断提升交通运输行业治理体系和治理能力现代化水平</a:t>
            </a:r>
            <a:r>
              <a:rPr 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,交通运输进入了各种运输方式交汇融合、统筹发展的新阶段。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468630" y="217805"/>
            <a:ext cx="11255375" cy="46158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</a:t>
            </a:r>
            <a:r>
              <a:rPr 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…………</a:t>
            </a:r>
          </a:p>
          <a:p>
            <a:pPr indent="0">
              <a:lnSpc>
                <a:spcPct val="150000"/>
              </a:lnSpc>
            </a:pPr>
            <a:r>
              <a:rPr 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经过多年改革发展,⑧</a:t>
            </a:r>
            <a:r>
              <a:rPr sz="2800" u="wavy">
                <a:solidFill>
                  <a:srgbClr val="0000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多节点、全覆盖的综合交通运输网络初步形成,“五纵五横”综合运输大通道基本贯通,一大批综合客运、货运枢纽站场(物流园区)投入运营,运输装备发展不断升级,运输服务水平显著提升,科技创新和应用实现重大突破,交通运输市场体系、管理体制和法规体系不断完善</a:t>
            </a:r>
            <a:r>
              <a:rPr 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</a:p>
          <a:p>
            <a:pPr indent="0" algn="r">
              <a:lnSpc>
                <a:spcPct val="150000"/>
              </a:lnSpc>
            </a:pPr>
            <a:r>
              <a:rPr 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——《中国交通运输发展》白皮书(2016.12)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468630" y="217805"/>
            <a:ext cx="11255375" cy="59080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材料解读</a:t>
            </a:r>
          </a:p>
          <a:p>
            <a:pPr indent="0">
              <a:lnSpc>
                <a:spcPct val="150000"/>
              </a:lnSpc>
            </a:pP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　材料一主要叙述了中国古代交通事业的发展情况。①说明中国的交通事业起步较早;②③⑤⑥介绍了不同时期交通的发展情况,说明中国古代多种交通形式并存且形成了全国性的交通网络;③⑤说明政府在交通事业发展过程中起主导作用;②④⑥说明中国古代海外交通得到拓展;</a:t>
            </a:r>
          </a:p>
          <a:p>
            <a:pPr indent="0">
              <a:lnSpc>
                <a:spcPct val="150000"/>
              </a:lnSpc>
            </a:pP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②③④⑤从加强国内区域间经济交流、中央对地方的管理、推动中外经济文化交流等方面说明了古代交通发展的作用。材料二主要叙述了改革开放以来中国交通运输的发展。⑦说明了政府在交通事业发展过程中的重要作用;⑧说明了现代中国交通事业取得的重大成就。两则材料</a:t>
            </a: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叙述</a:t>
            </a:r>
            <a:endParaRPr lang="zh-CN" altLang="en-US" sz="28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468630" y="217805"/>
            <a:ext cx="11255375" cy="1383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了中国古代和现代交通事业的发展情况,凸显了时空观念、史料实证、历史解释、家国情怀等学科核心素养。</a:t>
            </a:r>
            <a:endParaRPr lang="en-US" sz="28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68630" y="1601470"/>
            <a:ext cx="11255375" cy="3322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zh-CN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材料运用</a:t>
            </a:r>
          </a:p>
          <a:p>
            <a:pPr indent="0">
              <a:lnSpc>
                <a:spcPct val="150000"/>
              </a:lnSpc>
            </a:pPr>
            <a:r>
              <a:rPr lang="zh-CN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【问题设置】</a:t>
            </a:r>
          </a:p>
          <a:p>
            <a:pPr indent="0">
              <a:lnSpc>
                <a:spcPct val="150000"/>
              </a:lnSpc>
            </a:pPr>
            <a:r>
              <a:rPr lang="zh-CN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(1)根据材料一并结合所学知识,概括中国古代交通事业发展的特点及积极影响。</a:t>
            </a:r>
          </a:p>
          <a:p>
            <a:pPr indent="0">
              <a:lnSpc>
                <a:spcPct val="150000"/>
              </a:lnSpc>
            </a:pPr>
            <a:r>
              <a:rPr lang="zh-CN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(2)根据材料二并结合所学知识,分析新时期中国交通事业发展的原因。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468630" y="217805"/>
            <a:ext cx="11255375" cy="59080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【试答】</a:t>
            </a:r>
          </a:p>
          <a:p>
            <a:pPr indent="0">
              <a:lnSpc>
                <a:spcPct val="150000"/>
              </a:lnSpc>
            </a:pPr>
            <a:r>
              <a:rPr 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(1)特点:起步早,历史悠久,逐渐发展完善;多种交通方式并存;形成全国性的交通网络;政府发挥了主导作用;海外交通发展;整体水平较高。积极影响:加强了各地区之间的经济文化交流;加强了中央集权;巩固了统一的多民族国家;加强了我国与周边国家的经济、文化联系;有利于中华文化圈的形成与发展。</a:t>
            </a:r>
          </a:p>
          <a:p>
            <a:pPr indent="0">
              <a:lnSpc>
                <a:spcPct val="150000"/>
              </a:lnSpc>
            </a:pPr>
            <a:r>
              <a:rPr 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(2)原因:近代和中华人民共和国成立初期交通发展奠定的基础;中国共产党的领导和政府的高度重视;经济的快速发展;科技创新与科技工作者的努力。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>
            <a:hlinkClick r:id="rId2" action="ppaction://hlinksldjump"/>
          </p:cNvPr>
          <p:cNvSpPr/>
          <p:nvPr/>
        </p:nvSpPr>
        <p:spPr>
          <a:xfrm>
            <a:off x="679290" y="2813685"/>
            <a:ext cx="11286490" cy="538480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50000"/>
              </a:lnSpc>
            </a:pPr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素养   运用唯物史观、时空观念解读中国近现代社会生活的变迁         </a:t>
            </a:r>
          </a:p>
        </p:txBody>
      </p:sp>
      <p:sp>
        <p:nvSpPr>
          <p:cNvPr id="4" name="矩形 3">
            <a:hlinkClick r:id="" action="ppaction://noaction"/>
          </p:cNvPr>
          <p:cNvSpPr/>
          <p:nvPr/>
        </p:nvSpPr>
        <p:spPr>
          <a:xfrm>
            <a:off x="679290" y="1280613"/>
            <a:ext cx="10065636" cy="54777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 dirty="0">
                <a:solidFill>
                  <a:srgbClr val="DA251C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高分帮</a:t>
            </a:r>
            <a:r>
              <a:rPr lang="en-US" altLang="zh-CN" sz="2800" b="1" dirty="0">
                <a:solidFill>
                  <a:srgbClr val="DA251C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·“</a:t>
            </a:r>
            <a:r>
              <a:rPr lang="zh-CN" altLang="en-US" sz="2800" b="1" dirty="0">
                <a:solidFill>
                  <a:srgbClr val="DA251C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双一流</a:t>
            </a:r>
            <a:r>
              <a:rPr lang="en-US" altLang="zh-CN" sz="2800" b="1" dirty="0">
                <a:solidFill>
                  <a:srgbClr val="DA251C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”</a:t>
            </a:r>
            <a:r>
              <a:rPr lang="zh-CN" altLang="en-US" sz="2800" b="1" dirty="0">
                <a:solidFill>
                  <a:srgbClr val="DA251C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名校冲刺</a:t>
            </a:r>
            <a:endParaRPr lang="zh-CN" altLang="en-US" sz="2800" b="1" dirty="0">
              <a:solidFill>
                <a:srgbClr val="DA251C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837305" y="2076450"/>
            <a:ext cx="275780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DA251C"/>
                </a:solidFill>
                <a:latin typeface="微软雅黑" panose="020B0503020204020204" charset="-122"/>
                <a:ea typeface="微软雅黑" panose="020B0503020204020204" charset="-122"/>
              </a:rPr>
              <a:t>明素养·知识贯通</a:t>
            </a:r>
            <a:endParaRPr lang="zh-CN" altLang="en-US" sz="2800"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scaled="0"/>
              </a:gra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837305" y="3639820"/>
            <a:ext cx="282829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DA251C"/>
                </a:solidFill>
                <a:latin typeface="微软雅黑" panose="020B0503020204020204" charset="-122"/>
                <a:ea typeface="微软雅黑" panose="020B0503020204020204" charset="-122"/>
              </a:rPr>
              <a:t>育思维·材料研析</a:t>
            </a:r>
            <a:endParaRPr lang="zh-CN" altLang="en-US" sz="2800"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scaled="0"/>
              </a:gra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679290" y="4359910"/>
            <a:ext cx="11286490" cy="538480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50000"/>
              </a:lnSpc>
            </a:pPr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研析   经济发展的“先行官”:古今中国的交通事业        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0" y="132080"/>
            <a:ext cx="2721610" cy="676952"/>
          </a:xfrm>
        </p:spPr>
        <p:txBody>
          <a:bodyPr wrap="square"/>
          <a:lstStyle/>
          <a:p>
            <a:r>
              <a:rPr lang="en-US" altLang="zh-CN" sz="3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r>
              <a:rPr lang="en-US" altLang="zh-CN" sz="36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sz="36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考情解读</a:t>
            </a:r>
          </a:p>
        </p:txBody>
      </p:sp>
      <p:pic>
        <p:nvPicPr>
          <p:cNvPr id="51" name="表头1.jpg" descr="id:2147495789;FounderCES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4045" y="951865"/>
            <a:ext cx="11108690" cy="441325"/>
          </a:xfrm>
          <a:prstGeom prst="rect">
            <a:avLst/>
          </a:prstGeom>
        </p:spPr>
      </p:pic>
      <p:graphicFrame>
        <p:nvGraphicFramePr>
          <p:cNvPr id="3" name="表格 2"/>
          <p:cNvGraphicFramePr/>
          <p:nvPr>
            <p:custDataLst>
              <p:tags r:id="rId1"/>
            </p:custDataLst>
          </p:nvPr>
        </p:nvGraphicFramePr>
        <p:xfrm>
          <a:off x="614362" y="1385570"/>
          <a:ext cx="11085830" cy="48183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785110"/>
                <a:gridCol w="2114550"/>
                <a:gridCol w="2372995"/>
                <a:gridCol w="2343150"/>
                <a:gridCol w="1470025"/>
              </a:tblGrid>
              <a:tr h="1231900">
                <a:tc>
                  <a:txBody>
                    <a:bodyPr/>
                    <a:lstStyle/>
                    <a:p>
                      <a:pPr indent="0">
                        <a:lnSpc>
                          <a:spcPct val="110000"/>
                        </a:lnSpc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1.了解近代以来人们物质生活和社会习俗变化的史实,探讨影响其变化的因素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10000"/>
                        </a:lnSpc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物质生活和社会习俗的变化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10000"/>
                        </a:lnSpc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物质生活和社会习俗变化的原因、表现、特点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10000"/>
                        </a:lnSpc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2019海南高考,T9</a:t>
                      </a:r>
                    </a:p>
                    <a:p>
                      <a:pPr indent="0" algn="ctr">
                        <a:lnSpc>
                          <a:spcPct val="110000"/>
                        </a:lnSpc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2017全国卷Ⅲ,T29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10000"/>
                        </a:lnSpc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历史解释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88670">
                <a:tc rowSpan="2">
                  <a:txBody>
                    <a:bodyPr/>
                    <a:lstStyle/>
                    <a:p>
                      <a:pPr indent="0">
                        <a:lnSpc>
                          <a:spcPct val="110000"/>
                        </a:lnSpc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2.了解中国近代以来交通、通信工具的进步,认识其对人们社会生活的影响</a:t>
                      </a:r>
                      <a:endParaRPr lang="en-US" sz="18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>
                        <a:lnSpc>
                          <a:spcPct val="110000"/>
                        </a:lnSpc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交通、通信工具的进步</a:t>
                      </a: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10000"/>
                        </a:lnSpc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近代通信工具进步的原因、表现及影响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10000"/>
                        </a:lnSpc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2016天津高考,T5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10000"/>
                        </a:lnSpc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历史解释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4932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66675" marR="66675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66675" marR="66675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10000"/>
                        </a:lnSpc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近现代交通工具进步的影响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10000"/>
                        </a:lnSpc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2019年4月浙江选考,T16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10000"/>
                        </a:lnSpc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史料实证</a:t>
                      </a:r>
                    </a:p>
                    <a:p>
                      <a:pPr indent="0" algn="ctr">
                        <a:lnSpc>
                          <a:spcPct val="110000"/>
                        </a:lnSpc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历史解释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48485">
                <a:tc>
                  <a:txBody>
                    <a:bodyPr/>
                    <a:lstStyle/>
                    <a:p>
                      <a:pPr indent="0">
                        <a:lnSpc>
                          <a:spcPct val="110000"/>
                        </a:lnSpc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3.以我国近现代报刊、影视和互联网的逐渐普及为例,说明大众传播媒体的发展给人们生活方式带来的巨大变化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10000"/>
                        </a:lnSpc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大众传媒的发展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10000"/>
                        </a:lnSpc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近代报刊业发展的影响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10000"/>
                        </a:lnSpc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2017江苏高考,T7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10000"/>
                        </a:lnSpc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时空观念</a:t>
                      </a:r>
                    </a:p>
                    <a:p>
                      <a:pPr indent="0" algn="ctr">
                        <a:lnSpc>
                          <a:spcPct val="110000"/>
                        </a:lnSpc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NEU-BZ-S92" charset="0"/>
                        </a:rPr>
                        <a:t>历史解释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NEU-BZ-S92" charset="0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3333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0" y="132080"/>
            <a:ext cx="3559175" cy="677690"/>
          </a:xfrm>
        </p:spPr>
        <p:txBody>
          <a:bodyPr wrap="square"/>
          <a:lstStyle/>
          <a:p>
            <a:r>
              <a:rPr lang="en-US" altLang="zh-CN" sz="3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r>
              <a:rPr lang="en-US" altLang="zh-CN" sz="36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sz="36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知识体系构建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4440" y="949960"/>
            <a:ext cx="9324975" cy="54006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0" y="132080"/>
            <a:ext cx="3559175" cy="676954"/>
          </a:xfrm>
        </p:spPr>
        <p:txBody>
          <a:bodyPr wrap="square"/>
          <a:lstStyle/>
          <a:p>
            <a:r>
              <a:rPr lang="en-US" altLang="zh-CN" sz="3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r>
              <a:rPr lang="en-US" altLang="zh-CN" sz="36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sz="36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时空坐标通览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2760" y="1734820"/>
            <a:ext cx="11207750" cy="191198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0" y="2859405"/>
            <a:ext cx="527050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>
                <a:solidFill>
                  <a:schemeClr val="bg1"/>
                </a:solidFill>
                <a:latin typeface="+mj-ea"/>
                <a:ea typeface="+mj-ea"/>
                <a:cs typeface="+mj-ea"/>
              </a:rPr>
              <a:t>考点帮</a:t>
            </a:r>
            <a:r>
              <a:rPr lang="en-US" altLang="zh-CN" sz="4000" dirty="0">
                <a:solidFill>
                  <a:schemeClr val="bg1"/>
                </a:solidFill>
                <a:latin typeface="+mj-ea"/>
                <a:ea typeface="+mj-ea"/>
                <a:cs typeface="+mj-ea"/>
                <a:sym typeface="+mn-ea"/>
              </a:rPr>
              <a:t>·</a:t>
            </a:r>
            <a:r>
              <a:rPr lang="zh-CN" altLang="en-US" sz="4000" dirty="0">
                <a:solidFill>
                  <a:schemeClr val="bg1"/>
                </a:solidFill>
                <a:latin typeface="+mj-ea"/>
                <a:ea typeface="+mj-ea"/>
                <a:cs typeface="+mj-ea"/>
                <a:sym typeface="+mn-ea"/>
              </a:rPr>
              <a:t>必备知识通关</a:t>
            </a:r>
          </a:p>
        </p:txBody>
      </p:sp>
      <p:sp>
        <p:nvSpPr>
          <p:cNvPr id="16" name="矩形 15">
            <a:hlinkClick r:id="rId2" action="ppaction://hlinksldjump"/>
          </p:cNvPr>
          <p:cNvSpPr/>
          <p:nvPr/>
        </p:nvSpPr>
        <p:spPr>
          <a:xfrm>
            <a:off x="5438615" y="2117323"/>
            <a:ext cx="10065636" cy="538284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考点</a:t>
            </a:r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   物质生活和社会习俗的变化</a:t>
            </a:r>
          </a:p>
        </p:txBody>
      </p:sp>
      <p:sp>
        <p:nvSpPr>
          <p:cNvPr id="17" name="矩形 16">
            <a:hlinkClick r:id="rId2" action="ppaction://hlinksldjump"/>
          </p:cNvPr>
          <p:cNvSpPr/>
          <p:nvPr/>
        </p:nvSpPr>
        <p:spPr>
          <a:xfrm>
            <a:off x="5438615" y="2801022"/>
            <a:ext cx="10065636" cy="538284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考点</a:t>
            </a:r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   交通、通信工具的进步</a:t>
            </a:r>
          </a:p>
        </p:txBody>
      </p:sp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5438615" y="3544607"/>
            <a:ext cx="10065636" cy="538284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考点</a:t>
            </a:r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   大众传媒的发展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8bcd7c4b-3e95-4b0d-9807-894d59ade4cf}"/>
  <p:tag name="TABLE_ENDDRAG_ORIGIN_RECT" val="872*379"/>
  <p:tag name="TABLE_ENDDRAG_RECT" val="48*110*872*379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89580f6b-0308-4d25-bdac-9c28efba3326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0760da1e-a9af-40bd-b9f3-c92d686ccefb}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7ddcb085-66b2-4ec0-9244-c5ceef47fc51}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07bb7ff0-ae5a-4812-8638-22ef5ae2b82c}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07bb7ff0-ae5a-4812-8638-22ef5ae2b82c}"/>
  <p:tag name="TABLE_ENDDRAG_ORIGIN_RECT" val="815*175"/>
  <p:tag name="TABLE_ENDDRAG_RECT" val="53*268*815*175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07bb7ff0-ae5a-4812-8638-22ef5ae2b82c}"/>
  <p:tag name="TABLE_ENDDRAG_ORIGIN_RECT" val="815*175"/>
  <p:tag name="TABLE_ENDDRAG_RECT" val="53*268*815*175"/>
</p:tagLst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黑体NewRoman">
      <a:majorFont>
        <a:latin typeface="Times New Roman"/>
        <a:ea typeface="黑体"/>
        <a:cs typeface=""/>
      </a:majorFont>
      <a:minorFont>
        <a:latin typeface="Times New Roman"/>
        <a:ea typeface="黑体"/>
        <a:cs typeface="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</TotalTime>
  <Words>1993</Words>
  <Application>WPS 演示</Application>
  <PresentationFormat>自定义</PresentationFormat>
  <Paragraphs>268</Paragraphs>
  <Slides>49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49</vt:i4>
      </vt:variant>
    </vt:vector>
  </HeadingPairs>
  <TitlesOfParts>
    <vt:vector size="50" baseType="lpstr">
      <vt:lpstr>Office 主题​​</vt:lpstr>
      <vt:lpstr>幻灯片 1</vt:lpstr>
      <vt:lpstr>第十一单元  中国近现代社会生活的变迁</vt:lpstr>
      <vt:lpstr>幻灯片 3</vt:lpstr>
      <vt:lpstr>幻灯片 4</vt:lpstr>
      <vt:lpstr>幻灯片 5</vt:lpstr>
      <vt:lpstr>  考情解读</vt:lpstr>
      <vt:lpstr>  知识体系构建</vt:lpstr>
      <vt:lpstr>  时空坐标通览</vt:lpstr>
      <vt:lpstr>幻灯片 9</vt:lpstr>
      <vt:lpstr>  考点1   物质生活和社会习俗的变化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  考点2   交通、通信工具的进步</vt:lpstr>
      <vt:lpstr>幻灯片 20</vt:lpstr>
      <vt:lpstr>幻灯片 21</vt:lpstr>
      <vt:lpstr>幻灯片 22</vt:lpstr>
      <vt:lpstr>  考点3   大众传媒的发展</vt:lpstr>
      <vt:lpstr>幻灯片 24</vt:lpstr>
      <vt:lpstr>幻灯片 25</vt:lpstr>
      <vt:lpstr>幻灯片 26</vt:lpstr>
      <vt:lpstr>幻灯片 27</vt:lpstr>
      <vt:lpstr>幻灯片 28</vt:lpstr>
      <vt:lpstr>幻灯片 29</vt:lpstr>
      <vt:lpstr>  考法1   物质生活和社会习俗的变化</vt:lpstr>
      <vt:lpstr>幻灯片 31</vt:lpstr>
      <vt:lpstr>幻灯片 32</vt:lpstr>
      <vt:lpstr>  考法2   近代交通、通信工具的进步</vt:lpstr>
      <vt:lpstr>幻灯片 34</vt:lpstr>
      <vt:lpstr>幻灯片 35</vt:lpstr>
      <vt:lpstr>  考法3   大众传媒的发展</vt:lpstr>
      <vt:lpstr>幻灯片 37</vt:lpstr>
      <vt:lpstr>幻灯片 38</vt:lpstr>
      <vt:lpstr>幻灯片 39</vt:lpstr>
      <vt:lpstr>素养   运用唯物史观、时空观念解读中国近现代社会           生活的变迁</vt:lpstr>
      <vt:lpstr>幻灯片 41</vt:lpstr>
      <vt:lpstr>幻灯片 42</vt:lpstr>
      <vt:lpstr>幻灯片 43</vt:lpstr>
      <vt:lpstr>研析   经济发展的“先行官”:古今中国的交通事业      </vt:lpstr>
      <vt:lpstr>幻灯片 45</vt:lpstr>
      <vt:lpstr>幻灯片 46</vt:lpstr>
      <vt:lpstr>幻灯片 47</vt:lpstr>
      <vt:lpstr>幻灯片 48</vt:lpstr>
      <vt:lpstr>幻灯片 49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tesoon</dc:creator>
  <cp:lastModifiedBy>dell</cp:lastModifiedBy>
  <cp:revision>75</cp:revision>
  <dcterms:created xsi:type="dcterms:W3CDTF">2021-01-08T01:23:00Z</dcterms:created>
  <dcterms:modified xsi:type="dcterms:W3CDTF">2021-09-23T07:26:04Z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2052-11.1.0.9929</vt:lpwstr>
  </property>
</Properties>
</file>