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5" r:id="rId2"/>
    <p:sldId id="330" r:id="rId3"/>
    <p:sldId id="266" r:id="rId4"/>
    <p:sldId id="331" r:id="rId5"/>
    <p:sldId id="332" r:id="rId6"/>
    <p:sldId id="333" r:id="rId7"/>
    <p:sldId id="335" r:id="rId8"/>
    <p:sldId id="336" r:id="rId9"/>
    <p:sldId id="337" r:id="rId10"/>
    <p:sldId id="321" r:id="rId11"/>
    <p:sldId id="338" r:id="rId12"/>
    <p:sldId id="339" r:id="rId13"/>
    <p:sldId id="340" r:id="rId14"/>
    <p:sldId id="341" r:id="rId15"/>
    <p:sldId id="342" r:id="rId16"/>
    <p:sldId id="343" r:id="rId17"/>
    <p:sldId id="344" r:id="rId18"/>
    <p:sldId id="345" r:id="rId19"/>
    <p:sldId id="346" r:id="rId20"/>
    <p:sldId id="322" r:id="rId21"/>
    <p:sldId id="347" r:id="rId22"/>
    <p:sldId id="348" r:id="rId23"/>
    <p:sldId id="349" r:id="rId24"/>
    <p:sldId id="350" r:id="rId25"/>
    <p:sldId id="351" r:id="rId26"/>
    <p:sldId id="352" r:id="rId27"/>
    <p:sldId id="353" r:id="rId28"/>
    <p:sldId id="354" r:id="rId29"/>
    <p:sldId id="355"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20.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5.jpeg"/><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20.xml"/><Relationship Id="rId4" Type="http://schemas.openxmlformats.org/officeDocument/2006/relationships/slide" Target="slide10.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20.xml"/><Relationship Id="rId4" Type="http://schemas.openxmlformats.org/officeDocument/2006/relationships/slide" Target="slide10.xml"/></Relationships>
</file>

<file path=ppt/slides/_rels/slide2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19.jpeg"/><Relationship Id="rId5" Type="http://schemas.openxmlformats.org/officeDocument/2006/relationships/slide" Target="slide20.xml"/><Relationship Id="rId4" Type="http://schemas.openxmlformats.org/officeDocument/2006/relationships/slide" Target="slide10.xml"/></Relationships>
</file>

<file path=ppt/slides/_rels/slide2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0.jpeg"/><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20.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20.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0.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2.jpeg"/><Relationship Id="rId4" Type="http://schemas.openxmlformats.org/officeDocument/2006/relationships/slide" Target="slide20.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836712"/>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18194112"/>
              </p:ext>
            </p:extLst>
          </p:nvPr>
        </p:nvGraphicFramePr>
        <p:xfrm>
          <a:off x="508000" y="1382374"/>
          <a:ext cx="8128000" cy="5286986"/>
        </p:xfrm>
        <a:graphic>
          <a:graphicData uri="http://schemas.openxmlformats.org/presentationml/2006/ole">
            <p:oleObj spid="_x0000_s7171" name="文档" r:id="rId3" imgW="3919252" imgH="2549252"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世界经济区域集团化</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二战后某条约的达成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是一种实用的而非意识形态的事业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它寻求加速经济恢复的新路径。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它是把德国融入欧洲各国阵营里的第一步。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这个条约旨在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推行马歇尔计划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建立欧洲经济共同体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建立欧洲煤钢共同体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建立双重性区域合作组织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把德国融入欧洲各国阵营里的第一步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这个条约是欧洲走向联合的第一步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376479" y="2996952"/>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60~70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法国、联邦德国和意大利北部原本落后的农村迅速实现了机械化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数百万农民成了相对富裕的农场主。这一变化的原因是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马歇尔计划开始发挥</a:t>
            </a:r>
            <a:r>
              <a:rPr lang="zh-CN" altLang="zh-CN" sz="2200" smtClean="0">
                <a:solidFill>
                  <a:srgbClr val="000000"/>
                </a:solidFill>
                <a:latin typeface="Times New Roman" panose="02020603050405020304" pitchFamily="18" charset="0"/>
                <a:cs typeface="Times New Roman" panose="02020603050405020304" pitchFamily="18" charset="0"/>
              </a:rPr>
              <a:t>作用</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欧洲经济一体化的推动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西欧社会福利制度的</a:t>
            </a:r>
            <a:r>
              <a:rPr lang="zh-CN" altLang="zh-CN" sz="2200" smtClean="0">
                <a:solidFill>
                  <a:srgbClr val="000000"/>
                </a:solidFill>
                <a:latin typeface="Times New Roman" panose="02020603050405020304" pitchFamily="18" charset="0"/>
                <a:cs typeface="Times New Roman" panose="02020603050405020304" pitchFamily="18" charset="0"/>
              </a:rPr>
              <a:t>确立</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布雷顿森林体系的瓦解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本题考查考生说明历史现象的能力。本题的情景设置为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年代欧洲国家农业经济的发展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反映的内容是欧洲经济一体化趋势。马歇尔计划在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年代就开始发挥作用了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世纪六七十年代欧洲经济一体化的发展大大推动了成员国经济的发展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题干中三国农村的变化就是一种表现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社会福利制度的内容并不包括农村生产机械化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布雷顿森林体系是指第二次世界大战后以美元为中心的国际货币体系。材料并未提及美国的中心地位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724128" y="1916832"/>
            <a:ext cx="359637" cy="361175"/>
          </a:xfrm>
          <a:prstGeom prst="rect">
            <a:avLst/>
          </a:prstGeom>
        </p:spPr>
      </p:pic>
    </p:spTree>
    <p:extLst>
      <p:ext uri="{BB962C8B-B14F-4D97-AF65-F5344CB8AC3E}">
        <p14:creationId xmlns:p14="http://schemas.microsoft.com/office/powerpoint/2010/main" xmlns="" val="32298214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64704"/>
            <a:ext cx="420660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 </a:t>
            </a:r>
            <a:r>
              <a:rPr lang="en-US" altLang="zh-CN" sz="2200">
                <a:solidFill>
                  <a:srgbClr val="000000"/>
                </a:solidFill>
                <a:latin typeface="Times New Roman" panose="02020603050405020304" pitchFamily="18" charset="0"/>
                <a:cs typeface="Times New Roman" panose="02020603050405020304" pitchFamily="18" charset="0"/>
              </a:rPr>
              <a:t>1,34,4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4453940"/>
              </p:ext>
            </p:extLst>
          </p:nvPr>
        </p:nvGraphicFramePr>
        <p:xfrm>
          <a:off x="508000" y="1196752"/>
          <a:ext cx="7952432" cy="2459616"/>
        </p:xfrm>
        <a:graphic>
          <a:graphicData uri="http://schemas.openxmlformats.org/presentationml/2006/ole">
            <p:oleObj spid="_x0000_s1028" name="文档" r:id="rId6" imgW="3895491" imgH="1204963" progId="Word.Document.12">
              <p:embed/>
            </p:oleObj>
          </a:graphicData>
        </a:graphic>
      </p:graphicFrame>
      <p:sp>
        <p:nvSpPr>
          <p:cNvPr id="5" name="矩形 4"/>
          <p:cNvSpPr>
            <a:spLocks noChangeAspect="1"/>
          </p:cNvSpPr>
          <p:nvPr/>
        </p:nvSpPr>
        <p:spPr>
          <a:xfrm>
            <a:off x="508000" y="3182532"/>
            <a:ext cx="8128000" cy="3530967"/>
          </a:xfrm>
          <a:prstGeom prst="rect">
            <a:avLst/>
          </a:prstGeom>
        </p:spPr>
        <p:txBody>
          <a:bodyPr>
            <a:spAutoFit/>
          </a:bodyPr>
          <a:lstStyle/>
          <a:p>
            <a:pPr lvl="0" eaLnBrk="0" fontAlgn="base" hangingPunct="0">
              <a:lnSpc>
                <a:spcPts val="2700"/>
              </a:lnSpc>
              <a:spcBef>
                <a:spcPct val="0"/>
              </a:spcBef>
              <a:spcAft>
                <a:spcPct val="0"/>
              </a:spcAft>
              <a:tabLst>
                <a:tab pos="1028700" algn="l"/>
                <a:tab pos="1851025" algn="l"/>
                <a:tab pos="2538413" algn="l"/>
                <a:tab pos="3222625" algn="l"/>
              </a:tabLst>
            </a:pPr>
            <a:r>
              <a:rPr lang="zh-CN" altLang="zh-CN" sz="2200">
                <a:solidFill>
                  <a:srgbClr val="000000"/>
                </a:solidFill>
                <a:latin typeface="宋体" panose="02010600030101010101" pitchFamily="2" charset="-122"/>
                <a:cs typeface="Times New Roman" panose="02020603050405020304" pitchFamily="18" charset="0"/>
              </a:rPr>
              <a:t>推动上表所列国际组织出现的主要因素是</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zh-CN" altLang="en-US" sz="2200"/>
          </a:p>
          <a:p>
            <a:pPr lvl="0" eaLnBrk="0" fontAlgn="base" hangingPunct="0">
              <a:lnSpc>
                <a:spcPts val="27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发达国家经济高速增长造成的资源紧缺</a:t>
            </a:r>
            <a:endParaRPr lang="zh-CN" altLang="en-US" sz="2200"/>
          </a:p>
          <a:p>
            <a:pPr lvl="0" eaLnBrk="0" fontAlgn="base" hangingPunct="0">
              <a:lnSpc>
                <a:spcPts val="27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新兴独立国家应对不利的国际经济秩序</a:t>
            </a:r>
            <a:endParaRPr lang="zh-CN" altLang="en-US" sz="2200"/>
          </a:p>
          <a:p>
            <a:pPr lvl="0" eaLnBrk="0" fontAlgn="base" hangingPunct="0">
              <a:lnSpc>
                <a:spcPts val="27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经济全球化开始扩展到生产领域</a:t>
            </a:r>
            <a:endParaRPr lang="zh-CN" altLang="en-US" sz="2200"/>
          </a:p>
          <a:p>
            <a:pPr lvl="0" eaLnBrk="0" fontAlgn="base" hangingPunct="0">
              <a:lnSpc>
                <a:spcPts val="27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经济的区域集团化取得显著成就</a:t>
            </a:r>
            <a:endParaRPr lang="zh-CN" altLang="en-US" sz="2200"/>
          </a:p>
          <a:p>
            <a:pPr lvl="0" eaLnBrk="0" fontAlgn="base" hangingPunct="0">
              <a:lnSpc>
                <a:spcPts val="27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本题以新兴国家成立原料生产组织为例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考查考生分析归纳能力。题干表格中成立的国际组织基本上属于原料生产组织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其成员大都属于新兴独立的发展中国家。为了应对当时不利的国际经济秩序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它们建立了自己的行业组织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主张维护自己的权利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发出自己的声音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联合对抗不合理的经济秩序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715375312"/>
              </p:ext>
            </p:extLst>
          </p:nvPr>
        </p:nvGraphicFramePr>
        <p:xfrm>
          <a:off x="6372200" y="3182532"/>
          <a:ext cx="1828800" cy="534988"/>
        </p:xfrm>
        <a:graphic>
          <a:graphicData uri="http://schemas.openxmlformats.org/presentationml/2006/ole">
            <p:oleObj spid="_x0000_s1029" name="文档" r:id="rId7" imgW="870545" imgH="254889" progId="Word.Document.12">
              <p:embed/>
            </p:oleObj>
          </a:graphicData>
        </a:graphic>
      </p:graphicFrame>
      <p:pic>
        <p:nvPicPr>
          <p:cNvPr id="11" name="图片 10"/>
          <p:cNvPicPr>
            <a:picLocks noChangeAspect="1"/>
          </p:cNvPicPr>
          <p:nvPr/>
        </p:nvPicPr>
        <p:blipFill>
          <a:blip r:embed="rId8"/>
          <a:stretch>
            <a:fillRect/>
          </a:stretch>
        </p:blipFill>
        <p:spPr>
          <a:xfrm>
            <a:off x="5851222" y="3214433"/>
            <a:ext cx="359637" cy="361175"/>
          </a:xfrm>
          <a:prstGeom prst="rect">
            <a:avLst/>
          </a:prstGeom>
        </p:spPr>
      </p:pic>
    </p:spTree>
    <p:extLst>
      <p:ext uri="{BB962C8B-B14F-4D97-AF65-F5344CB8AC3E}">
        <p14:creationId xmlns:p14="http://schemas.microsoft.com/office/powerpoint/2010/main" xmlns="" val="3529057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英、法、意等</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国签署了单一欧洲文件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一致同意制定共同的生产标准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消除资本流动的障碍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寻求统一的税率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相互承认别国颁发的专业和商业执照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遵守共同的劳动权利宪章。各国将共同创建一个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没有国界的欧洲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。该文件的签署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启动了欧洲经济的多领域合作</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为欧盟成立奠定基础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表明了欧洲政治一体化的实现</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为欧元发行扫清障碍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1967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欧共体成立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启动了欧洲经济的多领域合作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与题干材料时间不符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英、法、意等</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国签署了单一欧洲文件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表明欧洲一体化逐步由经济一体化向政治一体化过渡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为欧盟成立奠定了基础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;1993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年欧盟的成立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推动了欧洲政治一体化的进程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但是没有真正实现政治一体化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欧元是在《欧洲联盟条约》中规定的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欧盟成立后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逐渐为欧元的发行扫清了障碍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41878" y="2492896"/>
            <a:ext cx="359637" cy="361175"/>
          </a:xfrm>
          <a:prstGeom prst="rect">
            <a:avLst/>
          </a:prstGeom>
        </p:spPr>
      </p:pic>
    </p:spTree>
    <p:extLst>
      <p:ext uri="{BB962C8B-B14F-4D97-AF65-F5344CB8AC3E}">
        <p14:creationId xmlns:p14="http://schemas.microsoft.com/office/powerpoint/2010/main" xmlns="" val="2784382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5</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1,35,4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有学者指出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欧元作为具有震撼力的新事物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它的问世成为</a:t>
            </a:r>
            <a:r>
              <a:rPr lang="en-US" altLang="zh-CN" sz="2200">
                <a:solidFill>
                  <a:srgbClr val="000000"/>
                </a:solidFill>
                <a:cs typeface="Times New Roman" panose="02020603050405020304" pitchFamily="18" charset="0"/>
              </a:rPr>
              <a:t>21</a:t>
            </a:r>
            <a:r>
              <a:rPr lang="zh-CN" altLang="en-US" sz="2200">
                <a:solidFill>
                  <a:srgbClr val="000000"/>
                </a:solidFill>
                <a:latin typeface="宋体" panose="02010600030101010101" pitchFamily="2" charset="-122"/>
                <a:cs typeface="Times New Roman" panose="02020603050405020304" pitchFamily="18" charset="0"/>
              </a:rPr>
              <a:t>世纪初欧洲甚至是国际金融领域的重大事件。欧元的巨大作用表现在</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推动欧盟内部统一市场的发展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消除了欧盟各成员国之间的贸易壁垒</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促进了欧盟对外贸易额的增加</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巩固了欧洲在世界经济中的领导地位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本题考查欧元的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巨大作用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。欧元在欧盟内部的流通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有利于欧盟内部国与国之间统一市场的发展</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在欧元出现之前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欧盟各成员国之间就已经消除了贸易壁垒</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欧元的流通是国际金融领域的重大事件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但它与对外贸易没有直接关系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资本主义世界经济是美、日、欧三足鼎立的格局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欧洲并没有居于世界经济的领导地位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更谈不上这一地位的巩固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6" name="图片 5"/>
          <p:cNvPicPr>
            <a:picLocks noChangeAspect="1"/>
          </p:cNvPicPr>
          <p:nvPr/>
        </p:nvPicPr>
        <p:blipFill>
          <a:blip r:embed="rId5"/>
          <a:stretch>
            <a:fillRect/>
          </a:stretch>
        </p:blipFill>
        <p:spPr>
          <a:xfrm>
            <a:off x="4572000" y="1700808"/>
            <a:ext cx="359637" cy="361175"/>
          </a:xfrm>
          <a:prstGeom prst="rect">
            <a:avLst/>
          </a:prstGeom>
        </p:spPr>
      </p:pic>
    </p:spTree>
    <p:extLst>
      <p:ext uri="{BB962C8B-B14F-4D97-AF65-F5344CB8AC3E}">
        <p14:creationId xmlns:p14="http://schemas.microsoft.com/office/powerpoint/2010/main" xmlns="" val="39463131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第二次世界大战后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经济区域合作组织相继成立。其中以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通过共同的商业政策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促进国际贸易限制的逐步废除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汇集各国的资源以维护和增进和平与自由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为主要目标的是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欧洲经济共同体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亚太经合组织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北美自由贸易区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欧洲联盟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亚太经济合作组织的目标是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相互依存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共同受益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坚持开放的多边贸易体制和减少区域内贸易壁垒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逐步取消关税及其他贸易壁垒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实现商品、资本等自由流通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是北美自由贸易区的主要目标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欧洲联盟的目标是建立欧洲经济货币联盟和欧洲政治联盟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85485" y="2132856"/>
            <a:ext cx="359637" cy="361175"/>
          </a:xfrm>
          <a:prstGeom prst="rect">
            <a:avLst/>
          </a:prstGeom>
        </p:spPr>
      </p:pic>
    </p:spTree>
    <p:extLst>
      <p:ext uri="{BB962C8B-B14F-4D97-AF65-F5344CB8AC3E}">
        <p14:creationId xmlns:p14="http://schemas.microsoft.com/office/powerpoint/2010/main" xmlns="" val="2276608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32856"/>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亚太</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经合组织与欧盟在合作方式上的不同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亚太经济合作组织是论坛性经济组织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其合作方式基于自愿、协商一致的原则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不具有强制性。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欧盟是经济政治联盟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各成员国通过谈判制定共同遵守的规则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具有约束性。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658879" y="2220660"/>
            <a:ext cx="948943" cy="302447"/>
          </a:xfrm>
          <a:prstGeom prst="rect">
            <a:avLst/>
          </a:prstGeom>
        </p:spPr>
      </p:pic>
    </p:spTree>
    <p:extLst>
      <p:ext uri="{BB962C8B-B14F-4D97-AF65-F5344CB8AC3E}">
        <p14:creationId xmlns:p14="http://schemas.microsoft.com/office/powerpoint/2010/main" xmlns="" val="25595593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3445"/>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法国提出欧洲应该超越国家的藩篱联合起来。这一建议得到联邦德国等国家的支持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但英国等一些国家反对成立超国家的机构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只有法、德、意等六国实现了联合。六国率先实现联合的直接原因是这些国家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屡遭战争</a:t>
            </a:r>
            <a:r>
              <a:rPr lang="zh-CN" altLang="zh-CN" sz="2200" smtClean="0">
                <a:solidFill>
                  <a:srgbClr val="000000"/>
                </a:solidFill>
                <a:latin typeface="Times New Roman" panose="02020603050405020304" pitchFamily="18" charset="0"/>
                <a:cs typeface="Times New Roman" panose="02020603050405020304" pitchFamily="18" charset="0"/>
              </a:rPr>
              <a:t>重创</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社会制度相同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发展水平</a:t>
            </a:r>
            <a:r>
              <a:rPr lang="zh-CN" altLang="zh-CN" sz="2200" smtClean="0">
                <a:solidFill>
                  <a:srgbClr val="000000"/>
                </a:solidFill>
                <a:latin typeface="Times New Roman" panose="02020603050405020304" pitchFamily="18" charset="0"/>
                <a:cs typeface="Times New Roman" panose="02020603050405020304" pitchFamily="18" charset="0"/>
              </a:rPr>
              <a:t>相近</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历史上关系紧密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法国提出建立超越国家的机构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得到了联邦德国等国的支持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却遭到了英国等国的反对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最终法、德、意等六国走向了联合。之所以出现这种情况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其直接原因是六国屡遭战争重创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拿两次世界大战来说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法国、德国、意大利都是主要参战国和主要战场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损失惨重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英国是两次世界大战的主要参战国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但本土遭受战争破坏程度相对较小。建立超越国家的机构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可以有效避免战争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项。社会制度不是六国联合的直接原因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西欧六国中法德发展水平要高于其他几国</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项表述与史实不符。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804248" y="1988840"/>
            <a:ext cx="359637" cy="361175"/>
          </a:xfrm>
          <a:prstGeom prst="rect">
            <a:avLst/>
          </a:prstGeom>
        </p:spPr>
      </p:pic>
    </p:spTree>
    <p:extLst>
      <p:ext uri="{BB962C8B-B14F-4D97-AF65-F5344CB8AC3E}">
        <p14:creationId xmlns:p14="http://schemas.microsoft.com/office/powerpoint/2010/main" xmlns="" val="661780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下图所反映的经济组织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其突出特征是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成员国政治经济一体化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成员国经济技术合作多样化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成员国经济发展均衡化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发达国家与发展中国家优势互补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观察题图中的国旗可知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主要有三个国家在签字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即美国、墨西哥和加拿大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故这是北美自由贸易协定签订时的场景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北美自由贸易区是世界上第一个由发达国家和发展中国家组成的区域经济集团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实现了各自的优势互补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项。北美自由贸易区只是经济组织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项题干未体现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墨西哥是发展中国家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65.eps" descr="id:2147491933;FounderCES"/>
          <p:cNvPicPr/>
          <p:nvPr/>
        </p:nvPicPr>
        <p:blipFill>
          <a:blip r:embed="rId5"/>
          <a:stretch>
            <a:fillRect/>
          </a:stretch>
        </p:blipFill>
        <p:spPr>
          <a:xfrm>
            <a:off x="5436096" y="1916832"/>
            <a:ext cx="3016753" cy="1656184"/>
          </a:xfrm>
          <a:prstGeom prst="rect">
            <a:avLst/>
          </a:prstGeom>
        </p:spPr>
      </p:pic>
      <p:pic>
        <p:nvPicPr>
          <p:cNvPr id="10" name="图片 9"/>
          <p:cNvPicPr>
            <a:picLocks noChangeAspect="1"/>
          </p:cNvPicPr>
          <p:nvPr/>
        </p:nvPicPr>
        <p:blipFill>
          <a:blip r:embed="rId6"/>
          <a:stretch>
            <a:fillRect/>
          </a:stretch>
        </p:blipFill>
        <p:spPr>
          <a:xfrm>
            <a:off x="1185485" y="1736244"/>
            <a:ext cx="359637" cy="361175"/>
          </a:xfrm>
          <a:prstGeom prst="rect">
            <a:avLst/>
          </a:prstGeom>
        </p:spPr>
      </p:pic>
    </p:spTree>
    <p:extLst>
      <p:ext uri="{BB962C8B-B14F-4D97-AF65-F5344CB8AC3E}">
        <p14:creationId xmlns:p14="http://schemas.microsoft.com/office/powerpoint/2010/main" xmlns="" val="628214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9</a:t>
            </a:r>
            <a:r>
              <a:rPr lang="en-US" altLang="zh-CN" sz="2200">
                <a:solidFill>
                  <a:srgbClr val="000000"/>
                </a:solidFill>
                <a:cs typeface="Times New Roman" panose="02020603050405020304" pitchFamily="18" charset="0"/>
              </a:rPr>
              <a:t>.(2010·</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,20,4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各种区域性国际组织的主要职能虽有差别</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但也有一些共同之处。美洲国家组织、欧洲经济共同体和上海合作组织职能的共同之处是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促进社会与文化交流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推动区域一体化进程</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对抗特定的国家集团</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加强成员国军事合作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上合组织没有推动区域一体化的职能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三者都没有对抗特定国家集团的职能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欧洲经济共同体没有要求加强成员国军事合作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各个组织都有利于促进各成员国之间的社会与文化交流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6" name="图片 5"/>
          <p:cNvPicPr>
            <a:picLocks noChangeAspect="1"/>
          </p:cNvPicPr>
          <p:nvPr/>
        </p:nvPicPr>
        <p:blipFill>
          <a:blip r:embed="rId5"/>
          <a:stretch>
            <a:fillRect/>
          </a:stretch>
        </p:blipFill>
        <p:spPr>
          <a:xfrm>
            <a:off x="4932040" y="2132856"/>
            <a:ext cx="359637" cy="361175"/>
          </a:xfrm>
          <a:prstGeom prst="rect">
            <a:avLst/>
          </a:prstGeom>
        </p:spPr>
      </p:pic>
    </p:spTree>
    <p:extLst>
      <p:ext uri="{BB962C8B-B14F-4D97-AF65-F5344CB8AC3E}">
        <p14:creationId xmlns:p14="http://schemas.microsoft.com/office/powerpoint/2010/main" xmlns="" val="37601079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584161695"/>
              </p:ext>
            </p:extLst>
          </p:nvPr>
        </p:nvGraphicFramePr>
        <p:xfrm>
          <a:off x="508000" y="2207784"/>
          <a:ext cx="8128000" cy="2696432"/>
        </p:xfrm>
        <a:graphic>
          <a:graphicData uri="http://schemas.openxmlformats.org/presentationml/2006/ole">
            <p:oleObj spid="_x0000_s8195" name="文档" r:id="rId3" imgW="4000258" imgH="1327008" progId="Word.Document.12">
              <p:embed/>
            </p:oleObj>
          </a:graphicData>
        </a:graphic>
      </p:graphicFrame>
    </p:spTree>
    <p:extLst>
      <p:ext uri="{BB962C8B-B14F-4D97-AF65-F5344CB8AC3E}">
        <p14:creationId xmlns:p14="http://schemas.microsoft.com/office/powerpoint/2010/main" xmlns="" val="30002681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51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世界贸易组织和中国的加入</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西方学者弗里德曼认为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全球化包括不可阻挡的市场一体化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民族国家发展和科技进步达到前所未有的程度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同时全球化也会使某些国家遭到不公正对待并远远落在后面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从而在这些国家出现强烈的反作用。由此可知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指出了全球化带来的利弊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批评现存的反全球化思潮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强调了全球化的消极作用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提出了应对全球化的策略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本题考查对经济全球化的看法。从题干材料看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弗里德曼客观陈述了经济全球化有利的一面和不利的一面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项说法正确。弗里德曼并没有批评反全球化思潮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弗里德曼并没有强调全球化的消极作用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并且还主要说到了其积极作用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弗里德曼也没有提及应对全球化的策略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452320" y="2564904"/>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2723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下表为《经济全球化大事年表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对该表信息解读不正确的是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17365622"/>
              </p:ext>
            </p:extLst>
          </p:nvPr>
        </p:nvGraphicFramePr>
        <p:xfrm>
          <a:off x="508000" y="2093242"/>
          <a:ext cx="8128000" cy="4144070"/>
        </p:xfrm>
        <a:graphic>
          <a:graphicData uri="http://schemas.openxmlformats.org/presentationml/2006/ole">
            <p:oleObj spid="_x0000_s9219" name="文档" r:id="rId6" imgW="3947694" imgH="2012832" progId="Word.Document.12">
              <p:embed/>
            </p:oleObj>
          </a:graphicData>
        </a:graphic>
      </p:graphicFrame>
      <p:pic>
        <p:nvPicPr>
          <p:cNvPr id="10" name="图片 9"/>
          <p:cNvPicPr>
            <a:picLocks noChangeAspect="1"/>
          </p:cNvPicPr>
          <p:nvPr/>
        </p:nvPicPr>
        <p:blipFill>
          <a:blip r:embed="rId7"/>
          <a:stretch>
            <a:fillRect/>
          </a:stretch>
        </p:blipFill>
        <p:spPr>
          <a:xfrm>
            <a:off x="6372200" y="1702351"/>
            <a:ext cx="359637" cy="361175"/>
          </a:xfrm>
          <a:prstGeom prst="rect">
            <a:avLst/>
          </a:prstGeom>
        </p:spPr>
      </p:pic>
    </p:spTree>
    <p:extLst>
      <p:ext uri="{BB962C8B-B14F-4D97-AF65-F5344CB8AC3E}">
        <p14:creationId xmlns:p14="http://schemas.microsoft.com/office/powerpoint/2010/main" xmlns="" val="33806079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经济区域集团化组织形式多样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世贸组织是经济区域集团化的必然归宿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中国加入世贸组织是经济全球化的重要事件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经济区域集团化是实现经济全球化的重要步骤和途径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亚太经合组织、北美自由贸易区、欧盟反映出经济区域集团化组织形式多样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经济全球化是经济区域集团化的必然归宿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中国加入世贸组织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全面融入世界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是经济全球化进程中的重要事件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经济区域集团化是实现经济全球化的重要步骤和途径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5957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)1976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美、英、法等西方国家组成七国集团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协调经济政策以解决世界经济难题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俄罗斯加入后成为八国集团。</a:t>
            </a:r>
            <a:r>
              <a:rPr lang="en-US" altLang="zh-CN" sz="2200">
                <a:solidFill>
                  <a:srgbClr val="000000"/>
                </a:solidFill>
                <a:latin typeface="Times New Roman" panose="02020603050405020304" pitchFamily="18" charset="0"/>
                <a:cs typeface="Times New Roman" panose="02020603050405020304" pitchFamily="18" charset="0"/>
              </a:rPr>
              <a:t>1999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八国集团国家和中国、巴西、印度等组成二十国集团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寻求合作以促进国际金融稳定和经济持续增长。从这一历程可看出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世界格局的变化冲击旧的世界经济秩序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经济全球化深入到贸易金融领域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越来越多的亚非拉国家进入世界体系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区域经济集团从封闭走向开放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本题主要考查考生说明历史现象的能力。题干材料中七国集团的建立是两极格局的产物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八国集团的形成是两极格局瓦解的产物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二十国集团的建立则是世界多极化趋势加强的结果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这一历程冲击了发达国家主导的旧的世界经济秩序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项正确。经济全球化从新航路开辟就涉及贸易金融领域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项错误。亚非拉国家一直是世界体系的组成部分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只不过没有占据主导地位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项错误。材料中的经济组织都不是区域经济集团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2276872"/>
            <a:ext cx="359637" cy="361175"/>
          </a:xfrm>
          <a:prstGeom prst="rect">
            <a:avLst/>
          </a:prstGeom>
        </p:spPr>
      </p:pic>
    </p:spTree>
    <p:extLst>
      <p:ext uri="{BB962C8B-B14F-4D97-AF65-F5344CB8AC3E}">
        <p14:creationId xmlns:p14="http://schemas.microsoft.com/office/powerpoint/2010/main" xmlns="" val="39955018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迄今为止的经济全球化仅仅是资本运动的全球化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而非经济福音的全球化。西方资本的大规模跨国运动将世界的生产和交换活动连为一体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但是从世界性的生产和交换活动中产生的经济利益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却没有在全球合理分配。这一观点旨在强调经济全球化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表现为大规模的跨国运动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不利于世界经济均衡发展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使生产和交换活动更密切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给发展中国家提供了机遇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材料的主旨是在全球化过程中西方发达国家占主导地位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全球化没有使经济效益在全球合理分配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出现经济利益分配不均衡的情况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两项以偏概全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没有体现材料的主旨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项从材料中反映不出来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995936" y="2564904"/>
            <a:ext cx="359637" cy="361175"/>
          </a:xfrm>
          <a:prstGeom prst="rect">
            <a:avLst/>
          </a:prstGeom>
        </p:spPr>
      </p:pic>
    </p:spTree>
    <p:extLst>
      <p:ext uri="{BB962C8B-B14F-4D97-AF65-F5344CB8AC3E}">
        <p14:creationId xmlns:p14="http://schemas.microsoft.com/office/powerpoint/2010/main" xmlns="" val="3392071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全球化的消极影响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加剧了全球竞争中的利益失衡。在国际经济竞争中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由于资本、科技等方面的差距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发达国家成为主导者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发展中国家处于劣势和被动地位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影响国家主权和经济安全。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经济危机的传染性和破坏性增强。由于经济全球化的发展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世界各国经济的互相依赖程度不断加深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某国发生经济危机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将会迅速蔓延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影响全球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经济危机的传染性和破坏性都大大增强。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发展中国家的环境问题突出。发达国家高污染企业的转移和对发展中国家资源进行的掠夺性开采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都严重破坏了当地的自然环境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加剧了全球生态危机。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加剧了全球范围内文明和价值观念的冲突。伴随着经济全球化的推进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以美国为首的西方国家力图推广西方的价值观。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借题发挥.eps" descr="id:2147495564;FounderCES"/>
          <p:cNvPicPr/>
          <p:nvPr/>
        </p:nvPicPr>
        <p:blipFill>
          <a:blip r:embed="rId5"/>
          <a:stretch>
            <a:fillRect/>
          </a:stretch>
        </p:blipFill>
        <p:spPr>
          <a:xfrm>
            <a:off x="680536" y="1134406"/>
            <a:ext cx="999792" cy="318654"/>
          </a:xfrm>
          <a:prstGeom prst="rect">
            <a:avLst/>
          </a:prstGeom>
        </p:spPr>
      </p:pic>
    </p:spTree>
    <p:extLst>
      <p:ext uri="{BB962C8B-B14F-4D97-AF65-F5344CB8AC3E}">
        <p14:creationId xmlns:p14="http://schemas.microsoft.com/office/powerpoint/2010/main" xmlns="" val="16974438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下表是</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1996</a:t>
            </a:r>
            <a:r>
              <a:rPr lang="zh-CN" altLang="zh-CN" sz="2200">
                <a:solidFill>
                  <a:srgbClr val="000000"/>
                </a:solidFill>
                <a:latin typeface="Times New Roman" panose="02020603050405020304" pitchFamily="18" charset="0"/>
                <a:cs typeface="Times New Roman" panose="02020603050405020304" pitchFamily="18" charset="0"/>
              </a:rPr>
              <a:t>年世界不同类型国家进出口依存度表。据此判断正确的是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85038784"/>
              </p:ext>
            </p:extLst>
          </p:nvPr>
        </p:nvGraphicFramePr>
        <p:xfrm>
          <a:off x="501979" y="1687466"/>
          <a:ext cx="8128000" cy="2099899"/>
        </p:xfrm>
        <a:graphic>
          <a:graphicData uri="http://schemas.openxmlformats.org/presentationml/2006/ole">
            <p:oleObj spid="_x0000_s10243" name="文档" r:id="rId6" imgW="3895491" imgH="1006596" progId="Word.Document.12">
              <p:embed/>
            </p:oleObj>
          </a:graphicData>
        </a:graphic>
      </p:graphicFrame>
      <p:sp>
        <p:nvSpPr>
          <p:cNvPr id="4" name="矩形 3"/>
          <p:cNvSpPr>
            <a:spLocks noChangeAspect="1"/>
          </p:cNvSpPr>
          <p:nvPr/>
        </p:nvSpPr>
        <p:spPr>
          <a:xfrm>
            <a:off x="508000" y="3284984"/>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国际贸易总体发展缓慢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经济全球化趋势加强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区域经济集团化削弱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各类国家经济发展水平差距缩小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根据表格信息可知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1996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无论哪种类型的国家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对进出口的依存度都是增长的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这说明国际贸易总体是发展的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经济全球化趋势是加强的</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项无法从表格信息中得出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也不符合实际。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5940152" y="1317357"/>
            <a:ext cx="359637" cy="361175"/>
          </a:xfrm>
          <a:prstGeom prst="rect">
            <a:avLst/>
          </a:prstGeom>
        </p:spPr>
      </p:pic>
    </p:spTree>
    <p:extLst>
      <p:ext uri="{BB962C8B-B14F-4D97-AF65-F5344CB8AC3E}">
        <p14:creationId xmlns:p14="http://schemas.microsoft.com/office/powerpoint/2010/main" xmlns="" val="26371840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61145"/>
            <a:ext cx="8128000" cy="866006"/>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6</a:t>
            </a:r>
            <a:r>
              <a:rPr lang="en-US" altLang="zh-CN" sz="2200">
                <a:solidFill>
                  <a:srgbClr val="000000"/>
                </a:solidFill>
                <a:latin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rPr>
              <a:t>,35,4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下图为世界贸易中国家和地区所占份额示意图。它反映出</a:t>
            </a:r>
            <a:r>
              <a:rPr lang="en-US" altLang="zh-CN" sz="2200">
                <a:solidFill>
                  <a:srgbClr val="000000"/>
                </a:solidFill>
                <a:latin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endParaRPr lang="zh-CN" altLang="en-US" sz="2200"/>
          </a:p>
        </p:txBody>
      </p:sp>
      <p:pic>
        <p:nvPicPr>
          <p:cNvPr id="6" name="X67.eps" descr="id:2147491970;FounderCES"/>
          <p:cNvPicPr/>
          <p:nvPr/>
        </p:nvPicPr>
        <p:blipFill>
          <a:blip r:embed="rId6"/>
          <a:stretch>
            <a:fillRect/>
          </a:stretch>
        </p:blipFill>
        <p:spPr>
          <a:xfrm>
            <a:off x="1365304" y="2232778"/>
            <a:ext cx="6363954" cy="2253068"/>
          </a:xfrm>
          <a:prstGeom prst="rect">
            <a:avLst/>
          </a:prstGeom>
        </p:spPr>
      </p:pic>
      <p:graphicFrame>
        <p:nvGraphicFramePr>
          <p:cNvPr id="10" name="对象 9"/>
          <p:cNvGraphicFramePr>
            <a:graphicFrameLocks noChangeAspect="1"/>
          </p:cNvGraphicFramePr>
          <p:nvPr>
            <p:extLst>
              <p:ext uri="{D42A27DB-BD31-4B8C-83A1-F6EECF244321}">
                <p14:modId xmlns:p14="http://schemas.microsoft.com/office/powerpoint/2010/main" xmlns="" val="196407693"/>
              </p:ext>
            </p:extLst>
          </p:nvPr>
        </p:nvGraphicFramePr>
        <p:xfrm>
          <a:off x="4355976" y="1649582"/>
          <a:ext cx="1304925" cy="534988"/>
        </p:xfrm>
        <a:graphic>
          <a:graphicData uri="http://schemas.openxmlformats.org/presentationml/2006/ole">
            <p:oleObj spid="_x0000_s11267" name="文档" r:id="rId7" imgW="623567" imgH="254889" progId="Word.Document.12">
              <p:embed/>
            </p:oleObj>
          </a:graphicData>
        </a:graphic>
      </p:graphicFrame>
      <p:sp>
        <p:nvSpPr>
          <p:cNvPr id="3" name="矩形 2"/>
          <p:cNvSpPr>
            <a:spLocks noChangeAspect="1"/>
          </p:cNvSpPr>
          <p:nvPr/>
        </p:nvSpPr>
        <p:spPr>
          <a:xfrm>
            <a:off x="508000" y="448676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关贸总协定维持了世界贸易秩序的基本稳定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率先进行新技术革命的国家贸易量增加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C.20</a:t>
            </a:r>
            <a:r>
              <a:rPr lang="zh-CN" altLang="zh-CN" sz="2200">
                <a:solidFill>
                  <a:srgbClr val="000000"/>
                </a:solidFill>
                <a:latin typeface="Times New Roman" panose="02020603050405020304" pitchFamily="18" charset="0"/>
                <a:cs typeface="Times New Roman" panose="02020603050405020304" pitchFamily="18" charset="0"/>
              </a:rPr>
              <a:t>世纪世界经济重心的转移趋势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多极化趋势取代了冷战时期的世界格局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8"/>
          <a:stretch>
            <a:fillRect/>
          </a:stretch>
        </p:blipFill>
        <p:spPr>
          <a:xfrm>
            <a:off x="3707904" y="1788215"/>
            <a:ext cx="359637" cy="361175"/>
          </a:xfrm>
          <a:prstGeom prst="rect">
            <a:avLst/>
          </a:prstGeom>
        </p:spPr>
      </p:pic>
    </p:spTree>
    <p:extLst>
      <p:ext uri="{BB962C8B-B14F-4D97-AF65-F5344CB8AC3E}">
        <p14:creationId xmlns:p14="http://schemas.microsoft.com/office/powerpoint/2010/main" xmlns="" val="11111974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本题旨在考查考生正确解读材料信息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运用所学知识解决历史问题的能力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考查考生从宏观上对世界经济发展演变的把握。解题的关键是对材料信息的正确解读。从图中可知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亚洲发展中国家所占比重增加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日本所占比重也有所增加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而大西洋沿岸的其他工业国、非洲和拉美等呈减少的趋势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这说明世界贸易中心有向亚洲转移的倾向</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项是最符合材料信息的选项。</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21226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49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0290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漫画多以含蓄、隐晦的方式评说世事。下图是</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cs typeface="Times New Roman" panose="02020603050405020304" pitchFamily="18" charset="0"/>
              </a:rPr>
              <a:t>年出现的新闻漫画《最后的贵族》。该漫画反映了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475173"/>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中国加入</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cs typeface="Times New Roman" panose="02020603050405020304" pitchFamily="18" charset="0"/>
              </a:rPr>
              <a:t>与国内企业的长远利益相违背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中国申请加入</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cs typeface="Times New Roman" panose="02020603050405020304" pitchFamily="18" charset="0"/>
              </a:rPr>
              <a:t>旨在打破某些企业的垄断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加入</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cs typeface="Times New Roman" panose="02020603050405020304" pitchFamily="18" charset="0"/>
              </a:rPr>
              <a:t>后中国一些企业有望增强垄断地位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加入</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cs typeface="Times New Roman" panose="02020603050405020304" pitchFamily="18" charset="0"/>
              </a:rPr>
              <a:t>后中国企业将面临激烈竞争与挑战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本题考查中国加入</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的影响。中国加入</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利大于弊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项。中国加入</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是为了更好地促进中国经济的发展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进一步完善社会主义市场经济体制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根据图片信息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真以为我不怕你哪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X68.eps" descr="id:2147491977;FounderCES"/>
          <p:cNvPicPr/>
          <p:nvPr/>
        </p:nvPicPr>
        <p:blipFill>
          <a:blip r:embed="rId5"/>
          <a:stretch>
            <a:fillRect/>
          </a:stretch>
        </p:blipFill>
        <p:spPr>
          <a:xfrm>
            <a:off x="6948264" y="2062958"/>
            <a:ext cx="1440160" cy="1973139"/>
          </a:xfrm>
          <a:prstGeom prst="rect">
            <a:avLst/>
          </a:prstGeom>
        </p:spPr>
      </p:pic>
      <p:pic>
        <p:nvPicPr>
          <p:cNvPr id="11" name="图片 10"/>
          <p:cNvPicPr>
            <a:picLocks noChangeAspect="1"/>
          </p:cNvPicPr>
          <p:nvPr/>
        </p:nvPicPr>
        <p:blipFill>
          <a:blip r:embed="rId6"/>
          <a:stretch>
            <a:fillRect/>
          </a:stretch>
        </p:blipFill>
        <p:spPr>
          <a:xfrm>
            <a:off x="839481" y="2053295"/>
            <a:ext cx="359637" cy="361175"/>
          </a:xfrm>
          <a:prstGeom prst="rect">
            <a:avLst/>
          </a:prstGeom>
        </p:spPr>
      </p:pic>
    </p:spTree>
    <p:extLst>
      <p:ext uri="{BB962C8B-B14F-4D97-AF65-F5344CB8AC3E}">
        <p14:creationId xmlns:p14="http://schemas.microsoft.com/office/powerpoint/2010/main" xmlns="" val="3757893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0563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49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布雷顿森林体系的建立</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美国的一份报告称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美国拥有世界财富的</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却只有世界人口的</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Times New Roman" panose="02020603050405020304" pitchFamily="18" charset="0"/>
                <a:cs typeface="Times New Roman" panose="02020603050405020304" pitchFamily="18" charset="0"/>
              </a:rPr>
              <a:t>。在这种形势下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美国的任务是设计一种在不危及美国国家安全情况下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保持这种优势的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关系模式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。能够体现这一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关系模式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确立并维护世界货币</a:t>
            </a:r>
            <a:r>
              <a:rPr lang="zh-CN" altLang="zh-CN" sz="2200" smtClean="0">
                <a:solidFill>
                  <a:srgbClr val="000000"/>
                </a:solidFill>
                <a:latin typeface="Times New Roman" panose="02020603050405020304" pitchFamily="18" charset="0"/>
                <a:cs typeface="Times New Roman" panose="02020603050405020304" pitchFamily="18" charset="0"/>
              </a:rPr>
              <a:t>体系</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成立北大西洋公约组织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实行</a:t>
            </a:r>
            <a:r>
              <a:rPr lang="zh-CN" altLang="zh-CN" sz="2200" smtClean="0">
                <a:solidFill>
                  <a:srgbClr val="000000"/>
                </a:solidFill>
                <a:latin typeface="Times New Roman" panose="02020603050405020304" pitchFamily="18" charset="0"/>
                <a:cs typeface="Times New Roman" panose="02020603050405020304" pitchFamily="18" charset="0"/>
              </a:rPr>
              <a:t>贸易保护主义</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对欧洲进行经济援助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美国试图凭借其经济实力加强对世界经济的控制。根据所学知识可知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布雷顿森林体系的建立就是这种意图的表现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北大西洋公约组织是对抗苏联的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属于军事政治集团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年以美国为首签署了关贸总协定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反对贸易保护主义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对欧洲进行经济援助的马歇尔计划是冷战政策的组成部分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与美国保持这种优势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世界经济霸主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156176" y="2492896"/>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wipe(down)">
                                      <p:cBhvr>
                                        <p:cTn id="1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49999"/>
            <a:ext cx="8128000" cy="54753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1,35,4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世界银行在</a:t>
            </a:r>
            <a:r>
              <a:rPr lang="en-US" altLang="zh-CN" sz="2200">
                <a:solidFill>
                  <a:srgbClr val="000000"/>
                </a:solidFill>
                <a:latin typeface="Times New Roman" panose="02020603050405020304" pitchFamily="18" charset="0"/>
                <a:cs typeface="Times New Roman" panose="02020603050405020304" pitchFamily="18" charset="0"/>
              </a:rPr>
              <a:t>1968</a:t>
            </a:r>
            <a:r>
              <a:rPr lang="zh-CN" altLang="zh-CN" sz="2200">
                <a:solidFill>
                  <a:srgbClr val="000000"/>
                </a:solidFill>
                <a:latin typeface="Times New Roman" panose="02020603050405020304" pitchFamily="18" charset="0"/>
                <a:cs typeface="Times New Roman" panose="02020603050405020304" pitchFamily="18" charset="0"/>
              </a:rPr>
              <a:t>年的贷款项目为</a:t>
            </a:r>
            <a:r>
              <a:rPr lang="en-US" altLang="zh-CN" sz="2200">
                <a:solidFill>
                  <a:srgbClr val="000000"/>
                </a:solidFill>
                <a:latin typeface="Times New Roman" panose="02020603050405020304" pitchFamily="18" charset="0"/>
                <a:cs typeface="Times New Roman" panose="02020603050405020304" pitchFamily="18" charset="0"/>
              </a:rPr>
              <a:t>62</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贷款总额为</a:t>
            </a:r>
            <a:r>
              <a:rPr lang="en-US" altLang="zh-CN" sz="2200">
                <a:solidFill>
                  <a:srgbClr val="000000"/>
                </a:solidFill>
                <a:latin typeface="Times New Roman" panose="02020603050405020304" pitchFamily="18" charset="0"/>
                <a:cs typeface="Times New Roman" panose="02020603050405020304" pitchFamily="18" charset="0"/>
              </a:rPr>
              <a:t>9.5</a:t>
            </a:r>
            <a:r>
              <a:rPr lang="zh-CN" altLang="zh-CN" sz="2200">
                <a:solidFill>
                  <a:srgbClr val="000000"/>
                </a:solidFill>
                <a:latin typeface="Times New Roman" panose="02020603050405020304" pitchFamily="18" charset="0"/>
                <a:cs typeface="Times New Roman" panose="02020603050405020304" pitchFamily="18" charset="0"/>
              </a:rPr>
              <a:t>亿美元</a:t>
            </a:r>
            <a:r>
              <a:rPr lang="en-US" altLang="zh-CN" sz="2200">
                <a:solidFill>
                  <a:srgbClr val="000000"/>
                </a:solidFill>
                <a:latin typeface="Times New Roman" panose="02020603050405020304" pitchFamily="18" charset="0"/>
                <a:cs typeface="Times New Roman" panose="02020603050405020304" pitchFamily="18" charset="0"/>
              </a:rPr>
              <a:t>;1981</a:t>
            </a:r>
            <a:r>
              <a:rPr lang="zh-CN" altLang="zh-CN" sz="2200">
                <a:solidFill>
                  <a:srgbClr val="000000"/>
                </a:solidFill>
                <a:latin typeface="Times New Roman" panose="02020603050405020304" pitchFamily="18" charset="0"/>
                <a:cs typeface="Times New Roman" panose="02020603050405020304" pitchFamily="18" charset="0"/>
              </a:rPr>
              <a:t>年贷款项目为</a:t>
            </a:r>
            <a:r>
              <a:rPr lang="en-US" altLang="zh-CN" sz="2200">
                <a:solidFill>
                  <a:srgbClr val="000000"/>
                </a:solidFill>
                <a:latin typeface="Times New Roman" panose="02020603050405020304" pitchFamily="18" charset="0"/>
                <a:cs typeface="Times New Roman" panose="02020603050405020304" pitchFamily="18" charset="0"/>
              </a:rPr>
              <a:t>266</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贷款总额</a:t>
            </a:r>
            <a:r>
              <a:rPr lang="zh-CN" altLang="zh-CN" sz="2200" smtClean="0">
                <a:solidFill>
                  <a:srgbClr val="000000"/>
                </a:solidFill>
                <a:latin typeface="Times New Roman" panose="02020603050405020304" pitchFamily="18" charset="0"/>
                <a:cs typeface="Times New Roman" panose="02020603050405020304" pitchFamily="18" charset="0"/>
              </a:rPr>
              <a:t>为</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Times New Roman" panose="02020603050405020304" pitchFamily="18" charset="0"/>
                <a:cs typeface="Times New Roman" panose="02020603050405020304" pitchFamily="18" charset="0"/>
              </a:rPr>
              <a:t>亿美元。出现这一变化是因为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新兴独立国家大量</a:t>
            </a:r>
            <a:r>
              <a:rPr lang="zh-CN" altLang="zh-CN" sz="2200" smtClean="0">
                <a:solidFill>
                  <a:srgbClr val="000000"/>
                </a:solidFill>
                <a:latin typeface="Times New Roman" panose="02020603050405020304" pitchFamily="18" charset="0"/>
                <a:cs typeface="Times New Roman" panose="02020603050405020304" pitchFamily="18" charset="0"/>
              </a:rPr>
              <a:t>增加</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各国关税税率明显降低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美国西欧经济实力</a:t>
            </a:r>
            <a:r>
              <a:rPr lang="zh-CN" altLang="zh-CN" sz="2200" smtClean="0">
                <a:solidFill>
                  <a:srgbClr val="000000"/>
                </a:solidFill>
                <a:latin typeface="Times New Roman" panose="02020603050405020304" pitchFamily="18" charset="0"/>
                <a:cs typeface="Times New Roman" panose="02020603050405020304" pitchFamily="18" charset="0"/>
              </a:rPr>
              <a:t>下降</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世界贸易组织大力推动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本题考查考生提取和比较信息并运用所给知识分析历史问题的能力。</a:t>
            </a:r>
            <a:r>
              <a:rPr lang="en-US" altLang="zh-CN" sz="2200">
                <a:solidFill>
                  <a:srgbClr val="000000"/>
                </a:solidFill>
                <a:latin typeface="Times New Roman" panose="02020603050405020304" pitchFamily="18" charset="0"/>
                <a:cs typeface="Times New Roman" panose="02020603050405020304" pitchFamily="18" charset="0"/>
              </a:rPr>
              <a:t>1981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年世界银行已经转向全球性的发展援助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为成员国提供长期贷款和技术援助。</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新兴独立国家大量增加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它们需要从世界银行获得更多发展需要的资金和技术支持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世界银行属于世界金融机构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与贸易体系中关税税率的降低无关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年代随着西欧联合的深入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经济实力显著上升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世界贸易组织成立于</a:t>
            </a:r>
            <a:r>
              <a:rPr lang="en-US" altLang="zh-CN" sz="2200">
                <a:solidFill>
                  <a:srgbClr val="000000"/>
                </a:solidFill>
                <a:latin typeface="Times New Roman" panose="02020603050405020304" pitchFamily="18" charset="0"/>
                <a:cs typeface="Times New Roman" panose="02020603050405020304" pitchFamily="18" charset="0"/>
              </a:rPr>
              <a:t>1995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不符合题干时间限制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25797872"/>
              </p:ext>
            </p:extLst>
          </p:nvPr>
        </p:nvGraphicFramePr>
        <p:xfrm>
          <a:off x="5652120" y="1898174"/>
          <a:ext cx="1304925" cy="534988"/>
        </p:xfrm>
        <a:graphic>
          <a:graphicData uri="http://schemas.openxmlformats.org/presentationml/2006/ole">
            <p:oleObj spid="_x0000_s3074" name="文档" r:id="rId6" imgW="623567" imgH="254889" progId="Word.Document.12">
              <p:embed/>
            </p:oleObj>
          </a:graphicData>
        </a:graphic>
      </p:graphicFrame>
      <p:pic>
        <p:nvPicPr>
          <p:cNvPr id="7" name="图片 6"/>
          <p:cNvPicPr>
            <a:picLocks noChangeAspect="1"/>
          </p:cNvPicPr>
          <p:nvPr/>
        </p:nvPicPr>
        <p:blipFill>
          <a:blip r:embed="rId7"/>
          <a:stretch>
            <a:fillRect/>
          </a:stretch>
        </p:blipFill>
        <p:spPr>
          <a:xfrm>
            <a:off x="4932040" y="1985080"/>
            <a:ext cx="359637" cy="361175"/>
          </a:xfrm>
          <a:prstGeom prst="rect">
            <a:avLst/>
          </a:prstGeom>
        </p:spPr>
      </p:pic>
    </p:spTree>
    <p:extLst>
      <p:ext uri="{BB962C8B-B14F-4D97-AF65-F5344CB8AC3E}">
        <p14:creationId xmlns:p14="http://schemas.microsoft.com/office/powerpoint/2010/main" xmlns="" val="40378708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31046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国际</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货币基金组织和世界银行的区别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国际货币基金组织属于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救急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性质的机构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可以协助一个国家应对金融危机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其贷款属于短期行为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目的是帮助成员国平衡国际收支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促进汇率的稳定等。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世界银行属于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救贫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性质的机构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主要资助发展中国家发展经济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摆脱贫困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其贷款多为长期性贷款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利率较低。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734967" y="2390444"/>
            <a:ext cx="948943" cy="302447"/>
          </a:xfrm>
          <a:prstGeom prst="rect">
            <a:avLst/>
          </a:prstGeom>
        </p:spPr>
      </p:pic>
    </p:spTree>
    <p:extLst>
      <p:ext uri="{BB962C8B-B14F-4D97-AF65-F5344CB8AC3E}">
        <p14:creationId xmlns:p14="http://schemas.microsoft.com/office/powerpoint/2010/main" xmlns="" val="4565364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56128"/>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一位学者说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在自家的院子里有印钞机是一件愉快的事情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而黄金兑换标准给了我们这个特权。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我们这个特权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《北美自由贸易协定》</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马歇尔计划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《关税和贸易总协定》</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《布雷顿森林协定》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本题考查战后资本主义世界经济体系的形成。根据材料信息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黄金兑换标准给了我们这个特权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是《布雷顿森林协定》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其规定国际货币基金组织会员国货币与美元挂钩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美元与黄金挂钩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确立了美元等同于黄金的特殊地位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项。《北美自由贸易协定》是美、加、墨关于建立北美自由贸易区的协定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马歇尔计划是美国出于与苏联冷战的目的而实行的帮助西欧经济恢复的措施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《关税和贸易总协定》则是第二次世界大战后资本主义世界为实现贸易自由化而签订的一个多边国际协定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均与黄金、货币之间的兑换无直接关系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347864" y="1627665"/>
            <a:ext cx="359637" cy="361175"/>
          </a:xfrm>
          <a:prstGeom prst="rect">
            <a:avLst/>
          </a:prstGeom>
        </p:spPr>
      </p:pic>
    </p:spTree>
    <p:extLst>
      <p:ext uri="{BB962C8B-B14F-4D97-AF65-F5344CB8AC3E}">
        <p14:creationId xmlns:p14="http://schemas.microsoft.com/office/powerpoint/2010/main" xmlns="" val="8962408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美国试图通过某项协定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用新型的金本位来达到贸易自由化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把国际金融的大权集中到华盛顿。以此协定为基础所建立的是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北美自由贸易区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世界贸易组织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布雷顿森林体系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北大西洋公约组织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把国际金融的大权集中到华盛顿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根据《布雷顿森林协定》的规定</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年国际货币基金组织和国际复兴开发银行成立且总部都设在华盛顿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美国取得了对这两个机构的控制权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一个以美元为中心的资本主义世界货币体系建立起来了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这就是布雷顿森林体系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三项均不是专门的国际金融组织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故均可排除。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131840" y="1844824"/>
            <a:ext cx="359637" cy="361175"/>
          </a:xfrm>
          <a:prstGeom prst="rect">
            <a:avLst/>
          </a:prstGeom>
        </p:spPr>
      </p:pic>
    </p:spTree>
    <p:extLst>
      <p:ext uri="{BB962C8B-B14F-4D97-AF65-F5344CB8AC3E}">
        <p14:creationId xmlns:p14="http://schemas.microsoft.com/office/powerpoint/2010/main" xmlns="" val="360604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154965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)1944</a:t>
            </a:r>
            <a:r>
              <a:rPr lang="zh-CN" altLang="zh-CN" sz="2200">
                <a:solidFill>
                  <a:srgbClr val="000000"/>
                </a:solidFill>
                <a:latin typeface="Times New Roman" panose="02020603050405020304" pitchFamily="18" charset="0"/>
                <a:cs typeface="Times New Roman" panose="02020603050405020304" pitchFamily="18" charset="0"/>
              </a:rPr>
              <a:t>年签订的《布雷顿森林协议》规定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美元与黄金直接挂钩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国际货币基金组织会员国的货币与美元挂钩。美元由此获得了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等同黄金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的特殊地位。据此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对下图的推论正确的是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64.eps" descr="id:2147491904;FounderCES"/>
          <p:cNvPicPr/>
          <p:nvPr/>
        </p:nvPicPr>
        <p:blipFill>
          <a:blip r:embed="rId5"/>
          <a:stretch>
            <a:fillRect/>
          </a:stretch>
        </p:blipFill>
        <p:spPr>
          <a:xfrm>
            <a:off x="2267744" y="2365564"/>
            <a:ext cx="4434097" cy="2351103"/>
          </a:xfrm>
          <a:prstGeom prst="rect">
            <a:avLst/>
          </a:prstGeom>
        </p:spPr>
      </p:pic>
      <p:sp>
        <p:nvSpPr>
          <p:cNvPr id="7" name="矩形 6"/>
          <p:cNvSpPr>
            <a:spLocks noChangeAspect="1"/>
          </p:cNvSpPr>
          <p:nvPr/>
        </p:nvSpPr>
        <p:spPr>
          <a:xfrm>
            <a:off x="508000" y="4716667"/>
            <a:ext cx="8456488" cy="212365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A.70</a:t>
            </a:r>
            <a:r>
              <a:rPr lang="zh-CN" altLang="zh-CN" sz="2200">
                <a:solidFill>
                  <a:srgbClr val="000000"/>
                </a:solidFill>
                <a:latin typeface="Times New Roman" panose="02020603050405020304" pitchFamily="18" charset="0"/>
                <a:cs typeface="Times New Roman" panose="02020603050405020304" pitchFamily="18" charset="0"/>
              </a:rPr>
              <a:t>年代之前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各国货币可与黄金直接兑换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美元居强势地位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B.70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美元不再与黄金挂钩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黄金价格上扬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C.70</a:t>
            </a:r>
            <a:r>
              <a:rPr lang="zh-CN" altLang="zh-CN" sz="2200">
                <a:solidFill>
                  <a:srgbClr val="000000"/>
                </a:solidFill>
                <a:latin typeface="Times New Roman" panose="02020603050405020304" pitchFamily="18" charset="0"/>
                <a:cs typeface="Times New Roman" panose="02020603050405020304" pitchFamily="18" charset="0"/>
              </a:rPr>
              <a:t>年代末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美元与黄金比价急剧上升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美国经济总量不再居各国之首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D.90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欧元的发行和流通导致美元与黄金比价持续回落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美元居弱势地位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2555776" y="2004389"/>
            <a:ext cx="359637" cy="361175"/>
          </a:xfrm>
          <a:prstGeom prst="rect">
            <a:avLst/>
          </a:prstGeom>
        </p:spPr>
      </p:pic>
    </p:spTree>
    <p:extLst>
      <p:ext uri="{BB962C8B-B14F-4D97-AF65-F5344CB8AC3E}">
        <p14:creationId xmlns:p14="http://schemas.microsoft.com/office/powerpoint/2010/main" xmlns="" val="4391660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49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美元与黄金挂钩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居强势地位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虽然美元与黄金比价急剧上升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但此时美国经济总量仍居各国之首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欧元正式发行于</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由于日本、西欧的崛起及经济危机的影响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美国经济实力相对削弱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美元不再与黄金挂钩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黄金价格上扬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88399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27</TotalTime>
  <Words>2077</Words>
  <Application>Microsoft Office PowerPoint</Application>
  <PresentationFormat>全屏显示(4:3)</PresentationFormat>
  <Paragraphs>212</Paragraphs>
  <Slides>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2021-06-17T16:22:18Z</dcterms:modified>
</cp:coreProperties>
</file>