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slides/slide89.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3"/>
  </p:notesMasterIdLst>
  <p:handoutMasterIdLst>
    <p:handoutMasterId r:id="rId94"/>
  </p:handoutMasterIdLst>
  <p:sldIdLst>
    <p:sldId id="257" r:id="rId2"/>
    <p:sldId id="258" r:id="rId3"/>
    <p:sldId id="259" r:id="rId4"/>
    <p:sldId id="271" r:id="rId5"/>
    <p:sldId id="272" r:id="rId6"/>
    <p:sldId id="273" r:id="rId7"/>
    <p:sldId id="261" r:id="rId8"/>
    <p:sldId id="266" r:id="rId9"/>
    <p:sldId id="274" r:id="rId10"/>
    <p:sldId id="260" r:id="rId11"/>
    <p:sldId id="265" r:id="rId12"/>
    <p:sldId id="275" r:id="rId13"/>
    <p:sldId id="276" r:id="rId14"/>
    <p:sldId id="277" r:id="rId15"/>
    <p:sldId id="278" r:id="rId16"/>
    <p:sldId id="279" r:id="rId17"/>
    <p:sldId id="280" r:id="rId18"/>
    <p:sldId id="281" r:id="rId19"/>
    <p:sldId id="282" r:id="rId20"/>
    <p:sldId id="351" r:id="rId21"/>
    <p:sldId id="283" r:id="rId22"/>
    <p:sldId id="284" r:id="rId23"/>
    <p:sldId id="285" r:id="rId24"/>
    <p:sldId id="286" r:id="rId25"/>
    <p:sldId id="287" r:id="rId26"/>
    <p:sldId id="288" r:id="rId27"/>
    <p:sldId id="289" r:id="rId28"/>
    <p:sldId id="290" r:id="rId29"/>
    <p:sldId id="352"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53" r:id="rId43"/>
    <p:sldId id="354" r:id="rId44"/>
    <p:sldId id="303" r:id="rId45"/>
    <p:sldId id="304" r:id="rId46"/>
    <p:sldId id="305" r:id="rId47"/>
    <p:sldId id="306" r:id="rId48"/>
    <p:sldId id="307" r:id="rId49"/>
    <p:sldId id="308" r:id="rId50"/>
    <p:sldId id="309" r:id="rId51"/>
    <p:sldId id="310" r:id="rId52"/>
    <p:sldId id="355" r:id="rId53"/>
    <p:sldId id="311" r:id="rId54"/>
    <p:sldId id="421" r:id="rId55"/>
    <p:sldId id="422" r:id="rId56"/>
    <p:sldId id="423" r:id="rId57"/>
    <p:sldId id="312" r:id="rId58"/>
    <p:sldId id="313" r:id="rId59"/>
    <p:sldId id="314" r:id="rId60"/>
    <p:sldId id="424" r:id="rId61"/>
    <p:sldId id="318" r:id="rId62"/>
    <p:sldId id="319" r:id="rId63"/>
    <p:sldId id="320" r:id="rId64"/>
    <p:sldId id="425" r:id="rId65"/>
    <p:sldId id="426" r:id="rId66"/>
    <p:sldId id="356" r:id="rId67"/>
    <p:sldId id="357" r:id="rId68"/>
    <p:sldId id="358" r:id="rId69"/>
    <p:sldId id="321" r:id="rId70"/>
    <p:sldId id="322" r:id="rId71"/>
    <p:sldId id="323" r:id="rId72"/>
    <p:sldId id="324" r:id="rId73"/>
    <p:sldId id="359" r:id="rId74"/>
    <p:sldId id="325" r:id="rId75"/>
    <p:sldId id="326" r:id="rId76"/>
    <p:sldId id="327" r:id="rId77"/>
    <p:sldId id="328" r:id="rId78"/>
    <p:sldId id="329" r:id="rId79"/>
    <p:sldId id="330" r:id="rId80"/>
    <p:sldId id="331" r:id="rId81"/>
    <p:sldId id="360" r:id="rId82"/>
    <p:sldId id="332" r:id="rId83"/>
    <p:sldId id="333" r:id="rId84"/>
    <p:sldId id="334" r:id="rId85"/>
    <p:sldId id="335" r:id="rId86"/>
    <p:sldId id="336" r:id="rId87"/>
    <p:sldId id="361" r:id="rId88"/>
    <p:sldId id="337" r:id="rId89"/>
    <p:sldId id="338" r:id="rId90"/>
    <p:sldId id="339" r:id="rId91"/>
    <p:sldId id="340" r:id="rId9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52"/>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4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94111" y="92310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新航路的开辟</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荷兰、英国等国的殖民扩张</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工业革命</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96062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新航路的开辟</a:t>
            </a:r>
          </a:p>
        </p:txBody>
      </p:sp>
      <p:sp>
        <p:nvSpPr>
          <p:cNvPr id="100" name="文本框 99"/>
          <p:cNvSpPr txBox="1"/>
          <p:nvPr/>
        </p:nvSpPr>
        <p:spPr>
          <a:xfrm>
            <a:off x="468630" y="842010"/>
            <a:ext cx="11444605" cy="138366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一、新航路开辟的动因和条件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03885" y="2225675"/>
          <a:ext cx="10674350" cy="3048000"/>
        </p:xfrm>
        <a:graphic>
          <a:graphicData uri="http://schemas.openxmlformats.org/drawingml/2006/table">
            <a:tbl>
              <a:tblPr firstRow="1" bandRow="1">
                <a:tableStyleId>{5940675A-B579-460E-94D1-54222C63F5DA}</a:tableStyleId>
              </a:tblPr>
              <a:tblGrid>
                <a:gridCol w="930275"/>
                <a:gridCol w="9744075"/>
              </a:tblGrid>
              <a:tr h="5791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商品经济的发展和资本主义萌芽的出现。(根本原因)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91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社会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西方社会对黄金的渴求,渴望到东方“寻金”。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91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商业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15世纪中叶,奥斯曼土耳其帝国控制了东西方商路,引发商业危机。(直接原因)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582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精神</a:t>
                      </a:r>
                    </a:p>
                    <a:p>
                      <a:pPr indent="0" algn="ctr">
                        <a:buNone/>
                      </a:pPr>
                      <a:r>
                        <a:rPr lang="en-US" sz="2400" b="0">
                          <a:solidFill>
                            <a:srgbClr val="000000"/>
                          </a:solidFill>
                          <a:latin typeface="微软雅黑" panose="020B0503020204020204" charset="-122"/>
                          <a:ea typeface="微软雅黑" panose="020B0503020204020204" charset="-122"/>
                          <a:cs typeface="NEU-BZ-S92" charset="0"/>
                        </a:rPr>
                        <a:t>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教会鼓励人们去东方传播天主教;人文主义提倡冒险进取精神。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2.条件</a:t>
            </a:r>
          </a:p>
        </p:txBody>
      </p:sp>
      <p:graphicFrame>
        <p:nvGraphicFramePr>
          <p:cNvPr id="2" name="表格 1"/>
          <p:cNvGraphicFramePr/>
          <p:nvPr>
            <p:custDataLst>
              <p:tags r:id="rId1"/>
            </p:custDataLst>
          </p:nvPr>
        </p:nvGraphicFramePr>
        <p:xfrm>
          <a:off x="680720" y="1187450"/>
          <a:ext cx="10618470" cy="1831340"/>
        </p:xfrm>
        <a:graphic>
          <a:graphicData uri="http://schemas.openxmlformats.org/drawingml/2006/table">
            <a:tbl>
              <a:tblPr firstRow="1" bandRow="1">
                <a:tableStyleId>{5940675A-B579-460E-94D1-54222C63F5DA}</a:tableStyleId>
              </a:tblPr>
              <a:tblGrid>
                <a:gridCol w="805815"/>
                <a:gridCol w="9812655"/>
              </a:tblGrid>
              <a:tr h="9156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主观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葡萄牙和西班牙王室的支持;航海家的冒险精神。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1567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客观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航海技术和造船技术的进步;地理知识的丰富和地圆学说的流行;中国罗盘的传入。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1.主要航路的开辟</a:t>
            </a:r>
          </a:p>
        </p:txBody>
      </p:sp>
      <p:graphicFrame>
        <p:nvGraphicFramePr>
          <p:cNvPr id="2" name="表格 1"/>
          <p:cNvGraphicFramePr/>
          <p:nvPr>
            <p:custDataLst>
              <p:tags r:id="rId1"/>
            </p:custDataLst>
          </p:nvPr>
        </p:nvGraphicFramePr>
        <p:xfrm>
          <a:off x="650240" y="1754505"/>
          <a:ext cx="11073765" cy="4613910"/>
        </p:xfrm>
        <a:graphic>
          <a:graphicData uri="http://schemas.openxmlformats.org/drawingml/2006/table">
            <a:tbl>
              <a:tblPr firstRow="1" bandRow="1">
                <a:tableStyleId>{5940675A-B579-460E-94D1-54222C63F5DA}</a:tableStyleId>
              </a:tblPr>
              <a:tblGrid>
                <a:gridCol w="711835"/>
                <a:gridCol w="1200785"/>
                <a:gridCol w="870585"/>
                <a:gridCol w="2158365"/>
                <a:gridCol w="6132195"/>
              </a:tblGrid>
              <a:tr h="7315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航海家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航海家国籍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支持国家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0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迪亚士</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葡萄牙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葡萄牙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1487—1488年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绕过非洲好望角,到达非洲东海岸。</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15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哥伦布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意大利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西班牙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1492年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横渡大西洋,到达美洲的巴哈马群岛。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0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达·伽马</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葡萄牙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葡萄牙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1497—1498年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绕过好望角驶达印度。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02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麦哲伦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葡萄牙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西班牙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1519—1522年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麦哲伦船队完成人类历史上第一次环球航行。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2.其他航路的开辟</a:t>
            </a:r>
            <a:r>
              <a:rPr lang="en-US" sz="2800">
                <a:solidFill>
                  <a:srgbClr val="FF0000"/>
                </a:solidFill>
                <a:latin typeface="微软雅黑" panose="020B0503020204020204" charset="-122"/>
                <a:ea typeface="微软雅黑" panose="020B0503020204020204" charset="-122"/>
                <a:cs typeface="微软雅黑" panose="020B0503020204020204" charset="-122"/>
              </a:rPr>
              <a:t>[新教材知识]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新航路开辟后,西班牙和葡萄牙占据了欧洲至亚洲和美洲最有利的通商航路。英国、荷兰等国为发展海上贸易,开始在北大西洋的高纬度地区寻找通往亚洲的航路。如1497年,英国人发现了纽芬兰岛;17世纪初,俄罗斯人开辟了北太平洋到北冰洋的航线;1642—1643年,荷兰的塔斯曼环航澳大利亚时,到达新西兰和塔斯马尼亚岛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这些航海探险,从15世纪一直持续到17世纪,进一步丰富了人类的地理知识,在主要航线之外,开辟了众多重要的新航线,世界主要的大洋和大陆之间,通过海上航线建立了直接联系。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12890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1.对欧洲</a:t>
            </a:r>
          </a:p>
        </p:txBody>
      </p:sp>
      <p:graphicFrame>
        <p:nvGraphicFramePr>
          <p:cNvPr id="2" name="表格 1"/>
          <p:cNvGraphicFramePr/>
          <p:nvPr>
            <p:custDataLst>
              <p:tags r:id="rId1"/>
            </p:custDataLst>
          </p:nvPr>
        </p:nvGraphicFramePr>
        <p:xfrm>
          <a:off x="591185" y="1601470"/>
          <a:ext cx="11009630" cy="2964180"/>
        </p:xfrm>
        <a:graphic>
          <a:graphicData uri="http://schemas.openxmlformats.org/drawingml/2006/table">
            <a:tbl>
              <a:tblPr firstRow="1" bandRow="1">
                <a:tableStyleId>{5940675A-B579-460E-94D1-54222C63F5DA}</a:tableStyleId>
              </a:tblPr>
              <a:tblGrid>
                <a:gridCol w="743585"/>
                <a:gridCol w="10266045"/>
              </a:tblGrid>
              <a:tr h="109728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商业革命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①贸易规模扩大、商品种类增多。②商贸中心变迁:由地中海沿岸转移到大西洋沿岸,意大利衰落,西班牙、葡萄牙、英国、荷兰等新的商业强国兴起。③经营方式变化:股份公司、证券交易所出现。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592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价格革命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金银大量流入,导致货币贬值、物价飞涨、投机活跃。</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529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社会转型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①封建地主阶级地位下降,新兴资产阶级实力上升。②加速了西欧封建制度的解体,促进了资本主义的发展。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058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科技、思想</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①证明了“地圆说”的科学性,有利于自然科学的发展和全新宇宙观的形成。②直接冲击了神学理论,打击了教会权威。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591185" y="4992370"/>
          <a:ext cx="11010265" cy="1276350"/>
        </p:xfrm>
        <a:graphic>
          <a:graphicData uri="http://schemas.openxmlformats.org/drawingml/2006/table">
            <a:tbl>
              <a:tblPr firstRow="1" bandRow="1">
                <a:tableStyleId>{5940675A-B579-460E-94D1-54222C63F5DA}</a:tableStyleId>
              </a:tblPr>
              <a:tblGrid>
                <a:gridCol w="746760"/>
                <a:gridCol w="10263505"/>
              </a:tblGrid>
              <a:tr h="638175">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殖民扩张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西欧一些国家开始进行早期殖民扩张,作为资本原始积累重要手段的殖民制度和殖民掠夺也登上历史舞台。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8175">
                <a:tc>
                  <a:txBody>
                    <a:bodyPr/>
                    <a:lstStyle/>
                    <a:p>
                      <a:pPr indent="0" algn="ctr">
                        <a:lnSpc>
                          <a:spcPct val="110000"/>
                        </a:lnSpc>
                        <a:buNone/>
                      </a:pPr>
                      <a:r>
                        <a:rPr lang="en-US" sz="2000" b="0">
                          <a:solidFill>
                            <a:srgbClr val="000000"/>
                          </a:solidFill>
                          <a:latin typeface="微软雅黑" panose="020B0503020204020204" charset="-122"/>
                          <a:ea typeface="微软雅黑" panose="020B0503020204020204" charset="-122"/>
                          <a:cs typeface="NEU-BZ-S92" charset="0"/>
                        </a:rPr>
                        <a:t>贫富差异</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由于货币贬值,工资涨幅很小的广大劳动者日益贫困。</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2.对世界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(1)结束了世界各地相对隔绝的状态,世界日益连成一个整体。</a:t>
            </a:r>
            <a:r>
              <a:rPr lang="en-US" sz="2800">
                <a:solidFill>
                  <a:srgbClr val="FF0000"/>
                </a:solidFill>
                <a:latin typeface="微软雅黑" panose="020B0503020204020204" charset="-122"/>
                <a:ea typeface="微软雅黑" panose="020B0503020204020204" charset="-122"/>
                <a:cs typeface="微软雅黑" panose="020B0503020204020204" charset="-122"/>
              </a:rPr>
              <a:t>[2017北京高考第21题]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(2)促使人口迁移和物种交换。</a:t>
            </a:r>
            <a:r>
              <a:rPr lang="en-US" sz="2800">
                <a:solidFill>
                  <a:srgbClr val="FF0000"/>
                </a:solidFill>
                <a:latin typeface="微软雅黑" panose="020B0503020204020204" charset="-122"/>
                <a:ea typeface="微软雅黑" panose="020B0503020204020204" charset="-122"/>
                <a:cs typeface="微软雅黑" panose="020B0503020204020204" charset="-122"/>
              </a:rPr>
              <a:t>[2019江苏高考第23题第(3)问]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①新航路的开辟促进了世界各地人们的相互往来,推动了人口的迁移。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②人口迁移促进了世界动植物的大交流。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③人口和动物的全球流动也导致了各种疾病的传播。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(3)促进了商品的世界性流动。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全球海路的开辟大大提升了海路在世界贸易中的重要性,传统的印度洋贸易和新兴的大西洋贸易、太平洋贸易形成齐头并进的态势。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①欧洲商人开始直接同世界各地建立商业联系,欧洲与亚洲、美洲、非洲之间的贸易日益发达。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②使国际贸易中商品种类增多。美洲的黄金、白银、烟草,亚洲的茶叶、香料、丝绸,非洲的黄金、象牙等都成为国际贸易中重要的商品。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③使世界联系更加便捷。沟通世界的新航路使商品运输的效率进一步提高。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3067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(4)促进了不同地区间的文化交流,如西学东渐、中学西传等。</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3.对亚、非、美洲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(1)积极:冲击了当地落后的文化和生活方式。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(2)消极:带去深重的灾难,如政治控制、经济掠夺及传染病等。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4.对中国</a:t>
            </a:r>
          </a:p>
        </p:txBody>
      </p:sp>
      <p:graphicFrame>
        <p:nvGraphicFramePr>
          <p:cNvPr id="2" name="表格 1"/>
          <p:cNvGraphicFramePr/>
          <p:nvPr>
            <p:custDataLst>
              <p:tags r:id="rId1"/>
            </p:custDataLst>
          </p:nvPr>
        </p:nvGraphicFramePr>
        <p:xfrm>
          <a:off x="558800" y="955675"/>
          <a:ext cx="10996930" cy="5025390"/>
        </p:xfrm>
        <a:graphic>
          <a:graphicData uri="http://schemas.openxmlformats.org/drawingml/2006/table">
            <a:tbl>
              <a:tblPr firstRow="1" bandRow="1">
                <a:tableStyleId>{5940675A-B579-460E-94D1-54222C63F5DA}</a:tableStyleId>
              </a:tblPr>
              <a:tblGrid>
                <a:gridCol w="600075"/>
                <a:gridCol w="10396855"/>
              </a:tblGrid>
              <a:tr h="198056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经济</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①给中国带来了新的农作物,如玉米、甘薯等,增加了粮食产量,对明清时期中国人口的增长和贫瘠地区的开发产生了直接影响。</a:t>
                      </a:r>
                      <a:r>
                        <a:rPr lang="en-US" sz="2000" b="0">
                          <a:solidFill>
                            <a:srgbClr val="FF0000"/>
                          </a:solidFill>
                          <a:latin typeface="微软雅黑" panose="020B0503020204020204" charset="-122"/>
                          <a:ea typeface="微软雅黑" panose="020B0503020204020204" charset="-122"/>
                          <a:cs typeface="微软雅黑" panose="020B0503020204020204" charset="-122"/>
                        </a:rPr>
                        <a:t>[2020海南高考第21题第(2)问]</a:t>
                      </a:r>
                      <a:r>
                        <a:rPr lang="en-US" sz="2000" b="0">
                          <a:solidFill>
                            <a:srgbClr val="000000"/>
                          </a:solidFill>
                          <a:latin typeface="微软雅黑" panose="020B0503020204020204" charset="-122"/>
                          <a:ea typeface="微软雅黑" panose="020B0503020204020204" charset="-122"/>
                          <a:cs typeface="微软雅黑" panose="020B0503020204020204" charset="-122"/>
                        </a:rPr>
                        <a:t>②中国更多的土地种植经济作物,出现专业生产区域,促进了农产品的商品化。③日本与美洲的白银大量流入中国,进一步刺激了中国东南沿海地区经济的发展,围绕白银输入中国的贸易网络也逐渐形成。</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6362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文化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“西学东渐”开始,利玛窦等西方传教士东来,带来了一些西方先进科技,促进了有识之士的思想解放,如徐光启在《农政全书》中介绍了欧洲先进的水利技术。</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8056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对外关系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①西方殖民者开始侵扰我国东南沿海,如葡萄牙侵占中国澳门,荷兰侵占中国台湾,既破坏了中国主权,又给沿海居民带来深重灾难。</a:t>
                      </a:r>
                      <a:r>
                        <a:rPr lang="en-US" sz="2000" b="0">
                          <a:solidFill>
                            <a:srgbClr val="FF0000"/>
                          </a:solidFill>
                          <a:latin typeface="微软雅黑" panose="020B0503020204020204" charset="-122"/>
                          <a:ea typeface="微软雅黑" panose="020B0503020204020204" charset="-122"/>
                          <a:cs typeface="微软雅黑" panose="020B0503020204020204" charset="-122"/>
                        </a:rPr>
                        <a:t>[2017全国卷Ⅲ第40题第(1)问]</a:t>
                      </a:r>
                    </a:p>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②一方面,中国被迫开始进行反侵略斗争,如郑成功收复台湾;另一方面,为抵制西方殖民者的侵扰,清政府实行“闭关锁国”政策,这一政策使中国失去了对外贸易的主动权,阻碍了中西方正常的经济文化交流,导致中国逐渐落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0020" y="1619885"/>
            <a:ext cx="11872595" cy="1567180"/>
          </a:xfrm>
          <a:ln>
            <a:noFill/>
          </a:ln>
        </p:spPr>
        <p:txBody>
          <a:bodyPr wrap="square"/>
          <a:lstStyle/>
          <a:p>
            <a:r>
              <a:rPr lang="zh-CN" altLang="en-US" sz="5330" b="1" dirty="0" smtClean="0">
                <a:sym typeface="+mn-ea"/>
              </a:rPr>
              <a:t>第十五单元  新航路的开辟、殖民扩张与资本主义世界市场的形成和发展</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29043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荷兰、英国等国的殖民扩张</a:t>
            </a:r>
          </a:p>
        </p:txBody>
      </p:sp>
      <p:sp>
        <p:nvSpPr>
          <p:cNvPr id="100" name="文本框 99"/>
          <p:cNvSpPr txBox="1"/>
          <p:nvPr/>
        </p:nvSpPr>
        <p:spPr>
          <a:xfrm>
            <a:off x="468630" y="842010"/>
            <a:ext cx="1144460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一、荷兰的殖民扩张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(1)经济:有经商和从事手工业的传统,商业资本发达,金融业领先,是欧洲最早出现资本主义萌芽的地区之一,但自然资源稀缺,国内市场狭小。</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(2)地理:优越的地理环境,地处大西洋沿岸。</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(3)政治:1581年,摆脱了西班牙国王的统治,赢得国家独立,并于17世纪成为资本主义国家。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(4)技术:造船技术先进,运输业发达。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(1)以政府为后盾,成立垄断性贸易公司,如荷兰东印度公司,开展不平等贸易。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(2)在美洲、非洲、亚洲等地抢占殖民地。在美洲,建立以新阿姆斯特丹为中心的殖民地;在非洲,从葡萄牙手中夺取好望角殖民地;在亚洲,夺得马六甲和锡兰,侵入今天的印度尼西亚一带,并一度占领中国领土台湾。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3.结果:17世纪,荷兰建立了世界性的商业殖民帝国,有“海上马车夫”之称;殖民扩张推动世界市场的扩展。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资本原始积累与资本积累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1.资本原始积累是以暴力强迫劳动者同生产资料分离,而资本积累是通过剥削雇佣工人创造的剩余价值积累资本的过程。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2.资本原始积累“不是资本主义生产方式的结果,而是它的起点”,资本积累发生在资本主义生产方式发展过程中。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3.资本原始积累的手段是赤裸裸的、强盗式的直接掠夺,而资本积累的手段是具有间接性和隐蔽性的剥削。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二、英国的殖民扩张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(1)经济:政府实行“重商主义”政策,保护本国工商业者利益;资本主义工商业发达,为英国的海外殖民活动奠定了物质基础。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(2)地理:地处大西洋航路的中心。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(3)政治:较早确立了资本主义制度。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(4)军事:拥有欧洲首屈一指的海军,为争夺殖民地提供了武力保障。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(1)17世纪前后成立垄断性贸易公司——东印度公司,商业贸易飞速发展。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(2)抢占殖民地,进行殖民争霸战争。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①英西战争:1588年,打败西班牙“无敌舰队”。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②英荷战争:17世纪中期,英国颁布《航海条例》,通过三次英荷战争,夺取了新阿姆斯特丹,改名为纽约。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③英法战争:18世纪中期,最终打败法国,夺得法国在北美的加拿大和密西西比河以东的新法兰西。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④在亚洲(印度)、非洲和大洋洲也建立了殖民地。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(3)黑奴贸易。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6100" y="495300"/>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3.结果:18世纪中期,英国最终确立了世界殖民霸权,建立起自诩为“日不落”的殖民帝国。</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[2018海南高考第16题]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三、早期殖民扩张(1500年前后至18世纪60年代初)</a:t>
            </a:r>
            <a:r>
              <a:rPr lang="en-US" sz="2800">
                <a:solidFill>
                  <a:srgbClr val="FF0000"/>
                </a:solidFill>
                <a:latin typeface="微软雅黑" panose="020B0503020204020204" charset="-122"/>
                <a:ea typeface="微软雅黑" panose="020B0503020204020204" charset="-122"/>
                <a:cs typeface="微软雅黑" panose="020B0503020204020204" charset="-122"/>
              </a:rPr>
              <a:t>[2020海南高考第23题]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1.概念:指资本主义原始积累时期,即工业革命以前的欧洲列强在亚、非、拉美的侵略扩张活动。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2.目的:掠夺金银等贵金属,进行资本原始积累。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3.手段:种族灭绝(屠杀印第安人)、海盗式掠夺、欺诈性贸易、贩卖奴隶。</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[2018全国卷Ⅱ第33题]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4.史实:16世纪,葡萄牙建立东方殖民帝国,同时西班牙完成对中南美洲的殖民征服;17世纪,荷兰建立了世界性的商业殖民帝国;18世纪中期,英国最终确立了世界殖民霸权。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5.启示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(1)荷兰败给英国说明商业资本不敌日益发展的工业资本,法国败给英国说明先进的资本主义制度必将战胜落后的封建制度。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(2)殖民扩张与争夺取决于各国的综合实力。殖民争霸不仅是军事实力的竞争,更是经济和政治实力的竞争。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6.影响</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p>
        </p:txBody>
      </p:sp>
      <p:graphicFrame>
        <p:nvGraphicFramePr>
          <p:cNvPr id="2" name="表格 1"/>
          <p:cNvGraphicFramePr/>
          <p:nvPr>
            <p:custDataLst>
              <p:tags r:id="rId1"/>
            </p:custDataLst>
          </p:nvPr>
        </p:nvGraphicFramePr>
        <p:xfrm>
          <a:off x="669290" y="954405"/>
          <a:ext cx="11054715" cy="4457065"/>
        </p:xfrm>
        <a:graphic>
          <a:graphicData uri="http://schemas.openxmlformats.org/drawingml/2006/table">
            <a:tbl>
              <a:tblPr firstRow="1" bandRow="1">
                <a:tableStyleId>{5940675A-B579-460E-94D1-54222C63F5DA}</a:tableStyleId>
              </a:tblPr>
              <a:tblGrid>
                <a:gridCol w="1214120"/>
                <a:gridCol w="9840595"/>
              </a:tblGrid>
              <a:tr h="86931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对欧洲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加速了欧洲的资本原始积累,促进了欧洲资本主义的发展。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4053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对殖民地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中断了美洲和非洲原有的社会发展进程,给殖民地人民带来巨大灾难,造成了亚、非、拉美地区的落后;客观上给殖民地带去了先进的生产方式、生活方式和思想观念。</a:t>
                      </a:r>
                      <a:r>
                        <a:rPr lang="en-US" sz="2400" b="0">
                          <a:solidFill>
                            <a:srgbClr val="FF0000"/>
                          </a:solidFill>
                          <a:latin typeface="微软雅黑" panose="020B0503020204020204" charset="-122"/>
                          <a:ea typeface="微软雅黑" panose="020B0503020204020204" charset="-122"/>
                          <a:cs typeface="微软雅黑" panose="020B0503020204020204" charset="-122"/>
                        </a:rPr>
                        <a:t>[2019全国卷Ⅰ第33题]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995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对世界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促进了世界一体化的进程,资本主义世界市场得到拓展。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726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对国际关系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政治经济发展的不平衡必然引起殖民争霸战争。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28244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工业革命</a:t>
            </a:r>
          </a:p>
        </p:txBody>
      </p:sp>
      <p:sp>
        <p:nvSpPr>
          <p:cNvPr id="100" name="文本框 99"/>
          <p:cNvSpPr txBox="1"/>
          <p:nvPr/>
        </p:nvSpPr>
        <p:spPr>
          <a:xfrm>
            <a:off x="468630" y="842010"/>
            <a:ext cx="11444605" cy="138366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一、工业革命的背景(条件)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1.第一次工业革命</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[2018全国卷Ⅰ第34题]</a:t>
            </a:r>
          </a:p>
        </p:txBody>
      </p:sp>
      <p:graphicFrame>
        <p:nvGraphicFramePr>
          <p:cNvPr id="2" name="表格 1"/>
          <p:cNvGraphicFramePr/>
          <p:nvPr>
            <p:custDataLst>
              <p:tags r:id="rId1"/>
            </p:custDataLst>
          </p:nvPr>
        </p:nvGraphicFramePr>
        <p:xfrm>
          <a:off x="558800" y="2308225"/>
          <a:ext cx="11354435" cy="3996055"/>
        </p:xfrm>
        <a:graphic>
          <a:graphicData uri="http://schemas.openxmlformats.org/drawingml/2006/table">
            <a:tbl>
              <a:tblPr firstRow="1" bandRow="1">
                <a:tableStyleId>{5940675A-B579-460E-94D1-54222C63F5DA}</a:tableStyleId>
              </a:tblPr>
              <a:tblGrid>
                <a:gridCol w="1110615"/>
                <a:gridCol w="10243820"/>
              </a:tblGrid>
              <a:tr h="9988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英国资产阶级革命后,资产阶级代议制确立,国内政局稳定,政府鼓励经济发展。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983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劳动力、资本、市场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①英国农业资本主义发展迅速,圈地运动为工业发展提供了充裕的农产品、自由劳动力和国内市场。②英国通过殖民扩张,促进了资本原始积累,获得了大量廉价的原材料和广阔的海外市场。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88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技术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①英国的手工工场发展水平较高,积累了丰富的技术知识。②很多科学家关心社会对技术的需求,热心于生产技术的改进。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新航路的开辟</a:t>
            </a:r>
          </a:p>
        </p:txBody>
      </p:sp>
      <p:sp>
        <p:nvSpPr>
          <p:cNvPr id="17" name="矩形 16">
            <a:hlinkClick r:id="rId2" action="ppaction://hlinksldjump"/>
          </p:cNvPr>
          <p:cNvSpPr/>
          <p:nvPr/>
        </p:nvSpPr>
        <p:spPr>
          <a:xfrm>
            <a:off x="689450" y="272609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荷兰、英国等国的殖民扩张</a:t>
            </a:r>
          </a:p>
        </p:txBody>
      </p:sp>
      <p:sp>
        <p:nvSpPr>
          <p:cNvPr id="2" name="矩形 1">
            <a:hlinkClick r:id="rId2" action="ppaction://hlinksldjump"/>
          </p:cNvPr>
          <p:cNvSpPr/>
          <p:nvPr/>
        </p:nvSpPr>
        <p:spPr>
          <a:xfrm>
            <a:off x="689450" y="344554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工业革命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2.第二次工业革命</a:t>
            </a:r>
          </a:p>
        </p:txBody>
      </p:sp>
      <p:graphicFrame>
        <p:nvGraphicFramePr>
          <p:cNvPr id="2" name="表格 1"/>
          <p:cNvGraphicFramePr/>
          <p:nvPr>
            <p:custDataLst>
              <p:tags r:id="rId1"/>
            </p:custDataLst>
          </p:nvPr>
        </p:nvGraphicFramePr>
        <p:xfrm>
          <a:off x="615315" y="952500"/>
          <a:ext cx="11219815" cy="4369435"/>
        </p:xfrm>
        <a:graphic>
          <a:graphicData uri="http://schemas.openxmlformats.org/drawingml/2006/table">
            <a:tbl>
              <a:tblPr firstRow="1" bandRow="1">
                <a:tableStyleId>{5940675A-B579-460E-94D1-54222C63F5DA}</a:tableStyleId>
              </a:tblPr>
              <a:tblGrid>
                <a:gridCol w="1092200"/>
                <a:gridCol w="10127615"/>
              </a:tblGrid>
              <a:tr h="8185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欧美主要资本主义国家社会相对稳定,资本主义制度广泛确立。</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85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经济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资本主义经济迅速发展。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85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科学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自然科学取得一系列突破性成果,新技术、新发明层出不穷。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85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市场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第一次工业革命后,世界市场基本形成。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53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劳动力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资产阶级革命或改革削弱了人身依附关系;第一次工业革命提高了劳动者的素质。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易错警示</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工业革命又叫产业革命,指的是以手工技术为基础的资本主义工场手工业过渡到采用机器生产的资本主义工厂制度的过程。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生产方式:手工生产→机器生产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生产组织形式:手工工场→工厂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二、工业革命的进程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1.第一阶段:第一次工业革命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(1)开始时间:18世纪60年代。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(2)开始行业:棉纺织业。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(3)主要发明:珍妮纺纱机、水力纺纱机、骡机、水力织布机;1785年瓦特研制的改良蒸汽机开始在棉纺织工厂使用;19世纪初,交通工具的革命性成果——汽船、火车先后问世。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(4)完成标志:19世纪中叶,英国的机器制造业实现了机械化。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(5)动力:蒸汽。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(6)显著特点:技术发明源于工匠的实践经验;科学与技术尚未真正结合,科技转化为生产力的时间较长;英国等国进入自由资本主义阶段。</a:t>
            </a:r>
            <a:r>
              <a:rPr lang="en-US" sz="2800">
                <a:solidFill>
                  <a:srgbClr val="FF0000"/>
                </a:solidFill>
                <a:latin typeface="微软雅黑" panose="020B0503020204020204" charset="-122"/>
                <a:ea typeface="微软雅黑" panose="020B0503020204020204" charset="-122"/>
                <a:cs typeface="微软雅黑" panose="020B0503020204020204" charset="-122"/>
              </a:rPr>
              <a:t>[2018江苏高考第16题]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(7)扩展:从18世纪后期到19世纪中叶,从英国逐渐扩展到欧洲大陆和北美,从大西洋两岸逐步深入内陆。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2.第二阶段:第二次工业革命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(1)开始时间:19世纪中后期。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(2)主要表现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①电力技术的广泛开发和应用,电力成为新动力,人类进入“电气时代”。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②内燃机的创制和应用,带来更便捷的动力,汽车、飞机等新式快速交通工具应运而生,成为第二次工业革命最具深远影响的成就。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③化学工业兴起,石油化工业获得发展。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④新通信工具的发展:1876年美国人贝尔发明电话,19世纪末意大利人马可尼发明无线电报。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⑤通过新技术改造的旧产业部门,如炼钢、纺织、采煤、机器制造和铁路运输等,也焕发出新的活力。</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(3)显著特点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①开始于重工业和能源工业,多领域同时进行;以重工业为主;出现新兴工业部门,如电力工业、石油工业、汽车工业、电信业等。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②在欧美几个发达国家同时展开,规模更大,发展更迅速。日本和德国两次工业革命交叉进行;德国和美国成就最为突出。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③科学技术与生产紧密结合,发明源于科学理论和科学家的实践。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三、工业革命的影响</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(1)使生产力出现了前所未有的大发展,给工业化各国带来了空前的经济繁荣。在工业化的带动下,商业和交通运输业等行业的重要性进一步提高,农业变革也在欧美地区全面展开。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(2)使生产组织与管理方式发生重大变革,建立了资本主义大工厂制度。技术的日益复杂、投资的不断扩大、竞争的日趋激烈,推动了生产的集中,出现了垄断组织;随着工厂制的发展,科学化的管理日益受到重视。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造成社会阶级结构的重大变化。工业资产阶级和工业无产阶级逐渐成为社会的两大阶级。随着经济实力的增长,工业资产阶级通过改革,进一步巩固了统治地位。工人阶级迅速崛起,为争取自己的权利展开斗争。技术人员、管理人员等中间阶层的力量也开始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带来了社会生活的巨大变化。以工厂为中心形成了大批城市;现代工业提供了价廉物美的商品,人们的生活有所改善;休闲娱乐和群众性体育运动逐渐兴起,报纸书籍发行量大增,人们的文化素养得到提高;女性也获得了更多受教育的机会。从总的趋势来看,人口增加明显。</a:t>
            </a:r>
            <a:r>
              <a:rPr lang="en-US" sz="2800">
                <a:solidFill>
                  <a:srgbClr val="FF0000"/>
                </a:solidFill>
                <a:latin typeface="微软雅黑" panose="020B0503020204020204" charset="-122"/>
                <a:ea typeface="微软雅黑" panose="020B0503020204020204" charset="-122"/>
                <a:cs typeface="微软雅黑" panose="020B0503020204020204" charset="-122"/>
              </a:rPr>
              <a:t>[2018海南高考第19题]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8872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(5)彻底改变了世界面貌,使世界各地的联系日益紧密。19世纪末20世纪初,资本主义世界经济体系最终形成。</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                                 </a:t>
            </a:r>
            <a:r>
              <a:rPr lang="en-US" sz="2800" b="1">
                <a:solidFill>
                  <a:srgbClr val="000000"/>
                </a:solidFill>
                <a:latin typeface="微软雅黑" panose="020B0503020204020204" charset="-122"/>
                <a:ea typeface="微软雅黑" panose="020B0503020204020204" charset="-122"/>
                <a:cs typeface="微软雅黑" panose="020B0503020204020204" charset="-122"/>
              </a:rPr>
              <a:t>垄断组织</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含义:指在资本主义社会的一个或几个经济部门中居于重要地位的大企业之间的联合。它们凭借这种联合所建立的统治地位,控制相应部门的商品生产,瓜分销售市场、原料产地和投资场所,规定垄断价格,攫取高额利润。垄断组织的出现在本质上是资本主义生产关系的局部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2.积极影响:适应了资本主义大生产的要求,有利于改善企业经营管理,降低成本,提高生产效率。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3.消极影响:推动殖民扩张,促使帝国主义国家掀起瓜分世界的狂潮。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2.消极影响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(1)对工业化国家:工业革命导致了社会贫富分化加剧、工人居住条件恶劣、环境污染严重、疾病传播与犯罪高发等一系列社会问题。在工人运动的推动下,欧美各国开始通过社会立法来解决这些问题。</a:t>
            </a:r>
            <a:r>
              <a:rPr lang="en-US" sz="2800">
                <a:solidFill>
                  <a:srgbClr val="FF0000"/>
                </a:solidFill>
                <a:latin typeface="微软雅黑" panose="020B0503020204020204" charset="-122"/>
                <a:ea typeface="微软雅黑" panose="020B0503020204020204" charset="-122"/>
                <a:cs typeface="微软雅黑" panose="020B0503020204020204" charset="-122"/>
              </a:rPr>
              <a:t>[2020江苏高考第18题,2020全国卷Ⅰ第34题]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殖民地半殖民地国家:主要资本主义国家凭借工业革命提供的强大经济和军事实力,继续向世界各地大肆扩张,强行在拉丁美洲和亚洲、非洲的大部分地区建立起殖民统治,逐渐形成了东方从属于西方的世界格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8780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新航路开辟、殖民扩张与世界市场的拓展</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工业革命的背景、进程及影响</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3647440" y="191389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729990" y="412686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689450" y="47913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英国经济发展的阶段性特征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资本主义世界市场的内涵及形成过程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1.内涵:资本主义世界市场即资本主义生产方式占主导地位的世界市场。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2.形成过程</a:t>
            </a:r>
          </a:p>
        </p:txBody>
      </p:sp>
      <p:graphicFrame>
        <p:nvGraphicFramePr>
          <p:cNvPr id="2" name="表格 1"/>
          <p:cNvGraphicFramePr/>
          <p:nvPr>
            <p:custDataLst>
              <p:tags r:id="rId1"/>
            </p:custDataLst>
          </p:nvPr>
        </p:nvGraphicFramePr>
        <p:xfrm>
          <a:off x="614680" y="2160905"/>
          <a:ext cx="10919460" cy="3941445"/>
        </p:xfrm>
        <a:graphic>
          <a:graphicData uri="http://schemas.openxmlformats.org/drawingml/2006/table">
            <a:tbl>
              <a:tblPr firstRow="1" bandRow="1">
                <a:tableStyleId>{5940675A-B579-460E-94D1-54222C63F5DA}</a:tableStyleId>
              </a:tblPr>
              <a:tblGrid>
                <a:gridCol w="2577465"/>
                <a:gridCol w="2183765"/>
                <a:gridCol w="1997710"/>
                <a:gridCol w="1955165"/>
                <a:gridCol w="2205355"/>
              </a:tblGrid>
              <a:tr h="4089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推动因素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主要资本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显著特点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形成进程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2620">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工场手工业时期(15、16世纪)</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新航路开辟</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商业资本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暴力掠夺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雏形阶段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3930">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工场手工业时期(16—18世纪中期)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殖民争夺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商业资本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暴力掠夺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拓展阶段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2025">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自由资本主义时期(18世纪中期—19世纪中期)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工业革命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工业资本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商品输出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基本形成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3930">
                <a:tc>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垄断资本主义时期(19世纪中后期以后)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第二次工业革命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垄断资本</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资本输出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最终形成</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两次工业革命对中国的影响</a:t>
            </a:r>
          </a:p>
        </p:txBody>
      </p:sp>
      <p:graphicFrame>
        <p:nvGraphicFramePr>
          <p:cNvPr id="2" name="表格 1"/>
          <p:cNvGraphicFramePr/>
          <p:nvPr>
            <p:custDataLst>
              <p:tags r:id="rId1"/>
            </p:custDataLst>
          </p:nvPr>
        </p:nvGraphicFramePr>
        <p:xfrm>
          <a:off x="647065" y="1082040"/>
          <a:ext cx="11164570" cy="5351780"/>
        </p:xfrm>
        <a:graphic>
          <a:graphicData uri="http://schemas.openxmlformats.org/drawingml/2006/table">
            <a:tbl>
              <a:tblPr firstRow="1" bandRow="1">
                <a:tableStyleId>{5940675A-B579-460E-94D1-54222C63F5DA}</a:tableStyleId>
              </a:tblPr>
              <a:tblGrid>
                <a:gridCol w="839470"/>
                <a:gridCol w="4244340"/>
                <a:gridCol w="6080760"/>
              </a:tblGrid>
              <a:tr h="429895">
                <a:tc>
                  <a:txBody>
                    <a:bodyPr/>
                    <a:lstStyle/>
                    <a:p>
                      <a:pPr indent="0" algn="ctr">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第一次工业革命</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第二次工业革命</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0280">
                <a:tc rowSpan="2">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政治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侵略:两次鸦片战争,中国开始沦为半殖民地半封建社会。</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侵略:甲午中日战争、八国联军侵华战争,掀起瓜分中国的狂潮,中国完全沦为半殖民地半封建社会。</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70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反抗:爱国官兵反抗、太平天国运动。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反抗:义和团运动、戊戌变法、辛亥革命。</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028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经济</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自然经济开始解体,洋务运动兴起,中国民族资本主义产生。</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自然经济进一步解体,民族资本主义初步发展。</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770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阶级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无产阶级和民族资产阶级先后产生。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无产阶级和民族资产阶级力量壮大。</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9645">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思想</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“师夷长技”“中体西用”,学习西方停留在器物层面。</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“君主立宪”“民主共和”“实业救国”,学习西方发展至制度层面。</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770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社会</a:t>
                      </a:r>
                    </a:p>
                    <a:p>
                      <a:pPr indent="0" algn="ctr">
                        <a:buNone/>
                      </a:pPr>
                      <a:r>
                        <a:rPr lang="en-US" sz="2200" b="0">
                          <a:solidFill>
                            <a:srgbClr val="000000"/>
                          </a:solidFill>
                          <a:latin typeface="微软雅黑" panose="020B0503020204020204" charset="-122"/>
                          <a:ea typeface="微软雅黑" panose="020B0503020204020204" charset="-122"/>
                          <a:cs typeface="NEU-BZ-S92" charset="0"/>
                        </a:rPr>
                        <a:t>生活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2200" b="0">
                          <a:solidFill>
                            <a:srgbClr val="000000"/>
                          </a:solidFill>
                          <a:latin typeface="微软雅黑" panose="020B0503020204020204" charset="-122"/>
                          <a:ea typeface="微软雅黑" panose="020B0503020204020204" charset="-122"/>
                          <a:cs typeface="NEU-BZ-S92" charset="0"/>
                        </a:rPr>
                        <a:t>衣、食、住、行的近代化。</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496400" y="261242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新航路开辟、殖民扩张与世界市</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场的拓展</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工业革命的背景、进程及影响</a:t>
            </a:r>
          </a:p>
        </p:txBody>
      </p:sp>
      <p:sp>
        <p:nvSpPr>
          <p:cNvPr id="2" name="文本框 1"/>
          <p:cNvSpPr txBox="1"/>
          <p:nvPr/>
        </p:nvSpPr>
        <p:spPr>
          <a:xfrm>
            <a:off x="7508240" y="127762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635875" y="412686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82760" y="48598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英国经济发展的阶段性特征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07364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新航路开辟、殖民扩张与世界市场的拓展</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单元作为全球化的主要起点,地位非常突出。近几年高考注重在全球视野下考查新航路开辟和殖民扩张引起的人口迁徙、物种交流、文化交往、政治军事冲突、观念变迁等。选择题和非选择题都有出现,且经常以开放探究型试题呈现,整体上难度偏大。</a:t>
            </a:r>
          </a:p>
        </p:txBody>
      </p:sp>
      <p:graphicFrame>
        <p:nvGraphicFramePr>
          <p:cNvPr id="5" name="表格 4"/>
          <p:cNvGraphicFramePr/>
          <p:nvPr>
            <p:custDataLst>
              <p:tags r:id="rId1"/>
            </p:custDataLst>
          </p:nvPr>
        </p:nvGraphicFramePr>
        <p:xfrm>
          <a:off x="608965" y="4012565"/>
          <a:ext cx="10361930" cy="1901190"/>
        </p:xfrm>
        <a:graphic>
          <a:graphicData uri="http://schemas.openxmlformats.org/drawingml/2006/table">
            <a:tbl>
              <a:tblPr firstRow="1" bandRow="1">
                <a:tableStyleId>{5940675A-B579-460E-94D1-54222C63F5DA}</a:tableStyleId>
              </a:tblPr>
              <a:tblGrid>
                <a:gridCol w="5252720"/>
                <a:gridCol w="510921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1.新航路开辟、早期殖民扩张的影响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2.近代早期西欧殖民扩张的背景、表现及对其评价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1.新航路开辟的背景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2.早期殖民扩张的影响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[2019全国卷Ⅰ,33,4分]有研究认为,美国独立后不到半个世纪,拉丁美洲经过独立战争,推翻了殖民统治,但拉美国家并没有像近邻美国那样独立后进入现代化的快车道,而是发展停滞,究其原因,殖民统治难辞其咎。“难辞其咎”主要是指殖民者在拉丁美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A.奴役掠夺土著居民　　　　B.建立的殖民统治最早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C.进行了大量的移民	             D.移植了本国生产方式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拉美国家独立后发展停滞的现象切入,考查西班牙、葡萄牙在拉美的殖民统治。根据材料并结合所学知识可知,拉丁美洲的殖民者主要为西班牙和葡萄牙,当时西、葡两国是中央集权的封建国家,两国在新航路开辟后并未进行资本的原始积累,没有探索新的生产方式,其落后的生产方式传播到拉丁美洲,成了拉丁美洲发展进步的历史包袱,而美国成立前被英国殖民统治,英国工场手工业发达,推动了美国独立后的快速发展,故选 D项。A、C两项属于殖民者在美国和拉丁美洲统治的共同点,不能揭示拉丁美洲落后的原因,均排除。材料所述史实与建立殖民统治的时间没有太大关系,排除B项。</a:t>
            </a:r>
          </a:p>
        </p:txBody>
      </p:sp>
      <p:sp>
        <p:nvSpPr>
          <p:cNvPr id="2" name="文本框 1"/>
          <p:cNvSpPr txBox="1"/>
          <p:nvPr/>
        </p:nvSpPr>
        <p:spPr>
          <a:xfrm>
            <a:off x="535940" y="5965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本题关注“国家发展道路”这一重大课题,充分体现了高考与新课标的对接。北美独立战争推翻了英国的殖民统治,建立起统一的美利坚合众国,美国随后完成了广泛的政治和社会经济改革,建立了相对民主的资产阶级政治制度,很快发展成为资本主义强国。拉美各国独立后并没有完成资产阶级民主革命的任务,大庄园制封建经济依然占据主导地位,政治上仍处于独裁统治之下,加上欧美各国的经济侵略,拉美国家的发展困难重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50190"/>
            <a:ext cx="11432540"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[2018全国卷Ⅰ,42,12分]阅读材料,完成下列要求。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　英国作家笛福创作的小说《鲁滨孙漂流记》出版于1719年,其中许多情节反映了世界近代早期的重大历史现象,小说梗概如下: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鲁滨孙出生于英国一个生活优裕的商人家庭,渴望航海冒险。他在巴西开办了种植园,看到当地缺少劳动力,转而去非洲贩卖黑奴。在一次航海途中,鲁滨孙遇险漂流到一座荒岛上。他凭借自己的智慧和力量,制造工具,种植谷物,驯养动物,经过十多年,生活居然“过得很富裕”。宗教信仰是支撑鲁滨孙的重要力量,且是“在没有别人的帮助和教导下,通过自己阅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《圣经》无师自通的”。后来,鲁滨孙救出一个濒临被杀的“野人”,岛上居民也有所增加,整个小岛都是他的个人财产。鲁滨孙获救回国后,还去“视察”过他的领地</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p>
        </p:txBody>
      </p:sp>
      <p:sp>
        <p:nvSpPr>
          <p:cNvPr id="2" name="文本框 1"/>
          <p:cNvSpPr txBox="1"/>
          <p:nvPr/>
        </p:nvSpPr>
        <p:spPr>
          <a:xfrm>
            <a:off x="468630" y="227393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结合世界近代史的所学知识,从上述梗概中提取一个情节,指出它所反映的近代早期重大历史现象,并概述和评价该历史现象。(要求:简要写出所提取的小说情节及历史现象,对历史现象的概述和评价准确全面)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4331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鲁滨孙漂流记》的故事梗概切入,考查世界近代早期的重大历史现象。首先提取情节。根据小说梗概可提取的情节主要有鲁滨孙在巴西开办种植园,去非洲贩卖黑奴;遇险漂流到荒岛上,开发小岛并建立了自己的领地;自己阅读《圣经》获取精神动力等。其次指出这些情节所反映的历史现象,注意情节与历史现象之间的关联性。结合世界近代史的相关知识可知,开办种植园、贩卖黑奴、在荒岛上建立领地等情节反映了近代早期西欧的殖民扩张;自己阅读《圣经》无师自通反映了宗教改革的影响等。最后进行概述和评价。概述时要注意时间、过程、代表性事件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327025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运用唯物史观、时空观念、历史解释解读资本主义世界市场的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形成和发展</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运用历史解释认识近代工业城市的兴起及政府职能的转变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基本要素完整准确,如概述近代早期西欧的殖民扩张,需要指出它的时间(始于新航路开辟)、地域(亚非拉地区)、方式(武力掠夺、贩卖黑奴、商品贸易等)等要素;评价时要全面合理。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8630" y="2413635"/>
            <a:ext cx="11255375" cy="396938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示例　情节:鲁滨孙遇险漂流到荒岛上,在那里建立了自己的领地。历史现象:这一情节反映出近代早期西欧的殖民扩张。概述和评价:近代西方殖民扩张始于新航路开辟,西欧殖民国家在亚非拉地区依靠武力等方式强占殖民地,掠夺财富,进行移民,开展贸易。殖民扩张掠夺的大量财富流入西欧,为资本主义发展提供了资本原始积累,给遭受侵略的地区和人民造成极大灾难,但客观上推动了世界市场的形成和发展。(12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本题以文史互证的形式考查新航路开辟的影响、近代早期西欧殖民扩张等。该知识点在近几年高考全国卷中多次考查,如2019年全国卷Ⅰ第33题,2018年全国卷Ⅱ第33、41题,2017年全国卷Ⅰ第42题等。在复习备考时,要重点关注早期殖民扩张对世界文明交流的影响。玉米、马铃薯等作物传入亚洲,促使当地人口增长;殖民掠夺造成了亚非拉地区的贫困,但客观上传播了先进的生产方式,动摇了亚非拉传统落后的社会体系;人类由相互隔绝的区域文明走向相互交流与影响的全球文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31202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工业革命的背景、进程及影响</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两次工业革命的相关内容一直是高考考查的重点。由于工业革命与大国崛起这一热点联系密切,近几年高考多从社会热点和史学观点切入,全方位多角度考查工业革命的影响。复习时要着重掌握两次工业革命的成果及影响,运用唯物史观理解资本主义世界市场形成的历史影响,从不同视角了解西方国家的崛起之路,认识中国与西方国家发展模式的不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575310" y="982345"/>
          <a:ext cx="10361930" cy="2679065"/>
        </p:xfrm>
        <a:graphic>
          <a:graphicData uri="http://schemas.openxmlformats.org/drawingml/2006/table">
            <a:tbl>
              <a:tblPr firstRow="1" bandRow="1">
                <a:tableStyleId>{5940675A-B579-460E-94D1-54222C63F5DA}</a:tableStyleId>
              </a:tblPr>
              <a:tblGrid>
                <a:gridCol w="5252720"/>
                <a:gridCol w="5109210"/>
              </a:tblGrid>
              <a:tr h="6318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1.工业革命在英国开启的条件</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2.工业革命的进程</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3.工业革命的影响(对城市发展、贫富分化、城市环境等的影响)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1.工业革命的背景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2.对工业革命的客观评价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3.工业革命中的创新精神和劳动价值观</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Ⅰ,34,4分]传统观点认为,英国成为工业革命发源地,是因为英国最早具备了技术、市场等经济条件;后来有研究者认为,其主要原因是英国建立了君主立宪制度;又有学者提出,煤铁资源丰富、易于开采等自然条件是其重要因素。据此可知,关于工业革命首先在英国发生的认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A.只能有一种正确合理的观点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B.随着研究视角拓展而趋于全面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C.缺少对欧洲其他国家的观察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D.后期学者研究比传统观点可信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不同学者对工业革命首先在英国发生的原因的认识切入,考查史学研究的深入发展。材料中的观点分别从经济条件、政治前提和自然条件方面分析英国成为工业革命发源地的原因,都有一定的合理性,故A项错误;从传统观点强调经济条件到后来注重政治前提和自然条件的作用,学者对英国成为工业革命发源地原因的认识越来越多元化,即认识随着研究视角拓展而趋于全面,故B项正确;研究英国成为工业革命发源地的原因,自然要把重心放在英国方面,当时欧洲其他国家的情况对其影响不大,故C项错误;根据材料无法得出D项结论。</a:t>
            </a:r>
          </a:p>
        </p:txBody>
      </p:sp>
      <p:sp>
        <p:nvSpPr>
          <p:cNvPr id="2" name="文本框 1"/>
          <p:cNvSpPr txBox="1"/>
          <p:nvPr/>
        </p:nvSpPr>
        <p:spPr>
          <a:xfrm>
            <a:off x="468630" y="554418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历史研究是一个不断完善的过程,且有着明显的时代特征,对英国首先发生工业革命的原因的认识也是如此。不同的史观、不同的研究视角,会得出不同的历史结论,但无论怎样,进行历史研究的视角越宽广,得出的结论就会越全面、越合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[2020全国卷Ⅰ,34,4分]有人描写19世纪六七十年代的巴黎:人们在巴黎内部建立了两座截然不同、彼此敌对的城市,一座是“奢靡之城”,另一座是“悲惨之城”,前者被后者包围。当时“悲惨之城”的形成,主要是因为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A.波旁王朝的苛政　　　　B.资产阶级的贪婪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C.贸易中心的转移	          D.教会统治的腐朽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97920"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法国工业革命时期的社会问题。19世纪六七十年代,法国处于第一、二次工业革命交替时期,此时产生了两大对立的阶级:工业资产阶级和无产阶级。资产阶级通过榨取工人的剩余价值,积累了大量财富,铸造了一座“奢靡之城”;无产阶级深受各种剥削和压迫,沦为“悲惨之城”的一员。题干材料形象地揭示了工业革命造成的财富分配不均的现象以及资产阶级贪婪剥削的本质,故B项正确。19世纪六七十年代不是波旁王朝统治时期,故A项错误。欧洲贸易中心的转移是新航路开辟的结果,与法国大革命后的社会发展无关,故C项错误。教会腐败统治主要是在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6710" y="178308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B</a:t>
            </a:r>
          </a:p>
        </p:txBody>
      </p:sp>
      <p:sp>
        <p:nvSpPr>
          <p:cNvPr id="2" name="文本框 1"/>
          <p:cNvSpPr txBox="1"/>
          <p:nvPr/>
        </p:nvSpPr>
        <p:spPr>
          <a:xfrm>
            <a:off x="346710" y="495300"/>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世纪(即欧洲的封建社会),18世纪的法国大革命基本上铲除了封建王权和教会特权,19世纪六七十年代,资产阶级已占据统治地位,故D项错误。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box(in)">
                                      <p:cBhvr>
                                        <p:cTn id="12" dur="2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8" name="矩形 7">
            <a:hlinkClick r:id="rId2" action="ppaction://hlinksldjump"/>
          </p:cNvPr>
          <p:cNvSpPr/>
          <p:nvPr/>
        </p:nvSpPr>
        <p:spPr>
          <a:xfrm>
            <a:off x="331945" y="276756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国家发展道路的不同:中西方海外贸易的比较</a:t>
            </a:r>
          </a:p>
        </p:txBody>
      </p:sp>
      <p:sp>
        <p:nvSpPr>
          <p:cNvPr id="9" name="文本框 8"/>
          <p:cNvSpPr txBox="1"/>
          <p:nvPr/>
        </p:nvSpPr>
        <p:spPr>
          <a:xfrm>
            <a:off x="3647440" y="215138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331945" y="35003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生产力的巨大飞跃:工业革命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31202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英国经济发展的阶段性特征</a:t>
            </a:r>
          </a:p>
        </p:txBody>
      </p:sp>
      <p:sp>
        <p:nvSpPr>
          <p:cNvPr id="2" name="文本框 1"/>
          <p:cNvSpPr txBox="1"/>
          <p:nvPr/>
        </p:nvSpPr>
        <p:spPr>
          <a:xfrm>
            <a:off x="431165" y="918845"/>
            <a:ext cx="11433175" cy="1383665"/>
          </a:xfrm>
          <a:prstGeom prst="rect">
            <a:avLst/>
          </a:prstGeom>
          <a:noFill/>
          <a:ln w="9525">
            <a:noFill/>
          </a:ln>
        </p:spPr>
        <p:txBody>
          <a:bodyPr wrap="square">
            <a:spAutoFit/>
          </a:bodyPr>
          <a:lstStyle/>
          <a:p>
            <a:pPr indent="0"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英国主要进出口产品分类统计表(1701—1894年)</a:t>
            </a:r>
            <a:r>
              <a:rPr sz="28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                                                                                     单位:百万英镑</a:t>
            </a:r>
          </a:p>
        </p:txBody>
      </p:sp>
      <p:graphicFrame>
        <p:nvGraphicFramePr>
          <p:cNvPr id="3" name="表格 2"/>
          <p:cNvGraphicFramePr/>
          <p:nvPr>
            <p:custDataLst>
              <p:tags r:id="rId1"/>
            </p:custDataLst>
          </p:nvPr>
        </p:nvGraphicFramePr>
        <p:xfrm>
          <a:off x="702310" y="2338070"/>
          <a:ext cx="10940415" cy="3957320"/>
        </p:xfrm>
        <a:graphic>
          <a:graphicData uri="http://schemas.openxmlformats.org/drawingml/2006/table">
            <a:tbl>
              <a:tblPr firstRow="1" bandRow="1">
                <a:tableStyleId>{5940675A-B579-460E-94D1-54222C63F5DA}</a:tableStyleId>
              </a:tblPr>
              <a:tblGrid>
                <a:gridCol w="1410970"/>
                <a:gridCol w="2291080"/>
                <a:gridCol w="2401570"/>
                <a:gridCol w="2357120"/>
                <a:gridCol w="2479675"/>
              </a:tblGrid>
              <a:tr h="471805">
                <a:tc rowSpan="2">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 </a:t>
                      </a:r>
                    </a:p>
                    <a:p>
                      <a:pPr indent="0">
                        <a:lnSpc>
                          <a:spcPct val="13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原材料和初级产品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工业制成品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2989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进口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出口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进口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出口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27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1701年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1.8</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27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1724年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1.9</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3.8</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036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1754年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1.8</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6.4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27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1774年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4.1</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2.2</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8.5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227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1784年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9.6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0.9</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2.1</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10.7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100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1794年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15.4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0.8</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19.0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417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1804年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27.4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1.1</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33.8</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100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1814年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36.4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38.0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935355" y="640715"/>
          <a:ext cx="10575925" cy="4457700"/>
        </p:xfrm>
        <a:graphic>
          <a:graphicData uri="http://schemas.openxmlformats.org/drawingml/2006/table">
            <a:tbl>
              <a:tblPr firstRow="1" bandRow="1">
                <a:tableStyleId>{5940675A-B579-460E-94D1-54222C63F5DA}</a:tableStyleId>
              </a:tblPr>
              <a:tblGrid>
                <a:gridCol w="1363980"/>
                <a:gridCol w="2038985"/>
                <a:gridCol w="2354580"/>
                <a:gridCol w="2438400"/>
                <a:gridCol w="2379980"/>
              </a:tblGrid>
              <a:tr h="468630">
                <a:tc rowSpan="2">
                  <a:txBody>
                    <a:bodyPr/>
                    <a:lstStyle/>
                    <a:p>
                      <a:pPr indent="0" algn="ctr">
                        <a:lnSpc>
                          <a:spcPct val="130000"/>
                        </a:lnSpc>
                        <a:buNone/>
                      </a:pPr>
                      <a:r>
                        <a:rPr lang="en-US" altLang="zh-CN" sz="1800" b="0">
                          <a:solidFill>
                            <a:srgbClr val="000000"/>
                          </a:solidFill>
                          <a:latin typeface="微软雅黑" panose="020B0503020204020204" charset="-122"/>
                          <a:ea typeface="微软雅黑" panose="020B0503020204020204" charset="-122"/>
                        </a:rPr>
                        <a:t> </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原材料和初级产品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工业制成品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49276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进口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出口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进口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出口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688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1824年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35.5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0.9</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32.6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751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1834年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47.7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1.9</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42.1</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624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1844年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51.0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5.2</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51.4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751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1854年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89.4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6.6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11.6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85.3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624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1864年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165.3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10.4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25.3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142.7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8150">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1874年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173.4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23.7</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47.1</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205.3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624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169.0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24.6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59.6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196.6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37515">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1894年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156.4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30.6</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75.3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173.5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431597" y="5553075"/>
            <a:ext cx="5080000" cy="755650"/>
          </a:xfrm>
          <a:prstGeom prst="rect">
            <a:avLst/>
          </a:prstGeom>
          <a:noFill/>
          <a:ln w="9525">
            <a:noFill/>
          </a:ln>
        </p:spPr>
        <p:txBody>
          <a:bodyPr>
            <a:spAutoFit/>
          </a:bodyPr>
          <a:lstStyle/>
          <a:p>
            <a:pPr indent="0" algn="r">
              <a:lnSpc>
                <a:spcPct val="120000"/>
              </a:lnSpc>
            </a:pPr>
            <a:r>
              <a:rPr lang="en-US" b="0">
                <a:solidFill>
                  <a:srgbClr val="000000"/>
                </a:solidFill>
                <a:latin typeface="微软雅黑" panose="020B0503020204020204" charset="-122"/>
                <a:ea typeface="微软雅黑" panose="020B0503020204020204" charset="-122"/>
                <a:cs typeface="微软雅黑" panose="020B0503020204020204" charset="-122"/>
              </a:rPr>
              <a:t>——</a:t>
            </a:r>
            <a:r>
              <a:rPr lang="zh-CN" b="0">
                <a:solidFill>
                  <a:srgbClr val="000000"/>
                </a:solidFill>
                <a:latin typeface="微软雅黑" panose="020B0503020204020204" charset="-122"/>
                <a:ea typeface="微软雅黑" panose="020B0503020204020204" charset="-122"/>
                <a:cs typeface="微软雅黑" panose="020B0503020204020204" charset="-122"/>
              </a:rPr>
              <a:t>据</a:t>
            </a:r>
            <a:r>
              <a:rPr lang="en-US" b="0">
                <a:solidFill>
                  <a:srgbClr val="000000"/>
                </a:solidFill>
                <a:latin typeface="微软雅黑" panose="020B0503020204020204" charset="-122"/>
                <a:ea typeface="微软雅黑" panose="020B0503020204020204" charset="-122"/>
                <a:cs typeface="微软雅黑" panose="020B0503020204020204" charset="-122"/>
              </a:rPr>
              <a:t>[</a:t>
            </a:r>
            <a:r>
              <a:rPr lang="zh-CN" b="0">
                <a:solidFill>
                  <a:srgbClr val="000000"/>
                </a:solidFill>
                <a:latin typeface="微软雅黑" panose="020B0503020204020204" charset="-122"/>
                <a:ea typeface="微软雅黑" panose="020B0503020204020204" charset="-122"/>
                <a:cs typeface="微软雅黑" panose="020B0503020204020204" charset="-122"/>
              </a:rPr>
              <a:t>英</a:t>
            </a:r>
            <a:r>
              <a:rPr lang="en-US" b="0">
                <a:solidFill>
                  <a:srgbClr val="000000"/>
                </a:solidFill>
                <a:latin typeface="微软雅黑" panose="020B0503020204020204" charset="-122"/>
                <a:ea typeface="微软雅黑" panose="020B0503020204020204" charset="-122"/>
                <a:cs typeface="微软雅黑" panose="020B0503020204020204" charset="-122"/>
              </a:rPr>
              <a:t>]B.R.</a:t>
            </a:r>
            <a:r>
              <a:rPr lang="zh-CN" b="0">
                <a:solidFill>
                  <a:srgbClr val="000000"/>
                </a:solidFill>
                <a:latin typeface="微软雅黑" panose="020B0503020204020204" charset="-122"/>
                <a:ea typeface="微软雅黑" panose="020B0503020204020204" charset="-122"/>
                <a:cs typeface="微软雅黑" panose="020B0503020204020204" charset="-122"/>
              </a:rPr>
              <a:t>米切尔编《帕尔格雷夫</a:t>
            </a:r>
          </a:p>
          <a:p>
            <a:r>
              <a:rPr lang="zh-CN" b="0">
                <a:solidFill>
                  <a:srgbClr val="000000"/>
                </a:solidFill>
                <a:latin typeface="微软雅黑" panose="020B0503020204020204" charset="-122"/>
                <a:ea typeface="微软雅黑" panose="020B0503020204020204" charset="-122"/>
                <a:cs typeface="微软雅黑" panose="020B0503020204020204" charset="-122"/>
              </a:rPr>
              <a:t>世界历史统计》等整理</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情境解读</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1.材料内容</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材料根据B.R.米切尔编《帕尔格雷夫世界历史统计》等整理,有助于我们了解1701—1894年英国在工场手工业时期、第一次工业革命时期和第二次工业革命时期对外贸易的特征。由表格中1701—1754年的数据可知,这一时期英国原材料和初级产品及工业制成品的进出口增长缓慢;由表格中1774—1864年的数据可知,这一时期,英国原材料和初级产品进口及工业制成品出口显著增长,原材料和初级产品出口及工业制成品进口规模一直较小。由表格中1874—1894年的数据可知,这一时期英国原材料和初级产品进口及工业制成品出口呈减少趋势,原材料和初级产品出口及工业制成品进口呈增长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2.高考导向:</a:t>
            </a:r>
            <a:r>
              <a:rPr lang="en-US" sz="2800">
                <a:latin typeface="微软雅黑" panose="020B0503020204020204" charset="-122"/>
                <a:ea typeface="微软雅黑" panose="020B0503020204020204" charset="-122"/>
                <a:cs typeface="微软雅黑" panose="020B0503020204020204" charset="-122"/>
              </a:rPr>
              <a:t>工业革命是高考高频考点,英国的经济发展情况是高考关注的重要方向。第一次工业革命推动英国成为“世界工厂”,而第二次工业革命中美国和德国走在了英国前面,英国发展相对缓慢。复习备考时注意把握资本主义国家经济发展的阶段特征。</a:t>
            </a:r>
          </a:p>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采用一个新的时间尺度,对这一时期的英国经济发展进行阶段划分,并说明划分依据。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示例　①工场手工业时期(1701—1754年),在这一时期,原材料和初级产品及工业制成品的进出口总体上在增加,但增长速度缓慢,这是由英国工场手工业发展水平决定的。</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②机器大工业时期(1774—1894年),这一时期可以分为两个阶段,即以第一次工业革命为主的时期(1774—1864年)和以第二次工业革命为主的时期(1874—1894年)。</a:t>
            </a: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rPr>
              <a:t>     1774年至1864年,原材料和初级产品进口及工业制成品出口明显增加,原材料和初级产品出口及工业制成品进口规模一直较小。这是因为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英国率先开展了工业革命,随着生产力水平的提高,英国需要进口大量的原材料,并逐步推行自由贸易政策,积极开拓海外市场,对外倾销商品,逐渐成为“世界工厂”。</a:t>
            </a:r>
            <a:endParaRPr lang="zh-CN" alt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       1874年至1894年,原材料和初级产品进口及工业制成品出口呈减少趋势,原材料和初级产品出口及工业制成品进口呈增长趋势。这是因为英国在第二次工业革命中发展速度放缓,其他主要资本主义国家与其展开了激烈的竞争。</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90515" y="274510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运用唯物史观、时空观念、历史解</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释解读资本主义世界市场的形成和</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发展</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运用历史解释认识近代工业城市的</a:t>
            </a:r>
          </a:p>
          <a:p>
            <a:pPr algn="l">
              <a:lnSpc>
                <a:spcPct val="12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兴起及政府职能的转变</a:t>
            </a:r>
          </a:p>
        </p:txBody>
      </p:sp>
      <p:sp>
        <p:nvSpPr>
          <p:cNvPr id="8" name="文本框 7"/>
          <p:cNvSpPr txBox="1"/>
          <p:nvPr/>
        </p:nvSpPr>
        <p:spPr>
          <a:xfrm>
            <a:off x="7003415" y="131318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10" name="文本框 9"/>
          <p:cNvSpPr txBox="1"/>
          <p:nvPr/>
        </p:nvSpPr>
        <p:spPr>
          <a:xfrm>
            <a:off x="6889750" y="142176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412580" y="273304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国家发展道路的不同:中西方海外</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贸易的比较</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生产力的巨大飞跃:工业革命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2296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运用唯物史观、时空观念、历史解释解读资本主义</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世界市场的形成和发展</a:t>
            </a:r>
          </a:p>
        </p:txBody>
      </p:sp>
      <p:sp>
        <p:nvSpPr>
          <p:cNvPr id="100" name="文本框 99"/>
          <p:cNvSpPr txBox="1"/>
          <p:nvPr/>
        </p:nvSpPr>
        <p:spPr>
          <a:xfrm>
            <a:off x="294640" y="1466215"/>
            <a:ext cx="1141412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新航路开辟后世界市场雏形开始出现,经过早期殖民扩张和两次工业革命的推动,到19世纪末20世纪初,资本主义世界市场最终形成。</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资本主义生产力的发展是世界市场形成和发展的根本原因,殖民扩张和掠夺、国际贸易的发展、人口的流动、资本的流通、新式交通工具的出现和通信事业的发展等是促使世界市场形成的重要因素,其中资本主义国家的殖民扩张是世界市场形成的主要途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在资本主义世界市场的形成过程中伴随着残酷剥削的殖民扩张。殖民扩张使大量财富流向西欧,为西欧资本主义的发展提供了资本原始积累,但给遭到殖民侵略的地区带来了极大的破坏和灾难。在殖民扩张过程中,以欧美工业化国家为中心、亚非拉地区为附庸的世界市场进一步得到拓展。</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资本主义世界市场的形成和发展需从多个角度进行评价: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从生产力发展角度看,资本主义世界市场的形成和发展,使资本主义生产方式和交换方式国际化,结束了许多国家和地区长期孤立、闭塞的陈旧经济体系,促进了世界贸易和生产力的发展。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51" name="表头1.jpg" descr="id:2147489125;FounderCES"/>
          <p:cNvPicPr>
            <a:picLocks noChangeAspect="1"/>
          </p:cNvPicPr>
          <p:nvPr/>
        </p:nvPicPr>
        <p:blipFill>
          <a:blip r:embed="rId3"/>
          <a:stretch>
            <a:fillRect/>
          </a:stretch>
        </p:blipFill>
        <p:spPr>
          <a:xfrm>
            <a:off x="424815" y="882015"/>
            <a:ext cx="11176000" cy="443865"/>
          </a:xfrm>
          <a:prstGeom prst="rect">
            <a:avLst/>
          </a:prstGeom>
        </p:spPr>
      </p:pic>
      <p:graphicFrame>
        <p:nvGraphicFramePr>
          <p:cNvPr id="3" name="表格 2"/>
          <p:cNvGraphicFramePr/>
          <p:nvPr>
            <p:custDataLst>
              <p:tags r:id="rId1"/>
            </p:custDataLst>
          </p:nvPr>
        </p:nvGraphicFramePr>
        <p:xfrm>
          <a:off x="425450" y="1298575"/>
          <a:ext cx="11162030" cy="5379339"/>
        </p:xfrm>
        <a:graphic>
          <a:graphicData uri="http://schemas.openxmlformats.org/drawingml/2006/table">
            <a:tbl>
              <a:tblPr firstRow="1" bandRow="1">
                <a:tableStyleId>{5940675A-B579-460E-94D1-54222C63F5DA}</a:tableStyleId>
              </a:tblPr>
              <a:tblGrid>
                <a:gridCol w="2781935"/>
                <a:gridCol w="2129155"/>
                <a:gridCol w="2411095"/>
                <a:gridCol w="2337435"/>
                <a:gridCol w="1502410"/>
              </a:tblGrid>
              <a:tr h="1875790">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1.通过了解新航路开辟所引发的全球性流动、人类认识世界的视野和能力的改变,以及对世界各区域文明的不同影响,理解新航路开辟是人类历史从分散走向整体过程中的重要节点</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1.新航路的开辟</a:t>
                      </a: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2.英国、荷兰等国的殖民扩张</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新航路开辟、早期殖民扩张的影响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2019全国卷Ⅰ,T33</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2020海南高考,T23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39850">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2.列举荷兰、英国野蛮抢夺殖民地和建立海外商品市场的史实,认识殖民扩张与掠夺是资本主义列强建立世界市场的主要途径</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近代早期西欧殖民扩张的背景、表现及对其评价</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2018全国卷Ⅰ,T42</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2018海南高考,T16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rowSpan="3">
                  <a:txBody>
                    <a:bodyPr/>
                    <a:lstStyle/>
                    <a:p>
                      <a:pPr indent="0">
                        <a:lnSpc>
                          <a:spcPct val="11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3.通过了解工业革命带来的社会生产力的极大发展以及所引起的生产关系的深刻变化,理解工业革命对资本主义世界体系的形成及对人类社会生活的深远影响</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工业革命</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工业革命在英国开启的条件</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2018全国卷Ⅰ,T34</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2018江苏高考,T16</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唯物史观</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359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工业革命的进程</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2016全国卷Ⅲ,T33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77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工业革命的影响(对城市发展、贫富分化、城市环境等的影响)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2020全国卷Ⅰ,T34</a:t>
                      </a:r>
                    </a:p>
                    <a:p>
                      <a:pPr indent="0" algn="ctr">
                        <a:lnSpc>
                          <a:spcPct val="11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2020江苏高考,T18</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从文明演进角度看,资本主义世界市场的形成和发展客观上向世界传播了先进的科学技术和文化,结束了人类政治生活和精神生活上的狭隘性,各国开始向现代文明转化。</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从道德角度看,资本主义世界市场是西方列强对世界其他国家和地区宰割、奴役的产物,不仅使亚非拉国家遭受不等价交换的剥削,而且将其变成发达国家的经济附庸。</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考生在复习备考时,要注意将历史现象置于全球化的大背景下剖析,从人类命运共同体的角度理解文明交流在人类社会发展中的重大作用,增强国际意识。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[2018全国卷Ⅱ,33,4分]下图可以用来说明,奴隶贸易</a:t>
            </a:r>
          </a:p>
        </p:txBody>
      </p:sp>
      <p:pic>
        <p:nvPicPr>
          <p:cNvPr id="2" name="图片 1"/>
          <p:cNvPicPr>
            <a:picLocks noChangeAspect="1"/>
          </p:cNvPicPr>
          <p:nvPr/>
        </p:nvPicPr>
        <p:blipFill>
          <a:blip r:embed="rId2"/>
          <a:stretch>
            <a:fillRect/>
          </a:stretch>
        </p:blipFill>
        <p:spPr>
          <a:xfrm>
            <a:off x="3266440" y="859155"/>
            <a:ext cx="4572000" cy="2609850"/>
          </a:xfrm>
          <a:prstGeom prst="rect">
            <a:avLst/>
          </a:prstGeom>
        </p:spPr>
      </p:pic>
      <p:sp>
        <p:nvSpPr>
          <p:cNvPr id="3" name="文本框 2"/>
          <p:cNvSpPr txBox="1"/>
          <p:nvPr/>
        </p:nvSpPr>
        <p:spPr>
          <a:xfrm>
            <a:off x="757555" y="3669030"/>
            <a:ext cx="11255375" cy="267652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A.是早期资本主义扩张的手段</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B.促成世界殖民体系最终确立</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C.导致“日不落帝国”的产生</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D.因白银开采的需要达到极盛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16—18世纪奴隶贸易的发展情况为切入点,考查早期资本主义扩张的手段。从图中可知,随着时间的推移,欧洲向美洲贩运的奴隶数量呈现大幅增加的趋势,结合所学知识可知,奴隶贸易是早期资本主义扩张的手段,故A项正确;世界殖民体系的最终确立是在19世纪末20世纪初,与图中时间不符,故B项错误;材料反映的是整个欧洲向美洲贩运的奴隶数量,而“日不落帝国”指英国,C项错误;奴隶贸易主要是满足美洲奴隶制种植园的需要,而不是开采白银的需要,故D项错误。</a:t>
            </a:r>
          </a:p>
        </p:txBody>
      </p:sp>
      <p:sp>
        <p:nvSpPr>
          <p:cNvPr id="2" name="文本框 1"/>
          <p:cNvSpPr txBox="1"/>
          <p:nvPr/>
        </p:nvSpPr>
        <p:spPr>
          <a:xfrm>
            <a:off x="468630" y="4833620"/>
            <a:ext cx="11255375" cy="73723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答案</a:t>
            </a:r>
            <a:r>
              <a:rPr lang="en-US" sz="2800">
                <a:solidFill>
                  <a:srgbClr val="000000"/>
                </a:solidFill>
                <a:latin typeface="微软雅黑" panose="020B0503020204020204" charset="-122"/>
                <a:ea typeface="微软雅黑" panose="020B0503020204020204" charset="-122"/>
                <a:cs typeface="微软雅黑" panose="020B0503020204020204" charset="-122"/>
              </a:rPr>
              <a:t>  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102850"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运用历史解释认识近代工业城市的兴起及政府</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职能的转变</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从18世纪中期到19世纪中期,随着工业革命的发展而产生的以工业生产为主要职能的近代工业城市兴起。</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工业革命推动了城市规模的扩大和新兴工业城市的兴起,加速了农村人口向城市流动,促进了城市人口的增加,推动了城市基础设施建设,从而使人们的生活条件得到改善。但是工业革命也带来了一些问题,如城市内部矛盾日益尖锐、城市内部缺乏规划、住房紧张、交通不畅、卫生状况堪忧、环境污染严重等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44910"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工业城市形成初期,往往具有专业性的特点,随着城市规模的扩大和工业生产分工的细化,在地理、资源等条件优越的地区,专业性城市逐步演变为综合性工业城市。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工业革命时期是西方资本主义国家从传统社会向现代社会转型的关键时期,生产力的高速发展、城市的发展及出现的问题,对政府职能的转变提出了新的要求,国民要求强化政府的行政职能。受自由主义经济思想的影响,此时的政府职能主要集中于有效地保护人们的生命和财产等天赋权利、对社会经济的发展进行适度的干预和调控、及时协调不同社会阶层成员之间的利益关系,从而保证社会快速和顺利发展。各个国家依据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同的国情采取了不同的方式——英、美、法通过政治民主化方式解决社会问题,如社会立法、议会改革、政党政治、开放公民参与和新闻自由等;德、俄、日则采取专制主义的方式,用高压手段维持社会稳定。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西方国家在工业革命时期的新发展,反映的是政府在不断地适应发展的生产力所带来的经济和社会变化。工业化、城市化、环境保护等也是当代中国所面临的重大问题,我们要吸取西方国家的经验教训,转变政府职能,建设新型工业化强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2</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[2018全国卷Ⅲ,41,25分]阅读材料,完成下列要求。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材料一　19世纪40年代初,上海开始“依港兴市”,租界中“华洋杂居”;60年代后,上海由一个古老的县城逐渐发展成港口与商业中心;19世纪下半叶形成了沪东、沪西、沪南等工业区。甲午战争后,民族资本参与上海发展,形成新的商业区。1929年,由市政府主导,建成以江湾五角场为中心的“大上海市中心区”。1949年后,上海一直是国家重要的经济中心。中共十一届三中全会以后,上海作为国际化大都市,世界影响力日益增强。</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——摘编自张仲礼编《近代上海城市研究》等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16世纪开始,曼彻斯特从军事要塞逐渐发展成为工商业城市。1830年已有棉纺厂99家,并开通世界最早的现代化铁路。1838年,设立议会和市政府,摆脱了封建管理体制。19世纪下半期,从传统的棉纺业衍生出许多新门类,开通了通海运河,可通往世界各地。20世纪初,不断与周围工业社区及城镇连接,发展为大城市。1961—1981年,因过于拥挤,人口大量外迁,老龄化日益严重,纺织业日趋衰落。20世纪后期,城市中心被废弃的工业区包围,几个大面积的旧贫民区仍然存在。</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——摘编自[英]克拉潘《现代英国经济史》等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(1)根据材料并结合所学知识,概述上海和曼彻斯特发展成为近代大都市的相同因素。(9分)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(2)根据材料并结合所学知识,说明20世纪中期以后上海相对于曼彻斯特的有利发展条件。(10分)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(3)根据材料并结合所学知识,以曼彻斯特为例,简析现代城市发展中应当注意的问题。(6分)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3284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第(1)问,据材料一上海“依港兴市”、材料二曼彻斯特“开通世界最早的现代化铁路”可得出两者都有便捷的交通;据材料一上海“发展成港口与商业中心”“形成了沪东、沪西、沪南等工业区”和材料二曼彻斯特“逐渐发展成为工商业城市”可得出两者的工商业都有所发展;据材料一“民族资本参与上海发展”和材料二“与周围工业社区及城镇连接”可得出两者都受工业化的推动;据材料一“中共十一届三中全会以后,上海作为国际化大都市”和材料二“摆脱了封建管理体制”可得出两者的发展都得益于制度的突破。第(2)问,根据材料一“1949年后,上海一直是国家重要的经济中心”“中共十一届三中全会以后,上海作为国际化大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437130" y="835660"/>
            <a:ext cx="8034020" cy="56222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市,世界影响力日益增强”等信息并结合所学知识分析提炼。第(3)问,根据材料二“1961—1981年,因过于拥挤,人口大量外迁,老龄化日益严重,纺织业日趋衰落”“20世纪后期,城市中心被废弃的工业区包围,几个大面积的旧贫民区仍然存在”等信息概括即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8630" y="3047365"/>
            <a:ext cx="11508740" cy="332295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sz="2800">
                <a:solidFill>
                  <a:srgbClr val="000000"/>
                </a:solidFill>
                <a:latin typeface="微软雅黑" panose="020B0503020204020204" charset="-122"/>
                <a:ea typeface="微软雅黑" panose="020B0503020204020204" charset="-122"/>
                <a:cs typeface="微软雅黑" panose="020B0503020204020204" charset="-122"/>
              </a:rPr>
              <a:t> (1)相同因素:交通便捷;工商业的发展,工业化的推动;制度突破。(9分)</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rPr>
              <a:t>(2)有利发展条件:内河主航道入海口;沿海港口城市;中西文明交汇;近现代民族工业的基础;持续的规划建设;浦东新区的开放和开发;国家发展战略推动。(10分)</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rPr>
              <a:t>(3)问题:人口拥挤和贫民窟现象;人口老龄化;传统产业转型升级。(6分)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32720" cy="714903"/>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国家发展道路的不同:中西方海外贸易的比较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海外贸易的发展,在明代进入了一个新阶段。明代前期,朝廷严禁私人从事海外贸易,朝贡贸易成为对外贸易的唯一合法途径。这种贸易形式在永乐至宣德年间臻于鼎盛,在郑和下西洋的影响下,海外各国纷纷与明廷建立朝贡关系。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正统以降,入贡国家日渐减少,朝贡贸易趋于衰微,如自弘治元年(1488年)至弘治六年(1493年),自广东入贡的海外国家仅占城、暹罗。</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不过,朝贡贸易的衰落并不意味着对外贸易的萎缩,与朝贡贸易衰落的同时,私人海外贸易队伍却逐渐壮大起来。在开展贸易的压力下,经过激烈争论,朝廷在隆庆元年(1567年)部分解除海禁,一直被视为走私的</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6580" y="217805"/>
            <a:ext cx="11255375" cy="655447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私人海外贸易取得了合法地位,进入了一个新的发展时期。</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输入中国的商品,以海外各地的特产和香料为主,也有暹罗红纱、番被、嘉文席、交阯绢、西洋布等少量手工业品。从中国输出的商品,有生丝、丝绸、瓷器、铜器、铁器、食品、各种日常用具以及牲畜等,其中尤以生丝、丝织品、瓷器为大宗</a:t>
            </a: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——摘编自白寿彝总主编《中国通史》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材料二　在国内工农业发展的基础上,④</a:t>
            </a:r>
            <a:r>
              <a:rPr sz="2800" u="wavy">
                <a:solidFill>
                  <a:srgbClr val="000000"/>
                </a:solidFill>
                <a:uFillTx/>
                <a:latin typeface="微软雅黑" panose="020B0503020204020204" charset="-122"/>
                <a:ea typeface="微软雅黑" panose="020B0503020204020204" charset="-122"/>
                <a:cs typeface="微软雅黑" panose="020B0503020204020204" charset="-122"/>
              </a:rPr>
              <a:t>16—17世纪的英国不仅国内市场繁荣,而且对外贸易活跃。英国的对外贸易主要以输出呢绒为主</a:t>
            </a:r>
            <a:r>
              <a:rPr sz="2800">
                <a:solidFill>
                  <a:srgbClr val="000000"/>
                </a:solidFill>
                <a:latin typeface="微软雅黑" panose="020B0503020204020204" charset="-122"/>
                <a:ea typeface="微软雅黑" panose="020B0503020204020204" charset="-122"/>
                <a:cs typeface="微软雅黑" panose="020B0503020204020204" charset="-122"/>
              </a:rPr>
              <a:t>,海外扩张的动机也是为呢绒寻找销售地。⑤</a:t>
            </a:r>
            <a:r>
              <a:rPr sz="2800" u="wavy">
                <a:solidFill>
                  <a:srgbClr val="000000"/>
                </a:solidFill>
                <a:uFillTx/>
                <a:latin typeface="微软雅黑" panose="020B0503020204020204" charset="-122"/>
                <a:ea typeface="微软雅黑" panose="020B0503020204020204" charset="-122"/>
                <a:cs typeface="微软雅黑" panose="020B0503020204020204" charset="-122"/>
              </a:rPr>
              <a:t>之后,英国与西欧、北欧的呢绒贸易趋于衰落,而与利凡特—东印度以及北美殖民地的进口贸易却</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繁荣起来。进口是为了再出口,这种输入与再输出的贸易越来越发达</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,这就是所谓的贸易转型。英国的贸易转型分两个阶段,第一阶段发展的是与利凡特—东印度的贸易,第二阶段发展的是与殖民地的贸易。⑥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对外贸易不仅为英国带来了巨额的财富,促进了资本的原始积累,而且使英国人冲出欧洲,走向世界,为工业化时代的到来,为大不列颠殖民帝国的建立奠定了基础</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——摘编自赵秀荣《17世纪英国海外贸易的拓展与转型》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75390"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表明朝贡贸易由盛转衰;②说明私人海外贸易发展起来并合法化;③说明从中国输出的商品丰富;④说明英国对外贸易活跃,以输出呢绒为主;⑤说明英国对外贸易的对象由欧洲转向亚洲和殖民地;⑥说明英国的对外贸易促进了资本的原始积累,推动了殖民扩张,为工业革命创造了条件。两则材料叙述了中国明朝和16—17世纪英国的海外贸易发展情况,凸显了时空观念、历史解释、史料实证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(1)根据材料一、二,分别概括明朝时期和英国16—17世纪海外贸易的主要特征。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(2)根据材料一、二并结合所学知识,分析明朝时期和英国16—17世纪海外贸易发展对两国的影响。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(1)明朝:朝贡贸易由盛转衰;私人海外贸易发展起来并合法化;输出商品的种类较为丰富。英国:对外贸易活跃;对外贸易对象由欧洲转向亚洲和殖民地。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明朝:促进了商品经济的发展;白银大量流入并货币化;有利于中外经济文化交流;丰富了人们的社会生活;政府对对外贸易严格限制,不利于中国向近代社会转型。英国:促进了资本原始积累,推动了对外殖民扩张,为工业革命的开展创造了条件,有利于世界市场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15480" cy="60164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生产力的巨大飞跃:工业革命      </a:t>
            </a:r>
          </a:p>
        </p:txBody>
      </p:sp>
      <p:sp>
        <p:nvSpPr>
          <p:cNvPr id="100" name="文本框 99"/>
          <p:cNvSpPr txBox="1"/>
          <p:nvPr/>
        </p:nvSpPr>
        <p:spPr>
          <a:xfrm>
            <a:off x="389255" y="883285"/>
            <a:ext cx="114585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19世纪中期,①</a:t>
            </a:r>
            <a:r>
              <a:rPr sz="2800" u="wavy">
                <a:solidFill>
                  <a:srgbClr val="000000"/>
                </a:solidFill>
                <a:uFillTx/>
                <a:latin typeface="微软雅黑" panose="020B0503020204020204" charset="-122"/>
                <a:ea typeface="微软雅黑" panose="020B0503020204020204" charset="-122"/>
                <a:cs typeface="微软雅黑" panose="020B0503020204020204" charset="-122"/>
              </a:rPr>
              <a:t>英国往昔那种田园诗般的风情不见了,代之而起的是一个忙忙碌碌的世界</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乡村建起了灰暗的厂房,城镇竖起了高耸的烟囱,工厂里回荡着机器的轰响</a:t>
            </a:r>
            <a:r>
              <a:rPr sz="2800">
                <a:solidFill>
                  <a:srgbClr val="000000"/>
                </a:solidFill>
                <a:latin typeface="微软雅黑" panose="020B0503020204020204" charset="-122"/>
                <a:ea typeface="微软雅黑" panose="020B0503020204020204" charset="-122"/>
                <a:cs typeface="微软雅黑" panose="020B0503020204020204" charset="-122"/>
              </a:rPr>
              <a:t>,高炉前迸射着铁水的光亮。1850年时,③</a:t>
            </a:r>
            <a:r>
              <a:rPr sz="2800" u="wavy">
                <a:solidFill>
                  <a:srgbClr val="000000"/>
                </a:solidFill>
                <a:uFillTx/>
                <a:latin typeface="微软雅黑" panose="020B0503020204020204" charset="-122"/>
                <a:ea typeface="微软雅黑" panose="020B0503020204020204" charset="-122"/>
                <a:cs typeface="微软雅黑" panose="020B0503020204020204" charset="-122"/>
              </a:rPr>
              <a:t>英国的城市人口已经超过了60%</a:t>
            </a:r>
            <a:r>
              <a:rPr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铁产量超过了世界上所有国家铁产量的总和,煤占世界总产量的三分之二,棉布产量占全球的一半以上</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——摘编自任学安、陈晋等著《大国崛起》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两次工业革命重要成果表</a:t>
            </a:r>
          </a:p>
        </p:txBody>
      </p:sp>
      <p:graphicFrame>
        <p:nvGraphicFramePr>
          <p:cNvPr id="2" name="表格 1"/>
          <p:cNvGraphicFramePr/>
          <p:nvPr>
            <p:custDataLst>
              <p:tags r:id="rId1"/>
            </p:custDataLst>
          </p:nvPr>
        </p:nvGraphicFramePr>
        <p:xfrm>
          <a:off x="769620" y="954405"/>
          <a:ext cx="10785475" cy="5486400"/>
        </p:xfrm>
        <a:graphic>
          <a:graphicData uri="http://schemas.openxmlformats.org/drawingml/2006/table">
            <a:tbl>
              <a:tblPr firstRow="1" bandRow="1">
                <a:tableStyleId>{5940675A-B579-460E-94D1-54222C63F5DA}</a:tableStyleId>
              </a:tblPr>
              <a:tblGrid>
                <a:gridCol w="1625600"/>
                <a:gridCol w="1729740"/>
                <a:gridCol w="2151380"/>
                <a:gridCol w="5278755"/>
              </a:tblGrid>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发明者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成果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1782年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瓦特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英国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改进蒸汽机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1825年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史蒂芬孙</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英国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蒸汽机车试车成功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⑤</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1866年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西门子</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德国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发电机</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⑤</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1882年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爱迪生</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美国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纽约市珍珠街发电厂</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74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⑥</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1885年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卡尔·本茨</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333333"/>
                            </a:solidFill>
                          </a:uFill>
                          <a:latin typeface="微软雅黑" panose="020B0503020204020204" charset="-122"/>
                          <a:ea typeface="微软雅黑" panose="020B0503020204020204" charset="-122"/>
                          <a:cs typeface="NEU-BZ-S92" charset="0"/>
                        </a:rPr>
                        <a:t>德国</a:t>
                      </a:r>
                      <a:endParaRPr lang="en-US" altLang="en-US" sz="2400" b="0" u="wavy">
                        <a:solidFill>
                          <a:srgbClr val="000000"/>
                        </a:solidFill>
                        <a:uFill>
                          <a:solidFill>
                            <a:srgbClr val="333333"/>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以内燃机为动力的汽车试制成功</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⑥</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1903年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莱特兄弟</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美国</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飞机</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10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⑦</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1876年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贝尔</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美国</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电话机</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692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⑦</a:t>
                      </a:r>
                      <a:r>
                        <a:rPr lang="en-US" sz="2400" b="0" u="wavy">
                          <a:solidFill>
                            <a:srgbClr val="000000"/>
                          </a:solidFill>
                          <a:uFill>
                            <a:solidFill>
                              <a:srgbClr val="000000"/>
                            </a:solidFill>
                          </a:uFill>
                          <a:latin typeface="微软雅黑" panose="020B0503020204020204" charset="-122"/>
                          <a:ea typeface="微软雅黑" panose="020B0503020204020204" charset="-122"/>
                          <a:cs typeface="微软雅黑" panose="020B0503020204020204" charset="-122"/>
                        </a:rPr>
                        <a:t>19世纪末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马可尼</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意大利</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rPr>
                        <a:t>无线电报</a:t>
                      </a:r>
                      <a:endParaRPr lang="en-US" altLang="en-US" sz="2400" b="0" u="wavy">
                        <a:solidFill>
                          <a:srgbClr val="000000"/>
                        </a:solidFill>
                        <a:uFill>
                          <a:solidFill>
                            <a:srgbClr val="000000"/>
                          </a:solidFill>
                        </a:u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③反映了英国的城市化进程;②反映出工业革命带来了环境污染;④说明英国的生产力得到迅速发展;⑤说明电力成为动力;⑥说明交通运输工具取得重大突破;⑦反映出通信工具的发明。材料一反映的是工业革命对英国多方面的影响,材料二反映的是两次工业革命的成果,凸显了唯物史观、时空观念、史料实证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63" name="10Z1.EPS" descr="id:2147489217;FounderCES"/>
          <p:cNvPicPr>
            <a:picLocks noChangeAspect="1"/>
          </p:cNvPicPr>
          <p:nvPr/>
        </p:nvPicPr>
        <p:blipFill>
          <a:blip r:embed="rId2"/>
          <a:stretch>
            <a:fillRect/>
          </a:stretch>
        </p:blipFill>
        <p:spPr>
          <a:xfrm>
            <a:off x="850900" y="1930400"/>
            <a:ext cx="9942195" cy="28409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(1)根据材料一,概括工业革命对英国的影响。</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(2)根据材料二并结合所学知识,指出与第一次工业革命相比,第二次工业革命有哪些重大突破。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(1)影响:加速了城市化进程;促进了生产力的发展;使英国成为“世界工厂”;带来了环境污染等问题。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(2)突破:电力成为主要动力,人类进入“电气时代”;交通运输工具发生变革,以内燃机为动力的汽车出现,飞机问世;通信工具的创新,电话和电报的发明。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d808b33-cc5e-455c-ac33-dd431c45e6fc}"/>
  <p:tag name="TABLE_ENDDRAG_ORIGIN_RECT" val="878*417"/>
  <p:tag name="TABLE_ENDDRAG_RECT" val="33*102*878*417"/>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dc9dc2fc-636c-4f07-b0c2-bed69a73f25e}"/>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73f7be41-f01a-4ad3-a12e-4141c22a8aa5}"/>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67a4f07f-8f92-4017-9226-32d6442e0e38}"/>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6a2f6dbe-925c-44f2-8076-41fd4616d2f9}"/>
  <p:tag name="TABLE_ENDDRAG_ORIGIN_RECT" val="861*319"/>
  <p:tag name="TABLE_ENDDRAG_RECT" val="55*184*861*319"/>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15cb8c37-1dc7-4ca5-9983-eb0893cf3d14}"/>
  <p:tag name="TABLE_ENDDRAG_ORIGIN_RECT" val="832*365"/>
  <p:tag name="TABLE_ENDDRAG_RECT" val="73*50*832*365"/>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77bc2b41-1487-4a98-95a0-89226773b5e2}"/>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f6d775b-2ecd-45f3-9276-10c66c7c33a6}"/>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446f4224-ec12-453a-816a-0857ada48bd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ceb434d6-4c81-4e88-9801-d25e0280a10b}"/>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13f7ca90-a709-4141-b4d4-0c7a3242be0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e004619e-0bdd-4ad5-afe6-a2f6bcb29e6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a9ba95b3-a324-4ba4-b93d-a6779438fd6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bb1c25e9-088a-42ea-9bda-fc32c4c344c8}"/>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b1e9c5ce-d99d-48ae-8c88-37335cfce42b}"/>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3964</Words>
  <Application>WPS 演示</Application>
  <PresentationFormat>自定义</PresentationFormat>
  <Paragraphs>575</Paragraphs>
  <Slides>91</Slides>
  <Notes>0</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Office 主题​​</vt:lpstr>
      <vt:lpstr>幻灯片 1</vt:lpstr>
      <vt:lpstr>第十五单元  新航路的开辟、殖民扩张与资本主义世界市场的形成和发展</vt:lpstr>
      <vt:lpstr>幻灯片 3</vt:lpstr>
      <vt:lpstr>幻灯片 4</vt:lpstr>
      <vt:lpstr>幻灯片 5</vt:lpstr>
      <vt:lpstr>幻灯片 6</vt:lpstr>
      <vt:lpstr>  考情解读</vt:lpstr>
      <vt:lpstr>  知识体系构建</vt:lpstr>
      <vt:lpstr>  时空坐标通览</vt:lpstr>
      <vt:lpstr>幻灯片 10</vt:lpstr>
      <vt:lpstr>  考点1   新航路的开辟</vt:lpstr>
      <vt:lpstr>幻灯片 12</vt:lpstr>
      <vt:lpstr>幻灯片 13</vt:lpstr>
      <vt:lpstr>幻灯片 14</vt:lpstr>
      <vt:lpstr>幻灯片 15</vt:lpstr>
      <vt:lpstr>幻灯片 16</vt:lpstr>
      <vt:lpstr>幻灯片 17</vt:lpstr>
      <vt:lpstr>幻灯片 18</vt:lpstr>
      <vt:lpstr>幻灯片 19</vt:lpstr>
      <vt:lpstr>  考点2   荷兰、英国等国的殖民扩张</vt:lpstr>
      <vt:lpstr>幻灯片 21</vt:lpstr>
      <vt:lpstr>幻灯片 22</vt:lpstr>
      <vt:lpstr>幻灯片 23</vt:lpstr>
      <vt:lpstr>幻灯片 24</vt:lpstr>
      <vt:lpstr>幻灯片 25</vt:lpstr>
      <vt:lpstr>幻灯片 26</vt:lpstr>
      <vt:lpstr>幻灯片 27</vt:lpstr>
      <vt:lpstr>幻灯片 28</vt:lpstr>
      <vt:lpstr>  考点3   工业革命</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  考法1   新航路开辟、殖民扩张与世界市场的拓展</vt:lpstr>
      <vt:lpstr>幻灯片 44</vt:lpstr>
      <vt:lpstr>幻灯片 45</vt:lpstr>
      <vt:lpstr>幻灯片 46</vt:lpstr>
      <vt:lpstr>幻灯片 47</vt:lpstr>
      <vt:lpstr>幻灯片 48</vt:lpstr>
      <vt:lpstr>幻灯片 49</vt:lpstr>
      <vt:lpstr>幻灯片 50</vt:lpstr>
      <vt:lpstr>幻灯片 51</vt:lpstr>
      <vt:lpstr>  考法2   工业革命的背景、进程及影响</vt:lpstr>
      <vt:lpstr>幻灯片 53</vt:lpstr>
      <vt:lpstr>幻灯片 54</vt:lpstr>
      <vt:lpstr>幻灯片 55</vt:lpstr>
      <vt:lpstr>幻灯片 56</vt:lpstr>
      <vt:lpstr>幻灯片 57</vt:lpstr>
      <vt:lpstr>幻灯片 58</vt:lpstr>
      <vt:lpstr>幻灯片 59</vt:lpstr>
      <vt:lpstr>  情境   英国经济发展的阶段性特征</vt:lpstr>
      <vt:lpstr>幻灯片 61</vt:lpstr>
      <vt:lpstr>幻灯片 62</vt:lpstr>
      <vt:lpstr>幻灯片 63</vt:lpstr>
      <vt:lpstr>幻灯片 64</vt:lpstr>
      <vt:lpstr>幻灯片 65</vt:lpstr>
      <vt:lpstr>幻灯片 66</vt:lpstr>
      <vt:lpstr>幻灯片 67</vt:lpstr>
      <vt:lpstr>素养1   运用唯物史观、时空观念、历史解释解读资本主义             世界市场的形成和发展</vt:lpstr>
      <vt:lpstr>幻灯片 69</vt:lpstr>
      <vt:lpstr>幻灯片 70</vt:lpstr>
      <vt:lpstr>幻灯片 71</vt:lpstr>
      <vt:lpstr>幻灯片 72</vt:lpstr>
      <vt:lpstr>素养2   运用历史解释认识近代工业城市的兴起及政府             职能的转变</vt:lpstr>
      <vt:lpstr>幻灯片 74</vt:lpstr>
      <vt:lpstr>幻灯片 75</vt:lpstr>
      <vt:lpstr>幻灯片 76</vt:lpstr>
      <vt:lpstr>幻灯片 77</vt:lpstr>
      <vt:lpstr>幻灯片 78</vt:lpstr>
      <vt:lpstr>幻灯片 79</vt:lpstr>
      <vt:lpstr>幻灯片 80</vt:lpstr>
      <vt:lpstr>研析1   国家发展道路的不同:中西方海外贸易的比较      </vt:lpstr>
      <vt:lpstr>幻灯片 82</vt:lpstr>
      <vt:lpstr>幻灯片 83</vt:lpstr>
      <vt:lpstr>幻灯片 84</vt:lpstr>
      <vt:lpstr>幻灯片 85</vt:lpstr>
      <vt:lpstr>幻灯片 86</vt:lpstr>
      <vt:lpstr>研析2   生产力的巨大飞跃:工业革命      </vt:lpstr>
      <vt:lpstr>幻灯片 88</vt:lpstr>
      <vt:lpstr>幻灯片 89</vt:lpstr>
      <vt:lpstr>幻灯片 90</vt:lpstr>
      <vt:lpstr>幻灯片 91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116</cp:revision>
  <dcterms:created xsi:type="dcterms:W3CDTF">2021-01-08T01:23:00Z</dcterms:created>
  <dcterms:modified xsi:type="dcterms:W3CDTF">2021-09-23T07:25:33Z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