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69.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tags/tag24.xml" ContentType="application/vnd.openxmlformats-officedocument.presentationml.tags+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slides/slide138.xml" ContentType="application/vnd.openxmlformats-officedocument.presentationml.slide+xml"/>
  <Override PartName="/ppt/slides/slide167.xml" ContentType="application/vnd.openxmlformats-officedocument.presentationml.slide+xml"/>
  <Override PartName="/ppt/tags/tag14.xml" ContentType="application/vnd.openxmlformats-officedocument.presentationml.tags+xml"/>
  <Override PartName="/ppt/tags/tag25.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slides/slide20.xml" ContentType="application/vnd.openxmlformats-officedocument.presentationml.slide+xml"/>
  <Override PartName="/ppt/slides/slide168.xml" ContentType="application/vnd.openxmlformats-officedocument.presentationml.slide+xml"/>
  <Override PartName="/ppt/tags/tag26.xml" ContentType="application/vnd.openxmlformats-officedocument.presentationml.tags+xml"/>
  <Override PartName="/ppt/slides/slide139.xml" ContentType="application/vnd.openxmlformats-officedocument.presentationml.slide+xml"/>
  <Override PartName="/ppt/slides/slide157.xml" ContentType="application/vnd.openxmlformats-officedocument.presentationml.slide+xml"/>
  <Override PartName="/ppt/tags/tag15.xml" ContentType="application/vnd.openxmlformats-officedocument.presentationml.tags+xml"/>
  <Override PartName="/ppt/tags/tag33.xml" ContentType="application/vnd.openxmlformats-officedocument.presentationml.tags+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tags/tag34.xml" ContentType="application/vnd.openxmlformats-officedocument.presentationml.tags+xml"/>
  <Override PartName="/ppt/slides/slide118.xml" ContentType="application/vnd.openxmlformats-officedocument.presentationml.slide+xml"/>
  <Override PartName="/ppt/slides/slide165.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3"/>
  </p:notesMasterIdLst>
  <p:handoutMasterIdLst>
    <p:handoutMasterId r:id="rId174"/>
  </p:handoutMasterIdLst>
  <p:sldIdLst>
    <p:sldId id="257" r:id="rId2"/>
    <p:sldId id="258" r:id="rId3"/>
    <p:sldId id="259" r:id="rId4"/>
    <p:sldId id="271" r:id="rId5"/>
    <p:sldId id="504" r:id="rId6"/>
    <p:sldId id="272" r:id="rId7"/>
    <p:sldId id="261" r:id="rId8"/>
    <p:sldId id="273" r:id="rId9"/>
    <p:sldId id="274" r:id="rId10"/>
    <p:sldId id="266" r:id="rId11"/>
    <p:sldId id="275" r:id="rId12"/>
    <p:sldId id="260" r:id="rId13"/>
    <p:sldId id="26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87" r:id="rId45"/>
    <p:sldId id="306" r:id="rId46"/>
    <p:sldId id="307" r:id="rId47"/>
    <p:sldId id="308" r:id="rId48"/>
    <p:sldId id="309" r:id="rId49"/>
    <p:sldId id="310" r:id="rId50"/>
    <p:sldId id="311" r:id="rId51"/>
    <p:sldId id="312" r:id="rId52"/>
    <p:sldId id="313" r:id="rId53"/>
    <p:sldId id="314" r:id="rId54"/>
    <p:sldId id="315" r:id="rId55"/>
    <p:sldId id="316" r:id="rId56"/>
    <p:sldId id="317" r:id="rId57"/>
    <p:sldId id="388" r:id="rId58"/>
    <p:sldId id="318" r:id="rId59"/>
    <p:sldId id="319" r:id="rId60"/>
    <p:sldId id="320" r:id="rId61"/>
    <p:sldId id="321" r:id="rId62"/>
    <p:sldId id="67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89" r:id="rId78"/>
    <p:sldId id="336" r:id="rId79"/>
    <p:sldId id="337" r:id="rId80"/>
    <p:sldId id="338" r:id="rId81"/>
    <p:sldId id="339" r:id="rId82"/>
    <p:sldId id="340" r:id="rId83"/>
    <p:sldId id="341" r:id="rId84"/>
    <p:sldId id="342" r:id="rId85"/>
    <p:sldId id="343" r:id="rId86"/>
    <p:sldId id="344" r:id="rId87"/>
    <p:sldId id="345" r:id="rId88"/>
    <p:sldId id="346" r:id="rId89"/>
    <p:sldId id="347" r:id="rId90"/>
    <p:sldId id="348" r:id="rId91"/>
    <p:sldId id="349" r:id="rId92"/>
    <p:sldId id="350" r:id="rId93"/>
    <p:sldId id="351" r:id="rId94"/>
    <p:sldId id="352" r:id="rId95"/>
    <p:sldId id="353" r:id="rId96"/>
    <p:sldId id="354" r:id="rId97"/>
    <p:sldId id="355" r:id="rId98"/>
    <p:sldId id="356" r:id="rId99"/>
    <p:sldId id="390" r:id="rId100"/>
    <p:sldId id="505" r:id="rId101"/>
    <p:sldId id="391" r:id="rId102"/>
    <p:sldId id="506" r:id="rId103"/>
    <p:sldId id="357" r:id="rId104"/>
    <p:sldId id="358" r:id="rId105"/>
    <p:sldId id="359" r:id="rId106"/>
    <p:sldId id="507" r:id="rId107"/>
    <p:sldId id="508" r:id="rId108"/>
    <p:sldId id="509" r:id="rId109"/>
    <p:sldId id="392" r:id="rId110"/>
    <p:sldId id="360" r:id="rId111"/>
    <p:sldId id="361" r:id="rId112"/>
    <p:sldId id="393" r:id="rId113"/>
    <p:sldId id="362" r:id="rId114"/>
    <p:sldId id="363" r:id="rId115"/>
    <p:sldId id="364" r:id="rId116"/>
    <p:sldId id="365" r:id="rId117"/>
    <p:sldId id="366" r:id="rId118"/>
    <p:sldId id="394" r:id="rId119"/>
    <p:sldId id="367" r:id="rId120"/>
    <p:sldId id="368" r:id="rId121"/>
    <p:sldId id="369" r:id="rId122"/>
    <p:sldId id="370" r:id="rId123"/>
    <p:sldId id="371" r:id="rId124"/>
    <p:sldId id="372" r:id="rId125"/>
    <p:sldId id="395" r:id="rId126"/>
    <p:sldId id="373" r:id="rId127"/>
    <p:sldId id="374" r:id="rId128"/>
    <p:sldId id="375" r:id="rId129"/>
    <p:sldId id="376" r:id="rId130"/>
    <p:sldId id="377" r:id="rId131"/>
    <p:sldId id="378" r:id="rId132"/>
    <p:sldId id="396" r:id="rId133"/>
    <p:sldId id="379" r:id="rId134"/>
    <p:sldId id="380" r:id="rId135"/>
    <p:sldId id="381" r:id="rId136"/>
    <p:sldId id="382" r:id="rId137"/>
    <p:sldId id="383" r:id="rId138"/>
    <p:sldId id="384" r:id="rId139"/>
    <p:sldId id="510" r:id="rId140"/>
    <p:sldId id="514" r:id="rId141"/>
    <p:sldId id="515" r:id="rId142"/>
    <p:sldId id="511" r:id="rId143"/>
    <p:sldId id="512" r:id="rId144"/>
    <p:sldId id="513" r:id="rId145"/>
    <p:sldId id="397" r:id="rId146"/>
    <p:sldId id="413" r:id="rId147"/>
    <p:sldId id="414" r:id="rId148"/>
    <p:sldId id="385" r:id="rId149"/>
    <p:sldId id="386" r:id="rId150"/>
    <p:sldId id="398" r:id="rId151"/>
    <p:sldId id="399" r:id="rId152"/>
    <p:sldId id="415" r:id="rId153"/>
    <p:sldId id="400" r:id="rId154"/>
    <p:sldId id="401" r:id="rId155"/>
    <p:sldId id="402" r:id="rId156"/>
    <p:sldId id="416" r:id="rId157"/>
    <p:sldId id="403" r:id="rId158"/>
    <p:sldId id="404" r:id="rId159"/>
    <p:sldId id="405" r:id="rId160"/>
    <p:sldId id="406" r:id="rId161"/>
    <p:sldId id="417" r:id="rId162"/>
    <p:sldId id="407" r:id="rId163"/>
    <p:sldId id="408" r:id="rId164"/>
    <p:sldId id="409" r:id="rId165"/>
    <p:sldId id="410" r:id="rId166"/>
    <p:sldId id="418" r:id="rId167"/>
    <p:sldId id="411" r:id="rId168"/>
    <p:sldId id="412" r:id="rId169"/>
    <p:sldId id="419" r:id="rId170"/>
    <p:sldId id="420" r:id="rId171"/>
    <p:sldId id="421" r:id="rId17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25"/>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presProps" Target="presProps.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handoutMaster" Target="handoutMasters/handout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144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4.xml"/></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7.xml"/></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9.xml"/><Relationship Id="rId1" Type="http://schemas.openxmlformats.org/officeDocument/2006/relationships/tags" Target="../tags/tag2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2305050" y="985520"/>
            <a:ext cx="8509635" cy="54844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2" name="矩形 1">
            <a:hlinkClick r:id="rId2" action="ppaction://hlinksldjump"/>
          </p:cNvPr>
          <p:cNvSpPr/>
          <p:nvPr/>
        </p:nvSpPr>
        <p:spPr>
          <a:xfrm>
            <a:off x="5456395" y="293075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中共在敌后抗日根据地的政策</a:t>
            </a:r>
          </a:p>
        </p:txBody>
      </p:sp>
      <p:sp>
        <p:nvSpPr>
          <p:cNvPr id="5" name="文本框 4"/>
          <p:cNvSpPr txBox="1"/>
          <p:nvPr/>
        </p:nvSpPr>
        <p:spPr>
          <a:xfrm>
            <a:off x="6837045" y="202057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882630" cy="69700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1840年至1900年列强侵略与中国人民的反抗斗争</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侧重考查近代列强侵华的史实、战争期间中国的迟钝反应、中外实力悬殊在各方面的表现、侵华战争的影响、中国人民不屈不挠的抗争等。注重考查考生阅读理解、运用知识的能力和历史解释、史料实证和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730885" y="991235"/>
          <a:ext cx="10609580" cy="3423920"/>
        </p:xfrm>
        <a:graphic>
          <a:graphicData uri="http://schemas.openxmlformats.org/drawingml/2006/table">
            <a:tbl>
              <a:tblPr firstRow="1" bandRow="1">
                <a:tableStyleId>{5940675A-B579-460E-94D1-54222C63F5DA}</a:tableStyleId>
              </a:tblPr>
              <a:tblGrid>
                <a:gridCol w="3919855"/>
                <a:gridCol w="6689725"/>
              </a:tblGrid>
              <a:tr h="47117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527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1.清政府对禁烟的态度</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2.列强侵华的史实与中国人民的反侵略斗争</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3.清政府外交观念的落后</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4.近代中国外交观念的变化</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1.鸦片战争爆发前中外形势对比</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2.近代中国各阶级的抗争及对其评价</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3.近代列强侵略对中国的客观影响(社会生活方面)</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4.清政府应对危机的“自救”措施及其影响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[2018全国卷Ⅰ,28,4分]甲午战争时期,日本制定舆论宣传策略,把中国和日本分别“包装”成野蛮与文明的代表,并运用公关手段让许多欧美舆论倒向日方。一些西方媒体甚至宣称,清政府战败“将意味着数百万人从愚蒙、专制和独裁中得到解放”。对此,清政府却无所作为。这反映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A.欧美舆论宣传左右了战争进程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B.日本力图变更中国的君主政体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C.清朝政府昏庸不谙熟近代外交</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D.西方媒体鼓动中国的民主革命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甲午中日战争期间日本的舆论宣传切入,考查清政府在外交方面的落后。面对日本的舆论宣传,清政府却无所作为,说明其对舆论在外交中的作用缺乏清醒的认识,即清政府并不熟悉近代外交策略,故C项正确。A项夸大了欧美舆论宣传的作用且与史实不符;由材料信息无法得出“日本力图变更中国的君主政体”“西方媒体鼓动中国的民主革命”,故排除B、D两项。</a:t>
            </a:r>
          </a:p>
        </p:txBody>
      </p:sp>
      <p:sp>
        <p:nvSpPr>
          <p:cNvPr id="2" name="文本框 1"/>
          <p:cNvSpPr txBox="1"/>
          <p:nvPr/>
        </p:nvSpPr>
        <p:spPr>
          <a:xfrm>
            <a:off x="401955" y="42240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清政府在甲午中日战争中的失败是多种原因造成的,如缺乏统一的指挥,战斗力大大下降;不注重舆论宣传,在外交上处于被动地位;日本蓄谋已久,准备充分等,要注意从多个角度进行分析。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[2018海南高考,7,2分]1853年,太平天国定都天京后,正式建立了县试、省试、京试三级考试制度。考试科目以诗、文为主,试题不取自“四书五经”,而出自太平天国颁布的诏令。由此可知,太平天国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A.否定程朱理学的统治地位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B.照搬明清科举制度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C.用传统文化排除外来思想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D.获得士人广泛支持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太平天国定都天京后建立的考试制度切入,考查太平天国的制度建设。从太平天国建立县试、省试、京试三级考试制度并以诗、文为主要考试科目可知,太平天国借鉴了明清科举制度,但其试题不取自“四书五经”,说明其否定了程朱理学的统治地位,故A项正确,B项错误;C项在材料中体现不出来,排除;材料没有体现出“士人”的态度,D项可排除。</a:t>
            </a:r>
          </a:p>
        </p:txBody>
      </p:sp>
      <p:sp>
        <p:nvSpPr>
          <p:cNvPr id="2" name="文本框 1"/>
          <p:cNvSpPr txBox="1"/>
          <p:nvPr/>
        </p:nvSpPr>
        <p:spPr>
          <a:xfrm>
            <a:off x="401955" y="42240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太平天国运动前期,太平军所过之处焚烧孔庙、学宫,砸毁孔子神牌。但是,太平天国虽然反孔反儒却难逃儒家思想的束缚。太平天国运动后期,太平天国的领导者在面对治理国家、统治百姓的诸多问题时,认识到了儒家思想在维护统治方面的重要性。其实太平天国运动一直受到儒学的影响,如《天朝田亩制度》中参照《周礼》分配土地、强调男尊女卑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2414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辛亥革命</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近几年高考全国卷对辛亥革命的考查较少,地方卷考查相对较多,多考查辛亥革命的背景、过程及影响。考生在备考时要注意结合三民主义的传播、新民主主义革命的兴起思考辛亥革命承前启后的重要意义。</a:t>
            </a:r>
          </a:p>
        </p:txBody>
      </p:sp>
      <p:graphicFrame>
        <p:nvGraphicFramePr>
          <p:cNvPr id="5" name="表格 4"/>
          <p:cNvGraphicFramePr/>
          <p:nvPr>
            <p:custDataLst>
              <p:tags r:id="rId1"/>
            </p:custDataLst>
          </p:nvPr>
        </p:nvGraphicFramePr>
        <p:xfrm>
          <a:off x="608965" y="3496310"/>
          <a:ext cx="10584180" cy="1803400"/>
        </p:xfrm>
        <a:graphic>
          <a:graphicData uri="http://schemas.openxmlformats.org/drawingml/2006/table">
            <a:tbl>
              <a:tblPr firstRow="1" bandRow="1">
                <a:tableStyleId>{5940675A-B579-460E-94D1-54222C63F5DA}</a:tableStyleId>
              </a:tblPr>
              <a:tblGrid>
                <a:gridCol w="4631690"/>
                <a:gridCol w="595249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7640">
                <a:tc>
                  <a:txBody>
                    <a:bodyPr/>
                    <a:lstStyle/>
                    <a:p>
                      <a:pPr indent="0">
                        <a:lnSpc>
                          <a:spcPct val="14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1.辛亥革命的目标、爆发的背景及影响</a:t>
                      </a:r>
                    </a:p>
                    <a:p>
                      <a:pPr indent="0">
                        <a:lnSpc>
                          <a:spcPct val="14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2.辛亥革命后的政权构建</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1.辛亥革命爆发的背景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2.对辛亥革命的评价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967105" y="1000125"/>
            <a:ext cx="10258425" cy="48577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3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[2020全国卷Ⅲ,29,4分]清帝退位诏书稿由南京临时政府拟订,袁世凯收到后擅自在诏书稿上加入“由袁世凯以全权组织临时共和政府”等内容发表。孙中山表示反对,致电袁世凯强调:“共和政府不能由清帝委任组织。”他们分歧的实质体现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A.是否赞同共和体制　　　　B.政府组建的主导权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C.是否进行社会革命	             D.临时大总统的人选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通过孙中山与袁世凯在组织共和政府上的分歧,考查近代中国走向共和的艰难。袁世凯在诏书稿上加入“由袁世凯以全权组织临时共和政府”等内容,一方面揭示了袁世凯的野心,另一方面也有抹杀革命之意,而孙中山认为“共和政府不能由清帝委任组织”。从材料看,双方的分歧实质是由谁来主导组建临时共和政府,B项符合题意。南北和谈后,双方都赞同“共和体制”,排除A项;共和政府的组织属于政治革命,不是社会革命,排除C项;按照双方的约定,清帝退位后临时大总统的人选是袁世凯,排除D项。</a:t>
            </a:r>
          </a:p>
        </p:txBody>
      </p:sp>
      <p:sp>
        <p:nvSpPr>
          <p:cNvPr id="2" name="文本框 1"/>
          <p:cNvSpPr txBox="1"/>
          <p:nvPr/>
        </p:nvSpPr>
        <p:spPr>
          <a:xfrm>
            <a:off x="468630" y="534416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298690" cy="67705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五四运动和中国共产党的成立</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近年来对该知识点的考查有所加强,主要考查五四运动的影响、中国共产党成立前后的革命形势,凸显史料实证、唯物史观和家国情怀等学科核心素养。备考时,要重点关注五四运动的背景、中国共产党成立的背景等。</a:t>
            </a:r>
          </a:p>
        </p:txBody>
      </p:sp>
      <p:graphicFrame>
        <p:nvGraphicFramePr>
          <p:cNvPr id="5" name="表格 4"/>
          <p:cNvGraphicFramePr/>
          <p:nvPr>
            <p:custDataLst>
              <p:tags r:id="rId1"/>
            </p:custDataLst>
          </p:nvPr>
        </p:nvGraphicFramePr>
        <p:xfrm>
          <a:off x="608965" y="3766185"/>
          <a:ext cx="10584180" cy="1803400"/>
        </p:xfrm>
        <a:graphic>
          <a:graphicData uri="http://schemas.openxmlformats.org/drawingml/2006/table">
            <a:tbl>
              <a:tblPr firstRow="1" bandRow="1">
                <a:tableStyleId>{5940675A-B579-460E-94D1-54222C63F5DA}</a:tableStyleId>
              </a:tblPr>
              <a:tblGrid>
                <a:gridCol w="4842510"/>
                <a:gridCol w="574167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764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1.五四运动的影响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2.中国共产党成立的背景(思想条件)</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1.五四运动的特点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2.中国共产党成立的背景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3.五四运动后中国工人运动的发展</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4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[2019全国卷Ⅱ,29,4分]1919年11月,全国各界联合会在上海成立,发表宣言:“数月以来,国内之群众运动,风起云涌,虽受种种压迫,而前仆后继,不少顾却;大义当前,绝不退让……全国各地,知合群自救为万不可缓之图。”这说明,当时参加联合会的各界团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A.对社会改造道路认识趋于一致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B.爱国觉悟得到提高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C.反思资产阶级个人主义的弊端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D.接受了马克思主义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1919年全国各界联合会的宣言切入,考查了五四运动的影响。由材料并结合所学知识可知,五四运动激发了民众的爱国热情,五四之后全国各界联合会以民族大义为重,呼吁民众团结一致救亡图存,这表明当时人们的爱国觉悟显著提高,故选B项;“趋于一致”表述绝对,且材料讲述的是爱国意识的提高,并没有提及社会改造道路,排除A项;材料未提及对资产阶级个人主义进行反思,排除C项;材料没有涉及马克思主义的相关内容,排除D项。</a:t>
            </a:r>
          </a:p>
        </p:txBody>
      </p:sp>
      <p:sp>
        <p:nvSpPr>
          <p:cNvPr id="2" name="文本框 1"/>
          <p:cNvSpPr txBox="1"/>
          <p:nvPr/>
        </p:nvSpPr>
        <p:spPr>
          <a:xfrm>
            <a:off x="468630" y="48336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5</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[2018全国卷Ⅰ,29,4分]五四运动后,出现了社会主义是否适合中国国情的争论,有人反对走俄国式的道路,认为救中国只有一条路,就是“增加富力”,发展实业;还有人主张“采用劳农主义的直接行动,达到社会革命的目的”。这场争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A.确定了新民主主义革命的道路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B.使思想界认清了欧美的社会制度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C.在思想上为中国共产党的成立准备了条件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D.消除了知识分子在救亡图存方式上的分歧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五四运动后国内对社会主义是否适合中国国情的争论切入,考查中国共产党成立的思想条件。五四运动后的这场争论有利于人们深化对社会主义的认识,这在思想上为中国共产党的成立准备了条件,故C项正确。通过井冈山地区的革命实践,毛泽东等人探索出了一条新民主主义革命的正确道路,即“农村包围城市,武装夺取政权”,故排除A项;材料并未涉及欧美的社会制度,故排除B项;“消除了”说法绝对,故排除D项。</a:t>
            </a:r>
          </a:p>
        </p:txBody>
      </p:sp>
      <p:sp>
        <p:nvSpPr>
          <p:cNvPr id="2" name="文本框 1"/>
          <p:cNvSpPr txBox="1"/>
          <p:nvPr/>
        </p:nvSpPr>
        <p:spPr>
          <a:xfrm>
            <a:off x="468630" y="419036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近几年的高考试题注重对党史的考查,这与当前的政治形势相一致。党中央正在加强党风建设,复习时要重点关注党史、革命史等内容。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45312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国共十年对峙时期民主革命的发展</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突出考查国民革命失败后中共对革命道路的探索、中国共产党革命道路的转变过程(由“城市中心论”转变为“农村包围城市”)、根据地的建设及中共从幼年走向成熟的历程等。备考时要重点关注中共“工农武装割据”理论的提出与实践。</a:t>
            </a:r>
          </a:p>
        </p:txBody>
      </p:sp>
      <p:graphicFrame>
        <p:nvGraphicFramePr>
          <p:cNvPr id="5" name="表格 4"/>
          <p:cNvGraphicFramePr/>
          <p:nvPr>
            <p:custDataLst>
              <p:tags r:id="rId1"/>
            </p:custDataLst>
          </p:nvPr>
        </p:nvGraphicFramePr>
        <p:xfrm>
          <a:off x="608965" y="3766185"/>
          <a:ext cx="10584180" cy="1803400"/>
        </p:xfrm>
        <a:graphic>
          <a:graphicData uri="http://schemas.openxmlformats.org/drawingml/2006/table">
            <a:tbl>
              <a:tblPr firstRow="1" bandRow="1">
                <a:tableStyleId>{5940675A-B579-460E-94D1-54222C63F5DA}</a:tableStyleId>
              </a:tblPr>
              <a:tblGrid>
                <a:gridCol w="4975860"/>
                <a:gridCol w="560832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764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1.国民革命运动的特点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2.国民革命失败后中共对革命道路的探索</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3.中共革命根据地的建设</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1.中共从幼年走向成熟的历程</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2.“工农武装割据”理论的实践</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6</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[2020全国卷Ⅱ,29,4分]中国共产党的一份告全党党员书指出: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“国民党中央驱逐军队中的共产党党员,我们的党不得不秘密起来……这所谓国民政府是什么?他从革命的政权机关变成了资产阶级之反动的执行机关,变成了军阀的工具。”由此,中国共产党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A.阐明工农武装割据的必要性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B.确定武装反抗国民党统治的方针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C.批判“左”倾错误的危害性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D.动员工农红军进行战略性的转移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05595" y="144803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1840年至1900年列强侵略与中国</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人民的反抗斗争</a:t>
            </a:r>
          </a:p>
        </p:txBody>
      </p:sp>
      <p:sp>
        <p:nvSpPr>
          <p:cNvPr id="17" name="矩形 16">
            <a:hlinkClick r:id="rId2" action="ppaction://hlinksldjump"/>
          </p:cNvPr>
          <p:cNvSpPr/>
          <p:nvPr/>
        </p:nvSpPr>
        <p:spPr>
          <a:xfrm>
            <a:off x="5405595" y="248733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辛亥革命与中华民国的建立</a:t>
            </a:r>
          </a:p>
        </p:txBody>
      </p:sp>
      <p:sp>
        <p:nvSpPr>
          <p:cNvPr id="2" name="矩形 1">
            <a:hlinkClick r:id="rId2" action="ppaction://hlinksldjump"/>
          </p:cNvPr>
          <p:cNvSpPr/>
          <p:nvPr/>
        </p:nvSpPr>
        <p:spPr>
          <a:xfrm>
            <a:off x="5405595" y="352619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中国共产党成立与新民主主义革</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命兴起</a:t>
            </a:r>
          </a:p>
        </p:txBody>
      </p:sp>
      <p:sp>
        <p:nvSpPr>
          <p:cNvPr id="4" name="矩形 3">
            <a:hlinkClick r:id="rId2" action="ppaction://hlinksldjump"/>
          </p:cNvPr>
          <p:cNvSpPr/>
          <p:nvPr/>
        </p:nvSpPr>
        <p:spPr>
          <a:xfrm>
            <a:off x="5405595" y="471618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中华民族的抗日战争和人民解放</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战争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考查国民大革命失败后中国共产党方针的调整。材料中中国共产党认为国民党、国民政府均已变质,成为反革命势力,这与1927年国共两党合作破裂、国民革命失败相符,由此中国共产党确定了武装反抗国民党统治的方针,故B项正确。工农武装割据思想提出于1928年11月,1927年大革命失败后中共决定武装反抗国民党统治,还未认识到工农武装割据的必要性,A项排除;国共两党合作破裂的原因在于国民党右派叛变革命,共产党领导人出现右倾机会主义错误,不是“左”倾错误,排除C项;1934年第五次反“围剿”失败之后,工农红军进行了战略转移,D项与材料时间信息不符,排除。</a:t>
            </a:r>
          </a:p>
        </p:txBody>
      </p:sp>
      <p:sp>
        <p:nvSpPr>
          <p:cNvPr id="2" name="文本框 1"/>
          <p:cNvSpPr txBox="1"/>
          <p:nvPr/>
        </p:nvSpPr>
        <p:spPr>
          <a:xfrm>
            <a:off x="501015" y="600646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备考指导</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中国共产党是新民主主义革命理论的提出者,是新民主主义革命的建设者和领导者,是新民主主义革命成果的捍卫者。高考突出对党史的考查,意在引导考生认识中国共产党对中国革命道路的艰辛探索,激励学生奠定社会主义道路自信。复习备考时,可对中共中央文件及毛泽东的相关文章进行研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7</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[2016全国卷Ⅱ,29,4分]1930年,鄂豫皖革命根据地英山县水稻单位面积产量增加二三成,有的甚至达到五成,出现“赤色区米价一元一斗,白色区一元只能买四五升”的情况。这主要是因为根据地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A.农民生产的积极性高涨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B.红军英勇奋战保卫农民生产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C.政府主要精力用于增产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D.人民打破国民党的经济封锁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1930年鄂豫皖革命根据地与国民党统治区粮食价格的对比切入,考查国共对峙时期中共在革命根据地的经济建设。由材料中“1930年”“鄂豫皖革命根据地”等信息并结合所学知识可知,中共通过土地革命,把土地分给农民,使农民的生产积极性空前高涨,水稻产量增加,米价下降,故A项正确;红军保卫农民生产不一定会使粮食增产,故B项错误;革命根据地当时处于国民党军队的包围之中,政府将主要精力放在粉碎国民党军队的“围剿”上,故C项错误;D项不符合史实,排除。</a:t>
            </a:r>
          </a:p>
        </p:txBody>
      </p:sp>
      <p:sp>
        <p:nvSpPr>
          <p:cNvPr id="2" name="文本框 1"/>
          <p:cNvSpPr txBox="1"/>
          <p:nvPr/>
        </p:nvSpPr>
        <p:spPr>
          <a:xfrm>
            <a:off x="468630" y="48336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国共对峙时期,中国共产党在根据地建设中逐步探索出土地革命路线,即依靠贫农、雇农,联合中农,限制富农,保护中小工商业者,消灭地主阶级,变封建半封建的土地所有制为农民土地所有制。“打土豪,分田地”受到广大农民的欢迎,他们拥护中国共产党,积极发展生产,支持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10337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抗日战争</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全国卷和地方卷近几年都有涉及,突出考查局部抗战向全面抗战的转变、国共两党建立抗日民族统一战线的努力、民族精神的塑造等。题型以选择题为主,也涉及非选择题。备考时要认识到中日战争是综合国力的较量,掌握中国抗日战争的国际意义,深入理解抗日战争的胜利对中华民族复兴的重要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608965" y="1136015"/>
          <a:ext cx="10584180" cy="1859280"/>
        </p:xfrm>
        <a:graphic>
          <a:graphicData uri="http://schemas.openxmlformats.org/drawingml/2006/table">
            <a:tbl>
              <a:tblPr firstRow="1" bandRow="1">
                <a:tableStyleId>{5940675A-B579-460E-94D1-54222C63F5DA}</a:tableStyleId>
              </a:tblPr>
              <a:tblGrid>
                <a:gridCol w="4631690"/>
                <a:gridCol w="5952490"/>
              </a:tblGrid>
              <a:tr h="4216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764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1.中国共产党的抗日民族统一战线政策</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2.敌后抗日根据地的抗战及政权建设</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3.国民党的正面抗战及专制政策</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1.抗日战争爆发的原因(日本方面)</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2.抗日战争时期中共在根据地的政策</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3.国民党正面战场的抗战</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4.抗日战争胜利的影响(对中国国际地位、民族复兴的影响)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8</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[2020全国卷Ⅱ,30,4分]1937年,陕甘宁边区组织民主普选,参选率达70%,其中延长等4个县当选县参议员中各阶层所占比例如下表所示。</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延长等4县县参议员各阶层所占比例</a:t>
            </a:r>
          </a:p>
        </p:txBody>
      </p:sp>
      <p:graphicFrame>
        <p:nvGraphicFramePr>
          <p:cNvPr id="2" name="表格 1"/>
          <p:cNvGraphicFramePr/>
          <p:nvPr>
            <p:custDataLst>
              <p:tags r:id="rId1"/>
            </p:custDataLst>
          </p:nvPr>
        </p:nvGraphicFramePr>
        <p:xfrm>
          <a:off x="1977390" y="2341880"/>
          <a:ext cx="7559040" cy="1061085"/>
        </p:xfrm>
        <a:graphic>
          <a:graphicData uri="http://schemas.openxmlformats.org/drawingml/2006/table">
            <a:tbl>
              <a:tblPr firstRow="1" bandRow="1">
                <a:tableStyleId>{5940675A-B579-460E-94D1-54222C63F5DA}</a:tableStyleId>
              </a:tblPr>
              <a:tblGrid>
                <a:gridCol w="908685"/>
                <a:gridCol w="865505"/>
                <a:gridCol w="842010"/>
                <a:gridCol w="986155"/>
                <a:gridCol w="1071245"/>
                <a:gridCol w="1551940"/>
                <a:gridCol w="1333500"/>
              </a:tblGrid>
              <a:tr h="66548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工人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贫农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中农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富农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商人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知识分子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地主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56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4</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65</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25</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68630" y="351345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上表反映出当时边区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A.新民主主义理论在实践中推广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B.抗日民主政权的性质根本改变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C.各阶层参加的联合政府的建立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D.抗日民族统一战线得到了落实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考查抗战时期中共在陕甘宁边区进行的政权建设。根据材料时间及表格内容并结合所学知识可知,1937年中共在陕甘宁边区积极团结各个阶层参与政权建设,反映出当时边区抗日民族统一战线得到了落实,故D项正确。新民主主义理论形成于1940年,排除A项。抗日民主政权是抗日战争时期中国共产党在抗日根据地建立的抗日民族统一战线政权,以工人阶级为领导、工农联盟为基础,团结一切赞成抗日的民主人士,对汉奸和反动派实行专政,是新民主主义革命的人民民主专政,“根本改变”不符合史实,排除B项。建立联合政府是抗战后期中共形成的政治主张,且联合政府并未在中国建立,排除C项。</a:t>
            </a:r>
          </a:p>
        </p:txBody>
      </p:sp>
      <p:sp>
        <p:nvSpPr>
          <p:cNvPr id="2" name="文本框 1"/>
          <p:cNvSpPr txBox="1"/>
          <p:nvPr/>
        </p:nvSpPr>
        <p:spPr>
          <a:xfrm>
            <a:off x="468630" y="602170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9</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[2018全国卷Ⅱ,30,4分]美国记者曾生动地记述抗日根据地:“如果你遇见这样的农民——他的整个一生都被人欺凌、被人鞭笞、被人辱骂……你真正把他作为一个人来对待,征求他的意见,让他投票选举地方政府……让他自己决定是否减租减息。如果你做到了这一切,那么,这个农民就会变成一个具有奋斗目标的人。”这一记述表明,抗日根据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A.农民的抗日热情得到激发　　B.废除了封建土地制度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C.国民革命的任务得以实现	    D.排除了国民党的影响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1018520" cy="7095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1840年至1900年列强侵略与中国人民的反抗斗争</a:t>
            </a:r>
          </a:p>
        </p:txBody>
      </p:sp>
      <p:sp>
        <p:nvSpPr>
          <p:cNvPr id="100" name="文本框 99"/>
          <p:cNvSpPr txBox="1"/>
          <p:nvPr/>
        </p:nvSpPr>
        <p:spPr>
          <a:xfrm>
            <a:off x="468630" y="831850"/>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一、两次鸦片战争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1.19世纪中期的世界与中国</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[新教材知识]</a:t>
            </a:r>
          </a:p>
        </p:txBody>
      </p:sp>
      <p:sp>
        <p:nvSpPr>
          <p:cNvPr id="2" name="文本框 1"/>
          <p:cNvSpPr txBox="1"/>
          <p:nvPr/>
        </p:nvSpPr>
        <p:spPr>
          <a:xfrm>
            <a:off x="1126490" y="2348230"/>
            <a:ext cx="9073515" cy="229870"/>
          </a:xfrm>
          <a:prstGeom prst="rect">
            <a:avLst/>
          </a:prstGeom>
          <a:noFill/>
          <a:ln w="9525">
            <a:noFill/>
          </a:ln>
        </p:spPr>
        <p:txBody>
          <a:bodyPr wrap="square">
            <a:spAutoFit/>
          </a:bodyPr>
          <a:lstStyle/>
          <a:p>
            <a:pPr indent="0"/>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539750" y="2265680"/>
          <a:ext cx="11263630" cy="4109085"/>
        </p:xfrm>
        <a:graphic>
          <a:graphicData uri="http://schemas.openxmlformats.org/drawingml/2006/table">
            <a:tbl>
              <a:tblPr firstRow="1" bandRow="1">
                <a:tableStyleId>{5940675A-B579-460E-94D1-54222C63F5DA}</a:tableStyleId>
              </a:tblPr>
              <a:tblGrid>
                <a:gridCol w="711200"/>
                <a:gridCol w="5994400"/>
                <a:gridCol w="4558030"/>
              </a:tblGrid>
              <a:tr h="30607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19世纪中期的世界</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19世纪中期的中国</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4705">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整体评价</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工业革命后半个多世纪,资本主义生产方式在英、法、美等国逐渐占据主导地位。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清政府对世界形势的变化浑然不觉。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8831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具体表现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英国社会生产力飞速增长,对市场和原料的需求越来越强烈,西方国家争夺殖民地的斗争日趋激烈。当时,英国掌握着资本主义世界的霸权。英国在美洲、非洲夺取殖民地的同时,把目标对准了亚洲。②法国从越南打开侵入亚洲的缺口。③俄国势力侵入中国东北和新疆地区。④美国积极参与侵华活动。⑤世界主要殖民主义国家都把矛头指向了中国。</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①中国仍然停留在封建社会,君主专制统治依旧顽固。②自给自足的小农经济是主要的生产方式,科技落后。③八旗和绿营作战能力低下,使用的武器主要是冷兵器。④社会阶级矛盾激化,各地农民起义此起彼伏。</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以美国记者对抗日根据地的记述为切入点,考查了中共抗日根据地农民的抗日热情。由材料信息“你真正把他作为一个人来对待……让他投票选举地方政府……就会变成一个具有奋斗目标的人”可知,中共在抗日根据地的政策符合农民的愿望,激发了抗日根据地农民的抗日热情,故选A项。抗日战争时期中共在根据地实行地主减租减息,农民交租交息的政策,且材料强调的是抗日战争时期农民的民主权利而非土地制度,故B项错误;国民革命的任务是反帝反封建,“得以实现”的表述不符合史实,故C项错误;国民党在抗日根据地的影响材料并未涉及,故D项错误。</a:t>
            </a:r>
          </a:p>
        </p:txBody>
      </p:sp>
      <p:sp>
        <p:nvSpPr>
          <p:cNvPr id="2" name="文本框 1"/>
          <p:cNvSpPr txBox="1"/>
          <p:nvPr/>
        </p:nvSpPr>
        <p:spPr>
          <a:xfrm>
            <a:off x="468630" y="598805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抗日战争时期,中共在根据地采取的是“双减双交”政策,一方面要求地主减租减息,以改善农民的生活条件,另一方面要求农民交租交息,照顾地主、富农的利益。同时,实行合理负担政策,提高了贫苦农民的斗志,剥夺了地主富农的许多特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2414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6  </a:t>
            </a:r>
            <a:r>
              <a:rPr lang="zh-CN" altLang="en-US" sz="3200" dirty="0">
                <a:solidFill>
                  <a:schemeClr val="bg1"/>
                </a:solidFill>
                <a:latin typeface="微软雅黑" panose="020B0503020204020204" charset="-122"/>
                <a:ea typeface="微软雅黑" panose="020B0503020204020204" charset="-122"/>
                <a:sym typeface="+mn-ea"/>
              </a:rPr>
              <a:t> 人民解放战争</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本知识点的考查侧重于对解放战争时期国共两党实力的变化及中共在这一时期的政策的考查。考生在备考时要注意第二次世界大战后美苏冷战对中国国内局势的影响及抗日战争胜利后到新中国成立前中共对新民主主义建设的探索。</a:t>
            </a:r>
          </a:p>
        </p:txBody>
      </p:sp>
      <p:graphicFrame>
        <p:nvGraphicFramePr>
          <p:cNvPr id="5" name="表格 4"/>
          <p:cNvGraphicFramePr/>
          <p:nvPr>
            <p:custDataLst>
              <p:tags r:id="rId1"/>
            </p:custDataLst>
          </p:nvPr>
        </p:nvGraphicFramePr>
        <p:xfrm>
          <a:off x="608965" y="3766185"/>
          <a:ext cx="10584180" cy="1803400"/>
        </p:xfrm>
        <a:graphic>
          <a:graphicData uri="http://schemas.openxmlformats.org/drawingml/2006/table">
            <a:tbl>
              <a:tblPr firstRow="1" bandRow="1">
                <a:tableStyleId>{5940675A-B579-460E-94D1-54222C63F5DA}</a:tableStyleId>
              </a:tblPr>
              <a:tblGrid>
                <a:gridCol w="4631690"/>
                <a:gridCol w="595249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764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1.解放战争时期国共力量的对比变化</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2.解放战争后期中共为工作重心转移所做的准备</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1.中共和平建国的努力</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2.解放战争胜利后至新中国成立前中共对新民主主义建设的探索</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10</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[2017全国卷Ⅱ,30,4分]抗日战争胜利后,山东根据地已有农会、工会、妇女会、青年团、儿童团等中国共产党领导的群众组织,成员达404万人,占根据地总人口的27%;中共党员占总人口的1%左右,几乎村村有党员。这反映出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A.革命工作的重心开始转移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B.工农武装割据局面已经形成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C.统一战线范围进一步扩大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D.国共力量对比变化趋势加强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考查抗日战争胜利后的国共力量对比。由材料中“群众组织”“404万人”“占根据地总人口的27%”“村村有党员”等信息并联系抗日战争前后的史实可知,此时中共的影响力较抗日战争前有显著提升,国共力量对比变化趋势加强,D项正确。材料未体现中共革命工作的重心转移,排除A项;B项与材料信息“抗日战争胜利后”不符,排除;材料只反映了山东根据地的情况,C项以偏概全,排除。</a:t>
            </a:r>
          </a:p>
        </p:txBody>
      </p:sp>
      <p:sp>
        <p:nvSpPr>
          <p:cNvPr id="2" name="文本框 1"/>
          <p:cNvSpPr txBox="1"/>
          <p:nvPr/>
        </p:nvSpPr>
        <p:spPr>
          <a:xfrm>
            <a:off x="468630" y="418719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wipe(down)">
                                      <p:cBhvr>
                                        <p:cTn id="1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经过抗日战争的洗礼,中国共产党领导的敌后抗日根据地的力量明显增强,经过长期敌后战场的锻炼,人民解放军形成了艰苦奋斗的作风,为打败国民党反动派奠定了基础。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11</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[2019全国卷Ⅱ,30,4分]1948年10月底,中共中央要求各地通过党校、军校以及其他方式,对干部进行培训,在条件可能的情况下开办正规大学,尽快使干部熟悉政治、经济、文化各方面的管理和技术。这一做法的目的是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A.推动土地改革进一步深入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B.为工作重心的转移做准备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C.重视科学和文化以推进工业化建设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D.提高执政能力以发展社会主义生产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本题以解放战争时期中共对干部培训的重视为切入点,考查解放战争后期中共为工作重心转移所做的准备。根据材料“1948年10月”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使干部熟悉政治、经济、文化各方面的管理和技术”并结合所学知识可知,1948年10月,解放战争处于决战时期,中国共产党的这一做法是为解放全国后工作重心的转移做准备,故B项正确。土地改革关注的是农民,而材料强调的是干部群体,排除A项;1948年正值解放战争时期,重视科学和文化以推动工业化建设是新中国成立后的举措,排除C项;“提高执政能力以发展社会主义生产”出现在新中国成立后,排除D项。</a:t>
            </a:r>
          </a:p>
        </p:txBody>
      </p:sp>
      <p:sp>
        <p:nvSpPr>
          <p:cNvPr id="2" name="文本框 1"/>
          <p:cNvSpPr txBox="1"/>
          <p:nvPr/>
        </p:nvSpPr>
        <p:spPr>
          <a:xfrm>
            <a:off x="468630" y="548005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解放战争后期,国民党节节败退,人民解放军在战场上捷报频传,中国共产党和中国人民夺取全国胜利指日可待,党的工作重心即将从革命战争转向和平建设。因此,大批懂管理、懂政治、懂经济、懂文化教育等各方面的专业干部,成为迫切的时代需求,正是在这样的背景下,中共中央出台了对干部进行培训的文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349490" cy="602187"/>
          </a:xfrm>
        </p:spPr>
        <p:txBody>
          <a:bodyPr wrap="square"/>
          <a:lstStyle/>
          <a:p>
            <a:r>
              <a:rPr sz="3200" dirty="0">
                <a:solidFill>
                  <a:schemeClr val="bg1"/>
                </a:solidFill>
                <a:latin typeface="微软雅黑" panose="020B0503020204020204" charset="-122"/>
                <a:ea typeface="微软雅黑" panose="020B0503020204020204" charset="-122"/>
                <a:sym typeface="+mn-ea"/>
              </a:rPr>
              <a:t>  情境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中共在敌后抗日根据地的政策</a:t>
            </a:r>
          </a:p>
        </p:txBody>
      </p:sp>
      <p:sp>
        <p:nvSpPr>
          <p:cNvPr id="100" name="文本框 99"/>
          <p:cNvSpPr txBox="1"/>
          <p:nvPr/>
        </p:nvSpPr>
        <p:spPr>
          <a:xfrm>
            <a:off x="563245" y="940435"/>
            <a:ext cx="11436350"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(一)团结边区内部各社会阶级、各抗日党派,发挥一切人力、物力、财力、智力,为保卫边区、保卫西北、保卫中国,驱逐日本帝国主义而战。</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五)本党愿与各党各派及一切群众团体进行选举联盟,并在候选名单中确定共产党员只占三分之一……在共产党员被选为某一行政机关之主管人员时,应保证该机关之职员有三分之二为党外人士充任,共产党员应与这些党外人士实行民主合作,不得一意孤行,把持包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2.第一次鸦片战争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①根本原因:工业革命的开展使英国需要更多的生产原料和更大的商品市场。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②直接原因:林则徐虎门销烟。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(2)经过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①开始:1840年6月,英国舰队在广东海面挑衅,鸦片战争爆发。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②扩大:1841年初,英军强占香港岛,威逼广州。</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③结束:1842年8月,英军舰队驶抵南京下关江面,清政府屈辱求和。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5262245"/>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(六)保证一切抗日人民(地主、资本家、农民、工人等)的人权、政权、财权及言论、出版、集会、结社、信仰、居住、迁徙之自由权。</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十)在土地已经分配区域,保证一切取得土地的农民之私有土地制。在土地未经分配区域(例如绥德、富县、庆阳),保证地主的土地所有权及债主的债权,惟须减低佃农租额及债务利息,佃农则向地主缴纳一定的租额,债务人须向债主缴纳一定的利息,政府对东(租)佃关系与债务关系加以合理的调整。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713740"/>
            <a:ext cx="11480800" cy="3322955"/>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(十四)继续推行消灭文盲政策,推广新文字教育,健全正规学制,普及国民教育……加强干部教育,推广通俗书报,奖励自由研究,尊重知识分子,提倡科学知识与文艺运动,欢迎科学艺术人才……</a:t>
            </a:r>
          </a:p>
          <a:p>
            <a:pPr indent="0" algn="r">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——《陕甘宁边区施政纲领》(1941年)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5908040"/>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1.史料价值: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材料摘自1941年中共中央颁布的《陕甘宁边区施政纲领》,该纲领是抗日战争时期陕甘宁边区的宪法性文件,提供了陕甘宁边区政治、经济和文化建设的第一手材料,具有很高的史料价值。</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sz="2800" b="1">
                <a:solidFill>
                  <a:srgbClr val="000000"/>
                </a:solidFill>
                <a:latin typeface="微软雅黑" panose="020B0503020204020204" charset="-122"/>
                <a:ea typeface="微软雅黑" panose="020B0503020204020204" charset="-122"/>
                <a:cs typeface="微软雅黑" panose="020B0503020204020204" charset="-122"/>
              </a:rPr>
              <a:t>材料内容</a:t>
            </a:r>
            <a:r>
              <a:rPr sz="2800" b="1">
                <a:solidFill>
                  <a:srgbClr val="000000"/>
                </a:solidFill>
                <a:latin typeface="微软雅黑" panose="020B0503020204020204" charset="-122"/>
                <a:ea typeface="微软雅黑" panose="020B0503020204020204" charset="-122"/>
                <a:cs typeface="微软雅黑" panose="020B0503020204020204" charset="-122"/>
              </a:rPr>
              <a:t>:</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由信息“确定共产党员只占三分之一……机关之职员有三分之二为党外人士充任”可知,抗日民主政权实行了“三三制”原则;由信息“须减低佃农租额及债务利息,佃农则向地主缴纳一定的租额,债务人须向债主缴纳一定的利息”可知,敌后抗日根据地实行了地主减租减息、农民交租交息的土地政策;由信息“推行消灭文盲政策,推广新文字教育,健全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5908040"/>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规学制,普及国民教育……提倡科学知识与文艺运动,欢迎科学艺术人才”可知,敌后抗日根据地加强了文化建设。由信息“团结边区内部各社会阶级、各抗日党派……为保卫边区、保卫西北、保卫中国、驱逐日本帝国主义而战”可知,纲领是为了团结边区各社会阶层、各抗日党派,动员一切人力、物力、财力共同抗战。</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3.高考导向</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抗战相持阶段,敌后战场成为主战场,敌后抗日根据地在此阶段发挥了重要作用。高考侧重考查抗日战争时期中共在敌后抗日根据地的政策,而《陕甘宁边区施政纲领》涉及政治、经济和文化建设方面的内容,很可能成为高考的命题背景材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73990"/>
            <a:ext cx="11480800" cy="267652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(1)根据材料并结合所学知识,简述陕甘宁边区政府采取的主要措施及其目的。</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(2)根据材料并结合所学知识,说明陕甘宁边区政府采取的措施的意义。</a:t>
            </a:r>
          </a:p>
        </p:txBody>
      </p:sp>
      <p:sp>
        <p:nvSpPr>
          <p:cNvPr id="2" name="文本框 1"/>
          <p:cNvSpPr txBox="1"/>
          <p:nvPr/>
        </p:nvSpPr>
        <p:spPr>
          <a:xfrm>
            <a:off x="505460" y="2850515"/>
            <a:ext cx="11580495" cy="396938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参考答案</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(1)措施:在抗日民主政权中实行“三三制”原则;实行“双减双交”的土地政策;加强文化建设。目的:团结一切可以团结的力量共同抗日,巩固敌后抗日根据地和抗日民族统一战线。</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(2)意义:推动了陕甘宁边区政治、经济、文化的发展,对其他抗日民主根据地宪政运动的开展起了推动和示范作用,巩固了抗日民族统一战线。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2" name="矩形 1">
            <a:hlinkClick r:id="rId2" action="ppaction://hlinksldjump"/>
          </p:cNvPr>
          <p:cNvSpPr/>
          <p:nvPr/>
        </p:nvSpPr>
        <p:spPr>
          <a:xfrm>
            <a:off x="5083810" y="445960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矩形 3">
            <a:hlinkClick r:id="rId2" action="ppaction://hlinksldjump"/>
          </p:cNvPr>
          <p:cNvSpPr/>
          <p:nvPr/>
        </p:nvSpPr>
        <p:spPr>
          <a:xfrm>
            <a:off x="5293200" y="285623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运用唯物史观、家国情怀解读近代</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中国的民主革命</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sz="2800" dirty="0" smtClean="0">
                <a:solidFill>
                  <a:schemeClr val="tx1">
                    <a:lumMod val="95000"/>
                    <a:lumOff val="5000"/>
                  </a:schemeClr>
                </a:solidFill>
                <a:latin typeface="微软雅黑" panose="020B0503020204020204" charset="-122"/>
                <a:ea typeface="微软雅黑" panose="020B0503020204020204" charset="-122"/>
                <a:sym typeface="+mn-ea"/>
              </a:rPr>
              <a:t>运用史料实证认识近代列强对中国</a:t>
            </a:r>
          </a:p>
          <a:p>
            <a:pPr algn="l">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            的侵略方式</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5" name="文本框 4"/>
          <p:cNvSpPr txBox="1"/>
          <p:nvPr/>
        </p:nvSpPr>
        <p:spPr>
          <a:xfrm>
            <a:off x="7620000" y="129921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5245575" y="502793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2" name="矩形 1">
            <a:hlinkClick r:id="rId2" action="ppaction://hlinksldjump"/>
          </p:cNvPr>
          <p:cNvSpPr/>
          <p:nvPr/>
        </p:nvSpPr>
        <p:spPr>
          <a:xfrm>
            <a:off x="5083810" y="445960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矩形 3">
            <a:hlinkClick r:id="rId2" action="ppaction://hlinksldjump"/>
          </p:cNvPr>
          <p:cNvSpPr/>
          <p:nvPr/>
        </p:nvSpPr>
        <p:spPr>
          <a:xfrm>
            <a:off x="5250020" y="186309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9" name="文本框 8"/>
          <p:cNvSpPr txBox="1"/>
          <p:nvPr/>
        </p:nvSpPr>
        <p:spPr>
          <a:xfrm>
            <a:off x="7270115" y="82232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5288755" y="286893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民族危机的加深:甲午中日战争对</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中国造成的冲击  </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民主革命的曙光:中国共产党对民</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主革命道路的探索</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民族精神的凝聚:抗日战争</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735310" cy="62106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运用唯物史观、家国情怀解读近代中国的民主革命</a:t>
            </a:r>
          </a:p>
        </p:txBody>
      </p:sp>
      <p:sp>
        <p:nvSpPr>
          <p:cNvPr id="100" name="文本框 99"/>
          <p:cNvSpPr txBox="1"/>
          <p:nvPr/>
        </p:nvSpPr>
        <p:spPr>
          <a:xfrm>
            <a:off x="389255" y="949325"/>
            <a:ext cx="1141412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近代中国民主革命的主题是反侵略、求民主。1840年至1900年,列强先后通过两次鸦片战争、中法战争、甲午中日战争、八国联军侵华战争等,逼迫中国签订一系列不平等条约。发动侵华战争的国家由一国到多国,由欧美列强扩大到东方的日本。列强的侵略目的由最初单纯谋求经济利益到“以华治华”,扶持政治势力以维护在华利益。晚清中国由独立的封建国家逐步沦为半殖民地半封建国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在反抗外来侵略的同时,为了实现国家独立和人民的民主权利,社会各阶级、各阶层都进行了积极的探索。从农民阶级到地主阶级再到资产阶级,从太平天国运动到洋务运动再到戊戌变法、辛亥革命,中国人民的探索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之路经历了从学习西方器物到学习西方制度再到学习西方文化的层层深入的过程,表现出继承性和渐进性。但这些救国方案均以失败告终,无法从根本上改变中国半殖民地半封建的社会性质,完成民主革命的任务。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五四运动使中国的无产阶级开始登上历史舞台,推动中国的民主革命进入新的阶段。中国共产党的成立,彻底改变了中国革命的面貌,使新民主主义革命有了坚强的领导核心。经过两次国共合作,中国人民先后取得了北伐战争、抗日战争的胜利,打倒了旧军阀和日本帝国主义。解放战争的胜利结束了国民党在中国大陆的统治,随后中华人民共和国成立,新民主主义革命取得基本胜利,中国历史掀开了新的篇章。</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追求民族独立、人民解放的奋斗历程唤醒了中国人的民族意识。从个体觉醒到中华民族的整体觉醒,从个体救亡到合力救亡,中国人民团结一心,共同为实现中华民族的伟大复兴而努力奋斗。历史证明,只有从人民的利益出发,充分地发动群众、依靠群众、形成群体合力,才能真正实现民族独立和国家富强。只有真正代表人民的政府才能获得人民的信任,更好地推动国家发展和社会进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95580"/>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(3)结果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①1842年8月29日清政府被迫签订中英《南京条约》,中国被迫割让香港岛、赔款2 100万银元、接受协定关税以及开放五口通商等。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1843年清政府又与英国签订《虎门条约》。1844年,美国、法国分别迫使清政府签订《望厦条约》《黄埔条约》。通过这些条约,英、美、法三国从中国获得了协定关税、领事裁判权、片面最惠国待遇以及通商口岸传教权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[2020江苏高考,10,3分]1927年11月1日,在时任中共中央农运委员会书记、江苏省委负责人王若飞的组织领导下,宜兴县各路农民队伍举行暴动,宣告成立宜兴县工农兵苏维埃政府。随后江阴、常熟等地共产党人先后暴动予以响应。这一革命斗争重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A.推动国民革命运动进程　　B.开辟武装夺取政权道路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C.尝试开展中心城市暴动	     D.探索建立农村革命政权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考查中共对革命道路的探索。根据“1927年11月”并结合所学知识可知,此时中共组织领导了一系列农民运动,成立了“工农兵苏维埃政府”,说明这一革命斗争旨在建立农村革命政权,故选D项。1927年11月国民革命已经失败,排除A项;开辟武装夺取政权道路是在南昌起义之后,排除B项;由材料可以看出中共领导的一系列暴动多在农村,因此不是尝试开展中心城市暴动,排除C项。</a:t>
            </a:r>
          </a:p>
        </p:txBody>
      </p:sp>
      <p:sp>
        <p:nvSpPr>
          <p:cNvPr id="2" name="文本框 1"/>
          <p:cNvSpPr txBox="1"/>
          <p:nvPr/>
        </p:nvSpPr>
        <p:spPr>
          <a:xfrm>
            <a:off x="535305" y="418719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147935" cy="605259"/>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运用史料实证认识近代列强对中国的侵略方式</a:t>
            </a:r>
          </a:p>
        </p:txBody>
      </p:sp>
      <p:graphicFrame>
        <p:nvGraphicFramePr>
          <p:cNvPr id="2" name="表格 1"/>
          <p:cNvGraphicFramePr/>
          <p:nvPr>
            <p:custDataLst>
              <p:tags r:id="rId1"/>
            </p:custDataLst>
          </p:nvPr>
        </p:nvGraphicFramePr>
        <p:xfrm>
          <a:off x="658495" y="1094105"/>
          <a:ext cx="10864850" cy="4423410"/>
        </p:xfrm>
        <a:graphic>
          <a:graphicData uri="http://schemas.openxmlformats.org/drawingml/2006/table">
            <a:tbl>
              <a:tblPr firstRow="1" bandRow="1">
                <a:tableStyleId>{5940675A-B579-460E-94D1-54222C63F5DA}</a:tableStyleId>
              </a:tblPr>
              <a:tblGrid>
                <a:gridCol w="1322070"/>
                <a:gridCol w="9542780"/>
              </a:tblGrid>
              <a:tr h="56261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侵略方式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典型例证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5481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发动战争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鸦片战争(1840—1842年);第二次鸦片战争(1856—1860年);甲午中日战争(1894—1895年);八国联军侵华战争(1900—1901年);日本侵华战争(1931—1945年)。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059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经济侵略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鸦片战争前:鸦片走私。②鸦片战争后至甲午中日战争前:以商品输出为主。倾销商品、掠夺原料。③甲午中日战争后:以资本输出为主。开设银行、修筑铁路、开矿设厂。④抗日战争时期:日本大肆掠夺沦陷区的土地、工矿企业、农产品、劳动力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70230" y="688340"/>
          <a:ext cx="10974070" cy="5425440"/>
        </p:xfrm>
        <a:graphic>
          <a:graphicData uri="http://schemas.openxmlformats.org/drawingml/2006/table">
            <a:tbl>
              <a:tblPr firstRow="1" bandRow="1">
                <a:tableStyleId>{5940675A-B579-460E-94D1-54222C63F5DA}</a:tableStyleId>
              </a:tblPr>
              <a:tblGrid>
                <a:gridCol w="1255395"/>
                <a:gridCol w="9718675"/>
              </a:tblGrid>
              <a:tr h="62992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侵略方式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典型例证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833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割占领土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英:通过中英《南京条约》割占香港岛;通过中英《北京条约》割占九龙司地方一区。②俄:通过中俄《瑷珲条约》、中俄《北京条约》、中俄《勘分西北界约记》等共割占中国东北和西北领土150多万平方千米。③日:通过中日《马关条约》割占台湾和澎湖列岛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833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强占租借地、划分势力范围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德国占领胶州湾,把山东划作势力范围;俄国强占旅顺口和大连湾,把长城以北和新疆划作势力范围;法国强租广州湾,把两广和云南划作势力范围;英国强租“新界”和威海卫,把长江流域划作势力范围;日本割占台湾和澎湖列岛后把福建划作势力范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885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镇压革命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帮助清政府镇压太平天国运动;镇压义和团运动;破坏辛亥革命;阻挠北伐战争,支持反革命政变,破坏国民革命运动。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[2015全国卷Ⅱ,30,4分]1938年,日本侵略者在北平设立“中国联合准备银行”,发行“联银券”,流通于平、津、鲁、豫等地;同时还发行了大量不具备货币性质的“军用票”,流通于市场。日本侵略者上述行径的目的是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A.扰乱国统区金融秩序　　　B.转嫁战争负担</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C.封锁抗日根据地经济	         D.强化物资管制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考查日本侵华。据材料中的“1938年”“平、津、鲁、豫”等信息可知,日本发行的“联银券”“军用票”主要流通于沦陷区而非国统区,故A项错误;日本发行的“联银券”“军用票”流通于市场,这是日本对中国经济的掠夺,是转嫁战争负担的体现,B项正确;封锁抗日根据地经济是通过军事手段和限制物资流出等实现的,C项错误;“联银券”“军用票”不是物资,不能体现对物资管制的强化,D项错误。</a:t>
            </a:r>
          </a:p>
        </p:txBody>
      </p:sp>
      <p:sp>
        <p:nvSpPr>
          <p:cNvPr id="2" name="文本框 1"/>
          <p:cNvSpPr txBox="1"/>
          <p:nvPr/>
        </p:nvSpPr>
        <p:spPr>
          <a:xfrm>
            <a:off x="468630" y="43129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763250" cy="710659"/>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民族危机的加深:甲午中日战争对中国造成的冲击      </a:t>
            </a:r>
          </a:p>
        </p:txBody>
      </p:sp>
      <p:sp>
        <p:nvSpPr>
          <p:cNvPr id="100" name="文本框 99"/>
          <p:cNvSpPr txBox="1"/>
          <p:nvPr/>
        </p:nvSpPr>
        <p:spPr>
          <a:xfrm>
            <a:off x="375920" y="942340"/>
            <a:ext cx="11569700"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呜呼!①</a:t>
            </a:r>
            <a:r>
              <a:rPr sz="2800" u="wavy">
                <a:solidFill>
                  <a:srgbClr val="000000"/>
                </a:solidFill>
                <a:uFillTx/>
                <a:latin typeface="微软雅黑" panose="020B0503020204020204" charset="-122"/>
                <a:ea typeface="微软雅黑" panose="020B0503020204020204" charset="-122"/>
                <a:cs typeface="微软雅黑" panose="020B0503020204020204" charset="-122"/>
              </a:rPr>
              <a:t>观今日之世变,盖自秦以来未有若斯之亟也</a:t>
            </a:r>
            <a:r>
              <a:rPr sz="2800">
                <a:solidFill>
                  <a:srgbClr val="000000"/>
                </a:solidFill>
                <a:latin typeface="微软雅黑" panose="020B0503020204020204" charset="-122"/>
                <a:ea typeface="微软雅黑" panose="020B0503020204020204" charset="-122"/>
                <a:cs typeface="微软雅黑" panose="020B0503020204020204" charset="-122"/>
              </a:rPr>
              <a:t>。夫世之变也,莫知其所由然,强而名之曰运会。运会既成,虽圣人无所为力,盖圣人亦运会中之一物。既为其中之一物,谓能取运会而转移之,无是理也。②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彼圣人者,特知运会之所由趋,而逆睹其流极。唯知其所由趋,故后天而奉天时;唯逆睹其流极,故先天而天不违。于是裁成辅相,而置天下于至安</a:t>
            </a:r>
            <a:r>
              <a:rPr sz="2800">
                <a:solidFill>
                  <a:srgbClr val="000000"/>
                </a:solidFill>
                <a:latin typeface="微软雅黑" panose="020B0503020204020204" charset="-122"/>
                <a:ea typeface="微软雅黑" panose="020B0503020204020204" charset="-122"/>
                <a:cs typeface="微软雅黑" panose="020B0503020204020204" charset="-122"/>
              </a:rPr>
              <a:t>。后之人从而观其成功,遂若圣人真能转移运会也者,而不知圣人之初无有事也。即如今日中倭之构难,究所由来,夫岂一朝一夕之故也哉!</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——严复《论世变之亟》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材料二　③</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吾国四千余年大梦之唤醒,实自甲午战败割台湾偿二百兆以后始也。我皇上赫然发愤,排群议,冒疑难,以实行变法自强之策,实自失胶州、旅顺、大连湾、威海卫以后始也</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自光绪十四年(1888年),康有为以布衣伏阙上书。极陈外国相逼,中国危险之状。并发俄人蚕食东方之阴谋,称道日本变法致强之故事,请厘革积弊,修明内政,取法泰西,实行改革</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。当时举京师之人,咸以康为病狂,大臣阻格,不为代达。康乃归广东开塾讲学,以实学教授弟子,⑤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及乙未(1895年)之役,复至京师,将有所陈,适和议甫就,乃上万言书,力陈变法之不可缓。谓宜乘和议既定,国耻方</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新之时,下哀痛之诏,作士民之气,则转败为功,重建国基,亦自易易</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。书中言改革之条理甚详。</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——梁启超《戊戌政变记》</a:t>
            </a:r>
          </a:p>
        </p:txBody>
      </p:sp>
      <p:sp>
        <p:nvSpPr>
          <p:cNvPr id="2" name="文本框 1"/>
          <p:cNvSpPr txBox="1"/>
          <p:nvPr/>
        </p:nvSpPr>
        <p:spPr>
          <a:xfrm>
            <a:off x="468630" y="241363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①③指出了甲午中日战争对中国社会的严重冲击;②表明严复期待新圣人“裁成辅相,而置天下于至安”,即变法维新;④表明梁启超指出康有为在甲午中日战争爆发前(1888年)已认识到中国面临的不利局面,要求变法维新;⑤指出了甲午中日战争后康有为再次“上万言书,力陈变法之不可缓”,即变法改革已成当务之急。两则材料阐述了甲午中日战争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07010"/>
            <a:ext cx="11255375" cy="138366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后先进中国人对时局的认识及变法维新的迫切性,凸显时空观念、史料实证、历史解释、家国情怀等学科核心素养。</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68630" y="1727835"/>
            <a:ext cx="11255375" cy="267652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p>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(1)根据材料一、二并结合所学知识,指出甲午中日战争对中国的冲击。</a:t>
            </a:r>
          </a:p>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(2)根据材料一、二并结合所学知识,分析戊戌变法的背景。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(4)影响</a:t>
            </a:r>
          </a:p>
        </p:txBody>
      </p:sp>
      <p:graphicFrame>
        <p:nvGraphicFramePr>
          <p:cNvPr id="2" name="表格 1"/>
          <p:cNvGraphicFramePr/>
          <p:nvPr>
            <p:custDataLst>
              <p:tags r:id="rId1"/>
            </p:custDataLst>
          </p:nvPr>
        </p:nvGraphicFramePr>
        <p:xfrm>
          <a:off x="692150" y="1043305"/>
          <a:ext cx="10732135" cy="4633595"/>
        </p:xfrm>
        <a:graphic>
          <a:graphicData uri="http://schemas.openxmlformats.org/drawingml/2006/table">
            <a:tbl>
              <a:tblPr firstRow="1" bandRow="1">
                <a:tableStyleId>{5940675A-B579-460E-94D1-54222C63F5DA}</a:tableStyleId>
              </a:tblPr>
              <a:tblGrid>
                <a:gridCol w="866775"/>
                <a:gridCol w="9865360"/>
              </a:tblGrid>
              <a:tr h="141160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政治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中国的主权和领土完整遭到破坏,中国由独立自主的封建国家开始沦为半殖民地半封建国家,鸦片战争由此成为中国近代史的开端。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378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经济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自然经济开始解体,中国被卷入资本主义世界市场,客观上促进了中国商品经济的发展。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442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思想文化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一部分先进的知识分子开始抛弃陈腐观念,注目世界,探索新知,掀起了一股“向西方学习”的新思潮。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378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社会转型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促使古老中国被迫向近代社会转型,中国逐渐向西方学习,客观上促进了中国的近代化进程。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冲击:《马关条约》丧权辱国,进一步把中国社会推向了半殖民地半封建社会的深渊,中华民族面临严重的危机;甲午中日战争的失败标志着洋务运动的破产,为挽救统治危机,清政府不得不进行改革;中国的知识分子和各阶层民众以不同的形式展开了救亡图存的斗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背景:甲午中日战争后,列强扩大对中国的侵略,掀起瓜分中国的狂潮;清朝统治者加紧剥削人民,阶级矛盾和社会矛盾激化,清朝统治危机加剧;民族资本主义初步发展,资产阶级政治诉求急剧上升;维新思想迅速传播,挽救民族危机、变革社会制度成为时代潮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1041380" cy="605263"/>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民主革命的曙光:中国共产党对民主革命道路的探索      </a:t>
            </a:r>
          </a:p>
        </p:txBody>
      </p:sp>
      <p:sp>
        <p:nvSpPr>
          <p:cNvPr id="100" name="文本框 99"/>
          <p:cNvSpPr txBox="1"/>
          <p:nvPr/>
        </p:nvSpPr>
        <p:spPr>
          <a:xfrm>
            <a:off x="375920" y="866775"/>
            <a:ext cx="11569700"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(二)……①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半殖民地的中国,应该以国民革命运动为中心工作,以解除内外压迫</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(三)②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依中国社会的现状,宜有一个势力集中的党为国民革命运动之大本营,中国现有的党,只有国民党比较是一个国民革命的党</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(五)③</a:t>
            </a:r>
            <a:r>
              <a:rPr sz="2800" u="wavy">
                <a:solidFill>
                  <a:srgbClr val="000000"/>
                </a:solidFill>
                <a:uFillTx/>
                <a:latin typeface="微软雅黑" panose="020B0503020204020204" charset="-122"/>
                <a:ea typeface="微软雅黑" panose="020B0503020204020204" charset="-122"/>
                <a:cs typeface="微软雅黑" panose="020B0503020204020204" charset="-122"/>
              </a:rPr>
              <a:t>工人阶级尚未强大起来,自然不能发生一个强大的共产党——一个大群众的党,以应目前革命之需要</a:t>
            </a:r>
            <a:r>
              <a:rPr sz="2800">
                <a:solidFill>
                  <a:srgbClr val="000000"/>
                </a:solidFill>
                <a:latin typeface="微软雅黑" panose="020B0503020204020204" charset="-122"/>
                <a:ea typeface="微软雅黑" panose="020B0503020204020204" charset="-122"/>
                <a:cs typeface="微软雅黑" panose="020B0503020204020204" charset="-122"/>
              </a:rPr>
              <a:t>,因此,④</a:t>
            </a:r>
            <a:r>
              <a:rPr sz="2800" u="wavy">
                <a:solidFill>
                  <a:srgbClr val="000000"/>
                </a:solidFill>
                <a:uFillTx/>
                <a:latin typeface="微软雅黑" panose="020B0503020204020204" charset="-122"/>
                <a:ea typeface="微软雅黑" panose="020B0503020204020204" charset="-122"/>
                <a:cs typeface="微软雅黑" panose="020B0503020204020204" charset="-122"/>
              </a:rPr>
              <a:t>共产国际执行委员会议决中国共产党须与中国国民党合作,共产党党员应加入国民党</a:t>
            </a:r>
            <a:r>
              <a:rPr sz="2800">
                <a:solidFill>
                  <a:srgbClr val="000000"/>
                </a:solidFill>
                <a:latin typeface="微软雅黑" panose="020B0503020204020204" charset="-122"/>
                <a:ea typeface="微软雅黑" panose="020B0503020204020204" charset="-122"/>
                <a:cs typeface="微软雅黑" panose="020B0503020204020204" charset="-122"/>
              </a:rPr>
              <a:t>,中国共产党中央执行委员会曾感此必要,遵行此议决,此次全国大会亦通过此议决。</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——《关于国民运动及国民党问题的议决案》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材料二　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无产阶级领导是革命胜利的唯一关键。党的无产阶级基础的建立,中心区域产业支部的创造,是目前党在组织方面的重要任务</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;但是在同时,⑥</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农村斗争的发展,小区域红色政权的建立,红军的创造和扩大,尤其是帮助城市斗争、促进革命潮流高涨的主要条件</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所以,抛弃城市斗争,是错误的;但是畏惧农民势力的发展,以为将超过工人的势力而不利于革命,如果党员中有这种意见,我们以为也是错误的。因为半殖民地中国的革命,只有农民斗争得不到工人的领导而失败,没有农民斗争的发展超过工人的势力而不利于革命本身的。</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——毛泽东《星星之火,可以燎原》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①指出了当时革命的中心工作——开展国民革命运动;②指出了国民党在国民革命运动中的地位;③指出了共产党力量弱小,无法独立领导革命走向成功;④说明了共产国际在国共合作中的角色;⑤⑥指出了农村包围城市、武装夺取政权的革命道路。两则材料阐述了中国共产党由团结国民党共同发起国民革命运动到独立领导中国革命的探索过程,凸显唯物史观、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(1)根据材料一,指出中国共产党对革命问题的认识。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(2)根据材料二,说明毛泽东对革命道路的探索。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(1)革命的中心工作是发起国民革命运动;工人阶级力量的弱小决定了共产党无法独立领导中国革命走向胜利,必须团结较为革命的国民党,共产党员以个人身份加入国民党。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探索出农村包围城市、武装夺取政权的革命道路:坚持无产阶级对革命的领导权,建立党的无产阶级基础,创造中心区域产业支部;创建农村革命根据地以配合城市斗争,实现农民斗争与工人领导相结合;建立区域红色政权,创造和扩大红军,促进革命潮流高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625590" cy="60166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民族精神的凝聚:抗日战争      </a:t>
            </a:r>
          </a:p>
        </p:txBody>
      </p:sp>
      <p:sp>
        <p:nvSpPr>
          <p:cNvPr id="100" name="文本框 99"/>
          <p:cNvSpPr txBox="1"/>
          <p:nvPr/>
        </p:nvSpPr>
        <p:spPr>
          <a:xfrm>
            <a:off x="375920" y="737235"/>
            <a:ext cx="11569700"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我们既是一个弱国,如果临到最后关头,便只有拼全民族的生命以求国家生存,那时节再不容许我们中途妥协,须知中途妥协的条件,便是整个投降,整个灭亡的条件</a:t>
            </a:r>
            <a:r>
              <a:rPr sz="2800">
                <a:solidFill>
                  <a:srgbClr val="000000"/>
                </a:solidFill>
                <a:latin typeface="微软雅黑" panose="020B0503020204020204" charset="-122"/>
                <a:ea typeface="微软雅黑" panose="020B0503020204020204" charset="-122"/>
                <a:cs typeface="微软雅黑" panose="020B0503020204020204" charset="-122"/>
              </a:rPr>
              <a:t>,全国国民最要认清所谓最后关头的意义。②</a:t>
            </a:r>
            <a:r>
              <a:rPr sz="2800" u="wavy">
                <a:solidFill>
                  <a:srgbClr val="000000"/>
                </a:solidFill>
                <a:uFillTx/>
                <a:latin typeface="微软雅黑" panose="020B0503020204020204" charset="-122"/>
                <a:ea typeface="微软雅黑" panose="020B0503020204020204" charset="-122"/>
                <a:cs typeface="微软雅黑" panose="020B0503020204020204" charset="-122"/>
              </a:rPr>
              <a:t>最后关头一到,我们只有牺牲到底,抗战到底,唯有牺牲的决心,才能博得最后的胜利;若是彷徨不定,妄想苟安,便会陷民族于万劫不复之地</a:t>
            </a:r>
            <a:r>
              <a:rPr sz="2800">
                <a:solidFill>
                  <a:srgbClr val="000000"/>
                </a:solidFill>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如果战端一开,那就是地无分南北,年无分老幼,无论何人,皆有守土抗战之责任,皆应抱定牺牲一切之决心</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——蒋介石《对日一贯的方针和立场》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材料二　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我们说抗日战争是持久战,是从全部敌我因素的相互关系产生的结论。敌强我弱,我有灭亡的危险</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。但敌尚有其他缺点,我尚有其他优点。⑤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敌之优点可因我之努力而使之削弱,其缺点亦可因我之努力而使之扩大。我方反是,我之优点可因我之努力而加强,缺点则因我之努力而克服。所以我能最后胜利,避免灭亡,敌则将最后失败,而不能避免整个帝国主义制度的崩溃</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——毛泽东《论持久战》</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材料三　⑥</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勇敢的中国人民抗击日本的侵略,歼灭了无数日军,摧毁了大量的日本军事物资</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。⑦</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援助中国进行的英勇抗战并最终发起反击是非常必要的,因为中国的抗战是最终战胜日本的重要因素</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——罗斯福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endParaRPr 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①②③指出了中国国力较弱,只有全民族决不妥协、牺牲到底进行抗战才能求得国家生存;④⑤阐述了持久抗战的必要性及取得抗战胜利的方法;⑥⑦指出了中国抗战的世界意义,说明了援助中国抗战的必要性。三则材料反映了中国抗战的艰巨性及中国的抗战在世界反法西斯战争中的重要地位,凸显唯物史观、史料实证、历史解释、家国情怀等学科核心素养。</a:t>
            </a:r>
          </a:p>
        </p:txBody>
      </p:sp>
      <p:sp>
        <p:nvSpPr>
          <p:cNvPr id="2" name="文本框 1"/>
          <p:cNvSpPr txBox="1"/>
          <p:nvPr/>
        </p:nvSpPr>
        <p:spPr>
          <a:xfrm>
            <a:off x="468630" y="3014345"/>
            <a:ext cx="11255375" cy="737235"/>
          </a:xfrm>
          <a:prstGeom prst="rect">
            <a:avLst/>
          </a:prstGeom>
          <a:noFill/>
          <a:ln w="9525">
            <a:noFill/>
          </a:ln>
        </p:spPr>
        <p:txBody>
          <a:bodyPr wrap="square">
            <a:spAutoFit/>
          </a:bodyPr>
          <a:lstStyle/>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3.第二次鸦片战争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①根本原因:列强不满足既得利益,企图进一步打开中国市场。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②直接原因:列强的“修约”要求遭到拒绝。</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(2)经过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①1856年,英军进攻广州,战争爆发。随后,法国也加入侵华战争。美、俄两国以调停人面目出现。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②1858年,英法联军进逼天津,清政府被迫分别与英、法、美、俄四国签订《天津条约》。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③1859年,英法联军进攻大沽炮台,受到清军重创。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(1)根据材料一、二,指出二人对中国抗战的认识。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(2)根据材料三,指出罗斯福对中国抗战的认识,并结合所学知识列举中美联合抗战的史实。</a:t>
            </a:r>
          </a:p>
        </p:txBody>
      </p:sp>
      <p:sp>
        <p:nvSpPr>
          <p:cNvPr id="2" name="文本框 1"/>
          <p:cNvSpPr txBox="1"/>
          <p:nvPr/>
        </p:nvSpPr>
        <p:spPr>
          <a:xfrm>
            <a:off x="468630" y="3014345"/>
            <a:ext cx="11255375" cy="737235"/>
          </a:xfrm>
          <a:prstGeom prst="rect">
            <a:avLst/>
          </a:prstGeom>
          <a:noFill/>
          <a:ln w="9525">
            <a:noFill/>
          </a:ln>
        </p:spPr>
        <p:txBody>
          <a:bodyPr wrap="square">
            <a:spAutoFit/>
          </a:bodyPr>
          <a:lstStyle/>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认识:蒋介石认为中国国力较弱,抗战是全民之事,必须坚持到底,不能中途妥协;毛泽东认为抗日战争是持久战,两国国力敌强我弱,只有削弱对方的优势、克服自身的劣势才能取得胜利;两人都认识到了抗战的艰巨性,在敌强我弱的局面下,只有坚持到底、全民抗战才有取得胜利的可能。</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(2)认识:中国的抗战是对日本法西斯的极大打击;援助中国抗战是非常必要的。史实:美国通过滇缅公路和驼峰航线向中国输送大批抗战物资;陈纳德将军领导飞虎队支援中国抗战。</a:t>
            </a:r>
          </a:p>
        </p:txBody>
      </p:sp>
      <p:sp>
        <p:nvSpPr>
          <p:cNvPr id="2" name="文本框 1"/>
          <p:cNvSpPr txBox="1"/>
          <p:nvPr/>
        </p:nvSpPr>
        <p:spPr>
          <a:xfrm>
            <a:off x="468630" y="3014345"/>
            <a:ext cx="11255375" cy="737235"/>
          </a:xfrm>
          <a:prstGeom prst="rect">
            <a:avLst/>
          </a:prstGeom>
          <a:noFill/>
          <a:ln w="9525">
            <a:noFill/>
          </a:ln>
        </p:spPr>
        <p:txBody>
          <a:bodyPr wrap="square">
            <a:spAutoFit/>
          </a:bodyPr>
          <a:lstStyle/>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④1860年,英法联军占领天津,后抢劫、焚毁圆明园,进入北京城。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(3)结果:清政府被迫与英、法、俄分别签订《北京条约》。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①通过《天津条约》《北京条约》,英、法获取了割地、赔款、开放通商口岸以及内河航行权等大量权益。鸦片以“洋药”名义纳税进口,实现了鸦片贸易合法化。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②俄国借机迫使清政府签订《北京条约》,并承认此前签订的《瑷珲条约》,抢占黑龙江以北、乌苏里江以东100余万平方千米的中国土地,还把俄方提出的边界走向强加给中国,为此后大规模侵占中国领土制造根据。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①使中国丧失大片领土,主权受到更加严重的侵害。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②清政府开始被列强控制,中外反动势力公开勾结,共同镇压中国人民的反抗。</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③中国半殖民地半封建化的程度加深。</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工业文明冲击下中国传统观念的转变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鸦片战争前后,面对严峻的国内外形势,先进的中国人渐渐抛弃传统的主观主义和理想主义而转向现实主义。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1.夷夏观:开始向近代民族主义转变,能够正视西方在军事、工业等方面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7215"/>
            <a:ext cx="9620885" cy="829310"/>
          </a:xfrm>
          <a:ln>
            <a:noFill/>
          </a:ln>
        </p:spPr>
        <p:txBody>
          <a:bodyPr wrap="square"/>
          <a:lstStyle/>
          <a:p>
            <a:r>
              <a:rPr lang="zh-CN" altLang="en-US" sz="5330" b="1" dirty="0" smtClean="0">
                <a:sym typeface="+mn-ea"/>
              </a:rPr>
              <a:t>第五单元  近代中国的民主革命</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的先进和中国的落后,并提出向西方学习先进技术的口号。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2.本末观:开始抛弃工商末业的思想,鼓励发展工商业,希望以此解决民生问题,维护国家利益。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3.义利观:仍然提倡“义”,但对于“利”不盲目排斥,提倡义利并重、以义统利,鼓励个人合法的求利行为。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4.人才观:为适应对外交涉、学习西方先进技术以及发展民生的需要,提倡重视实用人才的培养和选用。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二、太平天国运动</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[2018海南高考第7题]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(1)主要原因:鸦片战争使中国的民族矛盾和阶级矛盾空前激化。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(2)直接原因:自然灾害严重。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(3)个人原因:洪秀全提出“拜上帝”的主张,号召民众加入拜上帝会。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2.过程</a:t>
            </a:r>
          </a:p>
        </p:txBody>
      </p:sp>
      <p:pic>
        <p:nvPicPr>
          <p:cNvPr id="669" name="4DY-1.EPS" descr="id:2147497117;FounderCES"/>
          <p:cNvPicPr>
            <a:picLocks noChangeAspect="1"/>
          </p:cNvPicPr>
          <p:nvPr/>
        </p:nvPicPr>
        <p:blipFill>
          <a:blip r:embed="rId2"/>
          <a:stretch>
            <a:fillRect/>
          </a:stretch>
        </p:blipFill>
        <p:spPr>
          <a:xfrm>
            <a:off x="2202815" y="1181100"/>
            <a:ext cx="5334635" cy="2654300"/>
          </a:xfrm>
          <a:prstGeom prst="rect">
            <a:avLst/>
          </a:prstGeom>
        </p:spPr>
      </p:pic>
      <p:sp>
        <p:nvSpPr>
          <p:cNvPr id="2" name="文本框 1"/>
          <p:cNvSpPr txBox="1"/>
          <p:nvPr/>
        </p:nvSpPr>
        <p:spPr>
          <a:xfrm>
            <a:off x="468630" y="3835400"/>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3.纲领性文件或方案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(1)《天朝田亩制度》:提出了“有田同耕,有饭同食,有衣同穿,有钱同使”的主张,否定了封建地主土地所有制,反映了农民追求社会财富平均的理想。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(2)《资政新篇》:提出新的社会经济政策,试图回答农民革命应当向何处去的问题。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(3)实施状况:在当时的历史条件下,这两个文件都未能实施。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(1)积极性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①太平天国运动沉重打击了清王朝的统治,引起政治和权力结构的变化。随着湘淮系官僚集团的崛起,中央权力下移,对此后历史的发展产生重大影响。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②太平天国运动及第二次鸦片战争造成的“内忧外患”局势,促使清朝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统治者内部分化,由此引发了统治集团内部革新与守旧的矛盾和斗争,从而推动了洋务运动的开展。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③太平天国运动严重冲击了清政府的财政体制,战争的长期持续迫使清政府实行厘金制。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④打破了西方侵略者把中国迅速殖民地化的企图,减轻了中国近代化的阻力。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⑤《资政新篇》是中国资产阶级革命派出现以前,最富有革命色彩的发展资本主义的纲领,是当时最具有积极意义的社会改革方案,是第一个主张全面发展资本主义的纲领。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(2)消极性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①破坏了富饶地区的生产力。太平天国运动占领地区大体在江苏、浙江、安徽、江西等经济较发达的省份,迟滞了这些省份的近代化进程。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②《天朝田亩制度》与发展资本主义的时代潮流相违背。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③给外国侵略者以可乘之机,列强发动第二次鸦片战争,侵占更多中国领土,加剧了社会沉沦。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三、边疆危机与甲午中日战争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1.边疆危机</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[新教材知识]</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(1)西北边疆危机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①起因:1864年,新疆地区少数民族上层分子反对清政府,形成内乱局面。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②过程:英国支持的浩罕国军事首领阿古柏趁机入侵,占领南疆和北疆部分地区;俄国出兵占领伊犁地区;1875年,清政府任命左宗棠为钦差大臣督办新疆军务,发兵新疆平乱,1878年2月收复新疆南北两路。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③结果:1884年,清政府在新疆地区正式建省,使西北边疆渡过了危机。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(2)西南、东南边疆危机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①起因:越南是清朝的藩属国,1883年8月,法国控制了越南,把侵略矛头对准了中国。</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由于经济文化发展程度的差异,明清时期中国与周边一些国家形成一种称为宗藩关系的国家关系体系。一些周边国家向明清朝廷“纳贡称臣”,接受明清皇帝的册封,使用明清皇帝年号。宗主国不干涉藩属国内政。这种关系不是通过武力形成的。朝鲜、琉球、越南、缅甸等国都与中国形成了这样的关系。从 1879 年日本吞并琉球起,这种宗藩关系逐渐解体。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过程:1884年8月,法军偷袭马尾军港,炮毁福州造船厂;同年,法军进攻台湾,当地军民在台湾军务大臣刘铭传的领导下多次击退法军;1885年3月,清军在冯子材率领下取得镇南关大捷,法军败退,法国内阁因此倒台;清廷下达停战令。</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③结果:1885年6月,中法签订《越南条款》,中国承认法国占领越南;1885年,台湾建省,清政府强化了对台湾的管辖。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2.甲午中日战争</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[2020江苏高考第7题]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①根本原因:明治维新后,日本为满足其资本主义发展的需要。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②直接原因:1894年朝鲜发生农民起义,日本乘机入侵朝鲜,蓄意挑起战争。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(2)爆发:1894年7月底,日本舰队在朝鲜丰岛海面袭击清军运兵船,挑起战端。8月初,清政府迎战。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(3)经过:中日先后经过平壤战役、黄海大战、辽东战役和威海卫战役,最终北洋舰队覆灭。</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1687670" y="12628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1840年至1900年列强侵略与中国人民的反抗斗争</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辛亥革命与中华民国的建立</a:t>
            </a:r>
          </a:p>
        </p:txBody>
      </p:sp>
      <p:sp>
        <p:nvSpPr>
          <p:cNvPr id="2" name="矩形 1">
            <a:hlinkClick r:id="rId2" action="ppaction://hlinksldjump"/>
          </p:cNvPr>
          <p:cNvSpPr/>
          <p:nvPr/>
        </p:nvSpPr>
        <p:spPr>
          <a:xfrm>
            <a:off x="689450" y="337823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中国共产党成立与新民主主义革命兴起</a:t>
            </a:r>
          </a:p>
        </p:txBody>
      </p:sp>
      <p:sp>
        <p:nvSpPr>
          <p:cNvPr id="4" name="矩形 3">
            <a:hlinkClick r:id="rId2" action="ppaction://hlinksldjump"/>
          </p:cNvPr>
          <p:cNvSpPr/>
          <p:nvPr/>
        </p:nvSpPr>
        <p:spPr>
          <a:xfrm>
            <a:off x="689450" y="398847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中华民族的抗日战争和人民解放战争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甲午中日战争中国战败的原因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1.日本蓄谋已久,准备充分;清政府寄希望于各国的调停,未认真备战。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2.明治维新后,日本实力大大增强,而洋务运动并未改变中国积贫积弱的局面,中日两国实力对比悬殊。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3.综观整个战争过程,清政府的腐败与无能是失败的主要原因,主要表现在:战前未认真准备;战争过程中指挥不当;黄海大战后,北洋舰队虽损失重大,但主力尚存,李鸿章却下令保船避战,使日军乘机控制了黄海制海权。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(4)结果:1895年清政府被迫签订《马关条约》。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①承认朝鲜独立,割让辽东半岛、台湾全岛及所有附属各岛屿、澎湖列岛给日本。</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②赔款2亿两白银,增开沙市、重庆、苏州、杭州为通商口岸,日本可以在中国通商口岸设厂制造。</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辨析比较</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商品输出VS资本输出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1.商品输出:列强主要通过强迫清政府签订不平等条约取得各种特权,从中国掠夺原料并向中国倾销商品。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2.资本输出:列强利用过剩资本对其他国家进行投资或贷款,在中国具体表现为争做中国债主,抢夺修筑铁路权,争夺开矿和办厂权,开设银行等。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(5)影响</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[2015江苏高考第22题第(2)(3)问]</a:t>
            </a:r>
          </a:p>
        </p:txBody>
      </p:sp>
      <p:graphicFrame>
        <p:nvGraphicFramePr>
          <p:cNvPr id="2" name="表格 1"/>
          <p:cNvGraphicFramePr/>
          <p:nvPr>
            <p:custDataLst>
              <p:tags r:id="rId1"/>
            </p:custDataLst>
          </p:nvPr>
        </p:nvGraphicFramePr>
        <p:xfrm>
          <a:off x="647700" y="1060450"/>
          <a:ext cx="11087735" cy="5514975"/>
        </p:xfrm>
        <a:graphic>
          <a:graphicData uri="http://schemas.openxmlformats.org/drawingml/2006/table">
            <a:tbl>
              <a:tblPr firstRow="1" bandRow="1">
                <a:tableStyleId>{5940675A-B579-460E-94D1-54222C63F5DA}</a:tableStyleId>
              </a:tblPr>
              <a:tblGrid>
                <a:gridCol w="1367790"/>
                <a:gridCol w="9719945"/>
              </a:tblGrid>
              <a:tr h="256349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对中国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马关条约》丧权辱国,进一步把中国社会推向半殖民地半封建社会的深渊,中华民族陷入极其深重的危机。②甲午中日战争的失败,证明了洋务运动的破产,为挽救统治危机,清政府开始进行改革。③中国的知识分子和各阶层民众以不同的形式展开了救亡图存的斗争。④随着清政府宣布放弃对朝鲜的保护,中国的朝贡体系彻底崩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156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对日本</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加速了日本资本主义的发展,提高了日本的国际地位,刺激了日本对外扩张的野心。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694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对朝鲜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日本将清政府的势力排挤出朝鲜,加强了对朝鲜的控制,朝鲜逐渐成为日本的殖民地。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948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对远东</a:t>
                      </a:r>
                    </a:p>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格局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加速了中国的衰落和日本的崛起,加剧了列强在远东地区的争夺。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(6)余续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①台湾人民反割台斗争:1895 年5月至10月,台湾义勇军与以刘永福为首的黑旗军一起,展开了反抗日军占领的武装斗争,重挫了日本占领军。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②“三国干涉还辽”:《马关条约》签订后,俄、德、法“三国干涉还辽”,日本被迫归还辽东半岛,但向清政府索取3 000万两白银“赎辽费”。</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四、瓜分中国的狂潮与戊戌维新运动</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[新教材知识]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1.瓜分中国的狂潮</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[2018北京高考第16题]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(1)清政府向欧洲大借款、列强在华划分势力范围和强租租借地,掀起了列强瓜分中国的狂潮。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(2)具体表现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①清政府向俄法银行团、英德银行团以高额利息借款3亿两白银用以偿还赔款以及“赎辽费”。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②各帝国主义国家纷纷在中国划分势力范围,在中国沿海地区强租租借地:俄国租旅顺、大连,英国租威海卫,德国租胶州湾,英国租九龙,法国租广州湾。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③大量掠夺铁路和工矿利权。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2.戊戌维新运动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(1)起因:《马关条约》的签订激起朝野上下的反对声浪。康有为、梁启超组织了“公车上书”,拉开了维新运动的序幕。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(2)过程:1898年6月11日,光绪皇帝在维新派推动下,颁布“明定国是”诏书,后又发布上百道变法诏令,涉及政治、经济、军事、文化、教育等方面除旧布新的举措。</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(3)结果:光绪帝被囚禁,变法失败。变法期间的改革措施,除京师大学堂得以保留外,均被废止。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(4)影响:推动了中国民族资本主义的发展和新思想的传播,在一定程度上冲击了旧式官僚体制。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(5)失败原因:守旧势力仍很强大,而维新派缺乏可靠的社会基础,没有严密的组织,又把希望寄托于并未完全掌握实权的皇帝身上,导致这场运动未能实现预期的目标,以失败告终。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五、义和团运动与八国联军侵华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1.义和团运动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(1)背景:《马关条约》签订后,西方列强掀起了瓜分中国的狂潮,民族危机日益加剧,义和团运动在反洋教的斗争中兴起。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(2)口号:“扶清灭洋”。</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“扶清灭洋”口号反映出中国社会的主要矛盾是中华民族与帝国主义的矛盾。“灭洋”具有鲜明的爱国主义色彩,但是义和团仇视一切外来事物,具有盲目排外性,在一定程度上阻碍了中国社会的进步;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“扶清”反映了农民阶级的局限性,他们对清政府的阶级本质认识不清。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(3)性质:一场以农民为主体的、自发的反帝爱国运动。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(4)特点:自发性、分散性。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(5)结果:在中外势力的联合镇压下失败。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(6)意义:义和团运动无法阻止中国滑向半殖民地的深渊,但它所展现的中国人民不畏强暴的牺牲精神,使外国列强认识到,任何国家“皆无此脑力与兵力可以统治此天下生灵四分之一”,“瓜分一事,实为下策”。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2.八国联军侵华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①根本原因:列强为进一步侵略和瓜分中国。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②直接原因:镇压义和团运动,维护在华侵略权益。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(2)经过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①1900年5月28日,英、美、法、德、俄、日、奥匈、意八国决定联合出兵镇压义和团。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②1900年6月10日,八国联军在廊坊附近遭到义和团和清军的顽强阻击,被迫退回天津。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③1900年7月14日,天津陷落。8月中旬,北京失陷。</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“东南互保”协议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义和团运动兴起后,英国担心波及其势力范围长江流域,遂策动两江总督刘坤一、湖广总督张之洞等与列强合作。后由盛宣怀从中牵线策划,上海道余联沅与各国驻沪领事商定“保护东南章程九款”。清政府向各国宣战后,南方更多督抚加入进来,和各参战国商订协议,表示“无论北方情形如何,请列国勿进兵长江流域与各省内地;各国人民生命财产,凡在辖区之内者,决依条约保护”。协议虽未签字,但在清政府危亡之际,地方大员寻求“自保”,表明中央权威的式微与地方势力的扩张。南方各省督抚与英、美等国洽商“东南互保”协议,严重动摇了清政府统治的根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19869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425854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1840年至1900年列强侵略与中国人民的反抗斗争</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辛亥革命</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五四运动和中国共产党的成立</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   国共十年对峙时期民主革命的发展</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5   抗日战争</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6   人民解放战争</a:t>
            </a:r>
          </a:p>
        </p:txBody>
      </p:sp>
      <p:sp>
        <p:nvSpPr>
          <p:cNvPr id="4" name="文本框 3"/>
          <p:cNvSpPr txBox="1"/>
          <p:nvPr/>
        </p:nvSpPr>
        <p:spPr>
          <a:xfrm>
            <a:off x="4681855" y="196532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(3)结果:1901年,清政府被迫与组成联军的8国及西、荷、比3国共11国签订丧权辱国的《辛丑条约》。</a:t>
            </a:r>
          </a:p>
        </p:txBody>
      </p:sp>
      <p:graphicFrame>
        <p:nvGraphicFramePr>
          <p:cNvPr id="2" name="表格 1"/>
          <p:cNvGraphicFramePr/>
          <p:nvPr>
            <p:custDataLst>
              <p:tags r:id="rId1"/>
            </p:custDataLst>
          </p:nvPr>
        </p:nvGraphicFramePr>
        <p:xfrm>
          <a:off x="701675" y="1601470"/>
          <a:ext cx="10821670" cy="4921885"/>
        </p:xfrm>
        <a:graphic>
          <a:graphicData uri="http://schemas.openxmlformats.org/drawingml/2006/table">
            <a:tbl>
              <a:tblPr firstRow="1" bandRow="1">
                <a:tableStyleId>{5940675A-B579-460E-94D1-54222C63F5DA}</a:tableStyleId>
              </a:tblPr>
              <a:tblGrid>
                <a:gridCol w="4374515"/>
                <a:gridCol w="3956050"/>
                <a:gridCol w="2491105"/>
              </a:tblGrid>
              <a:tr h="29083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主要内容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危害</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评价</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3760">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向各国赔款白银4.5亿两,分39年还清,本息共计白银约9.82亿两。</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巨额赔款,加剧了中国的贫困和经济的衰败。</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《辛丑条约》是中国近代史上主权丧失最严重、赔款数目最庞大的不平等条约。它的签订,标志着中国完全陷入半殖民地半封建社会的深渊。</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2490">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将北京东交民巷划定为使馆区,中国人不得居住,各国可派兵驻守。</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在北京设立的“使馆界”,实际成为“国中之国”。</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163955">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拆除大沽及有碍北京至海通道的所有炮台,各国可在自北京至山海关沿铁路12个重要地区驻扎军队。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外国军队驻扎于中国战略要地,严重破坏了中国的主权完整。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581660">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惩办“首祸诸臣”,涉及中央和地方大臣百余人。</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清政府成为帝国主义统治中国的工具,沦为“洋人的朝廷”。</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873125">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禁止华北科举考试5年,禁止中国人成立或加入任何“与诸国仇敌之会”等。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素养提升</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从世界潮流角度认识近代西方列强的侵略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从列强发动侵华战争的原因来看:西方列强发动的侵华战争是世界资本主义发展的产物,是对外扩张政策的结果,实质上体现了西方列强以资本主义方式征服世界、改造世界的过程,是其开拓殖民地、争夺世界霸权的重要组成部分。列强发动战争的根本目的是通过武力打开和占领中国市场,攫取侵略权益,为本国资本主义的发展开辟道路。这是由资本主义开放和扩张的本性决定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2.从资本主义发展的阶段来看:两次鸦片战争主要反映了工业革命后西方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列强要求扩大商品倾销市场的愿望;中法战争及甲午中日战争反映出资本主义国家向帝国主义阶段过渡时期分割世界的要求;八国联军侵华战争则以镇压中国革命和瓜分中国为主要目的,是资本输出的必然结果。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从列强发动侵华战争的结果和影响来看:战争均以中国的失败而告终,其主要原因是中国社会制度和生产技术的落后以及政治的腐败。这些战争给中国人民带来了深重的灾难,但在一定程度上促进了中华民族的觉醒。</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工业革命以来,西方资本主义国家的侵略,改变了中国的社会性质,使中国逐渐沦为半殖民地半封建社会。中国近代所面临的主要任务一是争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取民族独立;二是促进社会进步、实现近代化,即政治民主化、法制化,经济工业化、市场化,思想理性化、科学化。只有实现民族独立,才能实现社会进步,推动中国的近代化进程。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29107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a:latin typeface="微软雅黑" panose="020B0503020204020204" charset="-122"/>
                <a:ea typeface="微软雅黑" panose="020B0503020204020204" charset="-122"/>
                <a:sym typeface="+mn-ea"/>
              </a:rPr>
              <a:t>辛亥革命与中华民国的建立</a:t>
            </a:r>
          </a:p>
        </p:txBody>
      </p:sp>
      <p:sp>
        <p:nvSpPr>
          <p:cNvPr id="100" name="文本框 99"/>
          <p:cNvSpPr txBox="1"/>
          <p:nvPr/>
        </p:nvSpPr>
        <p:spPr>
          <a:xfrm>
            <a:off x="468630" y="831850"/>
            <a:ext cx="11255375" cy="203009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一、辛亥革命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1.资产阶级民主革命的兴起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(1)清末新政</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[新教材知识]</a:t>
            </a:r>
          </a:p>
        </p:txBody>
      </p:sp>
      <p:graphicFrame>
        <p:nvGraphicFramePr>
          <p:cNvPr id="2" name="表格 1"/>
          <p:cNvGraphicFramePr/>
          <p:nvPr/>
        </p:nvGraphicFramePr>
        <p:xfrm>
          <a:off x="659130" y="2862580"/>
          <a:ext cx="10829925" cy="1107440"/>
        </p:xfrm>
        <a:graphic>
          <a:graphicData uri="http://schemas.openxmlformats.org/drawingml/2006/table">
            <a:tbl>
              <a:tblPr firstRow="1" bandRow="1">
                <a:tableStyleId>{5940675A-B579-460E-94D1-54222C63F5DA}</a:tableStyleId>
              </a:tblPr>
              <a:tblGrid>
                <a:gridCol w="785495"/>
                <a:gridCol w="10044430"/>
              </a:tblGrid>
              <a:tr h="1107440">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背景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①清政府在对外战争中失利。②资产阶级立宪派要求“君主立宪”,革命派蓬勃发展。③清政府认识到不变革就无法继续统治。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1"/>
            </p:custDataLst>
          </p:nvPr>
        </p:nvGraphicFramePr>
        <p:xfrm>
          <a:off x="659130" y="3970020"/>
          <a:ext cx="10829925" cy="2393315"/>
        </p:xfrm>
        <a:graphic>
          <a:graphicData uri="http://schemas.openxmlformats.org/drawingml/2006/table">
            <a:tbl>
              <a:tblPr firstRow="1" bandRow="1">
                <a:tableStyleId>{5940675A-B579-460E-94D1-54222C63F5DA}</a:tableStyleId>
              </a:tblPr>
              <a:tblGrid>
                <a:gridCol w="786130"/>
                <a:gridCol w="10043795"/>
              </a:tblGrid>
              <a:tr h="95694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开始时间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1901年。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6370">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①改革官制,改总理各国事务衙门为外务部,添设新机构。②编练新军。③倡导创办工商企业,颁布工商业规章和奖励实业办法。④推行教育改革,废科举,兴学堂,建立起一套较为完整的学校制度。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868680" y="1089025"/>
          <a:ext cx="10631170" cy="3103880"/>
        </p:xfrm>
        <a:graphic>
          <a:graphicData uri="http://schemas.openxmlformats.org/drawingml/2006/table">
            <a:tbl>
              <a:tblPr firstRow="1" bandRow="1">
                <a:tableStyleId>{5940675A-B579-460E-94D1-54222C63F5DA}</a:tableStyleId>
              </a:tblPr>
              <a:tblGrid>
                <a:gridCol w="771525"/>
                <a:gridCol w="9859645"/>
              </a:tblGrid>
              <a:tr h="746760">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结果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失败。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423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失败原因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①清政府掌控全国的能力削弱,执行力下降。②改革缺乏诚意,改革措施滞后,统治陷于孤立。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288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评价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清末新政是统治者进行的一场自救运动,虽然失败了,但其中的一些政策促进了中国政治的近代化,有利于民族工业和近代教育的发展,也为资产阶级革命提供了条件。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55320" y="4368165"/>
            <a:ext cx="11255375" cy="2030095"/>
          </a:xfrm>
          <a:prstGeom prst="rect">
            <a:avLst/>
          </a:prstGeom>
          <a:noFill/>
          <a:ln w="9525">
            <a:noFill/>
          </a:ln>
        </p:spPr>
        <p:txBody>
          <a:bodyPr wrap="square">
            <a:spAutoFit/>
          </a:bodyPr>
          <a:lstStyle/>
          <a:p>
            <a:pPr indent="0" algn="l">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(2)中国同盟会的成立</a:t>
            </a:r>
          </a:p>
          <a:p>
            <a:pPr indent="0" algn="l">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①起因:甲午中日战争后,孙中山深知改良道路不能挽救中国。</a:t>
            </a:r>
          </a:p>
          <a:p>
            <a:pPr indent="0" algn="l">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②时间及地点:1905年,孙中山和黄兴等人在日本东京创建。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③纲领:“驱除鞑虏,恢复中华,创立民国,平均地权”。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④影响:有力促进了革命运动的发展,给清政府以沉重打击。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(3)立宪运动</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[新教材知识]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①背景:在革命运动高涨之际,1906年9月,清政府宣布预备立宪。</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②经过:立宪派成立了预备立宪公会,积极推进立宪运动;1908年8月清政府颁布《钦定宪法大纲》,作为制定“宪法”的准备;立宪派先后发起三次速开国会的请愿运动;1911年5月,清政府组织“皇族内阁”。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③结果:不少立宪派人士认识到清政府实无诚意推行立宪,转而支持革命。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2.武昌起义与中华民国的建立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(1)武昌起义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①背景</a:t>
            </a:r>
          </a:p>
        </p:txBody>
      </p:sp>
      <p:graphicFrame>
        <p:nvGraphicFramePr>
          <p:cNvPr id="2" name="表格 1"/>
          <p:cNvGraphicFramePr/>
          <p:nvPr>
            <p:custDataLst>
              <p:tags r:id="rId1"/>
            </p:custDataLst>
          </p:nvPr>
        </p:nvGraphicFramePr>
        <p:xfrm>
          <a:off x="702945" y="2246630"/>
          <a:ext cx="10786745" cy="4209415"/>
        </p:xfrm>
        <a:graphic>
          <a:graphicData uri="http://schemas.openxmlformats.org/drawingml/2006/table">
            <a:tbl>
              <a:tblPr firstRow="1" bandRow="1">
                <a:tableStyleId>{5940675A-B579-460E-94D1-54222C63F5DA}</a:tableStyleId>
              </a:tblPr>
              <a:tblGrid>
                <a:gridCol w="1398270"/>
                <a:gridCol w="9388475"/>
              </a:tblGrid>
              <a:tr h="60134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政治背景</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《辛丑条约》签订后,中华民族危机空前严重。</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134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经济基础</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民族资本主义得到发展。</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134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阶级基础</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随着民族资本主义的发展,资产阶级的力量不断壮大。</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134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思想基础</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民主革命思想在中国的传播。</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134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组织基础</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资产阶级革命团体和资产阶级革命政党的建立。</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134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军事准备</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中国同盟会发动了黄花岗起义等一系列武装起义,推动全国革命进入高潮。</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134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时机成熟</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1911年,四川保路运动发展成武装起义后,革命党人决定在武昌发动起义。</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保路运动</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[2018江苏高考第8题]</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1910年,英、法、德、美4国银行团逼迫清政府订立借款修路合同。1911年5月9日,清政府在邮传大臣盛宣怀的策动下,宣布“铁路国有”政策,将已归民间所有的川汉、粤汉铁路筑路权收归“国有”。清政府收回了路权,但没有退还补偿先前投入的民间资本,因此招致了四川各阶层的反对,引发了轰轰烈烈的保路运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②爆发时间:1911年10月10日晚。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③结果:成立湖北军政府,黎元洪任都督。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(2)中华民国成立:1912年1月1日,中华民国临时政府成立,孙中山任临时大总统。共和政体建立。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(3)袁世凯夺取临时大总统之位</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[2020全国卷Ⅲ第29题]</a:t>
            </a:r>
          </a:p>
        </p:txBody>
      </p:sp>
      <p:graphicFrame>
        <p:nvGraphicFramePr>
          <p:cNvPr id="2" name="表格 1"/>
          <p:cNvGraphicFramePr/>
          <p:nvPr>
            <p:custDataLst>
              <p:tags r:id="rId1"/>
            </p:custDataLst>
          </p:nvPr>
        </p:nvGraphicFramePr>
        <p:xfrm>
          <a:off x="614045" y="3717925"/>
          <a:ext cx="11032490" cy="2794635"/>
        </p:xfrm>
        <a:graphic>
          <a:graphicData uri="http://schemas.openxmlformats.org/drawingml/2006/table">
            <a:tbl>
              <a:tblPr firstRow="1" bandRow="1">
                <a:tableStyleId>{5940675A-B579-460E-94D1-54222C63F5DA}</a:tableStyleId>
              </a:tblPr>
              <a:tblGrid>
                <a:gridCol w="788670"/>
                <a:gridCol w="10243820"/>
              </a:tblGrid>
              <a:tr h="78486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背景</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袁世凯一方面以武力威胁革命势力,另一方面诱使革命党人展开和议。</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6141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过程</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①孙中山被迫发表声明:只要清帝退位,袁世凯赞成共和,即推举他做大总统。②袁世凯对清政府施压。1912年2月12日,清政府颁布《清帝逊位诏书》,宣告清王朝结束。</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836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结果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1912年2月15日,南方的临时参议院选举袁世凯为临时大总统。辛亥革命的成果落入袁世凯手中。</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810735" y="283487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中共在敌后抗日根据地的政策</a:t>
            </a:r>
          </a:p>
        </p:txBody>
      </p:sp>
      <p:sp>
        <p:nvSpPr>
          <p:cNvPr id="5" name="文本框 4"/>
          <p:cNvSpPr txBox="1"/>
          <p:nvPr/>
        </p:nvSpPr>
        <p:spPr>
          <a:xfrm>
            <a:off x="4307840" y="207581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(4)《中华民国临时约法》的颁布</a:t>
            </a:r>
          </a:p>
        </p:txBody>
      </p:sp>
      <p:graphicFrame>
        <p:nvGraphicFramePr>
          <p:cNvPr id="2" name="表格 1"/>
          <p:cNvGraphicFramePr/>
          <p:nvPr>
            <p:custDataLst>
              <p:tags r:id="rId1"/>
            </p:custDataLst>
          </p:nvPr>
        </p:nvGraphicFramePr>
        <p:xfrm>
          <a:off x="603250" y="1165860"/>
          <a:ext cx="10608310" cy="2827655"/>
        </p:xfrm>
        <a:graphic>
          <a:graphicData uri="http://schemas.openxmlformats.org/drawingml/2006/table">
            <a:tbl>
              <a:tblPr firstRow="1" bandRow="1">
                <a:tableStyleId>{5940675A-B579-460E-94D1-54222C63F5DA}</a:tableStyleId>
              </a:tblPr>
              <a:tblGrid>
                <a:gridCol w="856615"/>
                <a:gridCol w="9751695"/>
              </a:tblGrid>
              <a:tr h="65722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1912年3月11日。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786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目的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限制袁世凯独裁(直接目的);维护民主共和制度(根本目的)。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1257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①中华民国的主权属于全体国民;②国民不分种族、阶级、宗教信仰,一律平等;③规定国民的自由和权利;④确立三权分立的政治体制;⑤实行责任内阁制;等等。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614680" y="954405"/>
          <a:ext cx="10396220" cy="4421505"/>
        </p:xfrm>
        <a:graphic>
          <a:graphicData uri="http://schemas.openxmlformats.org/drawingml/2006/table">
            <a:tbl>
              <a:tblPr firstRow="1" bandRow="1">
                <a:tableStyleId>{5940675A-B579-460E-94D1-54222C63F5DA}</a:tableStyleId>
              </a:tblPr>
              <a:tblGrid>
                <a:gridCol w="839470"/>
                <a:gridCol w="9556750"/>
              </a:tblGrid>
              <a:tr h="442150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评价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进步性a.中国历史上第一部具有资产阶级共和国宪法性质的重要文件。b.第一次以法律形式宣布主权属于国民,规定了国民的基本权利和义务。c.在法律上确立了共和制,体现了资产阶级的民主精神和原则。d.使民主共和观念逐渐深入人心,成为不可抗拒的历史潮流。</a:t>
                      </a:r>
                    </a:p>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局限性a.没有具体规定实现人民权利的保障。b.对责任内阁制的规定尚不完备;对行政权力的划分极其混乱,造成后来的“府院之争”。c.“因人设法”反映出很大的人治色彩,损害了立宪的严肃性。d.缺乏相应的制度措施,仅凭约法限制袁世凯的想法过于理想化,使约法最后成了一纸空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1912年3月,袁世凯就任中华民国临时大总统,标志着辛亥革命的果实最终落入袁世凯手中,但不能说“袁世凯篡夺了辛亥革命的胜利果实”。史学界对“篡夺”这一说法已经进行修正,因为袁世凯就任临时大总统是经南京临时政府参议院投票同意的,在法律上是合法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3.辛亥革命的历史意义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(1)性质:辛亥革命开始了比较完全意义上的反帝反封建的民族民主革命。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积极性:推翻了清王朝统治,结束了中国两千多年的君主专制制度,建立起共和政体,传播了民主共和理念,推动了中华民族思想解放,促使社会经济、思想文化和社会风俗等方面发生新的变化,冲破了封建主义的藩篱,打击了帝国主义在华势力,为民族资本主义的发展创造了有利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局限性:辛亥革命并没有解决近代中国社会的根本矛盾,没有完成民族独立、人民解放的历史任务;它缺乏一个能够提出科学的革命纲领、能够发动广大民众,以及组织严密的革命政党的领导,这些是辛亥革命的历史局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辛亥革命的最大功绩是结束了两千多年的君主专制制度而不是封建制度。封建制度包括封建的经济制度、政治制度和思想文化制度等。辛亥革命只是推翻了君主专制制度,而地主阶级的统治地位、封建土地所有制并未改变,封建思想在国民意识中依旧根深蒂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二、北洋军阀统治</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[新教材知识]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1.袁世凯复辟帝制与护国战争</a:t>
            </a:r>
          </a:p>
        </p:txBody>
      </p:sp>
      <p:graphicFrame>
        <p:nvGraphicFramePr>
          <p:cNvPr id="2" name="表格 1"/>
          <p:cNvGraphicFramePr/>
          <p:nvPr/>
        </p:nvGraphicFramePr>
        <p:xfrm>
          <a:off x="702945" y="1525905"/>
          <a:ext cx="10909300" cy="2238375"/>
        </p:xfrm>
        <a:graphic>
          <a:graphicData uri="http://schemas.openxmlformats.org/drawingml/2006/table">
            <a:tbl>
              <a:tblPr firstRow="1" bandRow="1">
                <a:tableStyleId>{5940675A-B579-460E-94D1-54222C63F5DA}</a:tableStyleId>
              </a:tblPr>
              <a:tblGrid>
                <a:gridCol w="1515110"/>
                <a:gridCol w="9394190"/>
              </a:tblGrid>
              <a:tr h="223837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袁世凯复辟帝制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1913年11月,袁世凯下令解散国民党。②1914年5月公布《中华民国约法》,改责任内阁制为总统制。③1914年底发布《修正大总统选举法》,规定总统任期十年,可连选连任。④1915年末,袁世凯下令以1916年为洪宪元年,准备在元旦举行登基大典。</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703580" y="3764280"/>
          <a:ext cx="10908665" cy="2518410"/>
        </p:xfrm>
        <a:graphic>
          <a:graphicData uri="http://schemas.openxmlformats.org/drawingml/2006/table">
            <a:tbl>
              <a:tblPr firstRow="1" bandRow="1">
                <a:tableStyleId>{5940675A-B579-460E-94D1-54222C63F5DA}</a:tableStyleId>
              </a:tblPr>
              <a:tblGrid>
                <a:gridCol w="1515110"/>
                <a:gridCol w="9393555"/>
              </a:tblGrid>
              <a:tr h="251841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护国战争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1913年二次革命失败后,孙中山组织中华革命党,武力讨伐袁世凯。②1915年底,唐继尧﹑蔡锷﹑李烈钧在云南宣布独立,并组织护国军,发动护国战争,讨伐背叛共和的袁世凯。③随后,贵州、广西、广东、浙江、湖南、陕西、四川等省相继宣告独立。④1916年3月,袁世凯被迫宣布取消帝制,恢复中华民国年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2.北洋时期的军阀割据</a:t>
            </a:r>
          </a:p>
        </p:txBody>
      </p:sp>
      <p:graphicFrame>
        <p:nvGraphicFramePr>
          <p:cNvPr id="2" name="表格 1"/>
          <p:cNvGraphicFramePr/>
          <p:nvPr>
            <p:custDataLst>
              <p:tags r:id="rId1"/>
            </p:custDataLst>
          </p:nvPr>
        </p:nvGraphicFramePr>
        <p:xfrm>
          <a:off x="659130" y="955675"/>
          <a:ext cx="10930890" cy="5426710"/>
        </p:xfrm>
        <a:graphic>
          <a:graphicData uri="http://schemas.openxmlformats.org/drawingml/2006/table">
            <a:tbl>
              <a:tblPr firstRow="1" bandRow="1">
                <a:tableStyleId>{5940675A-B579-460E-94D1-54222C63F5DA}</a:tableStyleId>
              </a:tblPr>
              <a:tblGrid>
                <a:gridCol w="701040"/>
                <a:gridCol w="10229850"/>
              </a:tblGrid>
              <a:tr h="2035810">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派系分裂</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以冯国璋为首的直系,在英美支持下,控制了直隶及长江中下游的苏、赣、鄂等省。②皖系的段祺瑞在日本支持下,据有皖、浙、闽、鲁、陕各省。③奉系的张作霖,同样以日本为靠山,占据东北三省。各军阀争权夺利,先后爆发直皖、直奉混战,导致北京政权实际上由不同的军阀所控制。</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5090">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府院之争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①袁世凯死后,段祺瑞出任掌握实权的国务总理。②1917年5月,继任总统黎元洪免去段祺瑞总理职务,造成所谓的“府院之争”。③张勋以调解府院之争为名,率兵入京,拥清废帝溥仪复辟。</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35810">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护法战争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张勋复辟失败后,冯国璋代行大总统职权,段祺瑞就任国务总理。但段祺瑞公然破坏《中华民国临时约法》,拒绝恢复国会。1917年8月,南下的部分国会议员决定成立“中华民国军政府”,推举孙中山为大元帅。孙中山率军讨伐北洋政府,进行护法战争。但是孙中山受西南军阀的排挤被迫辞职,护法战争以失败告终。</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10018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a:latin typeface="微软雅黑" panose="020B0503020204020204" charset="-122"/>
                <a:ea typeface="微软雅黑" panose="020B0503020204020204" charset="-122"/>
                <a:sym typeface="+mn-ea"/>
              </a:rPr>
              <a:t>中国共产党成立与新民主主义革命兴起</a:t>
            </a:r>
          </a:p>
        </p:txBody>
      </p:sp>
      <p:sp>
        <p:nvSpPr>
          <p:cNvPr id="100" name="文本框 99"/>
          <p:cNvSpPr txBox="1"/>
          <p:nvPr/>
        </p:nvSpPr>
        <p:spPr>
          <a:xfrm>
            <a:off x="468630" y="831850"/>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一、五四运动与中国共产党的诞生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1.五四运动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①政治:北洋军阀政府的黑暗统治导致民族危机加深。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②经济:民族资本主义进一步发展。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③阶级:无产阶级力量壮大。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④思想:新文化运动推动了人们思想的解放;俄国十月革命为中国革命指明了方向。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(2)导火索:巴黎和会上,强权战胜了公理,中国遭遇严重外交失败。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(3)经过</a:t>
            </a:r>
          </a:p>
        </p:txBody>
      </p:sp>
      <p:graphicFrame>
        <p:nvGraphicFramePr>
          <p:cNvPr id="2" name="表格 1"/>
          <p:cNvGraphicFramePr/>
          <p:nvPr>
            <p:custDataLst>
              <p:tags r:id="rId1"/>
            </p:custDataLst>
          </p:nvPr>
        </p:nvGraphicFramePr>
        <p:xfrm>
          <a:off x="657860" y="1163955"/>
          <a:ext cx="10232390" cy="3531235"/>
        </p:xfrm>
        <a:graphic>
          <a:graphicData uri="http://schemas.openxmlformats.org/drawingml/2006/table">
            <a:tbl>
              <a:tblPr firstRow="1" bandRow="1">
                <a:tableStyleId>{5940675A-B579-460E-94D1-54222C63F5DA}</a:tableStyleId>
              </a:tblPr>
              <a:tblGrid>
                <a:gridCol w="960755"/>
                <a:gridCol w="1995805"/>
                <a:gridCol w="894715"/>
                <a:gridCol w="1138555"/>
                <a:gridCol w="2421255"/>
                <a:gridCol w="2821305"/>
              </a:tblGrid>
              <a:tr h="53213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中心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主力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口号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987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第一</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1919年5月4日到6月初。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北京</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学生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学生罢课、游行示威。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“外争国权,内除国贼”“还我青岛”“废除二十一条”。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9923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第二</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1919年6月5日到6月28日。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上海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工人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工人罢工、商人罢市。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(4)结果:北京政府释放被捕学生;中国代表拒绝在《凡尔赛条约》上签字。</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性质:是一场以先进青年知识分子为先锋、广大人民群众参加的彻底反帝反封建的伟大爱国革命运动,是一场中国人民为拯救民族危亡、捍卫民族尊严、凝聚民族力量而掀起的伟大社会革命运动,是一场传播新思想新文化新知识的伟大思想启蒙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①它推动了中国社会进步,促进了马克思主义在中国的传播,促进了马克思主义同中国工人运动的结合,为中国共产党成立做了思想上干部上的准备。</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[2018全国卷Ⅰ第29题]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9265" y="271081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运用唯物史观、家国情怀解读近代中国的民主革命</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sz="2800" dirty="0" smtClean="0">
                <a:solidFill>
                  <a:schemeClr val="tx1">
                    <a:lumMod val="95000"/>
                    <a:lumOff val="5000"/>
                  </a:schemeClr>
                </a:solidFill>
                <a:latin typeface="微软雅黑" panose="020B0503020204020204" charset="-122"/>
                <a:ea typeface="微软雅黑" panose="020B0503020204020204" charset="-122"/>
              </a:rPr>
              <a:t>运用史料实证认识近代列强对中国的侵略方式</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5" name="矩形 4">
            <a:hlinkClick r:id="" action="ppaction://noaction"/>
          </p:cNvPr>
          <p:cNvSpPr/>
          <p:nvPr/>
        </p:nvSpPr>
        <p:spPr>
          <a:xfrm>
            <a:off x="479265" y="11358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37280" y="188785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637280" y="391604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474820" y="503364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民族危机的加深:甲午中日战争对中国造成的冲击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民主革命的曙光:中国共产党对民主革命道路的探索</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民族精神的凝聚:抗日战争</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②为新的革命力量、革命文化、革命斗争登上历史舞台创造了条件。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③是中国旧民主主义革命走向新民主主义革命的转折点,在近代以来中华民族追求民族独立和发展进步的历史进程中具有里程碑意义。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五四运动对中国现代化的影响</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1.新式知识精英群体走上中国社会舞台,成为一支无法忽视的巨大力量,这充分展现了他们改造中国的主动意识、集体意识。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2.近代民族国家意识逐渐觉醒。这种意识的形成对后来中国的民族独立起到了巨大的保障作用。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对现代化的探索不断深入。五四运动从根本上说是一场思想文化运动。五四新文化运动无论是提倡文学革命,还是提倡思想启蒙,无论是提倡社会风俗变革,还是主张个性自由,都触及了西学东渐下的中国文化改造命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1955" y="528320"/>
            <a:ext cx="111664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2.中国共产党的诞生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①内部条件:马克思主义的广泛传播;中国工人运动的持续发展;各地共产党早期组织的建立;陈独秀、李大钊等人的推动。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②外部条件:列宁领导的共产国际的帮助。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(2)中共一大</a:t>
            </a:r>
          </a:p>
        </p:txBody>
      </p:sp>
      <p:graphicFrame>
        <p:nvGraphicFramePr>
          <p:cNvPr id="2" name="表格 1"/>
          <p:cNvGraphicFramePr/>
          <p:nvPr>
            <p:custDataLst>
              <p:tags r:id="rId1"/>
            </p:custDataLst>
          </p:nvPr>
        </p:nvGraphicFramePr>
        <p:xfrm>
          <a:off x="702945" y="1088390"/>
          <a:ext cx="10941050" cy="5236845"/>
        </p:xfrm>
        <a:graphic>
          <a:graphicData uri="http://schemas.openxmlformats.org/drawingml/2006/table">
            <a:tbl>
              <a:tblPr firstRow="1" bandRow="1">
                <a:tableStyleId>{5940675A-B579-460E-94D1-54222C63F5DA}</a:tableStyleId>
              </a:tblPr>
              <a:tblGrid>
                <a:gridCol w="728980"/>
                <a:gridCol w="883285"/>
                <a:gridCol w="9328785"/>
              </a:tblGrid>
              <a:tr h="60071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时间</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1921年7月23日至8月3日</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0007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地点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上海法租界→浙江嘉兴南湖</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791845">
                <a:tc rowSpan="3">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内容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奋斗</a:t>
                      </a:r>
                    </a:p>
                    <a:p>
                      <a:pPr indent="0" algn="ctr">
                        <a:buNone/>
                      </a:pPr>
                      <a:r>
                        <a:rPr lang="en-US" sz="2200" b="0">
                          <a:solidFill>
                            <a:srgbClr val="000000"/>
                          </a:solidFill>
                          <a:latin typeface="微软雅黑" panose="020B0503020204020204" charset="-122"/>
                          <a:ea typeface="微软雅黑" panose="020B0503020204020204" charset="-122"/>
                          <a:cs typeface="NEU-BZ-S92" charset="0"/>
                        </a:rPr>
                        <a:t>目标</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推翻资产阶级,建立无产阶级专政,实现社会主义和共产主义。</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18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中心</a:t>
                      </a:r>
                    </a:p>
                    <a:p>
                      <a:pPr indent="0" algn="ctr">
                        <a:buNone/>
                      </a:pPr>
                      <a:r>
                        <a:rPr lang="en-US" sz="2200" b="0">
                          <a:solidFill>
                            <a:srgbClr val="000000"/>
                          </a:solidFill>
                          <a:latin typeface="微软雅黑" panose="020B0503020204020204" charset="-122"/>
                          <a:ea typeface="微软雅黑" panose="020B0503020204020204" charset="-122"/>
                          <a:cs typeface="NEU-BZ-S92" charset="0"/>
                        </a:rPr>
                        <a:t>工作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组织工人阶级,领导工人运动。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12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领导</a:t>
                      </a:r>
                    </a:p>
                    <a:p>
                      <a:pPr indent="0" algn="ctr">
                        <a:buNone/>
                      </a:pPr>
                      <a:r>
                        <a:rPr lang="en-US" sz="2200" b="0">
                          <a:solidFill>
                            <a:srgbClr val="000000"/>
                          </a:solidFill>
                          <a:latin typeface="微软雅黑" panose="020B0503020204020204" charset="-122"/>
                          <a:ea typeface="微软雅黑" panose="020B0503020204020204" charset="-122"/>
                          <a:cs typeface="NEU-BZ-S92" charset="0"/>
                        </a:rPr>
                        <a:t>机构</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中央局(陈独秀任书记)。</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6116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意义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①中国共产党的成立,是一个开天辟地的大事变,给灾难深重的中国人民带来了光明和希望。②中国共产党的成立,使中国革命有了坚强的领导力量。</a:t>
                      </a:r>
                    </a:p>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③自从有了中国共产党,中国革命有了正确的前进方向,中国人民有了强大的凝聚力量,中国命运有了光明的发展前景。从此,中国革命的面貌焕然一新。</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(3)中共二大</a:t>
            </a:r>
          </a:p>
        </p:txBody>
      </p:sp>
      <p:graphicFrame>
        <p:nvGraphicFramePr>
          <p:cNvPr id="2" name="表格 1"/>
          <p:cNvGraphicFramePr/>
          <p:nvPr>
            <p:custDataLst>
              <p:tags r:id="rId1"/>
            </p:custDataLst>
          </p:nvPr>
        </p:nvGraphicFramePr>
        <p:xfrm>
          <a:off x="692150" y="1032510"/>
          <a:ext cx="10709275" cy="4589780"/>
        </p:xfrm>
        <a:graphic>
          <a:graphicData uri="http://schemas.openxmlformats.org/drawingml/2006/table">
            <a:tbl>
              <a:tblPr firstRow="1" bandRow="1">
                <a:tableStyleId>{5940675A-B579-460E-94D1-54222C63F5DA}</a:tableStyleId>
              </a:tblPr>
              <a:tblGrid>
                <a:gridCol w="783590"/>
                <a:gridCol w="9925685"/>
              </a:tblGrid>
              <a:tr h="8343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1922年7月16日至23日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43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地点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上海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8661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制定了中国共产党的最低纲领和最高纲领。最低纲领:消除内乱,打倒军阀,建设国内和平;推翻国际帝国主义的压迫,达到中华民族完全独立;统一中国为真正的民主共和国。最高纲领:组织无产阶级,用阶级斗争的手段,建立劳农专政的政治,铲除私有财产制度,渐次达到一个共产主义社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43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提出了中国近代以来第一个彻底的反帝反封建的民主革命纲领。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3.国共合作与国民革命</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[2017江苏高考第8题,2017海南高考第11题]</a:t>
            </a:r>
          </a:p>
        </p:txBody>
      </p:sp>
      <p:graphicFrame>
        <p:nvGraphicFramePr>
          <p:cNvPr id="2" name="表格 1"/>
          <p:cNvGraphicFramePr/>
          <p:nvPr>
            <p:custDataLst>
              <p:tags r:id="rId1"/>
            </p:custDataLst>
          </p:nvPr>
        </p:nvGraphicFramePr>
        <p:xfrm>
          <a:off x="735965" y="1055370"/>
          <a:ext cx="10934700" cy="5286375"/>
        </p:xfrm>
        <a:graphic>
          <a:graphicData uri="http://schemas.openxmlformats.org/drawingml/2006/table">
            <a:tbl>
              <a:tblPr firstRow="1" bandRow="1">
                <a:tableStyleId>{5940675A-B579-460E-94D1-54222C63F5DA}</a:tableStyleId>
              </a:tblPr>
              <a:tblGrid>
                <a:gridCol w="528955"/>
                <a:gridCol w="791845"/>
                <a:gridCol w="9613900"/>
              </a:tblGrid>
              <a:tr h="1125220">
                <a:tc rowSpan="7">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国共合作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原因</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①在大力开展工人运动的同时,中国共产党逐渐认识到必须建立革命统一战线。②孙中山一系列革命斗争失败的教训及思想的转变。③共产国际的帮助。</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813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合作方式</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党内合作。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59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共识</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“以俄为师”,反帝反军阀。</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15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基础</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新三民主义。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6705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政策</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“联俄、联共、扶助农工”。</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645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标志</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1924年1月国民党一大的召开。</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807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影响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以国共合作为特征的革命统一战线的建立,加速了中国革命的进程,以“打倒列强,除军阀”为目标的国民革命席卷全国。</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601980" y="960120"/>
          <a:ext cx="11042650" cy="4839970"/>
        </p:xfrm>
        <a:graphic>
          <a:graphicData uri="http://schemas.openxmlformats.org/drawingml/2006/table">
            <a:tbl>
              <a:tblPr firstRow="1" bandRow="1">
                <a:tableStyleId>{5940675A-B579-460E-94D1-54222C63F5DA}</a:tableStyleId>
              </a:tblPr>
              <a:tblGrid>
                <a:gridCol w="533400"/>
                <a:gridCol w="800735"/>
                <a:gridCol w="9708515"/>
              </a:tblGrid>
              <a:tr h="611505">
                <a:tc rowSpan="4">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国民革命</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时间</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1924年至1927年</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578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经过</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1925年,国民政府在广州成立,通过两次东征消灭了陈炯明的势力,广东革命根据地得到巩固和统一。②1926年,国共两党合作开始北伐,使革命势力从珠江流域发展到长江流域。③1927年,蒋介石发动“四一二”反革命政变;7月15日,汪精卫集团在武汉“分共”。</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15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结果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第一次国共合作全面破裂,国民革命失败。</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811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意义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基本推翻了北洋军阀的反动统治,沉重打击了帝国主义的侵略势力。②宣传了中国共产党反帝反封建的革命纲领,扩大了中国共产党在群众中的影响;中国共产党开始掌握一部分革命武装;广大群众受到了一次革命洗礼。</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国民革命运动失败的原因及教训</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1.主观原因:年幼的中国共产党缺乏理论修养和实践经验;陈独秀等人坚持右倾错误,放弃了革命领导权。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2.客观原因:帝国主义的破坏;国民党右派叛变革命。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3.教训:中国共产党要掌握革命领导权,并建立自己的革命武装,要发动广大农民,组建工农联盟。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二、南京国民政府的统治和中国共产党开辟革命新道路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1.南京国民政府的统治</a:t>
            </a:r>
          </a:p>
        </p:txBody>
      </p:sp>
      <p:graphicFrame>
        <p:nvGraphicFramePr>
          <p:cNvPr id="2" name="表格 1"/>
          <p:cNvGraphicFramePr/>
          <p:nvPr>
            <p:custDataLst>
              <p:tags r:id="rId1"/>
            </p:custDataLst>
          </p:nvPr>
        </p:nvGraphicFramePr>
        <p:xfrm>
          <a:off x="714375" y="1600835"/>
          <a:ext cx="10930255" cy="4366895"/>
        </p:xfrm>
        <a:graphic>
          <a:graphicData uri="http://schemas.openxmlformats.org/drawingml/2006/table">
            <a:tbl>
              <a:tblPr firstRow="1" bandRow="1">
                <a:tableStyleId>{5940675A-B579-460E-94D1-54222C63F5DA}</a:tableStyleId>
              </a:tblPr>
              <a:tblGrid>
                <a:gridCol w="676275"/>
                <a:gridCol w="10253980"/>
              </a:tblGrid>
              <a:tr h="288607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政权建设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1927年秋,武汉国民政府与南京国民政府合并,史称“宁汉合流”,它标志着中国国民党专制统治的确立。②南京国民政府建立后,通过《训政纲领》,确定国民政府实行行政、立法、司法、考试、监察五种治权。③国民政府颁布《中华民国国民政府组织法》,规定国民政府“总揽中华民国之治权”,由行政院、立法院、司法院、考试院、监察院五院组成,实质仍是国民党专制统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8082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北伐统一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①1928年,国民政府继续北伐,讨伐张作霖。②同年底,张学良宣告东北三省服从国民政府,改旗易帜。至此,国民政府在形式上基本统一了全国。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2.工农武装割据开辟革命新道路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①南昌起义(1927年8月1日)、湘赣边界秋收起义(1927年9月)等武装起义相继失败。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②八七会议(1927年8月7日)总结了国民革命失败的教训,纠正了陈独秀的右倾机会主义错误,确定实行土地革命和武装反抗国民党反动派的总方针。</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[2020全国卷Ⅱ第29题]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(2)开辟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①1927年10月,毛泽东率领秋收起义的部队在井冈山创立了第一个农村革命根据地。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645" name="表头1.jpg" descr="id:2147496925;FounderCES"/>
          <p:cNvPicPr>
            <a:picLocks noChangeAspect="1"/>
          </p:cNvPicPr>
          <p:nvPr/>
        </p:nvPicPr>
        <p:blipFill>
          <a:blip r:embed="rId3"/>
          <a:stretch>
            <a:fillRect/>
          </a:stretch>
        </p:blipFill>
        <p:spPr>
          <a:xfrm>
            <a:off x="525780" y="852170"/>
            <a:ext cx="11240135" cy="446405"/>
          </a:xfrm>
          <a:prstGeom prst="rect">
            <a:avLst/>
          </a:prstGeom>
        </p:spPr>
      </p:pic>
      <p:graphicFrame>
        <p:nvGraphicFramePr>
          <p:cNvPr id="3" name="表格 2"/>
          <p:cNvGraphicFramePr/>
          <p:nvPr>
            <p:custDataLst>
              <p:tags r:id="rId1"/>
            </p:custDataLst>
          </p:nvPr>
        </p:nvGraphicFramePr>
        <p:xfrm>
          <a:off x="525780" y="1298575"/>
          <a:ext cx="11240135" cy="5086985"/>
        </p:xfrm>
        <a:graphic>
          <a:graphicData uri="http://schemas.openxmlformats.org/drawingml/2006/table">
            <a:tbl>
              <a:tblPr firstRow="1" bandRow="1">
                <a:tableStyleId>{5940675A-B579-460E-94D1-54222C63F5DA}</a:tableStyleId>
              </a:tblPr>
              <a:tblGrid>
                <a:gridCol w="2823845"/>
                <a:gridCol w="2121535"/>
                <a:gridCol w="2428240"/>
                <a:gridCol w="2353310"/>
                <a:gridCol w="1513205"/>
              </a:tblGrid>
              <a:tr h="582295">
                <a:tc rowSpan="4">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1.认识列强侵华对中国社会的影响;概述晚清时期中国人民反抗外来侵略的斗争事迹,认识社会各阶级为挽救民族危机所做的努力及存在的局限性</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1840年至1900年列强侵略与中国人民的反抗斗争</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清政府对禁烟的态度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2018天津高考,T5</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405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列强侵华史实与中国人民的反侵略斗争</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2020江苏高考,T7</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史料实证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625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清政府外交观念的落后</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2018全国卷Ⅰ,T28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738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近代中国外交观念的变化</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2018全国卷Ⅱ,T28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4380">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2.理解辛亥革命对中国结束帝制、建立民国的意义及其局限性;了解北洋军阀的统治及特点</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辛亥革命与中华民国的建立</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辛亥革命的目标、爆发的背景及影响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2019天津高考,T7</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101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辛亥革命后的政权构建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2020全国卷Ⅲ,T29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6595">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3.认识五四爱国运动的历史意义,认识中国共产党成立对中国革命的深远影响</a:t>
                      </a: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1.五四运动</a:t>
                      </a:r>
                    </a:p>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2.中国共产党的成立</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五四运动的影响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2020山东高考,T7</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2019全国卷Ⅱ,T29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738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中国共产党成立的背景</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2018全国卷Ⅰ,T29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②到1930年夏,全国已经建立起大小十几块农村革命根据地。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(3)实践</a:t>
            </a:r>
          </a:p>
        </p:txBody>
      </p:sp>
      <p:graphicFrame>
        <p:nvGraphicFramePr>
          <p:cNvPr id="2" name="表格 1"/>
          <p:cNvGraphicFramePr/>
          <p:nvPr>
            <p:custDataLst>
              <p:tags r:id="rId1"/>
            </p:custDataLst>
          </p:nvPr>
        </p:nvGraphicFramePr>
        <p:xfrm>
          <a:off x="680720" y="1697990"/>
          <a:ext cx="10791825" cy="3931285"/>
        </p:xfrm>
        <a:graphic>
          <a:graphicData uri="http://schemas.openxmlformats.org/drawingml/2006/table">
            <a:tbl>
              <a:tblPr firstRow="1" bandRow="1">
                <a:tableStyleId>{5940675A-B579-460E-94D1-54222C63F5DA}</a:tableStyleId>
              </a:tblPr>
              <a:tblGrid>
                <a:gridCol w="902335"/>
                <a:gridCol w="9889490"/>
              </a:tblGrid>
              <a:tr h="98298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武装斗争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从1930年10月起,粉碎了国民党军队的四次大规模“围剿”,巩固和发展了革命根据地。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8361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土地革命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发动群众打土豪,分田地,废除封建剥削,开展土地革命。广大贫苦农民在政治上翻了身,在经济上分到了土地,革命积极性空前高涨。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646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根据地建设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经济建设:努力发展生产,粉碎了国民政府的经济封锁,巩固了红色政权。</a:t>
                      </a:r>
                      <a:r>
                        <a:rPr lang="en-US" sz="2400" b="0">
                          <a:solidFill>
                            <a:srgbClr val="FF0000"/>
                          </a:solidFill>
                          <a:latin typeface="微软雅黑" panose="020B0503020204020204" charset="-122"/>
                          <a:ea typeface="微软雅黑" panose="020B0503020204020204" charset="-122"/>
                          <a:cs typeface="微软雅黑" panose="020B0503020204020204" charset="-122"/>
                        </a:rPr>
                        <a:t>[2016全国卷Ⅱ第29题]</a:t>
                      </a:r>
                      <a:r>
                        <a:rPr lang="en-US" sz="2400" b="0">
                          <a:solidFill>
                            <a:srgbClr val="000000"/>
                          </a:solidFill>
                          <a:latin typeface="微软雅黑" panose="020B0503020204020204" charset="-122"/>
                          <a:ea typeface="微软雅黑" panose="020B0503020204020204" charset="-122"/>
                          <a:cs typeface="微软雅黑" panose="020B0503020204020204" charset="-122"/>
                        </a:rPr>
                        <a:t>政权建设:1931年11月,在江西瑞金成立中华苏维埃共和国,选举毛泽东为中华苏维埃共和国临时中央政府主席。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武装斗争、土地革命、根据地建设是“工农武装割据”理论不可分割的三部分。武装斗争是中国民主革命的主要形式,是保障土地革命开展、巩固和发展革命根据地最有力的工具;土地革命是中国民主革命的中心内容,农民是民主革命的主力军,满足了农民的土地要求,才能最广泛地动员和组织农民群众参加武装斗争,巩固和扩大革命根据地;农村革命根据地是中国民主革命的战略阵地,是开展土地革命和武装斗争的基础和依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3.红军长征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(1)原因:博古、李德等人坚持“左”倾错误(根本原因),红军第五次反“围剿”失败(直接原因)。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(2)开始:1934年10月,中央红军被迫实行战略转移,开始长征。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(3)转折——遵义会议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①主题:集中全力解决军事和组织问题。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②内容:改组中央领导机构,增选毛泽东为政治局常委;政治局常委决定由张闻天负总责,并成立由周恩来、毛泽东、王稼祥组成的3人小组负责全军的军事行动。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③意义:遵义会议开始确立以毛泽东为主要代表的马克思主义正确路线在党中央的领导地位,在极其危急的情况下,挽救了党和红军,挽救了中国革命,标志着中共从幼年走向成熟。</a:t>
            </a:r>
          </a:p>
        </p:txBody>
      </p:sp>
      <p:sp>
        <p:nvSpPr>
          <p:cNvPr id="2" name="文本框 1"/>
          <p:cNvSpPr txBox="1"/>
          <p:nvPr/>
        </p:nvSpPr>
        <p:spPr>
          <a:xfrm>
            <a:off x="468630" y="2282190"/>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概念解读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“左”倾与右倾</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1.“左”倾:是激进冒险主义、机会主义,主要表现为急躁冒进、急于求成,如王明的“左”倾错误等。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2.右倾:是保守主义、机会主义,主要表现为保守、妥协退让,如陈独秀右倾机会主义错误。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3.“左”倾和右倾都是主观主义。因此,既要反“左”,也要反右。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07010"/>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(4)胜利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①1935年10月,红一方面军到达陕北吴起镇,与陕北红军会师。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②1936年10月,红军三大主力在甘肃会宁地区会师,红军长征胜利结束。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(5)意义:长征实现了红军的战略大转移,宣传了中国共产党的政治主张,在沿途播下了革命种子,鼓舞了广大人民群众,铸就了长征精神,打开了中国革命的新局面。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中国共产党从幼年走向成熟的历程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1.革命纲领:1921年中共一大纲领脱离中国国情,1922年中共二大依据中国国情(社会性质、革命对象等)制定最低纲领。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2.革命力量:从工人运动的失败中中国共产党认识到必须建立统一战线,团结广大农民、民族资产阶级和小资产阶级等,1924年与国民党合作建立革命统一战线,开始国民革命运动。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3.革命领导:1927年国民革命失败,中国共产党认识到必须掌握武装力量,独立领导革命。三大起义(南昌起义、秋收起义、广州起义)标志着中国共产党独立领导军队和革命的开始。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83540" y="205740"/>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4.革命道路:1927年三大起义失败,中国共产党认识到照搬苏联革命“城市中心论”的局限性,毛泽东把马列主义普遍原理与中国革命实际相结合,开创了农村包围城市、武装夺取政权的革命道路。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5.纠正错误:1935年遵义会议纠正“左”倾错误,确立毛泽东的正确领导,独立自主地解决了内部矛盾。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6.主要矛盾:和平解决西安事变,协调国内阶级矛盾,抓住主要矛盾一致对外,初步建立抗日民族统一战线,政治上不断走向成熟。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611235" cy="6967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a:latin typeface="微软雅黑" panose="020B0503020204020204" charset="-122"/>
                <a:ea typeface="微软雅黑" panose="020B0503020204020204" charset="-122"/>
                <a:sym typeface="+mn-ea"/>
              </a:rPr>
              <a:t>中华民族的抗日战争和人民解放战争</a:t>
            </a:r>
          </a:p>
        </p:txBody>
      </p:sp>
      <p:sp>
        <p:nvSpPr>
          <p:cNvPr id="100" name="文本框 99"/>
          <p:cNvSpPr txBox="1"/>
          <p:nvPr/>
        </p:nvSpPr>
        <p:spPr>
          <a:xfrm>
            <a:off x="468630" y="831850"/>
            <a:ext cx="11255375" cy="203009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一、中华民族的抗日战争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1.从局部抗战到全面抗战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(1)局部抗战</a:t>
            </a:r>
          </a:p>
        </p:txBody>
      </p:sp>
      <p:graphicFrame>
        <p:nvGraphicFramePr>
          <p:cNvPr id="2" name="表格 1"/>
          <p:cNvGraphicFramePr/>
          <p:nvPr/>
        </p:nvGraphicFramePr>
        <p:xfrm>
          <a:off x="692150" y="2861945"/>
          <a:ext cx="10252075" cy="2626995"/>
        </p:xfrm>
        <a:graphic>
          <a:graphicData uri="http://schemas.openxmlformats.org/drawingml/2006/table">
            <a:tbl>
              <a:tblPr firstRow="1" bandRow="1">
                <a:tableStyleId>{5940675A-B579-460E-94D1-54222C63F5DA}</a:tableStyleId>
              </a:tblPr>
              <a:tblGrid>
                <a:gridCol w="329565"/>
                <a:gridCol w="9922510"/>
              </a:tblGrid>
              <a:tr h="262699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背景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1927年6月,日本制定了侵略中国的总方针,确立把满洲从中国本土分裂出去,置于日本势力之下的侵略方针。②1929年秋,受世界经济危机的影响,日本急于发动侵略中国的战争。③1931年上半年,日本政府及其在中国东北的殖民机构加紧进行武装侵略的部署。</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558800" y="955040"/>
          <a:ext cx="11084560" cy="5602605"/>
        </p:xfrm>
        <a:graphic>
          <a:graphicData uri="http://schemas.openxmlformats.org/drawingml/2006/table">
            <a:tbl>
              <a:tblPr firstRow="1" bandRow="1">
                <a:tableStyleId>{5940675A-B579-460E-94D1-54222C63F5DA}</a:tableStyleId>
              </a:tblPr>
              <a:tblGrid>
                <a:gridCol w="589280"/>
                <a:gridCol w="10495280"/>
              </a:tblGrid>
              <a:tr h="261175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日本侵华历程</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①1931年,日本关东军制造了九一八事变。随后,日军进一步扩大侵略,占据整个东北。</a:t>
                      </a:r>
                      <a:r>
                        <a:rPr lang="en-US" sz="2200" b="0">
                          <a:solidFill>
                            <a:srgbClr val="FF0000"/>
                          </a:solidFill>
                          <a:latin typeface="微软雅黑" panose="020B0503020204020204" charset="-122"/>
                          <a:ea typeface="微软雅黑" panose="020B0503020204020204" charset="-122"/>
                          <a:cs typeface="微软雅黑" panose="020B0503020204020204" charset="-122"/>
                        </a:rPr>
                        <a:t>[2020天津高考第5题]</a:t>
                      </a:r>
                      <a:r>
                        <a:rPr lang="en-US" sz="2200" b="0">
                          <a:solidFill>
                            <a:srgbClr val="000000"/>
                          </a:solidFill>
                          <a:latin typeface="微软雅黑" panose="020B0503020204020204" charset="-122"/>
                          <a:ea typeface="微软雅黑" panose="020B0503020204020204" charset="-122"/>
                          <a:cs typeface="微软雅黑" panose="020B0503020204020204" charset="-122"/>
                        </a:rPr>
                        <a:t>②1932年在上海制造一·二八事变。同年3月,日本扶植清废帝溥仪做傀儡,建立伪满洲国。③1933年,日军由东北向长城沿线进犯,遭到中国军队的顽强抵抗。④日本侵略者占领东北三省以后,又将侵略矛头指向华北,逼迫国民政府签署了一系列协定,进而又加紧策动所谓“华北自治运动”。日本蓄意制造的这一连串事件,总称“华北事变”。</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9085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中国各界回应</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国民政府推行“攘外必先安内”方针,寄希望于英美等国出面调停,幻想依赖国际联盟迫使日本撤兵。②民众抗日救亡运动兴起。由游击队改编而成的东北人民革命军坚持抗战。③“华北自治运动”激起北平学生大规模游行示威,即一二·九运动。这一运动宣传了中国共产党的抗日救国主张,促进了中华民族的新觉醒。④张学良的东北军和杨虎城的西北军在中共抗日民族统一战线政策的感召下,实行联共抗日,并发动“兵谏”,以武力逼蒋抗日。⑤经过各方努力,蒋介石被迫接受停止内战、联共抗日的主张。西安事变得到和平解决。</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(2)全面抗战的开始</a:t>
            </a:r>
          </a:p>
        </p:txBody>
      </p:sp>
      <p:graphicFrame>
        <p:nvGraphicFramePr>
          <p:cNvPr id="2" name="表格 1"/>
          <p:cNvGraphicFramePr/>
          <p:nvPr>
            <p:custDataLst>
              <p:tags r:id="rId1"/>
            </p:custDataLst>
          </p:nvPr>
        </p:nvGraphicFramePr>
        <p:xfrm>
          <a:off x="647700" y="1038225"/>
          <a:ext cx="10895330" cy="5336540"/>
        </p:xfrm>
        <a:graphic>
          <a:graphicData uri="http://schemas.openxmlformats.org/drawingml/2006/table">
            <a:tbl>
              <a:tblPr firstRow="1" bandRow="1">
                <a:tableStyleId>{5940675A-B579-460E-94D1-54222C63F5DA}</a:tableStyleId>
              </a:tblPr>
              <a:tblGrid>
                <a:gridCol w="1045845"/>
                <a:gridCol w="9849485"/>
              </a:tblGrid>
              <a:tr h="135128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日本扩大侵华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1937年7月7日,日军制造卢沟桥事变,中国全面抗战开始。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8630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中国共产党举措</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卢沟桥事变第二天,中国共产党通电全国,要求筑成民族统一战线的坚固长城。②1937年8月下旬,中共中央召开洛川会议,中国共产党全面抗战路线形成。③周恩来向蒋介石递交了《中共中央为公布国共合作宣言》,提出抗日的基本主张,重申共产党的各项保证。④中共对红军主力进行改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9895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中国国民党举措</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①1937年7月国民党中央召开庐山谈话会,听取各方人士对抗日救国的意见。②1937年9月22日,国民党发表了中国共产党提出的国共合作抗战宣言。第二天,蒋介石发表谈话,承认中国共产党的合法地位。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645" name="表头1.jpg" descr="id:2147496925;FounderCES"/>
          <p:cNvPicPr>
            <a:picLocks noChangeAspect="1"/>
          </p:cNvPicPr>
          <p:nvPr/>
        </p:nvPicPr>
        <p:blipFill>
          <a:blip r:embed="rId3"/>
          <a:stretch>
            <a:fillRect/>
          </a:stretch>
        </p:blipFill>
        <p:spPr>
          <a:xfrm>
            <a:off x="525780" y="852170"/>
            <a:ext cx="11240135" cy="446405"/>
          </a:xfrm>
          <a:prstGeom prst="rect">
            <a:avLst/>
          </a:prstGeom>
        </p:spPr>
      </p:pic>
      <p:graphicFrame>
        <p:nvGraphicFramePr>
          <p:cNvPr id="2" name="表格 1"/>
          <p:cNvGraphicFramePr/>
          <p:nvPr>
            <p:custDataLst>
              <p:tags r:id="rId1"/>
            </p:custDataLst>
          </p:nvPr>
        </p:nvGraphicFramePr>
        <p:xfrm>
          <a:off x="526415" y="1298575"/>
          <a:ext cx="11252200" cy="5236210"/>
        </p:xfrm>
        <a:graphic>
          <a:graphicData uri="http://schemas.openxmlformats.org/drawingml/2006/table">
            <a:tbl>
              <a:tblPr firstRow="1" bandRow="1">
                <a:tableStyleId>{5940675A-B579-460E-94D1-54222C63F5DA}</a:tableStyleId>
              </a:tblPr>
              <a:tblGrid>
                <a:gridCol w="2827020"/>
                <a:gridCol w="2124075"/>
                <a:gridCol w="2408555"/>
                <a:gridCol w="2377440"/>
                <a:gridCol w="1515110"/>
              </a:tblGrid>
              <a:tr h="626745">
                <a:tc rowSpan="3">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4.认识国共合作领导国民革命的历史作用;了解南京国民政府的成立;认识中国共产党开辟革命新道路的意义;认识红军长征的意义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1.国民革命运动</a:t>
                      </a:r>
                    </a:p>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2.十年对峙时期中共对民主革命道路的探索</a:t>
                      </a:r>
                      <a:endParaRPr lang="en-US" altLang="zh-CN" sz="1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20000"/>
                        </a:lnSpc>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国民革命运动的特点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2017海南高考,T11</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327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国民革命失败后中共对革命道路的探索</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2020江苏高考,T10</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2020全国卷Ⅱ,T29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453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中共革命根据地的建设</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2016全国卷Ⅱ,T29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30935">
                <a:tc rowSpan="3">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5.了解日军侵华罪行;通过了解正面战场和敌后战场的抗战,感悟中华民族英勇不屈的精神,认识中国共产党是全民族团结抗战的中流砥柱;认识中国战场是世界反法西斯战争的东方主战场,理解十四年抗战胜利在中华民族伟大复兴中的历史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中华民族的抗日战争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中国共产党的抗日民族统一战线政策</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2019天津高考,T9</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2018全国卷Ⅱ,T30</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772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敌后抗日根据地的抗战及政权建设</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2020海南高考,T10</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2020全国卷Ⅱ,T30</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299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国民党的正面抗战及专制政策</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2016全国卷Ⅰ,T30</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至此,国共第二次合作实现,抗日民族统一战线正式形成。</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国共关系的发展演变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1.国共关系发展演变的阶段性特征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(1)合作→对抗→再合作</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709930" y="2968625"/>
            <a:ext cx="10772775" cy="26955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 再合作→再对抗</a:t>
            </a:r>
          </a:p>
        </p:txBody>
      </p:sp>
      <p:pic>
        <p:nvPicPr>
          <p:cNvPr id="2" name="图片 1"/>
          <p:cNvPicPr>
            <a:picLocks noChangeAspect="1"/>
          </p:cNvPicPr>
          <p:nvPr/>
        </p:nvPicPr>
        <p:blipFill>
          <a:blip r:embed="rId2"/>
          <a:srcRect t="5048"/>
          <a:stretch>
            <a:fillRect/>
          </a:stretch>
        </p:blipFill>
        <p:spPr>
          <a:xfrm>
            <a:off x="631190" y="924560"/>
            <a:ext cx="10930255" cy="2711450"/>
          </a:xfrm>
          <a:prstGeom prst="rect">
            <a:avLst/>
          </a:prstGeom>
        </p:spPr>
      </p:pic>
      <p:sp>
        <p:nvSpPr>
          <p:cNvPr id="3" name="文本框 2"/>
          <p:cNvSpPr txBox="1"/>
          <p:nvPr/>
        </p:nvSpPr>
        <p:spPr>
          <a:xfrm>
            <a:off x="468630" y="352488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认识:近代国共关系经历了合作→对抗→再合作→再对抗的过程,影响近代国共关系演变的主要因素是国共两党的阶级性质、社会主要矛盾的变化和国际形势的变化。国共两党“和”则有利于民族的兴旺和崛起,“分”对中华民族来说则是战争和灾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(3)日军的侵华暴行</a:t>
            </a:r>
          </a:p>
        </p:txBody>
      </p:sp>
      <p:graphicFrame>
        <p:nvGraphicFramePr>
          <p:cNvPr id="2" name="表格 1"/>
          <p:cNvGraphicFramePr/>
          <p:nvPr>
            <p:custDataLst>
              <p:tags r:id="rId1"/>
            </p:custDataLst>
          </p:nvPr>
        </p:nvGraphicFramePr>
        <p:xfrm>
          <a:off x="669925" y="1107440"/>
          <a:ext cx="10907395" cy="5350510"/>
        </p:xfrm>
        <a:graphic>
          <a:graphicData uri="http://schemas.openxmlformats.org/drawingml/2006/table">
            <a:tbl>
              <a:tblPr firstRow="1" bandRow="1">
                <a:tableStyleId>{5940675A-B579-460E-94D1-54222C63F5DA}</a:tableStyleId>
              </a:tblPr>
              <a:tblGrid>
                <a:gridCol w="1229360"/>
                <a:gridCol w="9678035"/>
              </a:tblGrid>
              <a:tr h="71818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野蛮的军事进攻</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先后制造九一八事变、一·二八事变、七七事变、重庆大轰炸。</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882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屠杀和平居民</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制造南京大屠杀、潘家峪惨案等。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818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践踏国际公法</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在中国东北成立731部队,实施细菌战,残害中国人。</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070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政治控制</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实行“以华制华”方针,扶植伪满洲国、汪伪政权等傀儡政权。</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755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经济掠夺</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实行“以战养战”,垄断沦陷区工矿业、交通运输业、金融业,实行“粮食统制”。</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818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大扫荡</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对敌后抗日根据地实行“三光”政策,在华北推行“治安强化运动”,疯狂“扫荡”。</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070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奴化教育</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推行愚民政策和民族同化政策。</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818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强征随军性奴隶</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推行“慰安妇”制度,约20万中国女性遭受蹂躏。</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2.正面战场、敌后战场和抗日战争的胜利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(1)正面战场的抗战</a:t>
            </a:r>
          </a:p>
        </p:txBody>
      </p:sp>
      <p:graphicFrame>
        <p:nvGraphicFramePr>
          <p:cNvPr id="2" name="表格 1"/>
          <p:cNvGraphicFramePr/>
          <p:nvPr>
            <p:custDataLst>
              <p:tags r:id="rId1"/>
            </p:custDataLst>
          </p:nvPr>
        </p:nvGraphicFramePr>
        <p:xfrm>
          <a:off x="658495" y="1602105"/>
          <a:ext cx="11065510" cy="5036185"/>
        </p:xfrm>
        <a:graphic>
          <a:graphicData uri="http://schemas.openxmlformats.org/drawingml/2006/table">
            <a:tbl>
              <a:tblPr firstRow="1" bandRow="1">
                <a:tableStyleId>{5940675A-B579-460E-94D1-54222C63F5DA}</a:tableStyleId>
              </a:tblPr>
              <a:tblGrid>
                <a:gridCol w="2021840"/>
                <a:gridCol w="9043670"/>
              </a:tblGrid>
              <a:tr h="36449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史实</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结果及影响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994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淞沪会战(1937年8—11月)</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虽以中国战败而告终,但粉碎了日军“三个月亡华”的狂妄企图,为中国民族工业内迁争取了时间,对坚持长期抗战起了重大作用。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867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太原会战(1937年9—11月)</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国共联合作战,最后太原失守。八路军115师在平型关伏击日军,取得抗战以来的首次大捷,打破了“日军不可战胜”的神话。</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584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徐州会战(1938年1—5月)</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以失败告终。但在此次会战中李宗仁指挥中国军队在正面战场取得抗战以来的最大胜利——台儿庄大捷。徐州会战钳制和消耗了日军有生力量,为部署武汉会战赢得了时间。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931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武汉会战(1938年6—10月)</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失败,是抗战以来规模最大的一次战役。1938年10月,武汉、广州陷落后,抗战进入战略相持阶段。</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792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第三次长沙会战(1941年12月—1942年1月)</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中国军队歼灭大批日军,取得胜利,在国内外产生了积极影响。</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(2)敌后战场的抗战</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[2020江苏高考第11题]</a:t>
            </a:r>
          </a:p>
        </p:txBody>
      </p:sp>
      <p:graphicFrame>
        <p:nvGraphicFramePr>
          <p:cNvPr id="2" name="表格 1"/>
          <p:cNvGraphicFramePr/>
          <p:nvPr>
            <p:custDataLst>
              <p:tags r:id="rId1"/>
            </p:custDataLst>
          </p:nvPr>
        </p:nvGraphicFramePr>
        <p:xfrm>
          <a:off x="658495" y="1026795"/>
          <a:ext cx="10865485" cy="5044440"/>
        </p:xfrm>
        <a:graphic>
          <a:graphicData uri="http://schemas.openxmlformats.org/drawingml/2006/table">
            <a:tbl>
              <a:tblPr firstRow="1" bandRow="1">
                <a:tableStyleId>{5940675A-B579-460E-94D1-54222C63F5DA}</a:tableStyleId>
              </a:tblPr>
              <a:tblGrid>
                <a:gridCol w="1581785"/>
                <a:gridCol w="9283700"/>
              </a:tblGrid>
              <a:tr h="156845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创建敌后抗日根据地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①八路军、新四军按照中共中央的战略部署,建立了多个巩固的敌后抗日根据地,开展游击战争。②敌后战场的开辟,战略上配合了正面战场作战,牵制了在华日军一半以上的兵力。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6845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在沦陷区领导人民进行抗日斗争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①积极开展抗日宣传。②中国共产党组织领导工人破坏日军掠夺中国资源实行“以战养战”的部署。③通过利用日伪矛盾发动群众进行斗争,打击日本的殖民统治秩序。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0754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百团大战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史实:1940年下半年,八路军发动了一次大规模的以破袭日军华北交通线为主要目标的进攻作战。随着战役的展开,八路军参战部队达105个团。②结果:摧毁大量敌人据点,打破了日军的“囚笼”。敌后战场逐渐成为全国抗战的主战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(3)中国远征军:为确保滇缅公路国际交通线的畅通,1942年起,中国政府派遣远征军入缅甸,配合盟军同日军作战。</a:t>
            </a:r>
          </a:p>
        </p:txBody>
      </p:sp>
      <p:sp>
        <p:nvSpPr>
          <p:cNvPr id="2" name="文本框 1"/>
          <p:cNvSpPr txBox="1"/>
          <p:nvPr/>
        </p:nvSpPr>
        <p:spPr>
          <a:xfrm>
            <a:off x="468630" y="170497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东方主战场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1941年太平洋战争爆发后,中国的抗日战争与美、英在太平洋战场对日作战密切地联系起来,中国正面战场和敌后战场所抗击的日军兵力,超过了太平洋战场上日军的总兵力。中国战场协助和配合了盟军作战,给予盟军以战略上和资源、情报上的重大支持。中国积极倡导建立世界反法西斯同盟,实际参与了世界反法西斯战争的谋划和指挥。中国战场是世界反法西斯战争的东方主战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辨析比较</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正面战场和敌后战场的联系与区别</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1.联系</a:t>
            </a:r>
          </a:p>
        </p:txBody>
      </p:sp>
      <p:pic>
        <p:nvPicPr>
          <p:cNvPr id="838" name="016-ktiliy08.jpg" descr="id:2147498484;FounderCES"/>
          <p:cNvPicPr>
            <a:picLocks noChangeAspect="1"/>
          </p:cNvPicPr>
          <p:nvPr/>
        </p:nvPicPr>
        <p:blipFill>
          <a:blip r:embed="rId2"/>
          <a:stretch>
            <a:fillRect/>
          </a:stretch>
        </p:blipFill>
        <p:spPr>
          <a:xfrm>
            <a:off x="2791460" y="1730375"/>
            <a:ext cx="6012815" cy="36207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2.区别</a:t>
            </a:r>
          </a:p>
        </p:txBody>
      </p:sp>
      <p:graphicFrame>
        <p:nvGraphicFramePr>
          <p:cNvPr id="2" name="表格 1"/>
          <p:cNvGraphicFramePr/>
          <p:nvPr>
            <p:custDataLst>
              <p:tags r:id="rId1"/>
            </p:custDataLst>
          </p:nvPr>
        </p:nvGraphicFramePr>
        <p:xfrm>
          <a:off x="658495" y="955675"/>
          <a:ext cx="10754995" cy="5149850"/>
        </p:xfrm>
        <a:graphic>
          <a:graphicData uri="http://schemas.openxmlformats.org/drawingml/2006/table">
            <a:tbl>
              <a:tblPr firstRow="1" bandRow="1">
                <a:tableStyleId>{5940675A-B579-460E-94D1-54222C63F5DA}</a:tableStyleId>
              </a:tblPr>
              <a:tblGrid>
                <a:gridCol w="1365885"/>
                <a:gridCol w="3348355"/>
                <a:gridCol w="6040755"/>
              </a:tblGrid>
              <a:tr h="440690">
                <a:tc>
                  <a:txBody>
                    <a:bodyPr/>
                    <a:lstStyle/>
                    <a:p>
                      <a:pPr indent="0" algn="ctr">
                        <a:lnSpc>
                          <a:spcPct val="120000"/>
                        </a:lnSpc>
                        <a:buNone/>
                      </a:pP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正面战场</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敌后战场</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295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领导阶级</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以蒋介石集团为代表的大地主大资产阶级。</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以中国共产党为代表的无产阶级。</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359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阶级利益</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代表大地主大资产阶级利益。</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代表中华民族的根本利益。</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0195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战场范围</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国民党统治区</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敌后根据地</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232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路线</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仅依靠政府和军队的片面抗战路线。</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依靠人民的全面抗战路线。</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359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作战方式</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以阵地战为主的正规战。</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游击战、运动战</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475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战略地位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在战略防御阶段起主导作用,是抗日战争主战场。</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抗日战争初期配合正面战场作战,战争相持阶段逐渐成为抗战的主战场。</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(4)抗日战争的胜利</a:t>
            </a:r>
          </a:p>
        </p:txBody>
      </p:sp>
      <p:graphicFrame>
        <p:nvGraphicFramePr>
          <p:cNvPr id="2" name="表格 1"/>
          <p:cNvGraphicFramePr/>
          <p:nvPr>
            <p:custDataLst>
              <p:tags r:id="rId1"/>
            </p:custDataLst>
          </p:nvPr>
        </p:nvGraphicFramePr>
        <p:xfrm>
          <a:off x="647065" y="1088390"/>
          <a:ext cx="10942955" cy="5036185"/>
        </p:xfrm>
        <a:graphic>
          <a:graphicData uri="http://schemas.openxmlformats.org/drawingml/2006/table">
            <a:tbl>
              <a:tblPr firstRow="1" bandRow="1">
                <a:tableStyleId>{5940675A-B579-460E-94D1-54222C63F5DA}</a:tableStyleId>
              </a:tblPr>
              <a:tblGrid>
                <a:gridCol w="795655"/>
                <a:gridCol w="10147300"/>
              </a:tblGrid>
              <a:tr h="83883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原因</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①国共合作,建立抗日民族统一战线,实行全民族抗战。②世界反法西斯力量的支援。</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7957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过程</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①1945年8月15日,日本宣布无条件投降;9月2日正式签署投降书,抗战结束;9月3日,国民政府下令举国庆祝,这一天被定为中国抗战胜利纪念日。②1945年10月,中国从日本手里收回台湾。</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1777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意义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抗日战争的胜利是中国人民一百多年来第一次取得反侵略战争的完全胜利,增强了民族自尊心和自信心。②壮大了人民革命武装力量,为民主革命的胜利奠定了基础。③增强和提升了中华民族的凝聚力。如爱国主义进一步升华、统一战线空前扩大等。④中国的国际地位得到提高。如废除不平等条约、以大国身份出席1943年的开罗会议、成为联合国创始成员国之一并任安理会常任理事国。</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脉络梳理</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近代史上中华民族的觉醒</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近代以来,由于西方列强的野蛮侵略,中华民族的生存面临严重威胁,各民族之间形成休戚相关、命运与共的关系,中华民族精神也在各民族共同反帝反封建的斗争中得到了升华。</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1.鸦片战争——民族意识的萌发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鸦片战争的惨败使中国开始沦为半殖民地半封建社会,部分先进的中国人开始转变观念,逐渐从“天朝上国”的美梦中清醒过来,反对外来侵略、保家卫国的民族意识开始觉醒。</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2.甲午中日战争——民族意识的强化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甲午中日战争、列强瓜分狂潮使民族危机空前加剧。资产阶级维新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645" name="表头1.jpg" descr="id:2147496925;FounderCES"/>
          <p:cNvPicPr>
            <a:picLocks noChangeAspect="1"/>
          </p:cNvPicPr>
          <p:nvPr/>
        </p:nvPicPr>
        <p:blipFill>
          <a:blip r:embed="rId3"/>
          <a:stretch>
            <a:fillRect/>
          </a:stretch>
        </p:blipFill>
        <p:spPr>
          <a:xfrm>
            <a:off x="525780" y="852170"/>
            <a:ext cx="11240135" cy="446405"/>
          </a:xfrm>
          <a:prstGeom prst="rect">
            <a:avLst/>
          </a:prstGeom>
        </p:spPr>
      </p:pic>
      <p:graphicFrame>
        <p:nvGraphicFramePr>
          <p:cNvPr id="3" name="表格 2"/>
          <p:cNvGraphicFramePr/>
          <p:nvPr>
            <p:custDataLst>
              <p:tags r:id="rId1"/>
            </p:custDataLst>
          </p:nvPr>
        </p:nvGraphicFramePr>
        <p:xfrm>
          <a:off x="526415" y="1299210"/>
          <a:ext cx="11239500" cy="2774823"/>
        </p:xfrm>
        <a:graphic>
          <a:graphicData uri="http://schemas.openxmlformats.org/drawingml/2006/table">
            <a:tbl>
              <a:tblPr firstRow="1" bandRow="1">
                <a:tableStyleId>{5940675A-B579-460E-94D1-54222C63F5DA}</a:tableStyleId>
              </a:tblPr>
              <a:tblGrid>
                <a:gridCol w="2823845"/>
                <a:gridCol w="2121535"/>
                <a:gridCol w="2406015"/>
                <a:gridCol w="2374900"/>
                <a:gridCol w="1513205"/>
              </a:tblGrid>
              <a:tr h="1704975">
                <a:tc rowSpan="2">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6.通过了解全面内战的爆发及人民解放战争的进程,分析国民党政权在大陆统治灭亡的原因,探讨中国共产党领导人民取得中国革命胜利的原因和意义</a:t>
                      </a:r>
                    </a:p>
                    <a:p>
                      <a:pPr indent="0">
                        <a:lnSpc>
                          <a:spcPct val="130000"/>
                        </a:lnSpc>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人民解放战争</a:t>
                      </a:r>
                    </a:p>
                    <a:p>
                      <a:pPr indent="0">
                        <a:lnSpc>
                          <a:spcPct val="130000"/>
                        </a:lnSpc>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解放战争时期国共力量的对比变化</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2017全国卷Ⅱ,T30</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471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解放战争后期中共为工作重心转移所做的准备</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2020全国卷Ⅰ,T30</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2018海南高考,T10</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派掀起了维新变法运动,紧接着农民阶级发动义和团运动,资产阶级革命派掀起辛亥革命,民族意识逐渐强化。</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3.五四运动——民族意识的升华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五四运动是一次全民族参与的反帝爱国运动,工人、农民、资产阶级空前团结,要求“外争国权,内除国贼”,表现出极大的爱国热情,使民族意识进一步升华。</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4.抗日战争——民族意识的高涨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随着日本侵华的不断加剧,中国的民族意识高涨,抗日民族统一战线形成,民族复兴意识也达到了空前的觉醒。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二、人民解放战争</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1.争取和平民主的斗争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(1)重庆谈判</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①起因:抗日战争胜利后,和平建国是中国人民的强烈愿望;当时的中国出现了两种不同的建国方针;蒋介石电邀毛泽东到重庆商讨国内和平问题。</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[2018北京高考第18题]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②结果:1945年10月10日,国共双方代表签署了《政府与中共代表会谈纪要》,即《双十协定》。协定规定:坚决避免内战,建设独立、自由和富强的新中国。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(2)政治协商会议:1946年在重庆召开,会议通过了和平建国纲领案等五项协议。国民党六届二中全会很快否决了这些协议。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2.全面内战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(1)标志:1946年6月,国民党进攻中原解放区,全面内战爆发。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(2)过程</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[2018江苏高考第10题]</a:t>
            </a:r>
          </a:p>
        </p:txBody>
      </p:sp>
      <p:graphicFrame>
        <p:nvGraphicFramePr>
          <p:cNvPr id="2" name="表格 1"/>
          <p:cNvGraphicFramePr/>
          <p:nvPr>
            <p:custDataLst>
              <p:tags r:id="rId1"/>
            </p:custDataLst>
          </p:nvPr>
        </p:nvGraphicFramePr>
        <p:xfrm>
          <a:off x="582295" y="1137285"/>
          <a:ext cx="10306685" cy="2094865"/>
        </p:xfrm>
        <a:graphic>
          <a:graphicData uri="http://schemas.openxmlformats.org/drawingml/2006/table">
            <a:tbl>
              <a:tblPr firstRow="1" bandRow="1">
                <a:tableStyleId>{5940675A-B579-460E-94D1-54222C63F5DA}</a:tableStyleId>
              </a:tblPr>
              <a:tblGrid>
                <a:gridCol w="2903855"/>
                <a:gridCol w="7402830"/>
              </a:tblGrid>
              <a:tr h="32829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概况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6590">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战略防御(1946年6月至1947年6月)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粉碎国民党军队的全面进攻和重点进攻(陕北解放区和山东解放区)。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7585">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战略反攻(1947年6月至1948年9月)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1947年6月,刘、邓大军渡过黄河,挺进大别山,揭开战略反攻的序幕。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2"/>
            </p:custDataLst>
          </p:nvPr>
        </p:nvGraphicFramePr>
        <p:xfrm>
          <a:off x="582930" y="3348355"/>
          <a:ext cx="10306050" cy="2640330"/>
        </p:xfrm>
        <a:graphic>
          <a:graphicData uri="http://schemas.openxmlformats.org/drawingml/2006/table">
            <a:tbl>
              <a:tblPr firstRow="1" bandRow="1">
                <a:tableStyleId>{5940675A-B579-460E-94D1-54222C63F5DA}</a:tableStyleId>
              </a:tblPr>
              <a:tblGrid>
                <a:gridCol w="2898775"/>
                <a:gridCol w="7407275"/>
              </a:tblGrid>
              <a:tr h="132016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战略决战(1948年9月至1949年1月)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人民解放军连续发动辽沈、淮海、平津三大战役,基本摧毁了国民党的主要军事力量。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2016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渡江战役(1949年4月)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1949年4月21日,人民解放军发起渡江战役。4月23日,人民解放军占领国民党统治中心南京,国民党蒋介石集团在大陆的统治覆灭,中华民国时期结束。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解放战争时期的土地改革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内容:为了推动解放区的土地改革,1947年夏,中共中央工作委员会在河北平山西柏坡召开全国土地会议,制定了《中国土地法大纲》。大纲规定:没收地主土地,废除封建性及半封建性剥削的土地制度,实行耕者有其田,按农村人口平均分配土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(1)军事上:促进了解放战争的顺利进行。土地改革大大提高了解放区的粮食产量,调动了农民参军参战的积极性,为解放战争的胜利提供了财力和人力基础。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(2)政治上:巩固了共产党在解放区的领导地位。土地改革使中国共产党获得了农民真诚的拥护。</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(3)经济上:促进了农村生产力的发展。土地改革改变了农村的阶级关系,农民生产积极性得到较大提高。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3.国民党政权的统治危机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(1)财政经济崩溃:为了维持战争的庞大开支,国民政府无限制地发行纸币,随之而来的是恶性通货膨胀,物价飞涨。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(2)阶级矛盾扩大:国民党的反动政策和官僚资本的巧取豪夺,使工人、农民、城市小资产阶级受到残酷的压迫和剥削,广大人民的生活水平不断下降,民不聊生。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(3)政治统治危机:国民党包办的“国民大会”通过《中华民国宪法》,进一步暴露了国民党当局坚持独裁和内战的真面目。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4.新民主主义革命的胜利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(1)中国人民革命的胜利,是马克思主义普遍原理与中国革命具体实践相结合的胜利,是毛泽东思想的胜利,从根本上改变了中国社会的发展方向,是20世纪人类历史上最具影响的伟大事件之一。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(2)新民主主义革命的胜利改变了世界政治格局,壮大了世界和平、民主和社会主义力量,鼓舞了世界被压迫民族和人民解放斗争的士气。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1949年春,中共在河北西柏坡召开七届二中全会。毛泽东在会上提出了促进革命取得全国胜利的基本方针,指出党的工作重心必须由乡村转移到城市。会议指出在新民主主义革命胜利以后,总的任务是迅速地恢复和发展生产,把中国建设成为一个伟大的社会主义国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347175" y="333950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1840年至1900年列强侵略与中国</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人民的反抗斗争</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辛亥革命</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五四运动和中国共产党的成立</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   国共十年对峙时期民主革命的发展</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   抗日战争</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6   人民解放战争</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文本框 3"/>
          <p:cNvSpPr txBox="1"/>
          <p:nvPr/>
        </p:nvSpPr>
        <p:spPr>
          <a:xfrm>
            <a:off x="7353935" y="84201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b17017e-2769-4fdc-b89d-216ae977570e}"/>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a5065c60-216b-49cd-a18e-a0834b8470f4}"/>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393da176-ae32-4a41-bb54-d29a2785b462}"/>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022deb99-5d3f-4673-bf3c-4e1acccb0a2d}"/>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377bbbb2-fa0f-4ca2-bbbe-b06d6e5d2408}"/>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43d05b3b-9bb1-4d7b-8607-2e22cb508943}"/>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33642bb2-2892-41cd-a96b-5f7412e032bf}"/>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f739dbae-cfe6-492c-b4dc-dd5797bed4ac}"/>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6a48332f-913d-42eb-b81d-ce26e19cef9d}"/>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0dd016f4-a551-4286-be98-03cce72818b1}"/>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b6d40d46-6ea4-4e6c-94a4-7e9c7e8f9bcc}"/>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1dbb2447-5169-4bbc-8efc-96d3182956f3}"/>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dab9e50a-978d-45af-827a-eb7c4f2e7d52}"/>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6fc28cf5-66bc-4a2a-8e9c-c4e201178ff3}"/>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780af620-62ff-4d0a-9727-2ad708423b0e}"/>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1a4de730-2acc-427d-9b18-0c6d703b2dbe}"/>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6873982e-0d3d-4886-ab95-3fefebc540fc}"/>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3e172632-0e52-451a-b909-b02b3ac9016e}"/>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76fa7eef-f422-4dd0-b6e5-da5696222b49}"/>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00f3e5a9-8f5c-472c-a40a-81be343820d3}"/>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4666a40e-d7b7-4d43-b693-43d2b30c5c2c}"/>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3cd00401-a9dc-4f70-b4bb-5579c207445e}"/>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2db95449-0094-4759-92cc-e0611b74e071}"/>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bde279dd-90b9-4ce5-9cb8-ff39cf0a78fb}"/>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37.xml><?xml version="1.0" encoding="utf-8"?>
<p:tagLst xmlns:a="http://schemas.openxmlformats.org/drawingml/2006/main" xmlns:r="http://schemas.openxmlformats.org/officeDocument/2006/relationships" xmlns:p="http://schemas.openxmlformats.org/presentationml/2006/main">
  <p:tag name="KSO_WM_UNIT_TABLE_BEAUTIFY" val="smartTable{b1de293f-f090-4467-a8bd-49ccd6b4f7f6}"/>
</p:tagLst>
</file>

<file path=ppt/tags/tag38.xml><?xml version="1.0" encoding="utf-8"?>
<p:tagLst xmlns:a="http://schemas.openxmlformats.org/drawingml/2006/main" xmlns:r="http://schemas.openxmlformats.org/officeDocument/2006/relationships" xmlns:p="http://schemas.openxmlformats.org/presentationml/2006/main">
  <p:tag name="KSO_WM_UNIT_TABLE_BEAUTIFY" val="smartTable{9bd6dac5-f830-43d3-abc0-8202e7eeab5a}"/>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2a435870-47bd-4b4d-b937-c50181e7b7cc}"/>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37ae8b06-9cc0-4dd9-b480-93aff75308ff}"/>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c949ae4a-80f5-4e9d-a6a8-f051dd212349}"/>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d8c8143-684d-4f77-b9cb-8ee14385cce7}"/>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f4d57d98-129a-422c-ad9e-1528fdcd30b0}"/>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5ffb17aa-7171-45bf-a6de-2c7b6446367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7240</Words>
  <Application>WPS 演示</Application>
  <PresentationFormat>自定义</PresentationFormat>
  <Paragraphs>939</Paragraphs>
  <Slides>171</Slides>
  <Notes>1</Notes>
  <HiddenSlides>0</HiddenSlides>
  <MMClips>0</MMClips>
  <ScaleCrop>false</ScaleCrop>
  <HeadingPairs>
    <vt:vector size="4" baseType="variant">
      <vt:variant>
        <vt:lpstr>主题</vt:lpstr>
      </vt:variant>
      <vt:variant>
        <vt:i4>1</vt:i4>
      </vt:variant>
      <vt:variant>
        <vt:lpstr>幻灯片标题</vt:lpstr>
      </vt:variant>
      <vt:variant>
        <vt:i4>171</vt:i4>
      </vt:variant>
    </vt:vector>
  </HeadingPairs>
  <TitlesOfParts>
    <vt:vector size="172" baseType="lpstr">
      <vt:lpstr>Office 主题​​</vt:lpstr>
      <vt:lpstr>幻灯片 1</vt:lpstr>
      <vt:lpstr>第五单元  近代中国的民主革命</vt:lpstr>
      <vt:lpstr>幻灯片 3</vt:lpstr>
      <vt:lpstr>幻灯片 4</vt:lpstr>
      <vt:lpstr>幻灯片 5</vt:lpstr>
      <vt:lpstr>幻灯片 6</vt:lpstr>
      <vt:lpstr>  考情解读</vt:lpstr>
      <vt:lpstr>  考情解读</vt:lpstr>
      <vt:lpstr>  考情解读</vt:lpstr>
      <vt:lpstr>  知识体系构建</vt:lpstr>
      <vt:lpstr>  时空坐标通览</vt:lpstr>
      <vt:lpstr>幻灯片 12</vt:lpstr>
      <vt:lpstr>  考点1   1840年至1900年列强侵略与中国人民的反抗斗争</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  考点2   辛亥革命与中华民国的建立</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  考点3   中国共产党成立与新民主主义革命兴起</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  考点4   中华民族的抗日战争和人民解放战争</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  考法1   1840年至1900年列强侵略与中国人民的反抗斗争</vt:lpstr>
      <vt:lpstr>幻灯片 102</vt:lpstr>
      <vt:lpstr>幻灯片 103</vt:lpstr>
      <vt:lpstr>幻灯片 104</vt:lpstr>
      <vt:lpstr>幻灯片 105</vt:lpstr>
      <vt:lpstr>幻灯片 106</vt:lpstr>
      <vt:lpstr>幻灯片 107</vt:lpstr>
      <vt:lpstr>幻灯片 108</vt:lpstr>
      <vt:lpstr>  考法2   辛亥革命</vt:lpstr>
      <vt:lpstr>幻灯片 110</vt:lpstr>
      <vt:lpstr>幻灯片 111</vt:lpstr>
      <vt:lpstr>  考法3   五四运动和中国共产党的成立</vt:lpstr>
      <vt:lpstr>幻灯片 113</vt:lpstr>
      <vt:lpstr>幻灯片 114</vt:lpstr>
      <vt:lpstr>幻灯片 115</vt:lpstr>
      <vt:lpstr>幻灯片 116</vt:lpstr>
      <vt:lpstr>幻灯片 117</vt:lpstr>
      <vt:lpstr>  考法4   国共十年对峙时期民主革命的发展</vt:lpstr>
      <vt:lpstr>幻灯片 119</vt:lpstr>
      <vt:lpstr>幻灯片 120</vt:lpstr>
      <vt:lpstr>幻灯片 121</vt:lpstr>
      <vt:lpstr>幻灯片 122</vt:lpstr>
      <vt:lpstr>幻灯片 123</vt:lpstr>
      <vt:lpstr>幻灯片 124</vt:lpstr>
      <vt:lpstr>  考法5   抗日战争</vt:lpstr>
      <vt:lpstr>幻灯片 126</vt:lpstr>
      <vt:lpstr>幻灯片 127</vt:lpstr>
      <vt:lpstr>幻灯片 128</vt:lpstr>
      <vt:lpstr>幻灯片 129</vt:lpstr>
      <vt:lpstr>幻灯片 130</vt:lpstr>
      <vt:lpstr>幻灯片 131</vt:lpstr>
      <vt:lpstr>  考法6   人民解放战争</vt:lpstr>
      <vt:lpstr>幻灯片 133</vt:lpstr>
      <vt:lpstr>幻灯片 134</vt:lpstr>
      <vt:lpstr>幻灯片 135</vt:lpstr>
      <vt:lpstr>幻灯片 136</vt:lpstr>
      <vt:lpstr>幻灯片 137</vt:lpstr>
      <vt:lpstr>幻灯片 138</vt:lpstr>
      <vt:lpstr>  情境   中共在敌后抗日根据地的政策</vt:lpstr>
      <vt:lpstr>幻灯片 140</vt:lpstr>
      <vt:lpstr>幻灯片 141</vt:lpstr>
      <vt:lpstr>幻灯片 142</vt:lpstr>
      <vt:lpstr>幻灯片 143</vt:lpstr>
      <vt:lpstr>幻灯片 144</vt:lpstr>
      <vt:lpstr>幻灯片 145</vt:lpstr>
      <vt:lpstr>幻灯片 146</vt:lpstr>
      <vt:lpstr>素养1   运用唯物史观、家国情怀解读近代中国的民主革命</vt:lpstr>
      <vt:lpstr>幻灯片 148</vt:lpstr>
      <vt:lpstr>幻灯片 149</vt:lpstr>
      <vt:lpstr>幻灯片 150</vt:lpstr>
      <vt:lpstr>幻灯片 151</vt:lpstr>
      <vt:lpstr>素养2   运用史料实证认识近代列强对中国的侵略方式</vt:lpstr>
      <vt:lpstr>幻灯片 153</vt:lpstr>
      <vt:lpstr>幻灯片 154</vt:lpstr>
      <vt:lpstr>幻灯片 155</vt:lpstr>
      <vt:lpstr>研析1   民族危机的加深:甲午中日战争对中国造成的冲击      </vt:lpstr>
      <vt:lpstr>幻灯片 157</vt:lpstr>
      <vt:lpstr>幻灯片 158</vt:lpstr>
      <vt:lpstr>幻灯片 159</vt:lpstr>
      <vt:lpstr>幻灯片 160</vt:lpstr>
      <vt:lpstr>研析2   民主革命的曙光:中国共产党对民主革命道路的探索      </vt:lpstr>
      <vt:lpstr>幻灯片 162</vt:lpstr>
      <vt:lpstr>幻灯片 163</vt:lpstr>
      <vt:lpstr>幻灯片 164</vt:lpstr>
      <vt:lpstr>幻灯片 165</vt:lpstr>
      <vt:lpstr>研析3   民族精神的凝聚:抗日战争      </vt:lpstr>
      <vt:lpstr>幻灯片 167</vt:lpstr>
      <vt:lpstr>幻灯片 168</vt:lpstr>
      <vt:lpstr>幻灯片 169</vt:lpstr>
      <vt:lpstr>幻灯片 170</vt:lpstr>
      <vt:lpstr>幻灯片 171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186</cp:revision>
  <dcterms:created xsi:type="dcterms:W3CDTF">2021-01-08T01:23:00Z</dcterms:created>
  <dcterms:modified xsi:type="dcterms:W3CDTF">2021-09-23T07:23:08Z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