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9.xml" ContentType="application/vnd.openxmlformats-officedocument.presentationml.slide+xml"/>
  <Override PartName="/ppt/tags/tag12.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8"/>
  </p:notesMasterIdLst>
  <p:handoutMasterIdLst>
    <p:handoutMasterId r:id="rId89"/>
  </p:handoutMasterIdLst>
  <p:sldIdLst>
    <p:sldId id="257" r:id="rId2"/>
    <p:sldId id="258" r:id="rId3"/>
    <p:sldId id="259" r:id="rId4"/>
    <p:sldId id="271" r:id="rId5"/>
    <p:sldId id="272" r:id="rId6"/>
    <p:sldId id="261" r:id="rId7"/>
    <p:sldId id="273" r:id="rId8"/>
    <p:sldId id="266" r:id="rId9"/>
    <p:sldId id="274" r:id="rId10"/>
    <p:sldId id="260" r:id="rId11"/>
    <p:sldId id="265" r:id="rId12"/>
    <p:sldId id="275" r:id="rId13"/>
    <p:sldId id="276" r:id="rId14"/>
    <p:sldId id="277" r:id="rId15"/>
    <p:sldId id="278" r:id="rId16"/>
    <p:sldId id="279" r:id="rId17"/>
    <p:sldId id="280" r:id="rId18"/>
    <p:sldId id="281" r:id="rId19"/>
    <p:sldId id="282" r:id="rId20"/>
    <p:sldId id="283" r:id="rId21"/>
    <p:sldId id="284" r:id="rId22"/>
    <p:sldId id="285" r:id="rId23"/>
    <p:sldId id="286" r:id="rId24"/>
    <p:sldId id="287" r:id="rId25"/>
    <p:sldId id="288" r:id="rId26"/>
    <p:sldId id="289" r:id="rId27"/>
    <p:sldId id="290" r:id="rId28"/>
    <p:sldId id="342" r:id="rId29"/>
    <p:sldId id="291" r:id="rId30"/>
    <p:sldId id="292" r:id="rId31"/>
    <p:sldId id="293" r:id="rId32"/>
    <p:sldId id="294" r:id="rId33"/>
    <p:sldId id="295" r:id="rId34"/>
    <p:sldId id="296" r:id="rId35"/>
    <p:sldId id="297" r:id="rId36"/>
    <p:sldId id="298" r:id="rId37"/>
    <p:sldId id="299" r:id="rId38"/>
    <p:sldId id="300" r:id="rId39"/>
    <p:sldId id="301" r:id="rId40"/>
    <p:sldId id="343" r:id="rId41"/>
    <p:sldId id="344" r:id="rId42"/>
    <p:sldId id="302" r:id="rId43"/>
    <p:sldId id="303" r:id="rId44"/>
    <p:sldId id="304" r:id="rId45"/>
    <p:sldId id="305" r:id="rId46"/>
    <p:sldId id="306" r:id="rId47"/>
    <p:sldId id="307" r:id="rId48"/>
    <p:sldId id="308" r:id="rId49"/>
    <p:sldId id="309" r:id="rId50"/>
    <p:sldId id="345" r:id="rId51"/>
    <p:sldId id="310" r:id="rId52"/>
    <p:sldId id="311" r:id="rId53"/>
    <p:sldId id="312" r:id="rId54"/>
    <p:sldId id="313" r:id="rId55"/>
    <p:sldId id="314" r:id="rId56"/>
    <p:sldId id="315" r:id="rId57"/>
    <p:sldId id="316" r:id="rId58"/>
    <p:sldId id="319" r:id="rId59"/>
    <p:sldId id="320" r:id="rId60"/>
    <p:sldId id="321" r:id="rId61"/>
    <p:sldId id="401" r:id="rId62"/>
    <p:sldId id="402" r:id="rId63"/>
    <p:sldId id="403" r:id="rId64"/>
    <p:sldId id="404" r:id="rId65"/>
    <p:sldId id="346" r:id="rId66"/>
    <p:sldId id="347" r:id="rId67"/>
    <p:sldId id="348" r:id="rId68"/>
    <p:sldId id="322" r:id="rId69"/>
    <p:sldId id="323" r:id="rId70"/>
    <p:sldId id="324" r:id="rId71"/>
    <p:sldId id="325" r:id="rId72"/>
    <p:sldId id="349" r:id="rId73"/>
    <p:sldId id="326" r:id="rId74"/>
    <p:sldId id="327" r:id="rId75"/>
    <p:sldId id="328" r:id="rId76"/>
    <p:sldId id="329" r:id="rId77"/>
    <p:sldId id="330" r:id="rId78"/>
    <p:sldId id="351" r:id="rId79"/>
    <p:sldId id="331" r:id="rId80"/>
    <p:sldId id="332" r:id="rId81"/>
    <p:sldId id="333" r:id="rId82"/>
    <p:sldId id="352" r:id="rId83"/>
    <p:sldId id="334" r:id="rId84"/>
    <p:sldId id="335" r:id="rId85"/>
    <p:sldId id="336" r:id="rId86"/>
    <p:sldId id="337" r:id="rId8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A251C"/>
    <a:srgbClr val="000000"/>
    <a:srgbClr val="F5F5F5"/>
    <a:srgbClr val="4472C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4" d="100"/>
          <a:sy n="64" d="100"/>
        </p:scale>
        <p:origin x="-724" y="-64"/>
      </p:cViewPr>
      <p:guideLst>
        <p:guide orient="horz" pos="2160"/>
        <p:guide pos="3847"/>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notesMaster" Target="notesMasters/notesMaster1.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5BB56C-4931-4118-B3F5-299378C19C45}" type="datetimeFigureOut">
              <a:rPr lang="zh-CN" altLang="en-US" smtClean="0"/>
              <a:pPr/>
              <a:t>2021/9/23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496906-7F17-49DB-A88E-BC92012453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BB724-59E0-414B-B5B4-090993CEF57D}" type="datetimeFigureOut">
              <a:rPr lang="zh-CN" altLang="en-US" smtClean="0"/>
              <a:pPr/>
              <a:t>2021/9/23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E95EE-6685-4757-B717-501E08EF73F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rgbClr val="DA251C"/>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5431187" y="263457"/>
            <a:ext cx="1330828" cy="2898940"/>
            <a:chOff x="5320236" y="0"/>
            <a:chExt cx="1566554" cy="3412757"/>
          </a:xfrm>
        </p:grpSpPr>
        <p:sp>
          <p:nvSpPr>
            <p:cNvPr id="5"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文本框 6"/>
          <p:cNvSpPr txBox="1"/>
          <p:nvPr userDrawn="1"/>
        </p:nvSpPr>
        <p:spPr>
          <a:xfrm>
            <a:off x="4290660" y="5331023"/>
            <a:ext cx="3611880" cy="398780"/>
          </a:xfrm>
          <a:prstGeom prst="rect">
            <a:avLst/>
          </a:prstGeom>
          <a:noFill/>
        </p:spPr>
        <p:txBody>
          <a:bodyPr wrap="none" rtlCol="0">
            <a:spAutoFit/>
          </a:bodyPr>
          <a:lstStyle/>
          <a:p>
            <a:pPr algn="ctr"/>
            <a:r>
              <a:rPr lang="en-US" altLang="zh-CN" sz="2000" dirty="0">
                <a:solidFill>
                  <a:schemeClr val="bg1"/>
                </a:solidFill>
                <a:latin typeface="+mn-ea"/>
              </a:rPr>
              <a:t>2022</a:t>
            </a:r>
            <a:r>
              <a:rPr lang="zh-CN" altLang="en-US" sz="2000" dirty="0">
                <a:solidFill>
                  <a:schemeClr val="bg1"/>
                </a:solidFill>
                <a:latin typeface="+mn-ea"/>
              </a:rPr>
              <a:t>版</a:t>
            </a:r>
            <a:r>
              <a:rPr lang="en-US" altLang="zh-CN" sz="2000" dirty="0">
                <a:solidFill>
                  <a:schemeClr val="bg1"/>
                </a:solidFill>
                <a:latin typeface="+mn-ea"/>
              </a:rPr>
              <a:t>《</a:t>
            </a:r>
            <a:r>
              <a:rPr lang="zh-CN" altLang="en-US" sz="2000" dirty="0">
                <a:solidFill>
                  <a:schemeClr val="bg1"/>
                </a:solidFill>
                <a:latin typeface="+mn-ea"/>
              </a:rPr>
              <a:t>高考帮</a:t>
            </a:r>
            <a:r>
              <a:rPr lang="en-US" altLang="zh-CN" sz="2000" dirty="0">
                <a:solidFill>
                  <a:schemeClr val="bg1"/>
                </a:solidFill>
                <a:latin typeface="+mn-ea"/>
              </a:rPr>
              <a:t>》</a:t>
            </a:r>
            <a:r>
              <a:rPr lang="zh-CN" altLang="en-US" sz="2000" dirty="0">
                <a:solidFill>
                  <a:schemeClr val="bg1"/>
                </a:solidFill>
                <a:latin typeface="+mn-ea"/>
              </a:rPr>
              <a:t>配套</a:t>
            </a:r>
            <a:r>
              <a:rPr lang="en-US" altLang="zh-CN" sz="2000" dirty="0">
                <a:solidFill>
                  <a:schemeClr val="bg1"/>
                </a:solidFill>
                <a:latin typeface="+mn-ea"/>
              </a:rPr>
              <a:t>PPT</a:t>
            </a:r>
            <a:r>
              <a:rPr lang="zh-CN" altLang="en-US" sz="2000" dirty="0">
                <a:solidFill>
                  <a:schemeClr val="bg1"/>
                </a:solidFill>
                <a:latin typeface="+mn-ea"/>
              </a:rPr>
              <a:t>课件</a:t>
            </a:r>
          </a:p>
        </p:txBody>
      </p:sp>
      <p:grpSp>
        <p:nvGrpSpPr>
          <p:cNvPr id="8" name="组合 7"/>
          <p:cNvGrpSpPr/>
          <p:nvPr userDrawn="1"/>
        </p:nvGrpSpPr>
        <p:grpSpPr>
          <a:xfrm>
            <a:off x="3713220" y="3595403"/>
            <a:ext cx="4765100" cy="1454328"/>
            <a:chOff x="2452571" y="1771159"/>
            <a:chExt cx="7813430" cy="2384926"/>
          </a:xfrm>
          <a:solidFill>
            <a:schemeClr val="bg1"/>
          </a:solidFill>
        </p:grpSpPr>
        <p:sp>
          <p:nvSpPr>
            <p:cNvPr id="9"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userDrawn="1"/>
        </p:nvSpPr>
        <p:spPr>
          <a:xfrm>
            <a:off x="6026492" y="-4852"/>
            <a:ext cx="138559" cy="13208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8" name="矩形 7"/>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userDrawn="1"/>
        </p:nvSpPr>
        <p:spPr>
          <a:xfrm>
            <a:off x="72007"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nvGrpSpPr>
          <p:cNvPr id="10" name="组合 9"/>
          <p:cNvGrpSpPr/>
          <p:nvPr userDrawn="1"/>
        </p:nvGrpSpPr>
        <p:grpSpPr>
          <a:xfrm>
            <a:off x="11295413" y="103788"/>
            <a:ext cx="118901" cy="205737"/>
            <a:chOff x="8465487" y="93561"/>
            <a:chExt cx="85864" cy="154303"/>
          </a:xfrm>
        </p:grpSpPr>
        <p:sp>
          <p:nvSpPr>
            <p:cNvPr id="11" name="任意多边形: 形状 10"/>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2" name="任意多边形: 形状 11"/>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3" name="组合 12"/>
          <p:cNvGrpSpPr/>
          <p:nvPr userDrawn="1"/>
        </p:nvGrpSpPr>
        <p:grpSpPr>
          <a:xfrm>
            <a:off x="11493310" y="138508"/>
            <a:ext cx="505871" cy="154395"/>
            <a:chOff x="2452571" y="1771159"/>
            <a:chExt cx="7813430" cy="2384926"/>
          </a:xfrm>
          <a:solidFill>
            <a:srgbClr val="DA251C"/>
          </a:solidFill>
        </p:grpSpPr>
        <p:sp>
          <p:nvSpPr>
            <p:cNvPr id="14"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5"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6"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
        <p:nvSpPr>
          <p:cNvPr id="2" name="标题 1"/>
          <p:cNvSpPr>
            <a:spLocks noGrp="1"/>
          </p:cNvSpPr>
          <p:nvPr>
            <p:ph type="title"/>
          </p:nvPr>
        </p:nvSpPr>
        <p:spPr>
          <a:xfrm>
            <a:off x="339468" y="392655"/>
            <a:ext cx="11515730" cy="640175"/>
          </a:xfrm>
          <a:prstGeom prst="rect">
            <a:avLst/>
          </a:prstGeom>
        </p:spPr>
        <p:txBody>
          <a:bodyPr wrap="square">
            <a:spAutoFit/>
          </a:bodyPr>
          <a:lstStyle>
            <a:lvl1pPr>
              <a:defRPr sz="3735">
                <a:latin typeface="+mn-lt"/>
                <a:ea typeface="+mn-ea"/>
              </a:defRPr>
            </a:lvl1pPr>
          </a:lstStyle>
          <a:p>
            <a:r>
              <a:rPr lang="zh-CN" altLang="en-US" dirty="0"/>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iconfont-10517-5127270"/>
          <p:cNvSpPr/>
          <p:nvPr userDrawn="1"/>
        </p:nvSpPr>
        <p:spPr>
          <a:xfrm>
            <a:off x="9580359" y="1331809"/>
            <a:ext cx="373805" cy="373841"/>
          </a:xfrm>
          <a:custGeom>
            <a:avLst/>
            <a:gdLst>
              <a:gd name="connsiteX0" fmla="*/ 253961 w 507905"/>
              <a:gd name="connsiteY0" fmla="*/ 126976 h 508005"/>
              <a:gd name="connsiteX1" fmla="*/ 348093 w 507905"/>
              <a:gd name="connsiteY1" fmla="*/ 159840 h 508005"/>
              <a:gd name="connsiteX2" fmla="*/ 312192 w 507905"/>
              <a:gd name="connsiteY2" fmla="*/ 195752 h 508005"/>
              <a:gd name="connsiteX3" fmla="*/ 253961 w 507905"/>
              <a:gd name="connsiteY3" fmla="*/ 177796 h 508005"/>
              <a:gd name="connsiteX4" fmla="*/ 177780 w 507905"/>
              <a:gd name="connsiteY4" fmla="*/ 254002 h 508005"/>
              <a:gd name="connsiteX5" fmla="*/ 253961 w 507905"/>
              <a:gd name="connsiteY5" fmla="*/ 330208 h 508005"/>
              <a:gd name="connsiteX6" fmla="*/ 312192 w 507905"/>
              <a:gd name="connsiteY6" fmla="*/ 312204 h 508005"/>
              <a:gd name="connsiteX7" fmla="*/ 348093 w 507905"/>
              <a:gd name="connsiteY7" fmla="*/ 348212 h 508005"/>
              <a:gd name="connsiteX8" fmla="*/ 253961 w 507905"/>
              <a:gd name="connsiteY8" fmla="*/ 381028 h 508005"/>
              <a:gd name="connsiteX9" fmla="*/ 126976 w 507905"/>
              <a:gd name="connsiteY9" fmla="*/ 254002 h 508005"/>
              <a:gd name="connsiteX10" fmla="*/ 253961 w 507905"/>
              <a:gd name="connsiteY10" fmla="*/ 126976 h 508005"/>
              <a:gd name="connsiteX11" fmla="*/ 253952 w 507905"/>
              <a:gd name="connsiteY11" fmla="*/ 50772 h 508005"/>
              <a:gd name="connsiteX12" fmla="*/ 50762 w 507905"/>
              <a:gd name="connsiteY12" fmla="*/ 254002 h 508005"/>
              <a:gd name="connsiteX13" fmla="*/ 253952 w 507905"/>
              <a:gd name="connsiteY13" fmla="*/ 457233 h 508005"/>
              <a:gd name="connsiteX14" fmla="*/ 457143 w 507905"/>
              <a:gd name="connsiteY14" fmla="*/ 254002 h 508005"/>
              <a:gd name="connsiteX15" fmla="*/ 253952 w 507905"/>
              <a:gd name="connsiteY15" fmla="*/ 50772 h 508005"/>
              <a:gd name="connsiteX16" fmla="*/ 253952 w 507905"/>
              <a:gd name="connsiteY16" fmla="*/ 0 h 508005"/>
              <a:gd name="connsiteX17" fmla="*/ 507905 w 507905"/>
              <a:gd name="connsiteY17" fmla="*/ 254002 h 508005"/>
              <a:gd name="connsiteX18" fmla="*/ 253952 w 507905"/>
              <a:gd name="connsiteY18" fmla="*/ 508005 h 508005"/>
              <a:gd name="connsiteX19" fmla="*/ 0 w 507905"/>
              <a:gd name="connsiteY19" fmla="*/ 254002 h 508005"/>
              <a:gd name="connsiteX20" fmla="*/ 253952 w 507905"/>
              <a:gd name="connsiteY20" fmla="*/ 0 h 50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7905" h="508005">
                <a:moveTo>
                  <a:pt x="253961" y="126976"/>
                </a:moveTo>
                <a:cubicBezTo>
                  <a:pt x="276863" y="126976"/>
                  <a:pt x="319525" y="131263"/>
                  <a:pt x="348093" y="159840"/>
                </a:cubicBezTo>
                <a:lnTo>
                  <a:pt x="312192" y="195752"/>
                </a:lnTo>
                <a:cubicBezTo>
                  <a:pt x="300956" y="184512"/>
                  <a:pt x="279196" y="177796"/>
                  <a:pt x="253961" y="177796"/>
                </a:cubicBezTo>
                <a:cubicBezTo>
                  <a:pt x="212680" y="177796"/>
                  <a:pt x="177780" y="212708"/>
                  <a:pt x="177780" y="254002"/>
                </a:cubicBezTo>
                <a:cubicBezTo>
                  <a:pt x="177780" y="295296"/>
                  <a:pt x="212680" y="330208"/>
                  <a:pt x="253961" y="330208"/>
                </a:cubicBezTo>
                <a:cubicBezTo>
                  <a:pt x="279149" y="330208"/>
                  <a:pt x="300956" y="323492"/>
                  <a:pt x="312192" y="312204"/>
                </a:cubicBezTo>
                <a:lnTo>
                  <a:pt x="348093" y="348212"/>
                </a:lnTo>
                <a:cubicBezTo>
                  <a:pt x="319525" y="376741"/>
                  <a:pt x="276863" y="381028"/>
                  <a:pt x="253961" y="381028"/>
                </a:cubicBezTo>
                <a:cubicBezTo>
                  <a:pt x="183969" y="381028"/>
                  <a:pt x="126976" y="324016"/>
                  <a:pt x="126976" y="254002"/>
                </a:cubicBezTo>
                <a:cubicBezTo>
                  <a:pt x="126976" y="183988"/>
                  <a:pt x="183969" y="126976"/>
                  <a:pt x="253961" y="126976"/>
                </a:cubicBezTo>
                <a:close/>
                <a:moveTo>
                  <a:pt x="253952" y="50772"/>
                </a:moveTo>
                <a:cubicBezTo>
                  <a:pt x="143810" y="50772"/>
                  <a:pt x="50762" y="143838"/>
                  <a:pt x="50762" y="254002"/>
                </a:cubicBezTo>
                <a:cubicBezTo>
                  <a:pt x="50762" y="364167"/>
                  <a:pt x="143810" y="457233"/>
                  <a:pt x="253952" y="457233"/>
                </a:cubicBezTo>
                <a:cubicBezTo>
                  <a:pt x="364095" y="457233"/>
                  <a:pt x="457143" y="364167"/>
                  <a:pt x="457143" y="254002"/>
                </a:cubicBezTo>
                <a:cubicBezTo>
                  <a:pt x="457143" y="143838"/>
                  <a:pt x="364095" y="50772"/>
                  <a:pt x="253952" y="50772"/>
                </a:cubicBezTo>
                <a:close/>
                <a:moveTo>
                  <a:pt x="253952" y="0"/>
                </a:moveTo>
                <a:cubicBezTo>
                  <a:pt x="391619" y="0"/>
                  <a:pt x="507905" y="116309"/>
                  <a:pt x="507905" y="254002"/>
                </a:cubicBezTo>
                <a:cubicBezTo>
                  <a:pt x="507905" y="391696"/>
                  <a:pt x="391619" y="508005"/>
                  <a:pt x="253952" y="508005"/>
                </a:cubicBezTo>
                <a:cubicBezTo>
                  <a:pt x="116286" y="508005"/>
                  <a:pt x="0" y="391696"/>
                  <a:pt x="0" y="254002"/>
                </a:cubicBezTo>
                <a:cubicBezTo>
                  <a:pt x="0" y="116309"/>
                  <a:pt x="116286" y="0"/>
                  <a:pt x="253952" y="0"/>
                </a:cubicBezTo>
                <a:close/>
              </a:path>
            </a:pathLst>
          </a:cu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p:cNvPicPr>
            <a:picLocks noChangeAspect="1"/>
          </p:cNvPicPr>
          <p:nvPr userDrawn="1"/>
        </p:nvPicPr>
        <p:blipFill>
          <a:blip r:embed="rId2"/>
          <a:stretch>
            <a:fillRect/>
          </a:stretch>
        </p:blipFill>
        <p:spPr>
          <a:xfrm>
            <a:off x="5175210" y="663056"/>
            <a:ext cx="1658035" cy="460772"/>
          </a:xfrm>
          <a:prstGeom prst="rect">
            <a:avLst/>
          </a:prstGeom>
        </p:spPr>
      </p:pic>
      <p:sp>
        <p:nvSpPr>
          <p:cNvPr id="4" name="矩形 3"/>
          <p:cNvSpPr/>
          <p:nvPr userDrawn="1"/>
        </p:nvSpPr>
        <p:spPr>
          <a:xfrm>
            <a:off x="689181" y="1123828"/>
            <a:ext cx="10920866" cy="3461385"/>
          </a:xfrm>
          <a:prstGeom prst="rect">
            <a:avLst/>
          </a:prstGeom>
        </p:spPr>
        <p:txBody>
          <a:bodyPr wrap="square">
            <a:spAutoFit/>
          </a:bodyPr>
          <a:lstStyle/>
          <a:p>
            <a:pPr algn="ctr">
              <a:lnSpc>
                <a:spcPct val="150000"/>
              </a:lnSpc>
            </a:pPr>
            <a:r>
              <a:rPr lang="en-US" altLang="zh-CN" sz="2000" b="1" dirty="0">
                <a:solidFill>
                  <a:srgbClr val="DA251C"/>
                </a:solidFill>
              </a:rPr>
              <a:t>《</a:t>
            </a:r>
            <a:r>
              <a:rPr lang="zh-CN" altLang="en-US" sz="2000" b="1" dirty="0">
                <a:solidFill>
                  <a:srgbClr val="DA251C"/>
                </a:solidFill>
              </a:rPr>
              <a:t>高考帮</a:t>
            </a:r>
            <a:r>
              <a:rPr lang="en-US" altLang="zh-CN" sz="2000" b="1" dirty="0">
                <a:solidFill>
                  <a:srgbClr val="DA251C"/>
                </a:solidFill>
              </a:rPr>
              <a:t>》</a:t>
            </a:r>
            <a:r>
              <a:rPr lang="zh-CN" altLang="en-US" sz="2000" b="1" dirty="0">
                <a:solidFill>
                  <a:srgbClr val="DA251C"/>
                </a:solidFill>
              </a:rPr>
              <a:t>系列图书配套</a:t>
            </a:r>
            <a:r>
              <a:rPr lang="en-US" altLang="zh-CN" sz="2000" b="1" dirty="0">
                <a:solidFill>
                  <a:srgbClr val="DA251C"/>
                </a:solidFill>
              </a:rPr>
              <a:t>PPT</a:t>
            </a:r>
            <a:r>
              <a:rPr lang="zh-CN" altLang="en-US" sz="2000" b="1" dirty="0">
                <a:solidFill>
                  <a:srgbClr val="DA251C"/>
                </a:solidFill>
              </a:rPr>
              <a:t>课件版权声明 </a:t>
            </a:r>
            <a:endParaRPr lang="en-US" altLang="zh-CN" sz="2000" b="1" dirty="0">
              <a:solidFill>
                <a:srgbClr val="DA251C"/>
              </a:solidFill>
            </a:endParaRPr>
          </a:p>
          <a:p>
            <a:pPr>
              <a:lnSpc>
                <a:spcPct val="150000"/>
              </a:lnSpc>
            </a:pPr>
            <a:endParaRPr lang="en-US" altLang="zh-CN" sz="1400" dirty="0">
              <a:solidFill>
                <a:prstClr val="black"/>
              </a:solidFill>
            </a:endParaRPr>
          </a:p>
          <a:p>
            <a:pPr>
              <a:lnSpc>
                <a:spcPct val="150000"/>
              </a:lnSpc>
            </a:pPr>
            <a:r>
              <a:rPr lang="zh-CN" altLang="en-US" sz="1400" dirty="0">
                <a:solidFill>
                  <a:prstClr val="black"/>
                </a:solidFill>
              </a:rPr>
              <a:t>本系列课件为河南天星教育传媒股份有限公司旗下</a:t>
            </a:r>
            <a:r>
              <a:rPr lang="en-US" altLang="zh-CN" sz="1400" dirty="0">
                <a:solidFill>
                  <a:prstClr val="black"/>
                </a:solidFill>
              </a:rPr>
              <a:t>《</a:t>
            </a:r>
            <a:r>
              <a:rPr lang="zh-CN" altLang="en-US" sz="1400" dirty="0">
                <a:solidFill>
                  <a:prstClr val="black"/>
                </a:solidFill>
              </a:rPr>
              <a:t>高考帮</a:t>
            </a:r>
            <a:r>
              <a:rPr lang="en-US" altLang="zh-CN" sz="1400" dirty="0">
                <a:solidFill>
                  <a:prstClr val="black"/>
                </a:solidFill>
              </a:rPr>
              <a:t>》</a:t>
            </a:r>
            <a:r>
              <a:rPr lang="zh-CN" altLang="en-US" sz="1400" dirty="0">
                <a:solidFill>
                  <a:prstClr val="black"/>
                </a:solidFill>
              </a:rPr>
              <a:t>品牌图书配属</a:t>
            </a:r>
            <a:r>
              <a:rPr lang="en-US" altLang="zh-CN" sz="1400" dirty="0">
                <a:solidFill>
                  <a:prstClr val="black"/>
                </a:solidFill>
              </a:rPr>
              <a:t>PPT</a:t>
            </a:r>
            <a:r>
              <a:rPr lang="zh-CN" altLang="en-US" sz="1400" dirty="0">
                <a:solidFill>
                  <a:prstClr val="black"/>
                </a:solidFill>
              </a:rPr>
              <a:t>课件，由天星教育开发，并拥有所有版权。本系列仅用于个人学习欣赏、教学研究，及其他非商业性或非盈利性用途。使用者须遵守著作权法及其他相关法律规定，不得侵犯本集团及相关权利人的合法权利。</a:t>
            </a:r>
          </a:p>
          <a:p>
            <a:pPr>
              <a:lnSpc>
                <a:spcPct val="150000"/>
              </a:lnSpc>
            </a:pPr>
            <a:r>
              <a:rPr lang="zh-CN" altLang="en-US" sz="1400" dirty="0">
                <a:solidFill>
                  <a:prstClr val="black"/>
                </a:solidFill>
              </a:rPr>
              <a:t>    </a:t>
            </a:r>
          </a:p>
          <a:p>
            <a:pPr>
              <a:lnSpc>
                <a:spcPct val="150000"/>
              </a:lnSpc>
            </a:pPr>
            <a:r>
              <a:rPr lang="zh-CN" altLang="en-US" sz="1400" dirty="0">
                <a:solidFill>
                  <a:prstClr val="black"/>
                </a:solidFill>
              </a:rPr>
              <a:t>将本课件任何内容用于其他用途时，应获得授权，如未经授权用于商业或盈利用途，一经发现，我司将追究侵权者的法律责任。</a:t>
            </a:r>
            <a:endParaRPr lang="en-US" altLang="zh-CN" sz="1400" dirty="0">
              <a:solidFill>
                <a:prstClr val="black"/>
              </a:solidFill>
            </a:endParaRPr>
          </a:p>
          <a:p>
            <a:pPr>
              <a:lnSpc>
                <a:spcPct val="150000"/>
              </a:lnSpc>
            </a:pPr>
            <a:endParaRPr lang="en-US" altLang="zh-CN" sz="1400" dirty="0">
              <a:solidFill>
                <a:prstClr val="black"/>
              </a:solidFill>
            </a:endParaRPr>
          </a:p>
          <a:p>
            <a:pPr>
              <a:lnSpc>
                <a:spcPct val="150000"/>
              </a:lnSpc>
            </a:pPr>
            <a:endParaRPr lang="en-US" altLang="zh-CN" sz="1400" dirty="0">
              <a:solidFill>
                <a:prstClr val="black"/>
              </a:solidFill>
            </a:endParaRPr>
          </a:p>
          <a:p>
            <a:pPr algn="r">
              <a:lnSpc>
                <a:spcPct val="150000"/>
              </a:lnSpc>
            </a:pPr>
            <a:r>
              <a:rPr lang="zh-CN" altLang="en-US" sz="1400" dirty="0">
                <a:solidFill>
                  <a:prstClr val="black"/>
                </a:solidFill>
              </a:rPr>
              <a:t>河南天星教育传媒股份有限公司</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圆角 6"/>
          <p:cNvSpPr/>
          <p:nvPr userDrawn="1"/>
        </p:nvSpPr>
        <p:spPr>
          <a:xfrm>
            <a:off x="0" y="1121833"/>
            <a:ext cx="12193201"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1948656"/>
            <a:ext cx="12193201" cy="861775"/>
          </a:xfrm>
          <a:prstGeom prst="rect">
            <a:avLst/>
          </a:prstGeom>
        </p:spPr>
        <p:txBody>
          <a:bodyPr anchor="b">
            <a:spAutoFit/>
          </a:bodyPr>
          <a:lstStyle>
            <a:lvl1pPr algn="ctr">
              <a:defRPr sz="5335">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387965" y="3602567"/>
            <a:ext cx="11380321" cy="640175"/>
          </a:xfrm>
          <a:prstGeom prst="rect">
            <a:avLst/>
          </a:prstGeom>
        </p:spPr>
        <p:txBody>
          <a:bodyPr wrap="square">
            <a:spAutoFit/>
          </a:bodyPr>
          <a:lstStyle>
            <a:lvl1pPr marL="0" indent="0" algn="ctr">
              <a:buNone/>
              <a:defRPr sz="3735"/>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dirty="0"/>
              <a:t>单击此处编辑母版副标题样式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69335"/>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目   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考情解读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pPr/>
              <a:t>2021/9/23</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sp>
        <p:nvSpPr>
          <p:cNvPr id="2" name="标题 1"/>
          <p:cNvSpPr>
            <a:spLocks noGrp="1"/>
          </p:cNvSpPr>
          <p:nvPr>
            <p:ph type="title"/>
          </p:nvPr>
        </p:nvSpPr>
        <p:spPr>
          <a:xfrm>
            <a:off x="838283" y="1520731"/>
            <a:ext cx="5991974" cy="697627"/>
          </a:xfrm>
          <a:prstGeom prst="rect">
            <a:avLst/>
          </a:prstGeom>
        </p:spPr>
        <p:txBody>
          <a:bodyPr wrap="square">
            <a:spAutoFit/>
          </a:bodyPr>
          <a:lstStyle>
            <a:lvl1pPr>
              <a:lnSpc>
                <a:spcPct val="100000"/>
              </a:lnSpc>
              <a:defRPr sz="3735">
                <a:latin typeface="+mn-ea"/>
                <a:ea typeface="+mn-ea"/>
              </a:defRPr>
            </a:lvl1pPr>
          </a:lstStyle>
          <a:p>
            <a:r>
              <a:rPr lang="zh-CN" altLang="en-US" dirty="0"/>
              <a:t>单击此处编辑母版标题样式</a:t>
            </a:r>
          </a:p>
        </p:txBody>
      </p:sp>
      <p:sp>
        <p:nvSpPr>
          <p:cNvPr id="3" name="标题 1"/>
          <p:cNvSpPr txBox="1"/>
          <p:nvPr userDrawn="1"/>
        </p:nvSpPr>
        <p:spPr>
          <a:xfrm>
            <a:off x="4162775" y="143693"/>
            <a:ext cx="3867651" cy="870181"/>
          </a:xfrm>
          <a:prstGeom prst="roundRect">
            <a:avLst>
              <a:gd name="adj" fmla="val 50000"/>
            </a:avLst>
          </a:prstGeom>
          <a:solidFill>
            <a:srgbClr val="DA251C"/>
          </a:solidFill>
          <a:ln>
            <a:noFill/>
          </a:ln>
        </p:spPr>
        <p:txBody>
          <a:bodyPr wrap="square" lIns="0" tIns="0" rIns="0" bIns="0">
            <a:spAutoFit/>
          </a:bodyPr>
          <a:lstStyle>
            <a:lvl1pPr algn="l" defTabSz="685800" rtl="0" eaLnBrk="1" latinLnBrk="0" hangingPunct="1">
              <a:lnSpc>
                <a:spcPct val="100000"/>
              </a:lnSpc>
              <a:spcBef>
                <a:spcPct val="0"/>
              </a:spcBef>
              <a:buNone/>
              <a:defRPr sz="2800" kern="1200">
                <a:solidFill>
                  <a:schemeClr val="bg1"/>
                </a:solidFill>
                <a:latin typeface="+mj-lt"/>
                <a:ea typeface="+mj-ea"/>
                <a:cs typeface="+mj-cs"/>
              </a:defRPr>
            </a:lvl1pPr>
          </a:lstStyle>
          <a:p>
            <a:pPr algn="ctr"/>
            <a:r>
              <a:rPr lang="zh-CN" altLang="en-US" sz="4000" dirty="0"/>
              <a:t>知识体系构建</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83534" y="2595360"/>
            <a:ext cx="5445491" cy="1157240"/>
          </a:xfrm>
          <a:prstGeom prst="rect">
            <a:avLst/>
          </a:prstGeom>
        </p:spPr>
        <p:txBody>
          <a:bodyPr wrap="square" anchor="ctr" anchorCtr="0">
            <a:spAutoFit/>
          </a:bodyPr>
          <a:lstStyle>
            <a:lvl1pPr marL="0" indent="0">
              <a:buNone/>
              <a:defRPr sz="3735">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7" name="矩形: 圆角 6"/>
          <p:cNvSpPr/>
          <p:nvPr userDrawn="1"/>
        </p:nvSpPr>
        <p:spPr>
          <a:xfrm>
            <a:off x="-360045" y="1979295"/>
            <a:ext cx="5666105" cy="2387600"/>
          </a:xfrm>
          <a:prstGeom prst="roundRect">
            <a:avLst>
              <a:gd name="adj" fmla="val 50000"/>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hasCustomPrompt="1"/>
          </p:nvPr>
        </p:nvSpPr>
        <p:spPr>
          <a:xfrm>
            <a:off x="153476" y="2817283"/>
            <a:ext cx="5390411" cy="712047"/>
          </a:xfrm>
          <a:prstGeom prst="rect">
            <a:avLst/>
          </a:prstGeom>
          <a:ln>
            <a:noFill/>
          </a:ln>
        </p:spPr>
        <p:txBody>
          <a:bodyPr wrap="square" anchor="b">
            <a:spAutoFit/>
          </a:bodyPr>
          <a:lstStyle>
            <a:lvl1pPr>
              <a:defRPr sz="4265">
                <a:solidFill>
                  <a:schemeClr val="bg1"/>
                </a:solidFill>
              </a:defRPr>
            </a:lvl1pPr>
          </a:lstStyle>
          <a:p>
            <a:r>
              <a:rPr lang="zh-CN" altLang="en-US" dirty="0"/>
              <a:t>考点帮</a:t>
            </a:r>
            <a:r>
              <a:rPr lang="en-US" altLang="zh-CN" dirty="0"/>
              <a:t>·必备</a:t>
            </a:r>
            <a:r>
              <a:rPr lang="zh-CN" altLang="en-US" dirty="0"/>
              <a:t>知识通关</a:t>
            </a:r>
          </a:p>
        </p:txBody>
      </p:sp>
      <p:grpSp>
        <p:nvGrpSpPr>
          <p:cNvPr id="8" name="组合 7"/>
          <p:cNvGrpSpPr/>
          <p:nvPr userDrawn="1"/>
        </p:nvGrpSpPr>
        <p:grpSpPr>
          <a:xfrm>
            <a:off x="11295413" y="103788"/>
            <a:ext cx="118901" cy="205737"/>
            <a:chOff x="8465487" y="93561"/>
            <a:chExt cx="85864" cy="154303"/>
          </a:xfrm>
        </p:grpSpPr>
        <p:sp>
          <p:nvSpPr>
            <p:cNvPr id="9" name="任意多边形: 形状 8"/>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0" name="任意多边形: 形状 9"/>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1" name="组合 10"/>
          <p:cNvGrpSpPr/>
          <p:nvPr userDrawn="1"/>
        </p:nvGrpSpPr>
        <p:grpSpPr>
          <a:xfrm>
            <a:off x="11493310" y="138508"/>
            <a:ext cx="505871" cy="154395"/>
            <a:chOff x="2452571" y="1771159"/>
            <a:chExt cx="7813430" cy="2384926"/>
          </a:xfrm>
          <a:solidFill>
            <a:srgbClr val="DA251C"/>
          </a:solidFill>
        </p:grpSpPr>
        <p:sp>
          <p:nvSpPr>
            <p:cNvPr id="12"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13"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14"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小标题">
    <p:spTree>
      <p:nvGrpSpPr>
        <p:cNvPr id="1" name=""/>
        <p:cNvGrpSpPr/>
        <p:nvPr/>
      </p:nvGrpSpPr>
      <p:grpSpPr>
        <a:xfrm>
          <a:off x="0" y="0"/>
          <a:ext cx="0" cy="0"/>
          <a:chOff x="0" y="0"/>
          <a:chExt cx="0" cy="0"/>
        </a:xfrm>
      </p:grpSpPr>
      <p:sp>
        <p:nvSpPr>
          <p:cNvPr id="6" name="矩形 5"/>
          <p:cNvSpPr/>
          <p:nvPr userDrawn="1"/>
        </p:nvSpPr>
        <p:spPr>
          <a:xfrm>
            <a:off x="0" y="0"/>
            <a:ext cx="12193201" cy="6858000"/>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2642" y="69000"/>
            <a:ext cx="12049186" cy="6720000"/>
          </a:xfrm>
          <a:prstGeom prst="roundRect">
            <a:avLst>
              <a:gd name="adj" fmla="val 13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2" name="标题 1"/>
          <p:cNvSpPr>
            <a:spLocks noGrp="1"/>
          </p:cNvSpPr>
          <p:nvPr>
            <p:ph type="title" hasCustomPrompt="1"/>
          </p:nvPr>
        </p:nvSpPr>
        <p:spPr>
          <a:xfrm>
            <a:off x="0" y="184785"/>
            <a:ext cx="5318125" cy="723091"/>
          </a:xfrm>
          <a:prstGeom prst="roundRect">
            <a:avLst>
              <a:gd name="adj" fmla="val 31077"/>
            </a:avLst>
          </a:prstGeom>
          <a:solidFill>
            <a:srgbClr val="DA251C"/>
          </a:solidFill>
          <a:ln>
            <a:noFill/>
          </a:ln>
        </p:spPr>
        <p:txBody>
          <a:bodyPr wrap="square" lIns="0" tIns="0" rIns="0" bIns="0">
            <a:spAutoFit/>
          </a:bodyPr>
          <a:lstStyle>
            <a:lvl1pPr>
              <a:lnSpc>
                <a:spcPct val="100000"/>
              </a:lnSpc>
              <a:defRPr sz="3735">
                <a:solidFill>
                  <a:schemeClr val="bg1"/>
                </a:solidFill>
              </a:defRPr>
            </a:lvl1pPr>
          </a:lstStyle>
          <a:p>
            <a:r>
              <a:rPr lang="zh-CN" altLang="en-US" dirty="0"/>
              <a:t>输入标题</a:t>
            </a:r>
          </a:p>
        </p:txBody>
      </p:sp>
      <p:grpSp>
        <p:nvGrpSpPr>
          <p:cNvPr id="16" name="组合 15"/>
          <p:cNvGrpSpPr/>
          <p:nvPr userDrawn="1"/>
        </p:nvGrpSpPr>
        <p:grpSpPr>
          <a:xfrm>
            <a:off x="11295413" y="103788"/>
            <a:ext cx="118901" cy="205737"/>
            <a:chOff x="8465487" y="93561"/>
            <a:chExt cx="85864" cy="154303"/>
          </a:xfrm>
        </p:grpSpPr>
        <p:sp>
          <p:nvSpPr>
            <p:cNvPr id="17" name="任意多边形: 形状 16"/>
            <p:cNvSpPr/>
            <p:nvPr/>
          </p:nvSpPr>
          <p:spPr>
            <a:xfrm flipH="1">
              <a:off x="8465487" y="154304"/>
              <a:ext cx="85864" cy="93560"/>
            </a:xfrm>
            <a:custGeom>
              <a:avLst/>
              <a:gdLst>
                <a:gd name="connsiteX0" fmla="*/ 61853 w 85864"/>
                <a:gd name="connsiteY0" fmla="*/ 0 h 93560"/>
                <a:gd name="connsiteX1" fmla="*/ 24011 w 85864"/>
                <a:gd name="connsiteY1" fmla="*/ 0 h 93560"/>
                <a:gd name="connsiteX2" fmla="*/ 23729 w 85864"/>
                <a:gd name="connsiteY2" fmla="*/ 3111 h 93560"/>
                <a:gd name="connsiteX3" fmla="*/ 15368 w 85864"/>
                <a:gd name="connsiteY3" fmla="*/ 17274 h 93560"/>
                <a:gd name="connsiteX4" fmla="*/ 12624 w 85864"/>
                <a:gd name="connsiteY4" fmla="*/ 20162 h 93560"/>
                <a:gd name="connsiteX5" fmla="*/ 12624 w 85864"/>
                <a:gd name="connsiteY5" fmla="*/ 20230 h 93560"/>
                <a:gd name="connsiteX6" fmla="*/ 12575 w 85864"/>
                <a:gd name="connsiteY6" fmla="*/ 20270 h 93560"/>
                <a:gd name="connsiteX7" fmla="*/ 0 w 85864"/>
                <a:gd name="connsiteY7" fmla="*/ 50628 h 93560"/>
                <a:gd name="connsiteX8" fmla="*/ 42932 w 85864"/>
                <a:gd name="connsiteY8" fmla="*/ 93560 h 93560"/>
                <a:gd name="connsiteX9" fmla="*/ 85864 w 85864"/>
                <a:gd name="connsiteY9" fmla="*/ 50628 h 93560"/>
                <a:gd name="connsiteX10" fmla="*/ 73290 w 85864"/>
                <a:gd name="connsiteY10" fmla="*/ 20270 h 93560"/>
                <a:gd name="connsiteX11" fmla="*/ 73241 w 85864"/>
                <a:gd name="connsiteY11" fmla="*/ 20230 h 93560"/>
                <a:gd name="connsiteX12" fmla="*/ 73241 w 85864"/>
                <a:gd name="connsiteY12" fmla="*/ 20162 h 93560"/>
                <a:gd name="connsiteX13" fmla="*/ 70496 w 85864"/>
                <a:gd name="connsiteY13" fmla="*/ 17274 h 93560"/>
                <a:gd name="connsiteX14" fmla="*/ 62136 w 85864"/>
                <a:gd name="connsiteY14" fmla="*/ 3111 h 9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64" h="93560">
                  <a:moveTo>
                    <a:pt x="61853" y="0"/>
                  </a:moveTo>
                  <a:lnTo>
                    <a:pt x="24011" y="0"/>
                  </a:lnTo>
                  <a:lnTo>
                    <a:pt x="23729" y="3111"/>
                  </a:lnTo>
                  <a:cubicBezTo>
                    <a:pt x="21429" y="8686"/>
                    <a:pt x="18499" y="13538"/>
                    <a:pt x="15368" y="17274"/>
                  </a:cubicBezTo>
                  <a:lnTo>
                    <a:pt x="12624" y="20162"/>
                  </a:lnTo>
                  <a:lnTo>
                    <a:pt x="12624" y="20230"/>
                  </a:lnTo>
                  <a:lnTo>
                    <a:pt x="12575" y="20270"/>
                  </a:lnTo>
                  <a:cubicBezTo>
                    <a:pt x="4806" y="28040"/>
                    <a:pt x="0" y="38773"/>
                    <a:pt x="0" y="50628"/>
                  </a:cubicBezTo>
                  <a:cubicBezTo>
                    <a:pt x="0" y="74339"/>
                    <a:pt x="19222" y="93560"/>
                    <a:pt x="42932" y="93560"/>
                  </a:cubicBezTo>
                  <a:cubicBezTo>
                    <a:pt x="66643" y="93560"/>
                    <a:pt x="85864" y="74339"/>
                    <a:pt x="85864" y="50628"/>
                  </a:cubicBezTo>
                  <a:cubicBezTo>
                    <a:pt x="85864" y="38773"/>
                    <a:pt x="81059" y="28040"/>
                    <a:pt x="73290" y="20270"/>
                  </a:cubicBezTo>
                  <a:lnTo>
                    <a:pt x="73241" y="20230"/>
                  </a:lnTo>
                  <a:lnTo>
                    <a:pt x="73241" y="20162"/>
                  </a:lnTo>
                  <a:lnTo>
                    <a:pt x="70496" y="17274"/>
                  </a:lnTo>
                  <a:cubicBezTo>
                    <a:pt x="67366" y="13538"/>
                    <a:pt x="64436" y="8686"/>
                    <a:pt x="62136" y="3111"/>
                  </a:cubicBez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sp>
          <p:nvSpPr>
            <p:cNvPr id="18" name="任意多边形: 形状 17"/>
            <p:cNvSpPr/>
            <p:nvPr/>
          </p:nvSpPr>
          <p:spPr>
            <a:xfrm>
              <a:off x="8486110" y="93561"/>
              <a:ext cx="49867" cy="70269"/>
            </a:xfrm>
            <a:custGeom>
              <a:avLst/>
              <a:gdLst>
                <a:gd name="connsiteX0" fmla="*/ 19901 w 49867"/>
                <a:gd name="connsiteY0" fmla="*/ 0 h 70269"/>
                <a:gd name="connsiteX1" fmla="*/ 29966 w 49867"/>
                <a:gd name="connsiteY1" fmla="*/ 0 h 70269"/>
                <a:gd name="connsiteX2" fmla="*/ 29966 w 49867"/>
                <a:gd name="connsiteY2" fmla="*/ 7176 h 70269"/>
                <a:gd name="connsiteX3" fmla="*/ 34160 w 49867"/>
                <a:gd name="connsiteY3" fmla="*/ 7176 h 70269"/>
                <a:gd name="connsiteX4" fmla="*/ 43157 w 49867"/>
                <a:gd name="connsiteY4" fmla="*/ 14256 h 70269"/>
                <a:gd name="connsiteX5" fmla="*/ 43157 w 49867"/>
                <a:gd name="connsiteY5" fmla="*/ 14958 h 70269"/>
                <a:gd name="connsiteX6" fmla="*/ 43534 w 49867"/>
                <a:gd name="connsiteY6" fmla="*/ 15018 h 70269"/>
                <a:gd name="connsiteX7" fmla="*/ 49867 w 49867"/>
                <a:gd name="connsiteY7" fmla="*/ 22537 h 70269"/>
                <a:gd name="connsiteX8" fmla="*/ 49867 w 49867"/>
                <a:gd name="connsiteY8" fmla="*/ 22927 h 70269"/>
                <a:gd name="connsiteX9" fmla="*/ 49867 w 49867"/>
                <a:gd name="connsiteY9" fmla="*/ 27097 h 70269"/>
                <a:gd name="connsiteX10" fmla="*/ 49867 w 49867"/>
                <a:gd name="connsiteY10" fmla="*/ 70269 h 70269"/>
                <a:gd name="connsiteX11" fmla="*/ 0 w 49867"/>
                <a:gd name="connsiteY11" fmla="*/ 70269 h 70269"/>
                <a:gd name="connsiteX12" fmla="*/ 0 w 49867"/>
                <a:gd name="connsiteY12" fmla="*/ 27097 h 70269"/>
                <a:gd name="connsiteX13" fmla="*/ 0 w 49867"/>
                <a:gd name="connsiteY13" fmla="*/ 22927 h 70269"/>
                <a:gd name="connsiteX14" fmla="*/ 0 w 49867"/>
                <a:gd name="connsiteY14" fmla="*/ 22537 h 70269"/>
                <a:gd name="connsiteX15" fmla="*/ 6333 w 49867"/>
                <a:gd name="connsiteY15" fmla="*/ 15018 h 70269"/>
                <a:gd name="connsiteX16" fmla="*/ 6710 w 49867"/>
                <a:gd name="connsiteY16" fmla="*/ 14958 h 70269"/>
                <a:gd name="connsiteX17" fmla="*/ 6710 w 49867"/>
                <a:gd name="connsiteY17" fmla="*/ 14256 h 70269"/>
                <a:gd name="connsiteX18" fmla="*/ 15707 w 49867"/>
                <a:gd name="connsiteY18" fmla="*/ 7176 h 70269"/>
                <a:gd name="connsiteX19" fmla="*/ 19901 w 49867"/>
                <a:gd name="connsiteY19" fmla="*/ 7176 h 7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867" h="70269">
                  <a:moveTo>
                    <a:pt x="19901" y="0"/>
                  </a:moveTo>
                  <a:lnTo>
                    <a:pt x="29966" y="0"/>
                  </a:lnTo>
                  <a:lnTo>
                    <a:pt x="29966" y="7176"/>
                  </a:lnTo>
                  <a:lnTo>
                    <a:pt x="34160" y="7176"/>
                  </a:lnTo>
                  <a:cubicBezTo>
                    <a:pt x="39129" y="7176"/>
                    <a:pt x="43157" y="10346"/>
                    <a:pt x="43157" y="14256"/>
                  </a:cubicBezTo>
                  <a:lnTo>
                    <a:pt x="43157" y="14958"/>
                  </a:lnTo>
                  <a:lnTo>
                    <a:pt x="43534" y="15018"/>
                  </a:lnTo>
                  <a:cubicBezTo>
                    <a:pt x="47256" y="16257"/>
                    <a:pt x="49867" y="19157"/>
                    <a:pt x="49867" y="22537"/>
                  </a:cubicBezTo>
                  <a:lnTo>
                    <a:pt x="49867" y="22927"/>
                  </a:lnTo>
                  <a:lnTo>
                    <a:pt x="49867" y="27097"/>
                  </a:lnTo>
                  <a:lnTo>
                    <a:pt x="49867" y="70269"/>
                  </a:lnTo>
                  <a:lnTo>
                    <a:pt x="0" y="70269"/>
                  </a:lnTo>
                  <a:lnTo>
                    <a:pt x="0" y="27097"/>
                  </a:lnTo>
                  <a:lnTo>
                    <a:pt x="0" y="22927"/>
                  </a:lnTo>
                  <a:lnTo>
                    <a:pt x="0" y="22537"/>
                  </a:lnTo>
                  <a:cubicBezTo>
                    <a:pt x="0" y="19157"/>
                    <a:pt x="2612" y="16257"/>
                    <a:pt x="6333" y="15018"/>
                  </a:cubicBezTo>
                  <a:lnTo>
                    <a:pt x="6710" y="14958"/>
                  </a:lnTo>
                  <a:lnTo>
                    <a:pt x="6710" y="14256"/>
                  </a:lnTo>
                  <a:cubicBezTo>
                    <a:pt x="6710" y="10346"/>
                    <a:pt x="10738" y="7176"/>
                    <a:pt x="15707" y="7176"/>
                  </a:cubicBezTo>
                  <a:lnTo>
                    <a:pt x="19901" y="7176"/>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endParaRPr>
            </a:p>
          </p:txBody>
        </p:sp>
      </p:grpSp>
      <p:grpSp>
        <p:nvGrpSpPr>
          <p:cNvPr id="19" name="组合 18"/>
          <p:cNvGrpSpPr/>
          <p:nvPr userDrawn="1"/>
        </p:nvGrpSpPr>
        <p:grpSpPr>
          <a:xfrm>
            <a:off x="11493310" y="138508"/>
            <a:ext cx="505871" cy="154395"/>
            <a:chOff x="2452571" y="1771159"/>
            <a:chExt cx="7813430" cy="2384926"/>
          </a:xfrm>
          <a:solidFill>
            <a:srgbClr val="DA251C"/>
          </a:solidFill>
        </p:grpSpPr>
        <p:sp>
          <p:nvSpPr>
            <p:cNvPr id="20"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DA251C"/>
                </a:solidFill>
              </a:endParaRPr>
            </a:p>
          </p:txBody>
        </p:sp>
        <p:sp>
          <p:nvSpPr>
            <p:cNvPr id="21"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sp>
          <p:nvSpPr>
            <p:cNvPr id="22"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251C"/>
                </a:soli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6.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9.xml"/><Relationship Id="rId1" Type="http://schemas.openxmlformats.org/officeDocument/2006/relationships/tags" Target="../tags/tag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0.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1.xml"/></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考点帮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必备知识通关</a:t>
            </a:r>
          </a:p>
        </p:txBody>
      </p:sp>
      <p:sp>
        <p:nvSpPr>
          <p:cNvPr id="16" name="矩形 15">
            <a:hlinkClick r:id="rId2" action="ppaction://hlinksldjump"/>
          </p:cNvPr>
          <p:cNvSpPr/>
          <p:nvPr/>
        </p:nvSpPr>
        <p:spPr>
          <a:xfrm>
            <a:off x="5427820" y="232115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20世纪50年代至70年代探索社会</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主义建设道路的实践</a:t>
            </a:r>
          </a:p>
        </p:txBody>
      </p:sp>
      <p:sp>
        <p:nvSpPr>
          <p:cNvPr id="17" name="矩形 16">
            <a:hlinkClick r:id="rId2" action="ppaction://hlinksldjump"/>
          </p:cNvPr>
          <p:cNvSpPr/>
          <p:nvPr/>
        </p:nvSpPr>
        <p:spPr>
          <a:xfrm>
            <a:off x="5427820" y="367414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改革开放与社会主义市场经济体</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制的建立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756015" cy="1278615"/>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20世纪50年代至70年代探索社会主义</a:t>
            </a:r>
            <a:br>
              <a:rPr lang="zh-CN" altLang="en-US" sz="3200" dirty="0">
                <a:solidFill>
                  <a:schemeClr val="bg1"/>
                </a:solidFill>
                <a:latin typeface="微软雅黑" panose="020B0503020204020204" charset="-122"/>
                <a:ea typeface="微软雅黑" panose="020B0503020204020204" charset="-122"/>
                <a:sym typeface="+mn-ea"/>
              </a:rPr>
            </a:br>
            <a:r>
              <a:rPr lang="zh-CN" altLang="en-US" sz="3200" dirty="0">
                <a:solidFill>
                  <a:schemeClr val="bg1"/>
                </a:solidFill>
                <a:latin typeface="微软雅黑" panose="020B0503020204020204" charset="-122"/>
                <a:ea typeface="微软雅黑" panose="020B0503020204020204" charset="-122"/>
                <a:sym typeface="+mn-ea"/>
              </a:rPr>
              <a:t>              建设道路的实践</a:t>
            </a:r>
          </a:p>
        </p:txBody>
      </p:sp>
      <p:sp>
        <p:nvSpPr>
          <p:cNvPr id="100" name="文本框 99"/>
          <p:cNvSpPr txBox="1"/>
          <p:nvPr/>
        </p:nvSpPr>
        <p:spPr>
          <a:xfrm>
            <a:off x="291465" y="1531620"/>
            <a:ext cx="11255375" cy="396938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一、社会主义建设的起步</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1.国民经济的恢复(1949—1952年)</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(1)背景:中华人民共和国成立初期,国民经济全面崩溃,国内形势严峻。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①表现:工农业生产下降,国家财政困难;通货膨胀,人民生活困苦。</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②原因:帝国主义的长期掠夺;国民政府和官僚资本家的大肆搜刮;多年战争的严重破坏。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(2)措施</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①没收官僚资本和帝国主义在华企业,建立社会主义国营经济。</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②实行土地改革,消灭封建土地所有制。</a:t>
            </a:r>
            <a:r>
              <a:rPr lang="en-US" sz="2800">
                <a:solidFill>
                  <a:srgbClr val="FF0000"/>
                </a:solidFill>
                <a:latin typeface="微软雅黑" panose="020B0503020204020204" charset="-122"/>
                <a:ea typeface="微软雅黑" panose="020B0503020204020204" charset="-122"/>
                <a:cs typeface="微软雅黑" panose="020B0503020204020204" charset="-122"/>
              </a:rPr>
              <a:t>[2020海南高考第12题]</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③打击投机倒把,稳定物价,掌握市场主动权。</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④统一全国财经,实行国家财政经济的统一。</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⑤合理调整工商业。</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(3)意义:到1952年底,工农业生产超过历史最高水平,完成了国民经济的恢复工作,为国家开展有计划的经济建设和社会主义改造创造了条件。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2.“一五”计划(1953—1957年)</a:t>
            </a:r>
            <a:r>
              <a:rPr lang="en-US" sz="2800">
                <a:solidFill>
                  <a:srgbClr val="FF0000"/>
                </a:solidFill>
                <a:latin typeface="微软雅黑" panose="020B0503020204020204" charset="-122"/>
                <a:ea typeface="微软雅黑" panose="020B0503020204020204" charset="-122"/>
                <a:cs typeface="微软雅黑" panose="020B0503020204020204" charset="-122"/>
              </a:rPr>
              <a:t>[高频点]</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(1)背景:中华人民共和国成立之初,工业基础薄弱;新生政权的巩固和经济的恢复;苏联的援助。</a:t>
            </a:r>
            <a:r>
              <a:rPr lang="en-US" sz="2800">
                <a:solidFill>
                  <a:srgbClr val="FF0000"/>
                </a:solidFill>
                <a:latin typeface="微软雅黑" panose="020B0503020204020204" charset="-122"/>
                <a:ea typeface="微软雅黑" panose="020B0503020204020204" charset="-122"/>
                <a:cs typeface="微软雅黑" panose="020B0503020204020204" charset="-122"/>
              </a:rPr>
              <a:t>[2019全国卷Ⅰ第31题]</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(2)内容:集中主要力量发展重工业,建立国家工业化和国防现代化的初步基础。</a:t>
            </a:r>
            <a:r>
              <a:rPr lang="en-US" sz="2800">
                <a:solidFill>
                  <a:srgbClr val="FF0000"/>
                </a:solidFill>
                <a:latin typeface="微软雅黑" panose="020B0503020204020204" charset="-122"/>
                <a:ea typeface="微软雅黑" panose="020B0503020204020204" charset="-122"/>
                <a:cs typeface="微软雅黑" panose="020B0503020204020204" charset="-122"/>
              </a:rPr>
              <a:t>[2016全国卷Ⅱ第31题]</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(3)成就:建立了以鞍山钢铁公司为代表的东北重工业基地。</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(4)意义:我国开始改变工业落后面貌,为社会主义工业化奠定了初步基础。</a:t>
            </a:r>
            <a:r>
              <a:rPr lang="en-US" sz="2800">
                <a:solidFill>
                  <a:srgbClr val="FF0000"/>
                </a:solidFill>
                <a:latin typeface="微软雅黑" panose="020B0503020204020204" charset="-122"/>
                <a:ea typeface="微软雅黑" panose="020B0503020204020204" charset="-122"/>
                <a:cs typeface="微软雅黑" panose="020B0503020204020204" charset="-122"/>
              </a:rPr>
              <a:t>[2019江苏高考第12题]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名师提醒</a:t>
            </a:r>
            <a:r>
              <a:rPr lang="en-US" sz="2800" b="1">
                <a:solidFill>
                  <a:srgbClr val="000000"/>
                </a:solidFill>
                <a:latin typeface="微软雅黑" panose="020B0503020204020204" charset="-122"/>
                <a:ea typeface="微软雅黑" panose="020B0503020204020204" charset="-122"/>
                <a:cs typeface="微软雅黑" panose="020B0503020204020204" charset="-122"/>
              </a:rPr>
              <a:t>　　　　</a:t>
            </a:r>
          </a:p>
          <a:p>
            <a:pPr indent="0" algn="ctr">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“一五”计划优先发展重工业的原因</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1.历史原因:我国重工业基础十分薄弱。</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2.现实原因:中华人民共和国成立初期,帝国主义国家敌视中国,发展重工业能够增强国防力量,有利于巩固新生政权。</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3.苏联影响:苏联通过实施两个五年计划,优先发展重工业,迅速实现了工业化,经济实力迅速提升。</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4.经济关系:重工业的发展有助于推动农业和轻工业的发展。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3.三大改造(1953—1956年)</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(1)背景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①国内经济、政治条件及国际形势的变化。</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②过渡时期总路线的提出:在一个相当长的时期内,逐步实现国家的社会主义工业化,并逐步实现国家对农业、手工业和资本主义工商业的社会主义改造。</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(2)措施</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①广大农民组织起来,参加农业生产合作社,走集体化道路。</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②手工业者参加手工业生产合作社。</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③通过“赎买”政策,资本主义工商业掀起全行业公私合营的高潮。</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(3)意义:到1956年底,我国基本完成了三大改造,生产资料私有制变为社会主义公有制,社会主义经济体系在中国基本建立起来。</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概念解读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1.过渡时期(1949—1956年):从新民主主义社会向社会主义社会过渡,从生产资料私有制向生产资料公有制过渡。</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2.“赎买”政策:指对资产阶级的生产资料通过和平方式采取有偿办法实行国有化的政策。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sym typeface="+mn-ea"/>
              </a:rPr>
              <a:t>唯物史观</a:t>
            </a: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b="1">
                <a:solidFill>
                  <a:srgbClr val="000000"/>
                </a:solidFill>
                <a:latin typeface="微软雅黑" panose="020B0503020204020204" charset="-122"/>
                <a:ea typeface="微软雅黑" panose="020B0503020204020204" charset="-122"/>
                <a:cs typeface="微软雅黑" panose="020B0503020204020204" charset="-122"/>
                <a:sym typeface="+mn-ea"/>
              </a:rPr>
              <a:t>工业化与三大改造的关系</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1.过渡时期总路线的内容可以概括为“一体两翼”:“一体”即社会主义工业化;“两翼”即国家对农业、手工业和资本主义工商业的社会主义改造。</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2.工业化建设是发展生产力,三大改造是变革生产关系。两者相辅相成,互相促进,体现了发展生产力和变革生产关系的有机统一。</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3.从根本上看,生产关系的变革是为了进一步解放和发展生产力,因此社会主义改造服从于社会主义工业化,而社会主义工业化又保证了社会主义改造的成果。</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二、社会主义建设道路的探索</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1.正确的探索</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(1)1956年毛泽东作《论十大关系》的报告,中共开始独立探索社会主义建设道路。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1956年中共八大召开,大会正确分析了中国社会的主要矛盾——人民对于经济文化迅速发展的需要同当前经济文化不能满足人民需要的状况之间的矛盾,并作出决议——集中力量进行经济建设,把我国由落后的农业国变为先进的工业国;经济建设方针是既反保守又反冒进,即在综合平衡中稳步前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60730" y="1652905"/>
            <a:ext cx="9749790" cy="1567180"/>
          </a:xfrm>
          <a:ln>
            <a:noFill/>
          </a:ln>
        </p:spPr>
        <p:txBody>
          <a:bodyPr wrap="square"/>
          <a:lstStyle/>
          <a:p>
            <a:r>
              <a:rPr lang="zh-CN" altLang="en-US" sz="5330" b="1" dirty="0" smtClean="0">
                <a:sym typeface="+mn-ea"/>
              </a:rPr>
              <a:t>第十单元    中国特色社会主义</a:t>
            </a:r>
            <a:br>
              <a:rPr lang="zh-CN" altLang="en-US" sz="5330" b="1" dirty="0" smtClean="0">
                <a:sym typeface="+mn-ea"/>
              </a:rPr>
            </a:br>
            <a:r>
              <a:rPr lang="zh-CN" altLang="en-US" sz="5330" b="1" dirty="0" smtClean="0">
                <a:sym typeface="+mn-ea"/>
              </a:rPr>
              <a:t>         建设</a:t>
            </a:r>
            <a:r>
              <a:rPr lang="zh-CN" altLang="en-US" sz="5325" b="1" dirty="0" smtClean="0">
                <a:sym typeface="+mn-ea"/>
              </a:rPr>
              <a:t>的道路</a:t>
            </a:r>
            <a:endParaRPr lang="zh-CN" altLang="en-US" sz="5330" b="1" dirty="0" smtClean="0">
              <a:sym typeface="+mn-ea"/>
            </a:endParaRPr>
          </a:p>
        </p:txBody>
      </p:sp>
      <p:sp>
        <p:nvSpPr>
          <p:cNvPr id="3" name="副标题 2"/>
          <p:cNvSpPr>
            <a:spLocks noGrp="1"/>
          </p:cNvSpPr>
          <p:nvPr>
            <p:ph type="subTitle" idx="1"/>
          </p:nvPr>
        </p:nvSpPr>
        <p:spPr>
          <a:xfrm>
            <a:off x="405745" y="3735917"/>
            <a:ext cx="11380321" cy="640175"/>
          </a:xfrm>
          <a:ln>
            <a:solidFill>
              <a:schemeClr val="bg1"/>
            </a:solidFill>
          </a:ln>
        </p:spPr>
        <p:txBody>
          <a:bodyPr>
            <a:normAutofit/>
          </a:bodyPr>
          <a:lstStyle/>
          <a:p>
            <a:endParaRPr lang="zh-CN" altLang="en-US" sz="2800" dirty="0"/>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(3)1960年冬,中共中央提出“调整、巩固、充实、提高”方针,纠正农村工作中“左”的错误,使经济逐步得到恢复和发展。</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[2019海南高考第12题]</a:t>
            </a:r>
            <a:endParaRPr lang="en-US" sz="2800">
              <a:solidFill>
                <a:srgbClr val="FF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(4)1962年初中共召开七千人大会,深入总结了社会主义建设的经验,取得了重要成果。</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(5)1971年,周恩来着手恢复调整国民经济。到1973年,国民经济出现复苏局面。1975 年,邓小平提出全面整顿的思想,并采取有效措施,使国民经济呈现迅速回升的态势。</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2.失误的探索</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(1)表现</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①1958年,中共八大二次会议提出“鼓足干劲,力争上游, 多快好省地建设社会主义”的总路线,在全国掀起“大跃进”和人民公社化运动。</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②“文革”时期,以阶级斗争为纲。</a:t>
            </a: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名师提醒</a:t>
            </a:r>
            <a:r>
              <a:rPr lang="en-US" sz="2800" b="1">
                <a:solidFill>
                  <a:srgbClr val="000000"/>
                </a:solidFill>
                <a:latin typeface="微软雅黑" panose="020B0503020204020204" charset="-122"/>
                <a:ea typeface="微软雅黑" panose="020B0503020204020204" charset="-122"/>
                <a:cs typeface="微软雅黑" panose="020B0503020204020204" charset="-122"/>
              </a:rPr>
              <a:t>　　　“大跃进”和人民公社化运动</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就表现而言,“大跃进”运动要求大办工业,片面追求经济发展的高速度和高指标;而人民公社化运动期间一切财产由公社统一核算,统一分配,大办公社食堂。</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rPr>
              <a:t>就失误而言,“大跃进”运动违背了经济发展的客观规律,忽视了中国经济落后的国情;人民公社化运动中生产关系超越了生产力发展水平,超越了历史发展阶段。</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(2)原因</a:t>
            </a:r>
          </a:p>
        </p:txBody>
      </p:sp>
      <p:graphicFrame>
        <p:nvGraphicFramePr>
          <p:cNvPr id="2" name="表格 1"/>
          <p:cNvGraphicFramePr/>
          <p:nvPr>
            <p:custDataLst>
              <p:tags r:id="rId1"/>
            </p:custDataLst>
          </p:nvPr>
        </p:nvGraphicFramePr>
        <p:xfrm>
          <a:off x="669925" y="1031875"/>
          <a:ext cx="10620375" cy="3590925"/>
        </p:xfrm>
        <a:graphic>
          <a:graphicData uri="http://schemas.openxmlformats.org/drawingml/2006/table">
            <a:tbl>
              <a:tblPr firstRow="1" bandRow="1">
                <a:tableStyleId>{5940675A-B579-460E-94D1-54222C63F5DA}</a:tableStyleId>
              </a:tblPr>
              <a:tblGrid>
                <a:gridCol w="833120"/>
                <a:gridCol w="9787255"/>
              </a:tblGrid>
              <a:tr h="96075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历史</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封建家长制思想长期存在,使人们民主法制观念淡薄,从而容易出现盲目服从等现象。</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3502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主观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广大人民急于改变我国落后状况的主观愿望与经济发展的实际严重脱节。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3439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领导</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党中央领导人缺乏社会主义建设经验。</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6075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国际</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社会主义阵营与资本主义阵营的尖锐对峙,使党和国家领导人认为必须加速建设社会主义以增强自身实力。</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(3)后果</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①造成1959—1961年的严重经济困难。</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②使“左”的错误泛滥,造成社会生产力的极大破坏。</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③“大跃进”运动导致生态环境恶化。</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3.经验教训</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(1)必须认清中国社会的主要矛盾,坚持实事求是,一切从国情出发。</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(2)必须遵循经济发展的客观规律,按规律办事。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(3)生产关系一定要适应生产力发展水平。</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(4)经济建设必须有计划进行。</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(5)必须始终坚持以经济建设为中心。</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(6)必须保持政治的稳定,为经济发展创造有利的环境。</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三、社会主义建设的成就</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1.从“一五”时期到“四五”时期,我国逐步建成了一批门类比较齐全的基础工业项目,为国民经济的进一步发展打下了坚实基础,建立起独立的、比较完整的工业体系和国民经济体系。</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2.通过兴修水利、开展农田基本建设、培育推广良种、提倡科学种田,我国较大幅度地提高了粮食生产水平和抵御自然灾害的能力。</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3.我国成功爆炸了原子弹、氢弹,试制并成功发射了中远程弹道导弹和人造卫星。</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4.在西北、西南进行的国防建设,增强了国防力量,改善了工业布局。</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5.我国的外交在20世纪70年代打开新局面,迎来了与世界各国的建交高潮,改善了中国的安全环境,拓展了外交活动的舞台。</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6.在社会主义建设中涌现出无数先进典型和英雄模范人物,形成了具有特定内涵的时代精神。</a:t>
            </a:r>
            <a:r>
              <a:rPr lang="en-US" sz="2800">
                <a:solidFill>
                  <a:srgbClr val="FF0000"/>
                </a:solidFill>
                <a:latin typeface="微软雅黑" panose="020B0503020204020204" charset="-122"/>
                <a:ea typeface="微软雅黑" panose="020B0503020204020204" charset="-122"/>
                <a:cs typeface="微软雅黑" panose="020B0503020204020204" charset="-122"/>
              </a:rPr>
              <a:t>[2020海南高考第13题]</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这些成就在新中国历史上都具有开创性、奠基性的意义,为开创中国特色社会主义道路提供了物质基础、宝贵经验和理论准备。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0053320" cy="67696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考点</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改革开放与社会主义市场经济体制的建立</a:t>
            </a:r>
          </a:p>
        </p:txBody>
      </p:sp>
      <p:sp>
        <p:nvSpPr>
          <p:cNvPr id="100" name="文本框 99"/>
          <p:cNvSpPr txBox="1"/>
          <p:nvPr/>
        </p:nvSpPr>
        <p:spPr>
          <a:xfrm>
            <a:off x="313690" y="810260"/>
            <a:ext cx="11255375" cy="5908040"/>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一、改革开放</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1.伟大的历史转折——中共十一届三中全会的召开</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(1)背景:“文革”结束后,国民经济处于停滞状态;1978年关于真理标准问题的讨论,解放了人们的思想。</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(2)内容</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①重新确立了解放思想、实事求是的思想路线。</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②抛弃了“以阶级斗争为纲”的错误方针,把党和国家的工作重心转移到社会主义现代化建设上来。</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③作出改革开放的伟大决策。</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138366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(3)意义:是中华人民共和国历史上的重大转折;成为实行改革开放和开辟中国特色社会主义道路的起点。</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考点帮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rPr>
              <a:t>必备知识通关</a:t>
            </a:r>
          </a:p>
        </p:txBody>
      </p:sp>
      <p:sp>
        <p:nvSpPr>
          <p:cNvPr id="16" name="矩形 15">
            <a:hlinkClick r:id="rId2" action="ppaction://hlinksldjump"/>
          </p:cNvPr>
          <p:cNvSpPr/>
          <p:nvPr/>
        </p:nvSpPr>
        <p:spPr>
          <a:xfrm>
            <a:off x="689450" y="20061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20世纪50年代至70年代探索社会主义建设道路的实践</a:t>
            </a:r>
          </a:p>
        </p:txBody>
      </p:sp>
      <p:sp>
        <p:nvSpPr>
          <p:cNvPr id="17" name="矩形 16">
            <a:hlinkClick r:id="rId2" action="ppaction://hlinksldjump"/>
          </p:cNvPr>
          <p:cNvSpPr/>
          <p:nvPr/>
        </p:nvSpPr>
        <p:spPr>
          <a:xfrm>
            <a:off x="689450" y="2689897"/>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考点</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改革开放与社会主义市场经济体制的建立</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138366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2.对内改革</a:t>
            </a:r>
            <a:r>
              <a:rPr lang="en-US" sz="2800">
                <a:solidFill>
                  <a:srgbClr val="FF0000"/>
                </a:solidFill>
                <a:latin typeface="微软雅黑" panose="020B0503020204020204" charset="-122"/>
                <a:ea typeface="微软雅黑" panose="020B0503020204020204" charset="-122"/>
                <a:cs typeface="微软雅黑" panose="020B0503020204020204" charset="-122"/>
              </a:rPr>
              <a:t>[高频点]</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(1)农村经济体制改革</a:t>
            </a:r>
            <a:r>
              <a:rPr lang="en-US" sz="2800">
                <a:solidFill>
                  <a:srgbClr val="FF0000"/>
                </a:solidFill>
                <a:latin typeface="微软雅黑" panose="020B0503020204020204" charset="-122"/>
                <a:ea typeface="微软雅黑" panose="020B0503020204020204" charset="-122"/>
                <a:cs typeface="微软雅黑" panose="020B0503020204020204" charset="-122"/>
              </a:rPr>
              <a:t>[2020天津高考第8题,2019全国卷Ⅱ第31题]</a:t>
            </a:r>
          </a:p>
        </p:txBody>
      </p:sp>
      <p:graphicFrame>
        <p:nvGraphicFramePr>
          <p:cNvPr id="2" name="表格 1"/>
          <p:cNvGraphicFramePr/>
          <p:nvPr>
            <p:custDataLst>
              <p:tags r:id="rId1"/>
            </p:custDataLst>
          </p:nvPr>
        </p:nvGraphicFramePr>
        <p:xfrm>
          <a:off x="613410" y="1737360"/>
          <a:ext cx="10876280" cy="4878705"/>
        </p:xfrm>
        <a:graphic>
          <a:graphicData uri="http://schemas.openxmlformats.org/drawingml/2006/table">
            <a:tbl>
              <a:tblPr firstRow="1" bandRow="1">
                <a:tableStyleId>{5940675A-B579-460E-94D1-54222C63F5DA}</a:tableStyleId>
              </a:tblPr>
              <a:tblGrid>
                <a:gridCol w="692150"/>
                <a:gridCol w="10184130"/>
              </a:tblGrid>
              <a:tr h="104394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背景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高度集中的计划经济体制严重阻碍了生产力的发展;个别地方已经开始进行改革试验。</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7348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主要措施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实行家庭联产承包责任制,即在土地公有制的基础上,把土地长期承包给个体农民使用,农业集体生产变为分户经营,自负盈亏。</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44907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实施</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①1978年,安徽、四川一些农村开始实行包产到组、包产到户的农业生产责任制。②1983年,撤销人民公社,建立乡、镇政府;撤销生产大队,建立村民委员会。③1985年,调整产业结构,大力发展乡镇企业。</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21221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影响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使农民有了生产和分配的自主权,克服了平均主义的弊端,调动了农民的生产积极性,解放了生产力,促进了农业生产的发展,促进了城市经济体制改革。</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思维拓展</a:t>
            </a:r>
            <a:r>
              <a:rPr lang="en-US" sz="2800" b="1">
                <a:solidFill>
                  <a:srgbClr val="000000"/>
                </a:solidFill>
                <a:latin typeface="微软雅黑" panose="020B0503020204020204" charset="-122"/>
                <a:ea typeface="微软雅黑" panose="020B0503020204020204" charset="-122"/>
                <a:cs typeface="微软雅黑" panose="020B0503020204020204" charset="-122"/>
              </a:rPr>
              <a:t>　　　　经济体制改革首先从农村突破的原因</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1.农业是国民经济的基础,农业的健康发展是国民经济发展的基础。而农村改革又直接关系到农业生产能否得到健康发展。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2.新中国成立以来对社会主义道路的探索,在农村中失误的危害远远大于城市,且已关系到农民的温饱问题,必须首先在农村进行改革。</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3.农村中一些思想束缚打破较早的地区,当地农民和地方领导已经开始进行改革试验,农村已出现了改革势在必行的趋势。</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gn="ctr">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乡镇企业</a:t>
            </a:r>
            <a:r>
              <a:rPr lang="en-US" sz="2800">
                <a:solidFill>
                  <a:srgbClr val="FF0000"/>
                </a:solidFill>
                <a:latin typeface="微软雅黑" panose="020B0503020204020204" charset="-122"/>
                <a:ea typeface="微软雅黑" panose="020B0503020204020204" charset="-122"/>
                <a:cs typeface="微软雅黑" panose="020B0503020204020204" charset="-122"/>
              </a:rPr>
              <a:t>[2018年全国卷Ⅲ第31题]</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乡镇企业的兴盛是改革开放初期的重要现象,在农村经济体制改革向纵深推进的过程中,乡镇企业异军突起并迅猛发展,成为农村经济的主体力量和国民经济的重要组成部分。乡镇企业在促进国民经济增长、支持农业发展、增加农民收入、吸纳农村剩余劳动力、壮大农村集体经济、支持农村社会事业发展、逐步实现农村城镇化等方面发挥了重要作用。</a:t>
            </a:r>
            <a:endParaRPr lang="en-US" sz="280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(2)城市经济体制改革</a:t>
            </a:r>
            <a:r>
              <a:rPr lang="en-US" sz="2800">
                <a:solidFill>
                  <a:srgbClr val="FF0000"/>
                </a:solidFill>
                <a:latin typeface="微软雅黑" panose="020B0503020204020204" charset="-122"/>
                <a:ea typeface="微软雅黑" panose="020B0503020204020204" charset="-122"/>
                <a:cs typeface="微软雅黑" panose="020B0503020204020204" charset="-122"/>
                <a:sym typeface="+mn-ea"/>
              </a:rPr>
              <a:t>[2019全国卷Ⅰ第41题第(2)问]</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692150" y="1083310"/>
          <a:ext cx="10542270" cy="5113655"/>
        </p:xfrm>
        <a:graphic>
          <a:graphicData uri="http://schemas.openxmlformats.org/drawingml/2006/table">
            <a:tbl>
              <a:tblPr firstRow="1" bandRow="1">
                <a:tableStyleId>{5940675A-B579-460E-94D1-54222C63F5DA}</a:tableStyleId>
              </a:tblPr>
              <a:tblGrid>
                <a:gridCol w="765175"/>
                <a:gridCol w="9777095"/>
              </a:tblGrid>
              <a:tr h="102298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背景</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高度集中的计划经济体制严重阻碍了生产力的发展;农村经济体制改革的推动。</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2298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中心环节</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增强企业活力,把企业搞活。</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044700">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内容</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①在管理体制上,实行政企分开,简政放权。②在所有制上,变单一的公有制经济为以公有制经济为主体、多种所有制经济共同发展。③在分配方式上,以按劳分配为主、多种分配方式并存。④实行以股份制为主要形式的现代企业制度。</a:t>
                      </a:r>
                      <a:endParaRPr lang="en-US" altLang="en-US" sz="24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022985">
                <a:tc>
                  <a:txBody>
                    <a:bodyPr/>
                    <a:lstStyle/>
                    <a:p>
                      <a:pPr indent="0" algn="ctr">
                        <a:lnSpc>
                          <a:spcPct val="120000"/>
                        </a:lnSpc>
                        <a:buNone/>
                      </a:pPr>
                      <a:r>
                        <a:rPr lang="en-US" sz="2400" b="0">
                          <a:solidFill>
                            <a:srgbClr val="000000"/>
                          </a:solidFill>
                          <a:latin typeface="微软雅黑" panose="020B0503020204020204" charset="-122"/>
                          <a:ea typeface="微软雅黑" panose="020B0503020204020204" charset="-122"/>
                          <a:cs typeface="NEU-BZ-S92" charset="0"/>
                        </a:rPr>
                        <a:t>影响</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调动了企业和职工的积极性,增强了企业活力,提高了效益,推动了国民经济的快速发展。</a:t>
                      </a:r>
                      <a:r>
                        <a:rPr lang="en-US" sz="2400" b="0">
                          <a:solidFill>
                            <a:srgbClr val="FF0000"/>
                          </a:solidFill>
                          <a:latin typeface="微软雅黑" panose="020B0503020204020204" charset="-122"/>
                          <a:ea typeface="微软雅黑" panose="020B0503020204020204" charset="-122"/>
                          <a:cs typeface="微软雅黑" panose="020B0503020204020204" charset="-122"/>
                        </a:rPr>
                        <a:t>[2020全国卷Ⅲ第31题]</a:t>
                      </a:r>
                      <a:endParaRPr lang="en-US" altLang="en-US" sz="2400" b="0">
                        <a:solidFill>
                          <a:srgbClr val="FF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3.对外开放的新格局</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(1)过程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①1980年5月,中央决定在深圳、珠海、汕头、厦门设立经济特区,1988年增设海南经济特区。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②1984年,中央进一步决定开放14个沿海港口城市。</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③自1984年起,国务院批准在沿海和内地开放城市中,划出一定区域建立经济技术开发区。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④1985年以后,长江三角洲、珠江三角洲、闽东南地区和环渤海地区相继开辟为沿海经济开放区。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⑤1990年,开发开放上海浦东。</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⑥2000年,中共十五届五中全会提出“走出去”战略,后来发展为“引进来”与“走出去”相结合的开放战略。</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⑦2001年,中国加入世界贸易组织,这使中国进一步融入经济全球化进程,参与国际规则的制定。</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⑧2018年,党中央决定支持海南全岛建设自由贸易试验区,支持海南逐步探索、稳步推进中国特色自由贸易港建设。</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(2)体系:形成从沿海到沿江,从沿边到内陆,多层次、多渠道、多种形式的全方位对外开放的新格局。</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二、社会主义市场经济体制的建立</a:t>
            </a:r>
            <a:r>
              <a:rPr lang="en-US" sz="2800">
                <a:solidFill>
                  <a:srgbClr val="FF0000"/>
                </a:solidFill>
                <a:latin typeface="微软雅黑" panose="020B0503020204020204" charset="-122"/>
                <a:ea typeface="微软雅黑" panose="020B0503020204020204" charset="-122"/>
                <a:cs typeface="微软雅黑" panose="020B0503020204020204" charset="-122"/>
              </a:rPr>
              <a:t>[2017全国卷Ⅰ第31题]</a:t>
            </a:r>
          </a:p>
        </p:txBody>
      </p:sp>
      <p:graphicFrame>
        <p:nvGraphicFramePr>
          <p:cNvPr id="2" name="表格 1"/>
          <p:cNvGraphicFramePr/>
          <p:nvPr>
            <p:custDataLst>
              <p:tags r:id="rId1"/>
            </p:custDataLst>
          </p:nvPr>
        </p:nvGraphicFramePr>
        <p:xfrm>
          <a:off x="546735" y="1083945"/>
          <a:ext cx="11032490" cy="5179695"/>
        </p:xfrm>
        <a:graphic>
          <a:graphicData uri="http://schemas.openxmlformats.org/drawingml/2006/table">
            <a:tbl>
              <a:tblPr firstRow="1" bandRow="1">
                <a:tableStyleId>{5940675A-B579-460E-94D1-54222C63F5DA}</a:tableStyleId>
              </a:tblPr>
              <a:tblGrid>
                <a:gridCol w="1069340"/>
                <a:gridCol w="9963150"/>
              </a:tblGrid>
              <a:tr h="471170">
                <a:tc>
                  <a:txBody>
                    <a:bodyPr/>
                    <a:lstStyle/>
                    <a:p>
                      <a:pPr indent="0" algn="ctr">
                        <a:lnSpc>
                          <a:spcPct val="130000"/>
                        </a:lnSpc>
                        <a:buNone/>
                      </a:pPr>
                      <a:r>
                        <a:rPr lang="en-US" sz="2000" b="0">
                          <a:solidFill>
                            <a:srgbClr val="000000"/>
                          </a:solidFill>
                          <a:latin typeface="微软雅黑" panose="020B0503020204020204" charset="-122"/>
                          <a:ea typeface="微软雅黑" panose="020B0503020204020204" charset="-122"/>
                          <a:cs typeface="NEU-BZ-S92" charset="0"/>
                        </a:rPr>
                        <a:t>提出</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1992年初,邓小平发表“南方谈话”,提出要搞好社会主义的市场经济。</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41705">
                <a:tc>
                  <a:txBody>
                    <a:bodyPr/>
                    <a:lstStyle/>
                    <a:p>
                      <a:pPr indent="0" algn="ctr">
                        <a:lnSpc>
                          <a:spcPct val="130000"/>
                        </a:lnSpc>
                        <a:buNone/>
                      </a:pPr>
                      <a:r>
                        <a:rPr lang="en-US" sz="2000" b="0">
                          <a:solidFill>
                            <a:srgbClr val="000000"/>
                          </a:solidFill>
                          <a:latin typeface="微软雅黑" panose="020B0503020204020204" charset="-122"/>
                          <a:ea typeface="微软雅黑" panose="020B0503020204020204" charset="-122"/>
                          <a:cs typeface="NEU-BZ-S92" charset="0"/>
                        </a:rPr>
                        <a:t>目标</a:t>
                      </a:r>
                    </a:p>
                    <a:p>
                      <a:pPr indent="0" algn="ctr">
                        <a:lnSpc>
                          <a:spcPct val="130000"/>
                        </a:lnSpc>
                        <a:buNone/>
                      </a:pPr>
                      <a:r>
                        <a:rPr lang="en-US" sz="2000" b="0">
                          <a:solidFill>
                            <a:srgbClr val="000000"/>
                          </a:solidFill>
                          <a:latin typeface="微软雅黑" panose="020B0503020204020204" charset="-122"/>
                          <a:ea typeface="微软雅黑" panose="020B0503020204020204" charset="-122"/>
                          <a:cs typeface="NEU-BZ-S92" charset="0"/>
                        </a:rPr>
                        <a:t>确立</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1992年10月,中共十四大明确提出我国经济体制改革的目标是建立社会主义市场经济体制。</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42340">
                <a:tc>
                  <a:txBody>
                    <a:bodyPr/>
                    <a:lstStyle/>
                    <a:p>
                      <a:pPr indent="0" algn="ctr">
                        <a:lnSpc>
                          <a:spcPct val="130000"/>
                        </a:lnSpc>
                        <a:buNone/>
                      </a:pPr>
                      <a:r>
                        <a:rPr lang="en-US" sz="2000" b="0">
                          <a:solidFill>
                            <a:srgbClr val="000000"/>
                          </a:solidFill>
                          <a:latin typeface="微软雅黑" panose="020B0503020204020204" charset="-122"/>
                          <a:ea typeface="微软雅黑" panose="020B0503020204020204" charset="-122"/>
                          <a:cs typeface="NEU-BZ-S92" charset="0"/>
                        </a:rPr>
                        <a:t>确立</a:t>
                      </a:r>
                    </a:p>
                    <a:p>
                      <a:pPr indent="0" algn="ctr">
                        <a:lnSpc>
                          <a:spcPct val="130000"/>
                        </a:lnSpc>
                        <a:buNone/>
                      </a:pPr>
                      <a:r>
                        <a:rPr lang="en-US" sz="2000" b="0">
                          <a:solidFill>
                            <a:srgbClr val="000000"/>
                          </a:solidFill>
                          <a:latin typeface="微软雅黑" panose="020B0503020204020204" charset="-122"/>
                          <a:ea typeface="微软雅黑" panose="020B0503020204020204" charset="-122"/>
                          <a:cs typeface="NEU-BZ-S92" charset="0"/>
                        </a:rPr>
                        <a:t>框架</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1993年,中共十四届三中全会确立了我国社会主义市场经济体制的基本框架。</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40435">
                <a:tc>
                  <a:txBody>
                    <a:bodyPr/>
                    <a:lstStyle/>
                    <a:p>
                      <a:pPr indent="0" algn="ctr">
                        <a:lnSpc>
                          <a:spcPct val="130000"/>
                        </a:lnSpc>
                        <a:buNone/>
                      </a:pPr>
                      <a:r>
                        <a:rPr lang="en-US" sz="2000" b="0">
                          <a:solidFill>
                            <a:srgbClr val="000000"/>
                          </a:solidFill>
                          <a:latin typeface="微软雅黑" panose="020B0503020204020204" charset="-122"/>
                          <a:ea typeface="微软雅黑" panose="020B0503020204020204" charset="-122"/>
                          <a:cs typeface="NEU-BZ-S92" charset="0"/>
                        </a:rPr>
                        <a:t>完善</a:t>
                      </a:r>
                    </a:p>
                    <a:p>
                      <a:pPr indent="0" algn="ctr">
                        <a:lnSpc>
                          <a:spcPct val="130000"/>
                        </a:lnSpc>
                        <a:buNone/>
                      </a:pPr>
                      <a:r>
                        <a:rPr lang="en-US" sz="2000" b="0">
                          <a:solidFill>
                            <a:srgbClr val="000000"/>
                          </a:solidFill>
                          <a:latin typeface="微软雅黑" panose="020B0503020204020204" charset="-122"/>
                          <a:ea typeface="微软雅黑" panose="020B0503020204020204" charset="-122"/>
                          <a:cs typeface="NEU-BZ-S92" charset="0"/>
                        </a:rPr>
                        <a:t>理论</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1997年,中共十五大进一步完善了社会主义市场经济理论,提出以公有制为主体、多种所有制经济共同发展。</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42340">
                <a:tc>
                  <a:txBody>
                    <a:bodyPr/>
                    <a:lstStyle/>
                    <a:p>
                      <a:pPr indent="0" algn="ctr">
                        <a:lnSpc>
                          <a:spcPct val="130000"/>
                        </a:lnSpc>
                        <a:buNone/>
                      </a:pPr>
                      <a:r>
                        <a:rPr lang="en-US" sz="2000" b="0">
                          <a:solidFill>
                            <a:srgbClr val="000000"/>
                          </a:solidFill>
                          <a:latin typeface="微软雅黑" panose="020B0503020204020204" charset="-122"/>
                          <a:ea typeface="微软雅黑" panose="020B0503020204020204" charset="-122"/>
                          <a:cs typeface="NEU-BZ-S92" charset="0"/>
                        </a:rPr>
                        <a:t>基本</a:t>
                      </a:r>
                    </a:p>
                    <a:p>
                      <a:pPr indent="0" algn="ctr">
                        <a:lnSpc>
                          <a:spcPct val="130000"/>
                        </a:lnSpc>
                        <a:buNone/>
                      </a:pPr>
                      <a:r>
                        <a:rPr lang="en-US" sz="2000" b="0">
                          <a:solidFill>
                            <a:srgbClr val="000000"/>
                          </a:solidFill>
                          <a:latin typeface="微软雅黑" panose="020B0503020204020204" charset="-122"/>
                          <a:ea typeface="微软雅黑" panose="020B0503020204020204" charset="-122"/>
                          <a:cs typeface="NEU-BZ-S92" charset="0"/>
                        </a:rPr>
                        <a:t>建立</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到21世纪初,我国已有95%以上的商品资源实现了市场配置,社会主义市场经济体制基本建立。</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41705">
                <a:tc>
                  <a:txBody>
                    <a:bodyPr/>
                    <a:lstStyle/>
                    <a:p>
                      <a:pPr indent="0" algn="ctr">
                        <a:lnSpc>
                          <a:spcPct val="130000"/>
                        </a:lnSpc>
                        <a:buNone/>
                      </a:pPr>
                      <a:r>
                        <a:rPr lang="en-US" sz="2000" b="0">
                          <a:solidFill>
                            <a:srgbClr val="000000"/>
                          </a:solidFill>
                          <a:latin typeface="微软雅黑" panose="020B0503020204020204" charset="-122"/>
                          <a:ea typeface="微软雅黑" panose="020B0503020204020204" charset="-122"/>
                          <a:cs typeface="NEU-BZ-S92" charset="0"/>
                        </a:rPr>
                        <a:t>意义</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我国的经济增长速度在世界上名列前茅,创造了世界经济增长史上的新奇迹;人民生活总体上达到了小康水平,为全面建设小康社会奠定了基础。</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辨析比较         </a:t>
            </a:r>
            <a:r>
              <a:rPr lang="en-US" sz="2800" b="1">
                <a:solidFill>
                  <a:srgbClr val="000000"/>
                </a:solidFill>
                <a:latin typeface="微软雅黑" panose="020B0503020204020204" charset="-122"/>
                <a:ea typeface="微软雅黑" panose="020B0503020204020204" charset="-122"/>
                <a:cs typeface="微软雅黑" panose="020B0503020204020204" charset="-122"/>
              </a:rPr>
              <a:t>中国计划经济体制与社会主义市场经济体制的比较</a:t>
            </a:r>
          </a:p>
        </p:txBody>
      </p:sp>
      <p:graphicFrame>
        <p:nvGraphicFramePr>
          <p:cNvPr id="2" name="表格 1"/>
          <p:cNvGraphicFramePr/>
          <p:nvPr>
            <p:custDataLst>
              <p:tags r:id="rId1"/>
            </p:custDataLst>
          </p:nvPr>
        </p:nvGraphicFramePr>
        <p:xfrm>
          <a:off x="636905" y="954405"/>
          <a:ext cx="10851515" cy="5339715"/>
        </p:xfrm>
        <a:graphic>
          <a:graphicData uri="http://schemas.openxmlformats.org/drawingml/2006/table">
            <a:tbl>
              <a:tblPr firstRow="1" bandRow="1">
                <a:tableStyleId>{5940675A-B579-460E-94D1-54222C63F5DA}</a:tableStyleId>
              </a:tblPr>
              <a:tblGrid>
                <a:gridCol w="693420"/>
                <a:gridCol w="4265295"/>
                <a:gridCol w="5892800"/>
              </a:tblGrid>
              <a:tr h="461645">
                <a:tc>
                  <a:txBody>
                    <a:bodyPr/>
                    <a:lstStyle/>
                    <a:p>
                      <a:pPr indent="0" algn="ctr">
                        <a:lnSpc>
                          <a:spcPct val="130000"/>
                        </a:lnSpc>
                        <a:buNone/>
                      </a:pPr>
                      <a:r>
                        <a:rPr lang="en-US" sz="2200" b="0">
                          <a:solidFill>
                            <a:srgbClr val="000000"/>
                          </a:solidFill>
                          <a:latin typeface="微软雅黑" panose="020B0503020204020204" charset="-122"/>
                          <a:ea typeface="微软雅黑" panose="020B0503020204020204" charset="-122"/>
                          <a:cs typeface="NEU-BZ-S92" charset="0"/>
                        </a:rPr>
                        <a:t> </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200" b="0">
                          <a:solidFill>
                            <a:srgbClr val="000000"/>
                          </a:solidFill>
                          <a:latin typeface="微软雅黑" panose="020B0503020204020204" charset="-122"/>
                          <a:ea typeface="微软雅黑" panose="020B0503020204020204" charset="-122"/>
                          <a:cs typeface="NEU-BZ-S92" charset="0"/>
                        </a:rPr>
                        <a:t>计划经济体制</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30000"/>
                        </a:lnSpc>
                        <a:buNone/>
                      </a:pPr>
                      <a:r>
                        <a:rPr lang="en-US" sz="2200" b="0">
                          <a:solidFill>
                            <a:srgbClr val="000000"/>
                          </a:solidFill>
                          <a:latin typeface="微软雅黑" panose="020B0503020204020204" charset="-122"/>
                          <a:ea typeface="微软雅黑" panose="020B0503020204020204" charset="-122"/>
                          <a:cs typeface="NEU-BZ-S92" charset="0"/>
                        </a:rPr>
                        <a:t>社会主义市场经济体制</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124075">
                <a:tc>
                  <a:txBody>
                    <a:bodyPr/>
                    <a:lstStyle/>
                    <a:p>
                      <a:pPr indent="0" algn="ctr">
                        <a:lnSpc>
                          <a:spcPct val="130000"/>
                        </a:lnSpc>
                        <a:buNone/>
                      </a:pPr>
                      <a:r>
                        <a:rPr lang="en-US" sz="2200" b="0">
                          <a:solidFill>
                            <a:srgbClr val="000000"/>
                          </a:solidFill>
                          <a:latin typeface="微软雅黑" panose="020B0503020204020204" charset="-122"/>
                          <a:ea typeface="微软雅黑" panose="020B0503020204020204" charset="-122"/>
                          <a:cs typeface="NEU-BZ-S92" charset="0"/>
                        </a:rPr>
                        <a:t>背景</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200" b="0">
                          <a:solidFill>
                            <a:srgbClr val="000000"/>
                          </a:solidFill>
                          <a:latin typeface="微软雅黑" panose="020B0503020204020204" charset="-122"/>
                          <a:ea typeface="微软雅黑" panose="020B0503020204020204" charset="-122"/>
                          <a:cs typeface="NEU-BZ-S92" charset="0"/>
                        </a:rPr>
                        <a:t>①新中国经济落后、工业化水平低、国防力量薄弱。②借鉴苏联社会主义建设的经验。</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①解放和发展生产力,加速现代化建设的需要。②国内国际形势发生重大变化,社会主义事业在世界范围内处于低潮。③改革开放以来的理论创新和实践探索。</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147445">
                <a:tc>
                  <a:txBody>
                    <a:bodyPr/>
                    <a:lstStyle/>
                    <a:p>
                      <a:pPr indent="0" algn="ctr">
                        <a:lnSpc>
                          <a:spcPct val="130000"/>
                        </a:lnSpc>
                        <a:buNone/>
                      </a:pPr>
                      <a:r>
                        <a:rPr lang="en-US" sz="2200" b="0">
                          <a:solidFill>
                            <a:srgbClr val="000000"/>
                          </a:solidFill>
                          <a:latin typeface="微软雅黑" panose="020B0503020204020204" charset="-122"/>
                          <a:ea typeface="微软雅黑" panose="020B0503020204020204" charset="-122"/>
                          <a:cs typeface="NEU-BZ-S92" charset="0"/>
                        </a:rPr>
                        <a:t>特点</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200" b="0">
                          <a:solidFill>
                            <a:srgbClr val="000000"/>
                          </a:solidFill>
                          <a:latin typeface="微软雅黑" panose="020B0503020204020204" charset="-122"/>
                          <a:ea typeface="微软雅黑" panose="020B0503020204020204" charset="-122"/>
                          <a:cs typeface="NEU-BZ-S92" charset="0"/>
                        </a:rPr>
                        <a:t>①单一公有制。②国家指令性计划在资源配置中起决定性作用。</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①以公有制为主体,多种所有制并存。②市场在资源配置中起决定性作用。</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606550">
                <a:tc>
                  <a:txBody>
                    <a:bodyPr/>
                    <a:lstStyle/>
                    <a:p>
                      <a:pPr indent="0" algn="ctr">
                        <a:lnSpc>
                          <a:spcPct val="130000"/>
                        </a:lnSpc>
                        <a:buNone/>
                      </a:pPr>
                      <a:r>
                        <a:rPr lang="en-US" sz="2200" b="0">
                          <a:solidFill>
                            <a:srgbClr val="000000"/>
                          </a:solidFill>
                          <a:latin typeface="微软雅黑" panose="020B0503020204020204" charset="-122"/>
                          <a:ea typeface="微软雅黑" panose="020B0503020204020204" charset="-122"/>
                          <a:cs typeface="NEU-BZ-S92" charset="0"/>
                        </a:rPr>
                        <a:t>影响</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初期发挥了积极作用,但后期逐步僵化,严重束缚生产力的发展,影响人民生活水平的提高。</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3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最大限度地解放了生产力,使中国经济与世界经济真正接轨,人民生活水平得到极大提高。</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三、巨大成就</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1.中国特色社会主义理论体系的形成与发展。邓小平理论、“三个代表”重要思想、科学发展观、习近平新时代中国特色社会主义思想在继承马列主义、毛泽东思想的基础上与时俱进、完善发展。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2.综合国力不断提升。改革开放40多年来,中国国民经济一直保持着快速增长,基础设施建设在众多领域走在世界前列,文化事业创新发展,国防和军队建设取得重大进展。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67652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3.国际影响力不断扩大。中国遵循和平发展理念,全方位开展对外交往,积极参与国际事务,营造良好的国际环境和周边环境,积极发展全球伙伴关系,推动和平解决国际和地区热点问题,积极促进全球治理体系改革与完善,推动构建人类命运共同体。</a:t>
            </a:r>
            <a:endParaRPr lang="en-US" sz="28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 action="ppaction://noaction"/>
          </p:cNvPr>
          <p:cNvSpPr/>
          <p:nvPr/>
        </p:nvSpPr>
        <p:spPr>
          <a:xfrm>
            <a:off x="689450" y="1295853"/>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rPr>
              <a:t>考法帮</a:t>
            </a:r>
            <a:r>
              <a:rPr lang="en-US" altLang="zh-CN" sz="2800" b="1" dirty="0">
                <a:solidFill>
                  <a:srgbClr val="DA251C"/>
                </a:solidFill>
                <a:latin typeface="微软雅黑" panose="020B0503020204020204" charset="-122"/>
                <a:ea typeface="微软雅黑" panose="020B0503020204020204" charset="-122"/>
              </a:rPr>
              <a:t>·</a:t>
            </a:r>
            <a:r>
              <a:rPr lang="zh-CN" altLang="en-US" sz="2800" b="1" dirty="0">
                <a:solidFill>
                  <a:srgbClr val="DA251C"/>
                </a:solidFill>
                <a:latin typeface="微软雅黑" panose="020B0503020204020204" charset="-122"/>
                <a:ea typeface="微软雅黑" panose="020B0503020204020204" charset="-122"/>
                <a:sym typeface="+mn-ea"/>
              </a:rPr>
              <a:t>解题能力提升</a:t>
            </a:r>
            <a:endParaRPr lang="zh-CN" altLang="en-US" sz="2800" b="1" dirty="0">
              <a:solidFill>
                <a:srgbClr val="DA251C"/>
              </a:solidFill>
              <a:latin typeface="微软雅黑" panose="020B0503020204020204" charset="-122"/>
              <a:ea typeface="微软雅黑" panose="020B0503020204020204" charset="-122"/>
            </a:endParaRPr>
          </a:p>
        </p:txBody>
      </p:sp>
      <p:sp>
        <p:nvSpPr>
          <p:cNvPr id="16" name="矩形 15">
            <a:hlinkClick r:id="rId2" action="ppaction://hlinksldjump"/>
          </p:cNvPr>
          <p:cNvSpPr/>
          <p:nvPr/>
        </p:nvSpPr>
        <p:spPr>
          <a:xfrm>
            <a:off x="689450" y="2933298"/>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“一五”计划与社会主义工业化</a:t>
            </a: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对外开放与经济体制改革</a:t>
            </a: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6" name="文本框 5"/>
          <p:cNvSpPr txBox="1"/>
          <p:nvPr/>
        </p:nvSpPr>
        <p:spPr>
          <a:xfrm>
            <a:off x="3692525" y="1998980"/>
            <a:ext cx="2828290" cy="521970"/>
          </a:xfrm>
          <a:prstGeom prst="rect">
            <a:avLst/>
          </a:prstGeom>
          <a:noFill/>
        </p:spPr>
        <p:txBody>
          <a:bodyPr wrap="square" rtlCol="0">
            <a:spAutoFit/>
          </a:bodyPr>
          <a:lstStyle/>
          <a:p>
            <a:r>
              <a:rPr lang="zh-CN" altLang="en-US" sz="2800" b="1" dirty="0">
                <a:solidFill>
                  <a:srgbClr val="DA251C"/>
                </a:solidFill>
                <a:latin typeface="微软雅黑" panose="020B0503020204020204" charset="-122"/>
                <a:ea typeface="微软雅黑" panose="020B0503020204020204" charset="-122"/>
              </a:rPr>
              <a:t>知考法·命题扫描</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3830320" y="4101465"/>
            <a:ext cx="2828290" cy="521970"/>
          </a:xfrm>
          <a:prstGeom prst="rect">
            <a:avLst/>
          </a:prstGeom>
          <a:noFill/>
        </p:spPr>
        <p:txBody>
          <a:bodyPr wrap="square" rtlCol="0">
            <a:spAutoFit/>
          </a:bodyPr>
          <a:lstStyle/>
          <a:p>
            <a:r>
              <a:rPr lang="zh-CN" altLang="en-US" sz="2800" b="1" dirty="0">
                <a:solidFill>
                  <a:srgbClr val="DA251C"/>
                </a:solidFill>
                <a:latin typeface="微软雅黑" panose="020B0503020204020204" charset="-122"/>
                <a:ea typeface="微软雅黑" panose="020B0503020204020204" charset="-122"/>
              </a:rPr>
              <a:t>探情境·创新应用</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7" name="矩形 6">
            <a:hlinkClick r:id="rId2" action="ppaction://hlinksldjump"/>
          </p:cNvPr>
          <p:cNvSpPr/>
          <p:nvPr/>
        </p:nvSpPr>
        <p:spPr>
          <a:xfrm>
            <a:off x="766445" y="4872355"/>
            <a:ext cx="9988550" cy="52832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情境    新中国成立初期的社会主义建设</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859405"/>
            <a:ext cx="5270500" cy="706755"/>
          </a:xfrm>
          <a:prstGeom prst="rect">
            <a:avLst/>
          </a:prstGeom>
          <a:noFill/>
        </p:spPr>
        <p:txBody>
          <a:bodyPr wrap="square" rtlCol="0">
            <a:spAutoFit/>
          </a:bodyPr>
          <a:lstStyle/>
          <a:p>
            <a:r>
              <a:rPr lang="zh-CN" altLang="en-US" sz="4000">
                <a:solidFill>
                  <a:schemeClr val="bg1"/>
                </a:solidFill>
                <a:latin typeface="+mj-ea"/>
                <a:ea typeface="+mj-ea"/>
                <a:cs typeface="+mj-ea"/>
              </a:rPr>
              <a:t>考法帮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解题能力提升</a:t>
            </a:r>
          </a:p>
        </p:txBody>
      </p:sp>
      <p:sp>
        <p:nvSpPr>
          <p:cNvPr id="17" name="矩形 16">
            <a:hlinkClick r:id="rId2" action="ppaction://hlinksldjump"/>
          </p:cNvPr>
          <p:cNvSpPr/>
          <p:nvPr/>
        </p:nvSpPr>
        <p:spPr>
          <a:xfrm>
            <a:off x="5575775" y="2400972"/>
            <a:ext cx="10065636" cy="53784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   “一五”计划与社会主义工业化</a:t>
            </a:r>
            <a:endParaRPr lang="zh-CN" altLang="en-US" sz="2800" dirty="0" smtClean="0">
              <a:solidFill>
                <a:schemeClr val="tx1">
                  <a:lumMod val="95000"/>
                  <a:lumOff val="5000"/>
                </a:schemeClr>
              </a:solidFill>
              <a:latin typeface="微软雅黑" panose="020B0503020204020204" charset="-122"/>
              <a:ea typeface="微软雅黑" panose="020B0503020204020204" charset="-122"/>
            </a:endParaRPr>
          </a:p>
          <a:p>
            <a:pPr>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考法</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   </a:t>
            </a: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对外开放与经济体制改革</a:t>
            </a: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2" name="文本框 1"/>
          <p:cNvSpPr txBox="1"/>
          <p:nvPr/>
        </p:nvSpPr>
        <p:spPr>
          <a:xfrm>
            <a:off x="7245985" y="1454785"/>
            <a:ext cx="2828290" cy="521970"/>
          </a:xfrm>
          <a:prstGeom prst="rect">
            <a:avLst/>
          </a:prstGeom>
          <a:noFill/>
        </p:spPr>
        <p:txBody>
          <a:bodyPr wrap="square" rtlCol="0">
            <a:spAutoFit/>
          </a:bodyPr>
          <a:lstStyle/>
          <a:p>
            <a:r>
              <a:rPr lang="zh-CN" altLang="en-US" sz="2800" b="1" dirty="0">
                <a:solidFill>
                  <a:srgbClr val="DA251C"/>
                </a:solidFill>
                <a:latin typeface="微软雅黑" panose="020B0503020204020204" charset="-122"/>
                <a:ea typeface="微软雅黑" panose="020B0503020204020204" charset="-122"/>
              </a:rPr>
              <a:t>知考法·命题扫描</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7395845" y="3689985"/>
            <a:ext cx="2828290" cy="521970"/>
          </a:xfrm>
          <a:prstGeom prst="rect">
            <a:avLst/>
          </a:prstGeom>
          <a:noFill/>
        </p:spPr>
        <p:txBody>
          <a:bodyPr wrap="square" rtlCol="0">
            <a:spAutoFit/>
          </a:bodyPr>
          <a:lstStyle/>
          <a:p>
            <a:r>
              <a:rPr lang="zh-CN" altLang="en-US" sz="2800" b="1" dirty="0">
                <a:solidFill>
                  <a:srgbClr val="DA251C"/>
                </a:solidFill>
                <a:latin typeface="微软雅黑" panose="020B0503020204020204" charset="-122"/>
                <a:ea typeface="微软雅黑" panose="020B0503020204020204" charset="-122"/>
              </a:rPr>
              <a:t>探情境·创新应用</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7" name="矩形 6">
            <a:hlinkClick r:id="rId2" action="ppaction://hlinksldjump"/>
          </p:cNvPr>
          <p:cNvSpPr/>
          <p:nvPr/>
        </p:nvSpPr>
        <p:spPr>
          <a:xfrm>
            <a:off x="5643880" y="4587240"/>
            <a:ext cx="9920605" cy="51689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charset="-122"/>
                <a:ea typeface="微软雅黑" panose="020B0503020204020204" charset="-122"/>
              </a:rPr>
              <a:t>情境    新中国成立初期的社会主义建设</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00989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“一五”计划与社会主义工业化</a:t>
            </a:r>
          </a:p>
        </p:txBody>
      </p:sp>
      <p:sp>
        <p:nvSpPr>
          <p:cNvPr id="2" name="文本框 1"/>
          <p:cNvSpPr txBox="1"/>
          <p:nvPr/>
        </p:nvSpPr>
        <p:spPr>
          <a:xfrm>
            <a:off x="431165" y="810895"/>
            <a:ext cx="11433175" cy="267652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高考突出考查新中国成立初期的土地改革,“一五”计划时期工业化建设的条件、意义,人民建设社会主义的热情及国民经济的调整等。题型以选择题为主,非选择题也有涉及,注重考查考生知识运用的能力和唯物史观、时空观念、家国情怀等学科核心素养。</a:t>
            </a:r>
          </a:p>
        </p:txBody>
      </p:sp>
      <p:graphicFrame>
        <p:nvGraphicFramePr>
          <p:cNvPr id="5" name="表格 4"/>
          <p:cNvGraphicFramePr/>
          <p:nvPr>
            <p:custDataLst>
              <p:tags r:id="rId1"/>
            </p:custDataLst>
          </p:nvPr>
        </p:nvGraphicFramePr>
        <p:xfrm>
          <a:off x="730885" y="3552190"/>
          <a:ext cx="10528300" cy="2924810"/>
        </p:xfrm>
        <a:graphic>
          <a:graphicData uri="http://schemas.openxmlformats.org/drawingml/2006/table">
            <a:tbl>
              <a:tblPr firstRow="1" bandRow="1">
                <a:tableStyleId>{5940675A-B579-460E-94D1-54222C63F5DA}</a:tableStyleId>
              </a:tblPr>
              <a:tblGrid>
                <a:gridCol w="5111750"/>
                <a:gridCol w="5416550"/>
              </a:tblGrid>
              <a:tr h="365760">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559050">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1.新中国的土地改革</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2.“一五”计划时期工业化建设的条件、特征及意义</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3.人民建设社会主义的热情</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4.国民经济调整的作用</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1.新中国成立初期进行工业化建设的必要性</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2.“一五”计划的特点及经验</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3.对三大改造的评价</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1 </a:t>
            </a:r>
            <a:r>
              <a:rPr lang="en-US" sz="2800">
                <a:solidFill>
                  <a:srgbClr val="000000"/>
                </a:solidFill>
                <a:latin typeface="微软雅黑" panose="020B0503020204020204" charset="-122"/>
                <a:ea typeface="微软雅黑" panose="020B0503020204020204" charset="-122"/>
                <a:cs typeface="微软雅黑" panose="020B0503020204020204" charset="-122"/>
              </a:rPr>
              <a:t> [2019全国卷Ⅰ,31,4分]据统计,1954年1月到4月,中国科学院图书馆上海分馆俄文书刊借阅总数为1953年同期的5倍,为1952年同期的50倍,东北各研究所俄文书刊借阅量也大幅增加。这表明当时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A.科学研究已与国际前沿接轨　　B.科教兴国战略已展开</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C.对苏联经验的反思蔚然成风  	   D.工业化建设需求迫切</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本题以俄文书刊借阅量的大幅增加为切入点,考查新中国成立初期工业化建设的条件。“1954年”处于“一五”计划期间,当时中国借鉴苏联经验进行社会主义工业化建设,材料中的现象正是当时中国工业化建设需求迫切的反映,故答案为D项。中华人民共和国成立初期,我国的科学研究与国际前沿仍有很大差距,并且俄文书刊借阅量增加不等于我国科研已与国际前沿接轨,排除A项;科教兴国战略于1995年提出,B项与材料时间不符,排除;材料“俄文书刊借阅总数为1953年同期的5倍”反映的是学习苏联经验,并非反思苏联经验,排除C项。</a:t>
            </a:r>
          </a:p>
        </p:txBody>
      </p:sp>
      <p:sp>
        <p:nvSpPr>
          <p:cNvPr id="2" name="文本框 1"/>
          <p:cNvSpPr txBox="1"/>
          <p:nvPr/>
        </p:nvSpPr>
        <p:spPr>
          <a:xfrm>
            <a:off x="468630" y="5474335"/>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 </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D</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背景剖析</a:t>
            </a:r>
            <a:r>
              <a:rPr lang="en-US" sz="2800">
                <a:solidFill>
                  <a:srgbClr val="000000"/>
                </a:solidFill>
                <a:latin typeface="微软雅黑" panose="020B0503020204020204" charset="-122"/>
                <a:ea typeface="微软雅黑" panose="020B0503020204020204" charset="-122"/>
                <a:cs typeface="微软雅黑" panose="020B0503020204020204" charset="-122"/>
              </a:rPr>
              <a:t>　新中国成立初期,苏联的援助对中国工业化建设的影响是巨大的。第一个五年计划的基本任务之一,正是集中主要力量进行以苏联帮助中国设计的156个建设项目为中心的、由限额以上的694个建设单位组成的大中型项目建设。“一五”计划的顺利完成为中国社会主义工业化奠定了初步基础,使中国经济建设取得巨大成就,这彰显了中苏之间互帮互助的无产阶级国际主义友谊。</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203009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2</a:t>
            </a:r>
            <a:r>
              <a:rPr lang="en-US" sz="2800">
                <a:solidFill>
                  <a:srgbClr val="000000"/>
                </a:solidFill>
                <a:latin typeface="微软雅黑" panose="020B0503020204020204" charset="-122"/>
                <a:ea typeface="微软雅黑" panose="020B0503020204020204" charset="-122"/>
                <a:cs typeface="微软雅黑" panose="020B0503020204020204" charset="-122"/>
              </a:rPr>
              <a:t>  [2018全国卷Ⅰ,31,4分]下图是1953年的一幅漫画,描绘了资源勘探队员来到深山,手持“邀请函”叩响山洞大门的情景。这反映了当时我国</a:t>
            </a:r>
          </a:p>
        </p:txBody>
      </p:sp>
      <p:pic>
        <p:nvPicPr>
          <p:cNvPr id="451" name="RDD12-5.jpg" descr="id:2147492221;FounderCES"/>
          <p:cNvPicPr>
            <a:picLocks noChangeAspect="1"/>
          </p:cNvPicPr>
          <p:nvPr/>
        </p:nvPicPr>
        <p:blipFill>
          <a:blip r:embed="rId2"/>
          <a:stretch>
            <a:fillRect/>
          </a:stretch>
        </p:blipFill>
        <p:spPr>
          <a:xfrm>
            <a:off x="3286760" y="1722755"/>
            <a:ext cx="3518535" cy="2136775"/>
          </a:xfrm>
          <a:prstGeom prst="rect">
            <a:avLst/>
          </a:prstGeom>
        </p:spPr>
      </p:pic>
      <p:sp>
        <p:nvSpPr>
          <p:cNvPr id="2" name="文本框 1"/>
          <p:cNvSpPr txBox="1"/>
          <p:nvPr/>
        </p:nvSpPr>
        <p:spPr>
          <a:xfrm>
            <a:off x="468630" y="4034790"/>
            <a:ext cx="11255375" cy="267652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A.已经初步改变工业落后局面</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B.开始进行对矿产资源的开采</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C.国民经济调整任务基本完成</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D.大规模的经济建设正在展开</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本题从1953年的一幅关于矿产资源勘探的漫画切入,考查“一五”计划期间的大规模经济建设。1957年“一五”计划的完成初步改变了我国工业落后的面貌,A项错误;中国古代已经开始了对矿产资源的开采,B项错误;1965年国民经济调整任务基本完成,C项错误;1953年我国开始实行第一个五年计划,优先发展重工业,对矿产资源需求极大,故漫画反映出当时我国大规模的经济建设正在展开,故D项正确。</a:t>
            </a:r>
          </a:p>
        </p:txBody>
      </p:sp>
      <p:sp>
        <p:nvSpPr>
          <p:cNvPr id="2" name="文本框 1"/>
          <p:cNvSpPr txBox="1"/>
          <p:nvPr/>
        </p:nvSpPr>
        <p:spPr>
          <a:xfrm>
            <a:off x="423545" y="426847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D</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3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 [2016全国卷Ⅱ,31,4分]“一五”计划期间,我国住宅建设占基本建设投资额的比重不断减少,其他非生产性建设投资也开始受到抑制。这表明我国</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A.致力于奠定工业化基础</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B.国民经济结构臻于平衡</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C.大力压缩基本建设投资规模</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D.城市化的进程趋于缓慢</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本题从“一五”计划期间非生产性建设投资受到抑制切入,考查社会主义工业化的特征。为奠定我国工业化的基础,“一五”计划采取集中力量优先发展重工业的方针,进而导致我国非生产性建设投资受到抑制,故A项正确;“一五”计划优先发展重工业,说明这一时期还不能达到国民经济结构平衡,故B项错误;大力压缩基本建设投资规模是20世纪60年代为克服“大跃进”给国民经济带来的严重困难局面而采取的措施,时间上与题干不符,故C项错误;“一五”计划优先发展重工业,导致城市人口大量增加,城市化进程加快,故D项错误。</a:t>
            </a:r>
          </a:p>
        </p:txBody>
      </p:sp>
      <p:sp>
        <p:nvSpPr>
          <p:cNvPr id="2" name="文本框 1"/>
          <p:cNvSpPr txBox="1"/>
          <p:nvPr/>
        </p:nvSpPr>
        <p:spPr>
          <a:xfrm>
            <a:off x="468630" y="5474335"/>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ox(in)">
                                      <p:cBhvr>
                                        <p:cTn id="12"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备考指导</a:t>
            </a:r>
            <a:r>
              <a:rPr lang="en-US" sz="2800">
                <a:solidFill>
                  <a:srgbClr val="000000"/>
                </a:solidFill>
                <a:latin typeface="微软雅黑" panose="020B0503020204020204" charset="-122"/>
                <a:ea typeface="微软雅黑" panose="020B0503020204020204" charset="-122"/>
                <a:cs typeface="微软雅黑" panose="020B0503020204020204" charset="-122"/>
              </a:rPr>
              <a:t>　近几年全国卷考查“一五”计划的试题材料呈现形式多样,文字、表格、图片、漫画都有运用,命题角度较为多样。复习备考时必须明确“一五”计划优先发展重工业是由当时特殊的国际、国内环境决定的,既要看到“一五”计划开始改变我国工业落后面貌和初步奠定我国工业化基础的积极意义,又要认识到优先发展重工业战略的长远影响,还要正确看待“一五”计划期间的中苏、中美关系及社会主义工业化与三大改造的关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hlinkClick r:id="rId2" action="ppaction://hlinksldjump"/>
          </p:cNvPr>
          <p:cNvSpPr/>
          <p:nvPr/>
        </p:nvSpPr>
        <p:spPr>
          <a:xfrm>
            <a:off x="354170" y="2902585"/>
            <a:ext cx="1128649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运用唯物史观解读渐进的中国特色社会主义建设 </a:t>
            </a:r>
            <a:endPar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endParaRP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运用唯物史观、历史解释解读新中国成立以来经济体制的转变        </a:t>
            </a:r>
          </a:p>
        </p:txBody>
      </p:sp>
      <p:sp>
        <p:nvSpPr>
          <p:cNvPr id="4" name="矩形 3">
            <a:hlinkClick r:id="" action="ppaction://noaction"/>
          </p:cNvPr>
          <p:cNvSpPr/>
          <p:nvPr/>
        </p:nvSpPr>
        <p:spPr>
          <a:xfrm>
            <a:off x="441165" y="1457778"/>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charset="-122"/>
                <a:ea typeface="微软雅黑" panose="020B0503020204020204" charset="-122"/>
                <a:sym typeface="+mn-ea"/>
              </a:rPr>
              <a:t>高分帮</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双一流</a:t>
            </a:r>
            <a:r>
              <a:rPr lang="en-US" altLang="zh-CN" sz="2800" b="1" dirty="0">
                <a:solidFill>
                  <a:srgbClr val="DA251C"/>
                </a:solidFill>
                <a:latin typeface="微软雅黑" panose="020B0503020204020204" charset="-122"/>
                <a:ea typeface="微软雅黑" panose="020B0503020204020204" charset="-122"/>
                <a:sym typeface="+mn-ea"/>
              </a:rPr>
              <a:t>”</a:t>
            </a:r>
            <a:r>
              <a:rPr lang="zh-CN" altLang="en-US" sz="2800" b="1" dirty="0">
                <a:solidFill>
                  <a:srgbClr val="DA251C"/>
                </a:solidFill>
                <a:latin typeface="微软雅黑" panose="020B0503020204020204" charset="-122"/>
                <a:ea typeface="微软雅黑" panose="020B0503020204020204" charset="-122"/>
                <a:sym typeface="+mn-ea"/>
              </a:rPr>
              <a:t>名校冲刺</a:t>
            </a:r>
            <a:endParaRPr lang="zh-CN" altLang="en-US" sz="2800" b="1" dirty="0">
              <a:solidFill>
                <a:srgbClr val="DA251C"/>
              </a:solidFill>
              <a:latin typeface="微软雅黑" panose="020B0503020204020204" charset="-122"/>
              <a:ea typeface="微软雅黑" panose="020B0503020204020204" charset="-122"/>
            </a:endParaRPr>
          </a:p>
        </p:txBody>
      </p:sp>
      <p:sp>
        <p:nvSpPr>
          <p:cNvPr id="6" name="文本框 5"/>
          <p:cNvSpPr txBox="1"/>
          <p:nvPr/>
        </p:nvSpPr>
        <p:spPr>
          <a:xfrm>
            <a:off x="3669665" y="2080260"/>
            <a:ext cx="2757805"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明素养·知识贯通</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8" name="矩形 7">
            <a:hlinkClick r:id="rId2" action="ppaction://hlinksldjump"/>
          </p:cNvPr>
          <p:cNvSpPr/>
          <p:nvPr/>
        </p:nvSpPr>
        <p:spPr>
          <a:xfrm>
            <a:off x="354330" y="4956175"/>
            <a:ext cx="10431145"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0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有的放矢——新中国的工业化建设</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sym typeface="+mn-ea"/>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sym typeface="+mn-ea"/>
              </a:rPr>
              <a:t>2   </a:t>
            </a:r>
            <a:r>
              <a:rPr lang="zh-CN" altLang="en-US" sz="2800" dirty="0" smtClean="0">
                <a:solidFill>
                  <a:schemeClr val="tx1">
                    <a:lumMod val="95000"/>
                    <a:lumOff val="5000"/>
                  </a:schemeClr>
                </a:solidFill>
                <a:latin typeface="微软雅黑" panose="020B0503020204020204" charset="-122"/>
                <a:ea typeface="微软雅黑" panose="020B0503020204020204" charset="-122"/>
              </a:rPr>
              <a:t>中国改革的推进——20世纪80年代的城市经济体制改革</a:t>
            </a:r>
          </a:p>
        </p:txBody>
      </p:sp>
      <p:sp>
        <p:nvSpPr>
          <p:cNvPr id="9" name="文本框 8"/>
          <p:cNvSpPr txBox="1"/>
          <p:nvPr/>
        </p:nvSpPr>
        <p:spPr>
          <a:xfrm>
            <a:off x="3669665" y="4027170"/>
            <a:ext cx="2828290" cy="521970"/>
          </a:xfrm>
          <a:prstGeom prst="rect">
            <a:avLst/>
          </a:prstGeom>
          <a:noFill/>
        </p:spPr>
        <p:txBody>
          <a:bodyPr wrap="none" rtlCol="0">
            <a:spAutoFit/>
          </a:bodyPr>
          <a:lstStyle/>
          <a:p>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6623050" cy="67750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考法</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对外开放与经济体制改革</a:t>
            </a:r>
          </a:p>
        </p:txBody>
      </p:sp>
      <p:sp>
        <p:nvSpPr>
          <p:cNvPr id="2" name="文本框 1"/>
          <p:cNvSpPr txBox="1"/>
          <p:nvPr/>
        </p:nvSpPr>
        <p:spPr>
          <a:xfrm>
            <a:off x="431165" y="1026795"/>
            <a:ext cx="11433175" cy="396938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命题透视</a:t>
            </a:r>
            <a:r>
              <a:rPr sz="2800" b="0">
                <a:solidFill>
                  <a:srgbClr val="000000"/>
                </a:solidFill>
                <a:latin typeface="微软雅黑" panose="020B0503020204020204" charset="-122"/>
                <a:ea typeface="微软雅黑" panose="020B0503020204020204" charset="-122"/>
                <a:cs typeface="微软雅黑" panose="020B0503020204020204" charset="-122"/>
              </a:rPr>
              <a:t>   高考突出考查中共作出改革开放伟大决策的理论探索及其对我国社会主义建设的影响、农村经济体制改革的成就及意义、城市经济体制改革的成就及意义等,选择题和非选择题都有涉及,其中,非选择题多以某种历史现象切入考查改革开放的影响。高考在考查考生运用知识解决问题的能力的同时,注重引导考生坚定社会主义道路自信、理论自信和制度自信。</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p:nvPr>
            <p:custDataLst>
              <p:tags r:id="rId1"/>
            </p:custDataLst>
          </p:nvPr>
        </p:nvGraphicFramePr>
        <p:xfrm>
          <a:off x="575310" y="883285"/>
          <a:ext cx="10417810" cy="3524250"/>
        </p:xfrm>
        <a:graphic>
          <a:graphicData uri="http://schemas.openxmlformats.org/drawingml/2006/table">
            <a:tbl>
              <a:tblPr firstRow="1" bandRow="1">
                <a:tableStyleId>{5940675A-B579-460E-94D1-54222C63F5DA}</a:tableStyleId>
              </a:tblPr>
              <a:tblGrid>
                <a:gridCol w="5166995"/>
                <a:gridCol w="5250815"/>
              </a:tblGrid>
              <a:tr h="375285">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已考视角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buNone/>
                      </a:pPr>
                      <a:r>
                        <a:rPr lang="en-US" sz="2400" b="0">
                          <a:solidFill>
                            <a:srgbClr val="000000"/>
                          </a:solidFill>
                          <a:latin typeface="微软雅黑" panose="020B0503020204020204" charset="-122"/>
                          <a:ea typeface="微软雅黑" panose="020B0503020204020204" charset="-122"/>
                          <a:cs typeface="NEU-BZ-S92" charset="0"/>
                        </a:rPr>
                        <a:t>预测视角</a:t>
                      </a:r>
                      <a:endParaRPr lang="en-US" altLang="en-US" sz="24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3148965">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1.改革开放决策前的理论探索及其影响</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2.农村经济体制改革的内容、取得的成就及原因、意义</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3.城市经济体制改革的措施、成就及意义</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4.对外开放的成就</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5.社会主义经济体制改革的理论探索</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1.改革开放的原因及对社会生活、经济建设等的影响</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2.城市经济体制改革的影响</a:t>
                      </a:r>
                    </a:p>
                    <a:p>
                      <a:pPr indent="0">
                        <a:lnSpc>
                          <a:spcPct val="140000"/>
                        </a:lnSpc>
                        <a:buNone/>
                      </a:pPr>
                      <a:r>
                        <a:rPr lang="en-US" sz="2400" b="0">
                          <a:solidFill>
                            <a:srgbClr val="000000"/>
                          </a:solidFill>
                          <a:latin typeface="微软雅黑" panose="020B0503020204020204" charset="-122"/>
                          <a:ea typeface="微软雅黑" panose="020B0503020204020204" charset="-122"/>
                          <a:cs typeface="微软雅黑" panose="020B0503020204020204" charset="-122"/>
                        </a:rPr>
                        <a:t>3.社会主义市场经济体制确立的意义</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4</a:t>
            </a:r>
            <a:r>
              <a:rPr lang="en-US" sz="2800">
                <a:solidFill>
                  <a:srgbClr val="000000"/>
                </a:solidFill>
                <a:latin typeface="微软雅黑" panose="020B0503020204020204" charset="-122"/>
                <a:ea typeface="微软雅黑" panose="020B0503020204020204" charset="-122"/>
                <a:cs typeface="微软雅黑" panose="020B0503020204020204" charset="-122"/>
              </a:rPr>
              <a:t>  [2020全国卷Ⅱ,31,4分]1978年底,中央工作会议上印发了《战后日本、西德、法国经济是怎样迅速发展起来的》以及新加坡、韩国等经济发展情况的材料,主要是为了讨论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A.增强国营企业活力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B.积极利用外资和先进技术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C.建立市场经济体制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D.调整优先发展重工业战略</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908040"/>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本题从1978年底中央工作会议印发的文件切入,考查改革开放的相关知识。根据材料“1978年底”“战后日本、西德、法国经济”</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新加坡、韩国等经济发展情况的材料”等并结合所学知识可知,中央讨论日本等国家经济发展的原因是为了借鉴他国经验,积极利用外资和先进技术,故B项正确。中央工作会议印发二战后一些发达国家和新兴国家经济发展情况的材料,为中国经济发展提供了借鉴,为对外开放做了准备,而不是为了增强国有企业活力,故A项错误。建立市场经济体制的目标是在1992年中共十四大上提出的,C项与材料时间不符。20世纪60年代,我国已经调整了优先发展重工业的战略,故D项错误。</a:t>
            </a:r>
          </a:p>
        </p:txBody>
      </p:sp>
      <p:sp>
        <p:nvSpPr>
          <p:cNvPr id="2" name="文本框 1"/>
          <p:cNvSpPr txBox="1"/>
          <p:nvPr/>
        </p:nvSpPr>
        <p:spPr>
          <a:xfrm>
            <a:off x="468630" y="6033135"/>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备考指导</a:t>
            </a:r>
            <a:r>
              <a:rPr lang="en-US" sz="2800">
                <a:solidFill>
                  <a:srgbClr val="000000"/>
                </a:solidFill>
                <a:latin typeface="微软雅黑" panose="020B0503020204020204" charset="-122"/>
                <a:ea typeface="微软雅黑" panose="020B0503020204020204" charset="-122"/>
                <a:cs typeface="微软雅黑" panose="020B0503020204020204" charset="-122"/>
              </a:rPr>
              <a:t>　教材一般只涉及某一政策的出台,但高考侧重考查该政策出台前对其的探索,如新中国成立前对接管城市后如何恢复经济的探索、中共十一届三中全会召开前对改革开放的探索、实行农村经济体制改革初期对家庭联产承包责任制的探索、实行城市经济体制改革前对国有企业改革的探索、确立社会主义市场经济体制前对市场经济的探索等在近几年高考卷中均有涉及(地方卷也有体现),这些均为政策出台前的探索,而政策出台后产生的影响及后续发展,如2019年全国卷Ⅱ第31题考查了家庭联产承包责任制确立后的进一步发展等需引起考生注意。备考时要注意搜集中国共产党成立以来出台的重大决策,重点关注政策出台前的理论探索和实施后的进一步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35443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5</a:t>
            </a:r>
            <a:r>
              <a:rPr lang="en-US" sz="2800">
                <a:solidFill>
                  <a:srgbClr val="000000"/>
                </a:solidFill>
                <a:latin typeface="微软雅黑" panose="020B0503020204020204" charset="-122"/>
                <a:ea typeface="微软雅黑" panose="020B0503020204020204" charset="-122"/>
                <a:cs typeface="微软雅黑" panose="020B0503020204020204" charset="-122"/>
              </a:rPr>
              <a:t>   [2019全国卷Ⅱ,31,4分]1979—1981年,中国减少粮食播种面积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5 000万亩,有计划地扩大了经济作物的种植面积,在有条件的地方还开始逐步退耕还林还牧,鼓励农村在经济合理原则下举办社队企业。这些政策</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A.推动了农村经济结构的调整</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B.加快了私营企业发展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C.完善了家庭联产承包责任制</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D.健全了市场经济体制</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本题以1979—1981年的农业政策为切入点,考查实行家庭联产承包责任制初期农村经济结构的调整。减少粮食播种面积,扩大经济作物种植面积,退耕还林还牧,举办社队企业,这使得农村比较单一的农耕经济结构发生变化,A项正确。社队企业属于集体企业,B项错误;家庭联产承包责任制主要指农业的自主经营,不涉及企业,C项错误;社会主义市场经济体制初步建立于21世纪初期,与题干时间不符,排除D项。</a:t>
            </a:r>
          </a:p>
        </p:txBody>
      </p:sp>
      <p:sp>
        <p:nvSpPr>
          <p:cNvPr id="2" name="文本框 1"/>
          <p:cNvSpPr txBox="1"/>
          <p:nvPr/>
        </p:nvSpPr>
        <p:spPr>
          <a:xfrm>
            <a:off x="468630" y="418719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A</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b="1">
                <a:solidFill>
                  <a:srgbClr val="FF0000"/>
                </a:solidFill>
                <a:latin typeface="微软雅黑" panose="020B0503020204020204" charset="-122"/>
                <a:ea typeface="微软雅黑" panose="020B0503020204020204" charset="-122"/>
                <a:cs typeface="微软雅黑" panose="020B0503020204020204" charset="-122"/>
              </a:rPr>
              <a:t>名师点拨</a:t>
            </a:r>
            <a:r>
              <a:rPr lang="en-US" sz="2800">
                <a:solidFill>
                  <a:srgbClr val="000000"/>
                </a:solidFill>
                <a:latin typeface="微软雅黑" panose="020B0503020204020204" charset="-122"/>
                <a:ea typeface="微软雅黑" panose="020B0503020204020204" charset="-122"/>
                <a:cs typeface="微软雅黑" panose="020B0503020204020204" charset="-122"/>
              </a:rPr>
              <a:t>　新中国成立后,农村生产关系经历了四次调整。第一次是1950—1952年的土地改革,核心内容是废除封建剥削的土地制度,实行农民土地所有制;第二次是1953年开始的农业合作化,核心内容是把土地等主要生产资料由私有制变为公有制,并实行集体经营,使农村生产关系发生了根本性变革;第三次是1958年的人民公社化运动,核心内容是提高公有化程度,扩大公有化规模,结果严重挫伤了生产者的积极性;第四次是改革开放后实行的家庭联产承包责任制,在坚持公有制的前提下,改变经营管理方式。</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altLang="zh-CN" sz="2800" b="1">
                <a:solidFill>
                  <a:srgbClr val="000000"/>
                </a:solidFill>
                <a:latin typeface="微软雅黑" panose="020B0503020204020204" charset="-122"/>
                <a:ea typeface="微软雅黑" panose="020B0503020204020204" charset="-122"/>
                <a:cs typeface="微软雅黑" panose="020B0503020204020204" charset="-122"/>
              </a:rPr>
              <a:t>6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[2019全国卷Ⅰ,41,10分](节选)阅读材料,完成下列要求。</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       材料二　20世纪80年代以来,我国钢产量迅速增长,1983年达到</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4 002万吨,1986年达到5 205万吨,至2002年达到18 224.89万吨,钢产量已连续7年保持世界第一。2002年全行业完成固定资产投资比2001年增长39.30%,2002年重点大中型钢铁企业科技活动经费筹集总额比2001年增长33.82%。钢材品种结构继续改善,国民经济发展需要的特殊品种和高附加值品种大幅增加。</a:t>
            </a:r>
          </a:p>
          <a:p>
            <a:pPr indent="0" algn="r">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——摘编自《中国统计年鉴》等</a:t>
            </a:r>
          </a:p>
          <a:p>
            <a:pPr indent="0">
              <a:lnSpc>
                <a:spcPct val="150000"/>
              </a:lnSpc>
            </a:pPr>
            <a:r>
              <a:rPr lang="en-US" altLang="zh-CN" sz="2800">
                <a:solidFill>
                  <a:srgbClr val="000000"/>
                </a:solidFill>
                <a:latin typeface="微软雅黑" panose="020B0503020204020204" charset="-122"/>
                <a:ea typeface="微软雅黑" panose="020B0503020204020204" charset="-122"/>
                <a:cs typeface="微软雅黑" panose="020B0503020204020204" charset="-122"/>
              </a:rPr>
              <a:t>(2)根据材料二并结合所学知识,简析改革开放以来中国钢铁业发展的主要原因。(10分)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本题以改革开放以来中国钢铁业的迅速发展为切入点,考查经济体制改革、对外开放等知识。由“国民经济发展需要的特殊品种和高附加值品种大幅增加”分析得出现代化建设加快,需求增大;由“2002年重点大中型钢铁企业科技活动经费筹集总额比2001年增长33.82%”分析得出科技水平提高;由“2002年全行业完成固定资产投资比2001年增长39.30%”得出投资大幅增加。再根据所学知识从对外开放、经济体制改革、现代企业制度等角度完善。</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364" name="表头1.jpg" descr="id:2147491532;FounderCES"/>
          <p:cNvPicPr>
            <a:picLocks noChangeAspect="1"/>
          </p:cNvPicPr>
          <p:nvPr/>
        </p:nvPicPr>
        <p:blipFill>
          <a:blip r:embed="rId3"/>
          <a:stretch>
            <a:fillRect/>
          </a:stretch>
        </p:blipFill>
        <p:spPr>
          <a:xfrm>
            <a:off x="394335" y="819785"/>
            <a:ext cx="11190605" cy="444500"/>
          </a:xfrm>
          <a:prstGeom prst="rect">
            <a:avLst/>
          </a:prstGeom>
        </p:spPr>
      </p:pic>
      <p:graphicFrame>
        <p:nvGraphicFramePr>
          <p:cNvPr id="3" name="表格 2"/>
          <p:cNvGraphicFramePr/>
          <p:nvPr>
            <p:custDataLst>
              <p:tags r:id="rId1"/>
            </p:custDataLst>
          </p:nvPr>
        </p:nvGraphicFramePr>
        <p:xfrm>
          <a:off x="403542" y="1252855"/>
          <a:ext cx="11163300" cy="4971415"/>
        </p:xfrm>
        <a:graphic>
          <a:graphicData uri="http://schemas.openxmlformats.org/drawingml/2006/table">
            <a:tbl>
              <a:tblPr firstRow="1" bandRow="1">
                <a:tableStyleId>{5940675A-B579-460E-94D1-54222C63F5DA}</a:tableStyleId>
              </a:tblPr>
              <a:tblGrid>
                <a:gridCol w="2793365"/>
                <a:gridCol w="2118360"/>
                <a:gridCol w="2422525"/>
                <a:gridCol w="2336800"/>
                <a:gridCol w="1492250"/>
              </a:tblGrid>
              <a:tr h="902335">
                <a:tc rowSpan="4">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1.了解20世纪 50—70年代中国探索社会主义建设道路的曲折发展和伟大成就,认识“文化大革命”的错误及教训;理解经济领域取得的成就在新中国历史上具有的意义;了解和感悟这一时期中国人民艰苦奋斗、奋发图强的精神面貌</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4">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20世纪50年代至70年代探索社会主义建设道路的实践</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新中国的土地改革</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2020海南高考,T12</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史料实证</a:t>
                      </a:r>
                    </a:p>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历史解释</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88722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“一五”计划时期工业化建设的条件、特征及意义</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2019全国卷Ⅰ,T31</a:t>
                      </a:r>
                    </a:p>
                    <a:p>
                      <a:pPr indent="0" algn="ctr">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2019江苏高考,T12</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时空观念</a:t>
                      </a:r>
                    </a:p>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历史解释</a:t>
                      </a:r>
                    </a:p>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家国情怀</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1308735">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人民建设社会主义的热情</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2019全国卷Ⅲ,T31</a:t>
                      </a:r>
                    </a:p>
                    <a:p>
                      <a:pPr indent="0" algn="ctr">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2016江苏高考,T13</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历史解释</a:t>
                      </a:r>
                    </a:p>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家国情怀</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73125">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国民经济调整的作用</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微软雅黑" panose="020B0503020204020204" charset="-122"/>
                        </a:rPr>
                        <a:t>2019海南高考,T12</a:t>
                      </a:r>
                      <a:endParaRPr lang="en-US" altLang="en-US" sz="20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2000" b="0">
                          <a:solidFill>
                            <a:srgbClr val="000000"/>
                          </a:solidFill>
                          <a:latin typeface="微软雅黑" panose="020B0503020204020204" charset="-122"/>
                          <a:ea typeface="微软雅黑" panose="020B0503020204020204" charset="-122"/>
                          <a:cs typeface="NEU-BZ-S92" charset="0"/>
                        </a:rPr>
                        <a:t>历史解释</a:t>
                      </a:r>
                      <a:endParaRPr lang="en-US" altLang="en-US" sz="20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138366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(2)原因:经济体制改革推进,现代企业制度逐步建立;现代化建设加快,需求增大;科技水平提高;对外开放、引进外资;投资大幅增加。(10分)</a:t>
            </a:r>
          </a:p>
        </p:txBody>
      </p:sp>
      <p:sp>
        <p:nvSpPr>
          <p:cNvPr id="2" name="文本框 1"/>
          <p:cNvSpPr txBox="1"/>
          <p:nvPr/>
        </p:nvSpPr>
        <p:spPr>
          <a:xfrm>
            <a:off x="468630" y="1748790"/>
            <a:ext cx="11255375" cy="332295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解题反思</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新中国成立尤其是改革开放以来,我国制造业持续快速发展,建成了门类齐全、独立完整的产业体系,有力地推动了我国工业化和现代化的进程,显著增强了综合国力。必须看到,我国成为制造业大国,钢铁工业功不可没。钢铁工业对国防工业、石油工业、造船工业、建筑业、装备制造业等都起到了很大的支撑与推动作用。</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44145"/>
            <a:ext cx="7710170" cy="69690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zh-CN" altLang="en-US" sz="3600" dirty="0">
                <a:solidFill>
                  <a:schemeClr val="bg1"/>
                </a:solidFill>
                <a:latin typeface="微软雅黑" panose="020B0503020204020204" charset="-122"/>
                <a:ea typeface="微软雅黑" panose="020B0503020204020204" charset="-122"/>
                <a:sym typeface="+mn-ea"/>
              </a:rPr>
              <a:t>情境</a:t>
            </a:r>
            <a:r>
              <a:rPr lang="en-US" altLang="zh-CN" sz="32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sym typeface="+mn-ea"/>
              </a:rPr>
              <a:t> 新中国成立初期的社会主义建设</a:t>
            </a:r>
          </a:p>
        </p:txBody>
      </p:sp>
      <p:pic>
        <p:nvPicPr>
          <p:cNvPr id="2200" name="社会主义.jpg" descr="id:2147523057;FounderCES"/>
          <p:cNvPicPr>
            <a:picLocks noChangeAspect="1"/>
          </p:cNvPicPr>
          <p:nvPr/>
        </p:nvPicPr>
        <p:blipFill>
          <a:blip r:embed="rId2"/>
          <a:stretch>
            <a:fillRect/>
          </a:stretch>
        </p:blipFill>
        <p:spPr>
          <a:xfrm>
            <a:off x="2761615" y="1496060"/>
            <a:ext cx="5271135" cy="3439160"/>
          </a:xfrm>
          <a:prstGeom prst="rect">
            <a:avLst/>
          </a:prstGeom>
        </p:spPr>
      </p:pic>
      <p:sp>
        <p:nvSpPr>
          <p:cNvPr id="100" name="文本框 99"/>
          <p:cNvSpPr txBox="1"/>
          <p:nvPr/>
        </p:nvSpPr>
        <p:spPr>
          <a:xfrm>
            <a:off x="1657985" y="5120005"/>
            <a:ext cx="8875395" cy="521970"/>
          </a:xfrm>
          <a:prstGeom prst="rect">
            <a:avLst/>
          </a:prstGeom>
          <a:noFill/>
          <a:ln w="9525">
            <a:noFill/>
          </a:ln>
        </p:spPr>
        <p:txBody>
          <a:bodyPr wrap="square">
            <a:spAutoFit/>
          </a:bodyPr>
          <a:lstStyle/>
          <a:p>
            <a:pPr indent="0" algn="ctr"/>
            <a:r>
              <a:rPr lang="zh-CN" sz="2800" b="0">
                <a:solidFill>
                  <a:srgbClr val="000000"/>
                </a:solidFill>
                <a:latin typeface="微软雅黑" panose="020B0503020204020204" charset="-122"/>
                <a:ea typeface="微软雅黑" panose="020B0503020204020204" charset="-122"/>
                <a:cs typeface="微软雅黑" panose="020B0503020204020204" charset="-122"/>
              </a:rPr>
              <a:t>宣传画《为了社会主义</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献出我们最大的力量</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r>
              <a:rPr lang="zh-CN" sz="2800" b="0">
                <a:solidFill>
                  <a:srgbClr val="000000"/>
                </a:solidFill>
                <a:latin typeface="微软雅黑" panose="020B0503020204020204" charset="-122"/>
                <a:ea typeface="微软雅黑" panose="020B0503020204020204" charset="-122"/>
                <a:cs typeface="微软雅黑" panose="020B0503020204020204" charset="-122"/>
              </a:rPr>
              <a:t>》</a:t>
            </a:r>
            <a:r>
              <a:rPr lang="en-US" sz="2800" b="0">
                <a:solidFill>
                  <a:srgbClr val="000000"/>
                </a:solidFill>
                <a:latin typeface="微软雅黑" panose="020B0503020204020204" charset="-122"/>
                <a:ea typeface="微软雅黑" panose="020B0503020204020204" charset="-122"/>
                <a:cs typeface="微软雅黑" panose="020B0503020204020204" charset="-122"/>
              </a:rPr>
              <a:t>(1954</a:t>
            </a:r>
            <a:r>
              <a:rPr lang="zh-CN" sz="2800" b="0">
                <a:solidFill>
                  <a:srgbClr val="000000"/>
                </a:solidFill>
                <a:latin typeface="微软雅黑" panose="020B0503020204020204" charset="-122"/>
                <a:ea typeface="微软雅黑" panose="020B0503020204020204" charset="-122"/>
                <a:cs typeface="微软雅黑" panose="020B0503020204020204" charset="-122"/>
              </a:rPr>
              <a:t>年</a:t>
            </a:r>
            <a:r>
              <a:rPr lang="en-US" sz="2800" b="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情境解读</a:t>
            </a:r>
          </a:p>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1.史料价值:</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该材料是历史宣传画,是对20世纪50年代中国经济建设的一种反映,具有历史研究价值。</a:t>
            </a:r>
          </a:p>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2.历史背景:</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依据宣传画内容“为了社会主义,献出我们最大的力量”、时间“1954年”及工人炼钢的场景可以得出,此时国民经济恢复完成,三大改造正在进行,中国受苏联经济建设模式影响,开展“一五”计划,社会主义工业化正在进行;国际方面,朝鲜战争以来,中美关系日益紧张。</a:t>
            </a:r>
          </a:p>
          <a:p>
            <a:pPr indent="0">
              <a:lnSpc>
                <a:spcPct val="150000"/>
              </a:lnSpc>
            </a:pPr>
            <a:endPar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40030"/>
            <a:ext cx="11255375" cy="396938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sym typeface="+mn-ea"/>
              </a:rPr>
              <a:t>3.画面剖析:</a:t>
            </a:r>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宣传画的主题指向社会主义工业化,从画面来看,涉及重工业发展场景,反映了我国的工业化以重工业为先导。该宣传画表达了我国进行工业化建设的决心。</a:t>
            </a:r>
            <a:endPar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问题设置</a:t>
            </a:r>
            <a:endParaRPr lang="en-US" sz="2800" b="1">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sym typeface="+mn-ea"/>
              </a:rPr>
              <a:t>       依据材料信息并结合所学知识对图片进行解读。(要求:逻辑通顺,史论结合)</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40030"/>
            <a:ext cx="11255375" cy="4615815"/>
          </a:xfrm>
          <a:prstGeom prst="rect">
            <a:avLst/>
          </a:prstGeom>
          <a:noFill/>
          <a:ln w="9525">
            <a:noFill/>
          </a:ln>
        </p:spPr>
        <p:txBody>
          <a:bodyPr wrap="square">
            <a:spAutoFit/>
          </a:bodyPr>
          <a:lstStyle/>
          <a:p>
            <a:pPr indent="0">
              <a:lnSpc>
                <a:spcPct val="150000"/>
              </a:lnSpc>
            </a:pPr>
            <a:r>
              <a:rPr lang="zh-CN" sz="2800" b="1">
                <a:solidFill>
                  <a:srgbClr val="FF0000"/>
                </a:solidFill>
                <a:latin typeface="微软雅黑" panose="020B0503020204020204" charset="-122"/>
                <a:ea typeface="微软雅黑" panose="020B0503020204020204" charset="-122"/>
                <a:cs typeface="微软雅黑" panose="020B0503020204020204" charset="-122"/>
                <a:sym typeface="+mn-ea"/>
              </a:rPr>
              <a:t>参考答案</a:t>
            </a:r>
          </a:p>
          <a:p>
            <a:pPr indent="0">
              <a:lnSpc>
                <a:spcPct val="150000"/>
              </a:lnSpc>
            </a:pPr>
            <a:r>
              <a:rPr lang="zh-CN" sz="2800">
                <a:solidFill>
                  <a:srgbClr val="000000"/>
                </a:solidFill>
                <a:latin typeface="微软雅黑" panose="020B0503020204020204" charset="-122"/>
                <a:ea typeface="微软雅黑" panose="020B0503020204020204" charset="-122"/>
                <a:cs typeface="微软雅黑" panose="020B0503020204020204" charset="-122"/>
                <a:sym typeface="+mn-ea"/>
              </a:rPr>
              <a:t>       这幅宣传画的时间信息为1954年,画面为工人炼钢的场景,反映的是“一五”计划推动了重工业的发展。新中国成立初期,经济凋敝,党和政府采取有力的经济措施和必要的行政、法律等手段,恢复经济。经过一系列努力,到1952年底,遭到严重破坏的国民经济得到全面恢复,这为国家开展有计划的经济建设创造了条件。1953年,中共提出过渡时期总路线,实施发展国民经济的第一个五年计划,学习苏联模式,优先发展重工业。</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68986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名校冲刺</a:t>
            </a:r>
          </a:p>
        </p:txBody>
      </p:sp>
      <p:sp>
        <p:nvSpPr>
          <p:cNvPr id="3" name="矩形 2">
            <a:hlinkClick r:id="rId2" action="ppaction://hlinksldjump"/>
          </p:cNvPr>
          <p:cNvSpPr/>
          <p:nvPr/>
        </p:nvSpPr>
        <p:spPr>
          <a:xfrm>
            <a:off x="5344795" y="2574925"/>
            <a:ext cx="10065385" cy="125349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运用唯物史观解读渐进的中国特色</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           社会主义建设</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素养</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运用唯物史观、历史解释解读新</a:t>
            </a:r>
          </a:p>
          <a:p>
            <a:pPr algn="l">
              <a:lnSpc>
                <a:spcPct val="150000"/>
              </a:lnSpc>
            </a:pPr>
            <a:r>
              <a:rPr lang="en-US" altLang="zh-CN" sz="2800" dirty="0" smtClean="0">
                <a:solidFill>
                  <a:schemeClr val="tx1">
                    <a:lumMod val="95000"/>
                    <a:lumOff val="5000"/>
                  </a:schemeClr>
                </a:solidFill>
                <a:latin typeface="微软雅黑" panose="020B0503020204020204" charset="-122"/>
                <a:ea typeface="微软雅黑" panose="020B0503020204020204" charset="-122"/>
              </a:rPr>
              <a:t>           中国成立以来经济体制的转变</a:t>
            </a:r>
          </a:p>
        </p:txBody>
      </p:sp>
      <p:sp>
        <p:nvSpPr>
          <p:cNvPr id="8" name="文本框 7"/>
          <p:cNvSpPr txBox="1"/>
          <p:nvPr/>
        </p:nvSpPr>
        <p:spPr>
          <a:xfrm>
            <a:off x="7048500" y="1278890"/>
            <a:ext cx="2828290" cy="565150"/>
          </a:xfrm>
          <a:prstGeom prst="rect">
            <a:avLst/>
          </a:prstGeom>
          <a:noFill/>
        </p:spPr>
        <p:txBody>
          <a:bodyPr wrap="none" rtlCol="0">
            <a:spAutoFit/>
          </a:bodyPr>
          <a:lstStyle/>
          <a:p>
            <a:pPr>
              <a:lnSpc>
                <a:spcPct val="110000"/>
              </a:lnSpc>
            </a:pPr>
            <a:r>
              <a:rPr lang="zh-CN" altLang="en-US" sz="2800" b="1" dirty="0">
                <a:solidFill>
                  <a:srgbClr val="DA251C"/>
                </a:solidFill>
                <a:latin typeface="微软雅黑" panose="020B0503020204020204" charset="-122"/>
                <a:ea typeface="微软雅黑" panose="020B0503020204020204" charset="-122"/>
              </a:rPr>
              <a:t>明素养·知识贯通</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2689860"/>
            <a:ext cx="5270500" cy="1322070"/>
          </a:xfrm>
          <a:prstGeom prst="rect">
            <a:avLst/>
          </a:prstGeom>
          <a:noFill/>
        </p:spPr>
        <p:txBody>
          <a:bodyPr wrap="square" rtlCol="0">
            <a:spAutoFit/>
          </a:bodyPr>
          <a:lstStyle/>
          <a:p>
            <a:r>
              <a:rPr lang="zh-CN" altLang="en-US" sz="4000">
                <a:solidFill>
                  <a:schemeClr val="bg1"/>
                </a:solidFill>
                <a:latin typeface="+mj-ea"/>
                <a:ea typeface="+mj-ea"/>
                <a:cs typeface="+mj-ea"/>
              </a:rPr>
              <a:t>高分帮</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双一流</a:t>
            </a:r>
            <a:r>
              <a:rPr lang="en-US" altLang="zh-CN" sz="4000" dirty="0">
                <a:solidFill>
                  <a:schemeClr val="bg1"/>
                </a:solidFill>
                <a:latin typeface="+mj-ea"/>
                <a:ea typeface="+mj-ea"/>
                <a:cs typeface="+mj-ea"/>
                <a:sym typeface="+mn-ea"/>
              </a:rPr>
              <a:t>”</a:t>
            </a:r>
            <a:r>
              <a:rPr lang="zh-CN" altLang="en-US" sz="4000" dirty="0">
                <a:solidFill>
                  <a:schemeClr val="bg1"/>
                </a:solidFill>
                <a:latin typeface="+mj-ea"/>
                <a:ea typeface="+mj-ea"/>
                <a:cs typeface="+mj-ea"/>
                <a:sym typeface="+mn-ea"/>
              </a:rPr>
              <a:t>名校冲刺</a:t>
            </a:r>
          </a:p>
        </p:txBody>
      </p:sp>
      <p:sp>
        <p:nvSpPr>
          <p:cNvPr id="3" name="矩形 2">
            <a:hlinkClick r:id="rId2" action="ppaction://hlinksldjump"/>
          </p:cNvPr>
          <p:cNvSpPr/>
          <p:nvPr/>
        </p:nvSpPr>
        <p:spPr>
          <a:xfrm>
            <a:off x="5344795" y="2359025"/>
            <a:ext cx="10065385" cy="125349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20000"/>
              </a:lnSpc>
            </a:pPr>
            <a:endParaRPr lang="en-US" altLang="zh-CN" sz="2800" dirty="0" smtClean="0">
              <a:solidFill>
                <a:schemeClr val="tx1">
                  <a:lumMod val="95000"/>
                  <a:lumOff val="5000"/>
                </a:schemeClr>
              </a:solidFill>
              <a:latin typeface="微软雅黑" panose="020B0503020204020204" charset="-122"/>
              <a:ea typeface="微软雅黑" panose="020B0503020204020204" charset="-122"/>
            </a:endParaRPr>
          </a:p>
        </p:txBody>
      </p:sp>
      <p:sp>
        <p:nvSpPr>
          <p:cNvPr id="10" name="文本框 9"/>
          <p:cNvSpPr txBox="1"/>
          <p:nvPr/>
        </p:nvSpPr>
        <p:spPr>
          <a:xfrm>
            <a:off x="7151370" y="1433195"/>
            <a:ext cx="2828290" cy="607695"/>
          </a:xfrm>
          <a:prstGeom prst="rect">
            <a:avLst/>
          </a:prstGeom>
          <a:noFill/>
        </p:spPr>
        <p:txBody>
          <a:bodyPr wrap="none" rtlCol="0">
            <a:spAutoFit/>
          </a:bodyPr>
          <a:lstStyle/>
          <a:p>
            <a:pPr>
              <a:lnSpc>
                <a:spcPct val="120000"/>
              </a:lnSpc>
            </a:pPr>
            <a:r>
              <a:rPr lang="zh-CN" altLang="en-US" sz="2800" b="1" dirty="0">
                <a:solidFill>
                  <a:srgbClr val="DA251C"/>
                </a:solidFill>
                <a:latin typeface="微软雅黑" panose="020B0503020204020204" charset="-122"/>
                <a:ea typeface="微软雅黑" panose="020B0503020204020204" charset="-122"/>
              </a:rPr>
              <a:t>育思维·材料研析</a:t>
            </a:r>
            <a:endParaRPr lang="zh-CN" altLang="en-US" sz="2800">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endParaRPr>
          </a:p>
        </p:txBody>
      </p:sp>
      <p:sp>
        <p:nvSpPr>
          <p:cNvPr id="11" name="矩形 10">
            <a:hlinkClick r:id="rId2" action="ppaction://hlinksldjump"/>
          </p:cNvPr>
          <p:cNvSpPr/>
          <p:nvPr/>
        </p:nvSpPr>
        <p:spPr>
          <a:xfrm>
            <a:off x="5344795" y="2914650"/>
            <a:ext cx="9441180" cy="53848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1</a:t>
            </a:r>
            <a:r>
              <a:rPr lang="zh-CN" altLang="en-US" sz="2800" dirty="0" smtClean="0">
                <a:solidFill>
                  <a:schemeClr val="tx1">
                    <a:lumMod val="95000"/>
                    <a:lumOff val="5000"/>
                  </a:schemeClr>
                </a:solidFill>
                <a:latin typeface="微软雅黑" panose="020B0503020204020204" charset="-122"/>
                <a:ea typeface="微软雅黑" panose="020B0503020204020204" charset="-122"/>
              </a:rPr>
              <a:t>   有的放矢——新中国的工业化建设</a:t>
            </a:r>
          </a:p>
          <a:p>
            <a:pPr algn="l">
              <a:lnSpc>
                <a:spcPct val="150000"/>
              </a:lnSpc>
            </a:pPr>
            <a:r>
              <a:rPr lang="zh-CN" altLang="en-US" sz="2800" dirty="0" smtClean="0">
                <a:solidFill>
                  <a:schemeClr val="tx1">
                    <a:lumMod val="95000"/>
                    <a:lumOff val="5000"/>
                  </a:schemeClr>
                </a:solidFill>
                <a:latin typeface="微软雅黑" panose="020B0503020204020204" charset="-122"/>
                <a:ea typeface="微软雅黑" panose="020B0503020204020204" charset="-122"/>
              </a:rPr>
              <a:t>研析</a:t>
            </a:r>
            <a:r>
              <a:rPr lang="en-US" altLang="zh-CN" sz="2800" dirty="0" smtClean="0">
                <a:solidFill>
                  <a:schemeClr val="tx1">
                    <a:lumMod val="95000"/>
                    <a:lumOff val="5000"/>
                  </a:schemeClr>
                </a:solidFill>
                <a:latin typeface="微软雅黑" panose="020B0503020204020204" charset="-122"/>
                <a:ea typeface="微软雅黑" panose="020B0503020204020204" charset="-122"/>
              </a:rPr>
              <a:t>2   中国改革的推进——20世纪80</a:t>
            </a:r>
          </a:p>
          <a:p>
            <a:pPr algn="l">
              <a:lnSpc>
                <a:spcPct val="150000"/>
              </a:lnSpc>
            </a:pPr>
            <a:r>
              <a:rPr lang="en-US" altLang="zh-CN" sz="2800" dirty="0" smtClean="0">
                <a:solidFill>
                  <a:schemeClr val="tx1">
                    <a:lumMod val="95000"/>
                    <a:lumOff val="5000"/>
                  </a:schemeClr>
                </a:solidFill>
                <a:latin typeface="微软雅黑" panose="020B0503020204020204" charset="-122"/>
                <a:ea typeface="微软雅黑" panose="020B0503020204020204" charset="-122"/>
              </a:rPr>
              <a:t>            年代的城市经济体制改革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0701020" cy="710781"/>
          </a:xfrm>
        </p:spPr>
        <p:txBody>
          <a:bodyPr wrap="square"/>
          <a:lstStyle/>
          <a:p>
            <a:r>
              <a:rPr lang="en-US" altLang="zh-CN" sz="3200" dirty="0">
                <a:solidFill>
                  <a:schemeClr val="bg1"/>
                </a:solidFill>
                <a:latin typeface="微软雅黑" panose="020B0503020204020204" charset="-122"/>
                <a:ea typeface="微软雅黑" panose="020B0503020204020204" charset="-122"/>
                <a:sym typeface="+mn-ea"/>
              </a:rPr>
              <a:t>素养1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运用唯物史观解读渐进的中国特色社会主义建设</a:t>
            </a:r>
          </a:p>
        </p:txBody>
      </p:sp>
      <p:sp>
        <p:nvSpPr>
          <p:cNvPr id="100" name="文本框 99"/>
          <p:cNvSpPr txBox="1"/>
          <p:nvPr/>
        </p:nvSpPr>
        <p:spPr>
          <a:xfrm>
            <a:off x="250190" y="933450"/>
            <a:ext cx="11414125" cy="5262245"/>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中国共产党领导人民进行的社会主义建设,分为改革开放前和改革开放后两个历史时期,这是两个相互联系又有重大区别的时期,但本质上都是中国共产党领导人民进行社会主义建设的实践探索,要站在历史发展的角度上辩证看待。</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sz="2800">
                <a:solidFill>
                  <a:srgbClr val="000000"/>
                </a:solidFill>
                <a:latin typeface="微软雅黑" panose="020B0503020204020204" charset="-122"/>
                <a:ea typeface="微软雅黑" panose="020B0503020204020204" charset="-122"/>
                <a:cs typeface="微软雅黑" panose="020B0503020204020204" charset="-122"/>
              </a:rPr>
              <a:t>中华人民共和国成立后,党领导人民快速恢复残破的国民经济,并积极开展社会主义工业化,进行社会主义改造,使计划经济体制和社会主义制度在中国建立起来。1956年,在苏联党内出现思想混乱之际,中国共产党人开始摆脱对苏联模式的崇拜,走上独立探索社会主义建设的道路。此后20</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6554470"/>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多年,历经曲折探索,有成功也有失败,尤其是“文化大革命”期间经济运行环境颇为不利,但独立的、比较完整的国民经济体系在这一时期逐渐建立。</a:t>
            </a:r>
            <a:endParaRPr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sym typeface="+mn-ea"/>
              </a:rPr>
              <a:t>　　</a:t>
            </a:r>
            <a:r>
              <a:rPr lang="en-US" sz="2800">
                <a:solidFill>
                  <a:srgbClr val="000000"/>
                </a:solidFill>
                <a:latin typeface="微软雅黑" panose="020B0503020204020204" charset="-122"/>
                <a:ea typeface="微软雅黑" panose="020B0503020204020204" charset="-122"/>
                <a:cs typeface="微软雅黑" panose="020B0503020204020204" charset="-122"/>
              </a:rPr>
              <a:t>中国特色社会主义是在改革开放历史新时期开创的,也是在中国已经建立起社会主义基本制度并进行了20多年建设的基础上开创的。改革开放是对内改革与对外开放的统一,推广家庭联产承包责任制,积极发展乡镇企业,启动城市经济体制改革,推进国有企业改革,构建社会主义市场经济体制,由开放沿海地区到开放内地,积极加入世界贸易组织。这一切使改革开放向纵深发展,促进了中国经济的快速发展,有利于全面推进社会主义现代化建设。</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138366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考生在备考时要注意结合不同阶段的时代背景,如生产力发展水平、外交环境等去理解不同时期中国作出的选择,辩证评价历史现象。</a:t>
            </a:r>
          </a:p>
        </p:txBody>
      </p:sp>
      <p:sp>
        <p:nvSpPr>
          <p:cNvPr id="2" name="文本框 1"/>
          <p:cNvSpPr txBox="1"/>
          <p:nvPr/>
        </p:nvSpPr>
        <p:spPr>
          <a:xfrm>
            <a:off x="468630" y="1638300"/>
            <a:ext cx="11255375" cy="73723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2721610" cy="676952"/>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考情解读</a:t>
            </a:r>
          </a:p>
        </p:txBody>
      </p:sp>
      <p:pic>
        <p:nvPicPr>
          <p:cNvPr id="364" name="表头1.jpg" descr="id:2147491532;FounderCES"/>
          <p:cNvPicPr>
            <a:picLocks noChangeAspect="1"/>
          </p:cNvPicPr>
          <p:nvPr/>
        </p:nvPicPr>
        <p:blipFill>
          <a:blip r:embed="rId3"/>
          <a:stretch>
            <a:fillRect/>
          </a:stretch>
        </p:blipFill>
        <p:spPr>
          <a:xfrm>
            <a:off x="405130" y="841375"/>
            <a:ext cx="11405235" cy="452755"/>
          </a:xfrm>
          <a:prstGeom prst="rect">
            <a:avLst/>
          </a:prstGeom>
        </p:spPr>
      </p:pic>
      <p:graphicFrame>
        <p:nvGraphicFramePr>
          <p:cNvPr id="2" name="表格 1"/>
          <p:cNvGraphicFramePr/>
          <p:nvPr>
            <p:custDataLst>
              <p:tags r:id="rId1"/>
            </p:custDataLst>
          </p:nvPr>
        </p:nvGraphicFramePr>
        <p:xfrm>
          <a:off x="404495" y="1307465"/>
          <a:ext cx="11405870" cy="5335270"/>
        </p:xfrm>
        <a:graphic>
          <a:graphicData uri="http://schemas.openxmlformats.org/drawingml/2006/table">
            <a:tbl>
              <a:tblPr firstRow="1" bandRow="1">
                <a:tableStyleId>{5940675A-B579-460E-94D1-54222C63F5DA}</a:tableStyleId>
              </a:tblPr>
              <a:tblGrid>
                <a:gridCol w="2865755"/>
                <a:gridCol w="2152650"/>
                <a:gridCol w="2441575"/>
                <a:gridCol w="2411095"/>
                <a:gridCol w="1534795"/>
              </a:tblGrid>
              <a:tr h="1632585">
                <a:tc>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2.认识真理标准问题的讨论和中共十一届三中全会的历史意义;认识改革开放以来中国在各个领域取得的成就、综合国力和国际影响力的不断提高</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rowSpan="5">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改革开放与社会主义市场经济体制的建立</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改革开放决策前的理论探索及其影响</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2020全国卷Ⅱ,T31</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时空观念</a:t>
                      </a:r>
                    </a:p>
                    <a:p>
                      <a:pPr indent="0" algn="ctr">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79170">
                <a:tc>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3.讲述家庭联产承包责任制和国有企业改革的主要内容,认识改革与社会发展的关系</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农村经济体制改革的内容、取得的成就及原因、意义</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2019全国卷Ⅱ,T31</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时空观念</a:t>
                      </a:r>
                    </a:p>
                    <a:p>
                      <a:pPr indent="0" algn="ctr">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27735">
                <a:tc rowSpan="2">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4.概述我国创办经济特区、兴办经济技术开发区、开辟沿海经济开放区和开发开放上海浦东的史实,分析我国对外开放格局初步形成的特点</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城市经济体制改革的措施、成就及意义</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2020全国卷Ⅲ,T31</a:t>
                      </a:r>
                    </a:p>
                    <a:p>
                      <a:pPr indent="0" algn="ctr">
                        <a:lnSpc>
                          <a:spcPct val="120000"/>
                        </a:lnSpc>
                        <a:buNone/>
                      </a:pPr>
                      <a:r>
                        <a:rPr lang="en-US" altLang="en-US" sz="1600" b="0">
                          <a:solidFill>
                            <a:srgbClr val="000000"/>
                          </a:solidFill>
                          <a:latin typeface="微软雅黑" panose="020B0503020204020204" charset="-122"/>
                          <a:ea typeface="微软雅黑" panose="020B0503020204020204" charset="-122"/>
                          <a:cs typeface="微软雅黑" panose="020B0503020204020204" charset="-122"/>
                        </a:rPr>
                        <a:t>2017江苏高考,T13</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时空观念</a:t>
                      </a:r>
                    </a:p>
                    <a:p>
                      <a:pPr indent="0" algn="ctr">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816610">
                <a:tc vMerge="1">
                  <a:txBody>
                    <a:bodyPr/>
                    <a:lstStyle/>
                    <a:p>
                      <a:endParaRPr lang="zh-CN"/>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tcPr>
                </a:tc>
                <a:tc>
                  <a:txBody>
                    <a:bodyPr/>
                    <a:lstStyle/>
                    <a:p>
                      <a:pPr indent="0">
                        <a:lnSpc>
                          <a:spcPct val="120000"/>
                        </a:lnSpc>
                        <a:buNone/>
                      </a:pPr>
                      <a:r>
                        <a:rPr lang="en-US" altLang="en-US" sz="1600" b="0">
                          <a:solidFill>
                            <a:srgbClr val="000000"/>
                          </a:solidFill>
                          <a:latin typeface="微软雅黑" panose="020B0503020204020204" charset="-122"/>
                          <a:ea typeface="微软雅黑" panose="020B0503020204020204" charset="-122"/>
                          <a:cs typeface="NEU-BZ-S92" charset="0"/>
                        </a:rPr>
                        <a:t>对外开放的成就</a:t>
                      </a: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altLang="en-US" sz="1600" b="0">
                          <a:solidFill>
                            <a:srgbClr val="000000"/>
                          </a:solidFill>
                          <a:latin typeface="微软雅黑" panose="020B0503020204020204" charset="-122"/>
                          <a:ea typeface="微软雅黑" panose="020B0503020204020204" charset="-122"/>
                          <a:cs typeface="微软雅黑" panose="020B0503020204020204" charset="-122"/>
                        </a:rPr>
                        <a:t>2019海南高考,T13</a:t>
                      </a: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a:solidFill>
                            <a:srgbClr val="000000"/>
                          </a:solidFill>
                          <a:latin typeface="微软雅黑" panose="020B0503020204020204" charset="-122"/>
                          <a:ea typeface="微软雅黑" panose="020B0503020204020204" charset="-122"/>
                          <a:cs typeface="NEU-BZ-S92" charset="0"/>
                          <a:sym typeface="+mn-ea"/>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979170">
                <a:tc>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5.了解我国建立社会主义市场经济体制的过程,认识其对我国社会主义现代化建设的意义</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B w="12700" cap="flat" cmpd="sng">
                      <a:solidFill>
                        <a:srgbClr val="333333"/>
                      </a:solidFill>
                      <a:prstDash val="solid"/>
                      <a:headEnd type="none" w="med" len="med"/>
                      <a:tailEnd type="none" w="med" len="med"/>
                    </a:lnB>
                  </a:tcPr>
                </a:tc>
                <a:tc>
                  <a:txBody>
                    <a:bodyPr/>
                    <a:lstStyle/>
                    <a:p>
                      <a:pPr indent="0">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社会主义经济体制改革的理论探索</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66675" marR="66675"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微软雅黑" panose="020B0503020204020204" charset="-122"/>
                        </a:rPr>
                        <a:t>2017全国卷Ⅰ,T31</a:t>
                      </a:r>
                      <a:endParaRPr lang="en-US" altLang="en-US" sz="16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gn="ctr">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时空观念</a:t>
                      </a:r>
                    </a:p>
                    <a:p>
                      <a:pPr indent="0" algn="ctr">
                        <a:lnSpc>
                          <a:spcPct val="120000"/>
                        </a:lnSpc>
                        <a:buNone/>
                      </a:pPr>
                      <a:r>
                        <a:rPr lang="en-US" sz="1600" b="0">
                          <a:solidFill>
                            <a:srgbClr val="000000"/>
                          </a:solidFill>
                          <a:latin typeface="微软雅黑" panose="020B0503020204020204" charset="-122"/>
                          <a:ea typeface="微软雅黑" panose="020B0503020204020204" charset="-122"/>
                          <a:cs typeface="NEU-BZ-S92" charset="0"/>
                        </a:rPr>
                        <a:t>历史解释</a:t>
                      </a:r>
                      <a:endParaRPr lang="en-US" altLang="en-US" sz="1600" b="0">
                        <a:solidFill>
                          <a:srgbClr val="000000"/>
                        </a:solidFill>
                        <a:latin typeface="微软雅黑" panose="020B0503020204020204" charset="-122"/>
                        <a:ea typeface="微软雅黑" panose="020B0503020204020204" charset="-122"/>
                        <a:cs typeface="NEU-BZ-S92" charset="0"/>
                      </a:endParaRPr>
                    </a:p>
                  </a:txBody>
                  <a:tcPr marL="0" marR="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1</a:t>
            </a:r>
            <a:r>
              <a:rPr lang="en-US" sz="2800">
                <a:solidFill>
                  <a:srgbClr val="000000"/>
                </a:solidFill>
                <a:latin typeface="微软雅黑" panose="020B0503020204020204" charset="-122"/>
                <a:ea typeface="微软雅黑" panose="020B0503020204020204" charset="-122"/>
                <a:cs typeface="微软雅黑" panose="020B0503020204020204" charset="-122"/>
              </a:rPr>
              <a:t>  [2019江苏高考,12,3分]第一个五年计划期间,“全国同时开展了一万多个工矿建设单位的施工……从而使我国的社会经济结构和国民经济面貌发生了重大变化”。对此“变化”表述正确的是</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A.初步完成了社会主义工业化</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B.开始改变我国工业落后面貌</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C.促进了我国国民经济迅速恢复</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D.实现了农轻重各部门协调发展</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结合题中关键信息“第一个五年计划期间”“一万多个工矿建设单位”等可知,此时我国工业化开始有所发展,初步改变了我国工业落后的面貌,B项正确,A项错误。中国国民经济恢复时期指的是1949年至1952年,C项与题中时间信息不符,排除;“一五”计划期间我国采取的是优先发展重工业的策略,D项错误,排除。</a:t>
            </a:r>
          </a:p>
        </p:txBody>
      </p:sp>
      <p:sp>
        <p:nvSpPr>
          <p:cNvPr id="2" name="文本框 1"/>
          <p:cNvSpPr txBox="1"/>
          <p:nvPr/>
        </p:nvSpPr>
        <p:spPr>
          <a:xfrm>
            <a:off x="579755" y="354076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B</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0356215" cy="1204077"/>
          </a:xfrm>
        </p:spPr>
        <p:txBody>
          <a:bodyPr wrap="square"/>
          <a:lstStyle/>
          <a:p>
            <a:r>
              <a:rPr lang="en-US" altLang="zh-CN" sz="3200" dirty="0">
                <a:solidFill>
                  <a:schemeClr val="bg1"/>
                </a:solidFill>
                <a:latin typeface="微软雅黑" panose="020B0503020204020204" charset="-122"/>
                <a:ea typeface="微软雅黑" panose="020B0503020204020204" charset="-122"/>
                <a:sym typeface="+mn-ea"/>
              </a:rPr>
              <a:t>素养2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运用唯物史观、历史解释解读新中国成立以来</a:t>
            </a:r>
            <a:br>
              <a:rPr lang="en-US" altLang="zh-CN" sz="3200" dirty="0">
                <a:latin typeface="微软雅黑" panose="020B0503020204020204" charset="-122"/>
                <a:ea typeface="微软雅黑" panose="020B0503020204020204" charset="-122"/>
                <a:sym typeface="+mn-ea"/>
              </a:rPr>
            </a:br>
            <a:r>
              <a:rPr lang="en-US" altLang="zh-CN" sz="3200" dirty="0">
                <a:latin typeface="微软雅黑" panose="020B0503020204020204" charset="-122"/>
                <a:ea typeface="微软雅黑" panose="020B0503020204020204" charset="-122"/>
                <a:sym typeface="+mn-ea"/>
              </a:rPr>
              <a:t>            经济体制的转变</a:t>
            </a:r>
          </a:p>
        </p:txBody>
      </p:sp>
      <p:sp>
        <p:nvSpPr>
          <p:cNvPr id="100" name="文本框 99"/>
          <p:cNvSpPr txBox="1"/>
          <p:nvPr/>
        </p:nvSpPr>
        <p:spPr>
          <a:xfrm>
            <a:off x="294640" y="1466215"/>
            <a:ext cx="11414125" cy="4615815"/>
          </a:xfrm>
          <a:prstGeom prst="rect">
            <a:avLst/>
          </a:prstGeom>
          <a:noFill/>
          <a:ln w="9525">
            <a:noFill/>
          </a:ln>
        </p:spPr>
        <p:txBody>
          <a:bodyPr wrap="square">
            <a:spAutoFit/>
          </a:bodyPr>
          <a:lstStyle/>
          <a:p>
            <a:pPr indent="0">
              <a:lnSpc>
                <a:spcPct val="150000"/>
              </a:lnSpc>
            </a:pPr>
            <a:r>
              <a:rPr sz="2800" b="1">
                <a:solidFill>
                  <a:srgbClr val="000000"/>
                </a:solidFill>
                <a:latin typeface="微软雅黑" panose="020B0503020204020204" charset="-122"/>
                <a:ea typeface="微软雅黑" panose="020B0503020204020204" charset="-122"/>
                <a:cs typeface="微软雅黑" panose="020B0503020204020204" charset="-122"/>
              </a:rPr>
              <a:t>1.含义</a:t>
            </a:r>
            <a:endParaRPr sz="2800">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经济体制:指在一定区域内(通常为一个国家)制定并执行经济决策的各种机制的总和。通常是一国国民经济的管理制度及运行方式。</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经济体制改革:按照生产关系一定要适应生产力的规律,对国民经济中不适应生产力发展的管理制度和管理方式进行的改革。</a:t>
            </a:r>
          </a:p>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社会主义市场经济:是在坚持社会主义制度前提下的市场经济,是通过市场来实现资源配置的一种经济体制。 </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737235"/>
          </a:xfrm>
          <a:prstGeom prst="rect">
            <a:avLst/>
          </a:prstGeom>
          <a:noFill/>
          <a:ln w="9525">
            <a:noFill/>
          </a:ln>
        </p:spPr>
        <p:txBody>
          <a:bodyPr wrap="square">
            <a:spAutoFit/>
          </a:bodyPr>
          <a:lstStyle/>
          <a:p>
            <a:pPr indent="0">
              <a:lnSpc>
                <a:spcPct val="150000"/>
              </a:lnSpc>
            </a:pPr>
            <a:r>
              <a:rPr lang="en-US" sz="2800" b="1">
                <a:solidFill>
                  <a:srgbClr val="000000"/>
                </a:solidFill>
                <a:latin typeface="微软雅黑" panose="020B0503020204020204" charset="-122"/>
                <a:ea typeface="微软雅黑" panose="020B0503020204020204" charset="-122"/>
                <a:cs typeface="微软雅黑" panose="020B0503020204020204" charset="-122"/>
              </a:rPr>
              <a:t>2.历程</a:t>
            </a:r>
          </a:p>
        </p:txBody>
      </p:sp>
      <p:graphicFrame>
        <p:nvGraphicFramePr>
          <p:cNvPr id="2" name="表格 1"/>
          <p:cNvGraphicFramePr/>
          <p:nvPr>
            <p:custDataLst>
              <p:tags r:id="rId1"/>
            </p:custDataLst>
          </p:nvPr>
        </p:nvGraphicFramePr>
        <p:xfrm>
          <a:off x="650240" y="1060450"/>
          <a:ext cx="10803255" cy="4137660"/>
        </p:xfrm>
        <a:graphic>
          <a:graphicData uri="http://schemas.openxmlformats.org/drawingml/2006/table">
            <a:tbl>
              <a:tblPr firstRow="1" bandRow="1">
                <a:tableStyleId>{5940675A-B579-460E-94D1-54222C63F5DA}</a:tableStyleId>
              </a:tblPr>
              <a:tblGrid>
                <a:gridCol w="697230"/>
                <a:gridCol w="3134995"/>
                <a:gridCol w="2713355"/>
                <a:gridCol w="4257675"/>
              </a:tblGrid>
              <a:tr h="1182370">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 </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中华人民共和国成立到1956年</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中共十一届三中全会后</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20世纪90年代以来</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955290">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具体体现</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从以社会主义公有制为主体、多种经济成分并存,向高度集中的计划经济体制转变。</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从计划经济体制转变为以计划经济为主,市场调节为辅的经济体制。</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向社会主义市场经济体制转变,由粗放型经营向集约型经营转变。</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650240" y="1022985"/>
          <a:ext cx="11073765" cy="5299710"/>
        </p:xfrm>
        <a:graphic>
          <a:graphicData uri="http://schemas.openxmlformats.org/drawingml/2006/table">
            <a:tbl>
              <a:tblPr firstRow="1" bandRow="1">
                <a:tableStyleId>{5940675A-B579-460E-94D1-54222C63F5DA}</a:tableStyleId>
              </a:tblPr>
              <a:tblGrid>
                <a:gridCol w="715010"/>
                <a:gridCol w="2870835"/>
                <a:gridCol w="3135630"/>
                <a:gridCol w="4352290"/>
              </a:tblGrid>
              <a:tr h="803910">
                <a:tc>
                  <a:txBody>
                    <a:bodyPr/>
                    <a:lstStyle/>
                    <a:p>
                      <a:pPr indent="0">
                        <a:lnSpc>
                          <a:spcPct val="120000"/>
                        </a:lnSpc>
                        <a:buNone/>
                      </a:pPr>
                      <a:endParaRPr lang="en-US" altLang="en-US" sz="22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中华人民共和国成立到1956年</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中共十一届三中全会后</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20世纪90年代以来</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4495800">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原因</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内部:社会主义革命的任务,建成社会主义国家的需要。外部:两极格局下苏联的支持与斯大林模式的影响。</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内部:原来的经济体制存在弊端,制约了国民经济的发展和社会的进步;改革开放的伟大决策。外部:社会主义阵营面临崩溃;第三次科技革命以来经济全球化的发展;亚洲四小龙经济腾飞的经验。</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内部:党和政府对社会主义建设经验教训的总结,改革进入关键时期。外部:东欧剧变,苏联解体;信息化、全球化迅猛发展。</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196215"/>
            <a:ext cx="11255375" cy="737235"/>
          </a:xfrm>
          <a:prstGeom prst="rect">
            <a:avLst/>
          </a:prstGeom>
          <a:noFill/>
          <a:ln w="9525">
            <a:noFill/>
          </a:ln>
        </p:spPr>
        <p:txBody>
          <a:bodyPr wrap="square">
            <a:spAutoFit/>
          </a:bodyPr>
          <a:lstStyle/>
          <a:p>
            <a:pPr indent="0" algn="r">
              <a:lnSpc>
                <a:spcPct val="150000"/>
              </a:lnSpc>
            </a:pPr>
            <a:endParaRPr lang="zh-CN" altLang="en-US" sz="2800">
              <a:solidFill>
                <a:srgbClr val="000000"/>
              </a:solidFill>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1"/>
            </p:custDataLst>
          </p:nvPr>
        </p:nvGraphicFramePr>
        <p:xfrm>
          <a:off x="650240" y="1771650"/>
          <a:ext cx="11073765" cy="3808730"/>
        </p:xfrm>
        <a:graphic>
          <a:graphicData uri="http://schemas.openxmlformats.org/drawingml/2006/table">
            <a:tbl>
              <a:tblPr firstRow="1" bandRow="1">
                <a:tableStyleId>{5940675A-B579-460E-94D1-54222C63F5DA}</a:tableStyleId>
              </a:tblPr>
              <a:tblGrid>
                <a:gridCol w="715010"/>
                <a:gridCol w="2853055"/>
                <a:gridCol w="3155950"/>
                <a:gridCol w="4349750"/>
              </a:tblGrid>
              <a:tr h="1523365">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核心内容</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实行计划经济体制,废除生产资料私有制,建立社会主义公有制。</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发展多种所有制经济,调整产业结构,实行政企分开。</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把企业推向市场,充分发挥市场的调节作用。</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r h="2285365">
                <a:tc>
                  <a:txBody>
                    <a:bodyPr/>
                    <a:lstStyle/>
                    <a:p>
                      <a:pPr indent="0" algn="ctr">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结果</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对恢复国民经济、进行工业化建设起过积极作用,但它超越了历史发展阶段,使企业失去了活力。</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增强了企业活力,解放了生产力。</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进一步解放和发展了生产力。</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graphicFrame>
        <p:nvGraphicFramePr>
          <p:cNvPr id="3" name="表格 2"/>
          <p:cNvGraphicFramePr/>
          <p:nvPr/>
        </p:nvGraphicFramePr>
        <p:xfrm>
          <a:off x="650240" y="969010"/>
          <a:ext cx="11073765" cy="749300"/>
        </p:xfrm>
        <a:graphic>
          <a:graphicData uri="http://schemas.openxmlformats.org/drawingml/2006/table">
            <a:tbl>
              <a:tblPr firstRow="1" bandRow="1">
                <a:tableStyleId>{5940675A-B579-460E-94D1-54222C63F5DA}</a:tableStyleId>
              </a:tblPr>
              <a:tblGrid>
                <a:gridCol w="715010"/>
                <a:gridCol w="2870835"/>
                <a:gridCol w="3135630"/>
                <a:gridCol w="4352290"/>
              </a:tblGrid>
              <a:tr h="749300">
                <a:tc>
                  <a:txBody>
                    <a:bodyPr/>
                    <a:lstStyle/>
                    <a:p>
                      <a:pPr indent="0">
                        <a:lnSpc>
                          <a:spcPct val="120000"/>
                        </a:lnSpc>
                        <a:buNone/>
                      </a:pPr>
                      <a:endParaRPr lang="en-US" altLang="en-US" sz="22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中华人民共和国成立到1956年</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NEU-BZ-S92" charset="0"/>
                        </a:rPr>
                        <a:t>中共十一届三中全会后</a:t>
                      </a:r>
                      <a:endParaRPr lang="en-US" altLang="en-US" sz="2200" b="0">
                        <a:solidFill>
                          <a:srgbClr val="000000"/>
                        </a:solidFill>
                        <a:latin typeface="微软雅黑" panose="020B0503020204020204" charset="-122"/>
                        <a:ea typeface="微软雅黑" panose="020B0503020204020204" charset="-122"/>
                        <a:cs typeface="NEU-BZ-S92" charset="0"/>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c>
                  <a:txBody>
                    <a:bodyPr/>
                    <a:lstStyle/>
                    <a:p>
                      <a:pPr indent="0">
                        <a:lnSpc>
                          <a:spcPct val="120000"/>
                        </a:lnSpc>
                        <a:buNone/>
                      </a:pPr>
                      <a:r>
                        <a:rPr lang="en-US" sz="2200" b="0">
                          <a:solidFill>
                            <a:srgbClr val="000000"/>
                          </a:solidFill>
                          <a:latin typeface="微软雅黑" panose="020B0503020204020204" charset="-122"/>
                          <a:ea typeface="微软雅黑" panose="020B0503020204020204" charset="-122"/>
                          <a:cs typeface="微软雅黑" panose="020B0503020204020204" charset="-122"/>
                        </a:rPr>
                        <a:t>20世纪90年代以来</a:t>
                      </a:r>
                      <a:endParaRPr lang="en-US" altLang="en-US" sz="2200" b="0">
                        <a:solidFill>
                          <a:srgbClr val="000000"/>
                        </a:solidFill>
                        <a:latin typeface="微软雅黑" panose="020B0503020204020204" charset="-122"/>
                        <a:ea typeface="微软雅黑" panose="020B0503020204020204" charset="-122"/>
                        <a:cs typeface="微软雅黑" panose="020B0503020204020204" charset="-122"/>
                      </a:endParaRPr>
                    </a:p>
                  </a:txBody>
                  <a:tcPr marL="20320" marR="20320" marT="0" marB="0" anchor="ctr">
                    <a:lnL w="12700" cap="flat" cmpd="sng">
                      <a:solidFill>
                        <a:srgbClr val="333333"/>
                      </a:solidFill>
                      <a:prstDash val="solid"/>
                      <a:headEnd type="none" w="med" len="med"/>
                      <a:tailEnd type="none" w="med" len="med"/>
                    </a:lnL>
                    <a:lnR w="12700" cap="flat" cmpd="sng">
                      <a:solidFill>
                        <a:srgbClr val="333333"/>
                      </a:solidFill>
                      <a:prstDash val="solid"/>
                      <a:headEnd type="none" w="med" len="med"/>
                      <a:tailEnd type="none" w="med" len="med"/>
                    </a:lnR>
                    <a:lnT w="12700" cap="flat" cmpd="sng">
                      <a:solidFill>
                        <a:srgbClr val="333333"/>
                      </a:solidFill>
                      <a:prstDash val="solid"/>
                      <a:headEnd type="none" w="med" len="med"/>
                      <a:tailEnd type="none" w="med" len="med"/>
                    </a:lnT>
                    <a:lnB w="12700" cap="flat" cmpd="sng">
                      <a:solidFill>
                        <a:srgbClr val="333333"/>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示例</a:t>
            </a:r>
            <a:r>
              <a:rPr lang="en-US" sz="2800" b="1">
                <a:solidFill>
                  <a:srgbClr val="000000"/>
                </a:solidFill>
                <a:latin typeface="微软雅黑" panose="020B0503020204020204" charset="-122"/>
                <a:ea typeface="微软雅黑" panose="020B0503020204020204" charset="-122"/>
                <a:cs typeface="微软雅黑" panose="020B0503020204020204" charset="-122"/>
              </a:rPr>
              <a:t>2</a:t>
            </a:r>
            <a:r>
              <a:rPr lang="en-US" sz="2800">
                <a:solidFill>
                  <a:srgbClr val="000000"/>
                </a:solidFill>
                <a:latin typeface="微软雅黑" panose="020B0503020204020204" charset="-122"/>
                <a:ea typeface="微软雅黑" panose="020B0503020204020204" charset="-122"/>
                <a:cs typeface="微软雅黑" panose="020B0503020204020204" charset="-122"/>
              </a:rPr>
              <a:t>  [2020全国卷Ⅰ,31,4分]1983年,安徽某濒临倒闭的国营制药厂被8个年轻人承包,实行有奖有罚的经济责任制,9个月就盈利12万元。后来安徽省委、省政府从中得到启示,下发通知明确提出,小型国营企业也可以实行承包经营。由此可以看出</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A.市场经济体制在全国逐步建立</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B.政企职责不分弊端得到解决</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C.经济所有制结构开始发生变化</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D.企业的经营自主权逐渐扩大</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解析</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sz="2800">
                <a:solidFill>
                  <a:srgbClr val="000000"/>
                </a:solidFill>
                <a:latin typeface="微软雅黑" panose="020B0503020204020204" charset="-122"/>
                <a:ea typeface="微软雅黑" panose="020B0503020204020204" charset="-122"/>
                <a:cs typeface="微软雅黑" panose="020B0503020204020204" charset="-122"/>
              </a:rPr>
              <a:t>本题考查改革开放后中国特色社会主义的发展。根据材料信息“1983年”“国营制药厂被8个年轻人承包”“小型国营企业也可以实行承包经营”并结合所学知识可知,材料说的是20世纪80年代我国的国企改革,通过改革,企业的经营自主权逐渐扩大,故D项正确。1992年中共十四大才明确提出建立社会主义市场经济体制的目标,20世纪80年代市场经济体制不可能在全国逐步建立,故A项错误。当时政企职责不分的弊端尚未得到解决,故B项错误。材料反映的是经营方式的变化,并非所有制结构,故C项错误。</a:t>
            </a:r>
          </a:p>
        </p:txBody>
      </p:sp>
      <p:sp>
        <p:nvSpPr>
          <p:cNvPr id="2" name="文本框 1"/>
          <p:cNvSpPr txBox="1"/>
          <p:nvPr/>
        </p:nvSpPr>
        <p:spPr>
          <a:xfrm>
            <a:off x="468630" y="5355590"/>
            <a:ext cx="11255375" cy="737235"/>
          </a:xfrm>
          <a:prstGeom prst="rect">
            <a:avLst/>
          </a:prstGeom>
          <a:noFill/>
          <a:ln w="9525">
            <a:noFill/>
          </a:ln>
        </p:spPr>
        <p:txBody>
          <a:bodyPr wrap="square">
            <a:spAutoFit/>
          </a:bodyPr>
          <a:lstStyle/>
          <a:p>
            <a:pPr indent="0">
              <a:lnSpc>
                <a:spcPct val="150000"/>
              </a:lnSpc>
            </a:pPr>
            <a:r>
              <a:rPr lang="zh-CN" altLang="en-US" sz="2800" b="1">
                <a:solidFill>
                  <a:srgbClr val="000000"/>
                </a:solidFill>
                <a:latin typeface="微软雅黑" panose="020B0503020204020204" charset="-122"/>
                <a:ea typeface="微软雅黑" panose="020B0503020204020204" charset="-122"/>
                <a:cs typeface="微软雅黑" panose="020B0503020204020204" charset="-122"/>
              </a:rPr>
              <a:t>答案</a:t>
            </a:r>
            <a:r>
              <a:rPr lang="zh-CN" altLang="en-US" sz="28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2800">
                <a:solidFill>
                  <a:srgbClr val="000000"/>
                </a:solidFill>
                <a:latin typeface="微软雅黑" panose="020B0503020204020204" charset="-122"/>
                <a:ea typeface="微软雅黑" panose="020B0503020204020204" charset="-122"/>
                <a:cs typeface="微软雅黑" panose="020B0503020204020204" charset="-122"/>
              </a:rPr>
              <a:t>D</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8780145" cy="601651"/>
          </a:xfrm>
        </p:spPr>
        <p:txBody>
          <a:bodyPr wrap="square"/>
          <a:lstStyle/>
          <a:p>
            <a:r>
              <a:rPr lang="zh-CN" sz="3200" dirty="0">
                <a:solidFill>
                  <a:schemeClr val="bg1"/>
                </a:solidFill>
                <a:latin typeface="微软雅黑" panose="020B0503020204020204" charset="-122"/>
                <a:ea typeface="微软雅黑" panose="020B0503020204020204" charset="-122"/>
                <a:sym typeface="+mn-ea"/>
              </a:rPr>
              <a:t>研析</a:t>
            </a:r>
            <a:r>
              <a:rPr lang="en-US" altLang="zh-CN" sz="3200" dirty="0">
                <a:solidFill>
                  <a:schemeClr val="bg1"/>
                </a:solidFill>
                <a:latin typeface="微软雅黑" panose="020B0503020204020204" charset="-122"/>
                <a:ea typeface="微软雅黑" panose="020B0503020204020204" charset="-122"/>
                <a:sym typeface="+mn-ea"/>
              </a:rPr>
              <a:t>1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有的放矢——新中国的工业化建设      </a:t>
            </a:r>
          </a:p>
        </p:txBody>
      </p:sp>
      <p:sp>
        <p:nvSpPr>
          <p:cNvPr id="100" name="文本框 99"/>
          <p:cNvSpPr txBox="1"/>
          <p:nvPr/>
        </p:nvSpPr>
        <p:spPr>
          <a:xfrm>
            <a:off x="389255" y="883285"/>
            <a:ext cx="11458575" cy="5908040"/>
          </a:xfrm>
          <a:prstGeom prst="rect">
            <a:avLst/>
          </a:prstGeom>
          <a:noFill/>
          <a:ln w="9525">
            <a:noFill/>
          </a:ln>
        </p:spPr>
        <p:txBody>
          <a:bodyPr wrap="square">
            <a:spAutoFit/>
          </a:bodyPr>
          <a:lstStyle/>
          <a:p>
            <a:pPr indent="0">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　　材料　①</a:t>
            </a:r>
            <a:r>
              <a:rPr sz="2800" u="wavy">
                <a:solidFill>
                  <a:srgbClr val="000000"/>
                </a:solidFill>
                <a:uFillTx/>
                <a:latin typeface="微软雅黑" panose="020B0503020204020204" charset="-122"/>
                <a:ea typeface="微软雅黑" panose="020B0503020204020204" charset="-122"/>
                <a:cs typeface="微软雅黑" panose="020B0503020204020204" charset="-122"/>
              </a:rPr>
              <a:t>“一五”计划关于工业化建设的总体设想是:基本完成以鞍钢为中心的东北工业基地建设,同时进行华北、西北、华中的新工业基地建设</a:t>
            </a:r>
            <a:r>
              <a:rPr sz="2800">
                <a:solidFill>
                  <a:srgbClr val="000000"/>
                </a:solidFill>
                <a:latin typeface="微软雅黑" panose="020B0503020204020204" charset="-122"/>
                <a:ea typeface="微软雅黑" panose="020B0503020204020204" charset="-122"/>
                <a:cs typeface="微软雅黑" panose="020B0503020204020204" charset="-122"/>
              </a:rPr>
              <a:t>,进而推进全国工业的发展。为配合工业建设的总体布局,在西北、华北新建兰新、包兰、宝成等铁路线。此时期建设的新兴工业城市包括包头、太原、西安、武汉、成都等内地城市。②</a:t>
            </a:r>
            <a:r>
              <a:rPr sz="2800" u="wavy">
                <a:solidFill>
                  <a:srgbClr val="000000"/>
                </a:solidFill>
                <a:uFillTx/>
                <a:latin typeface="微软雅黑" panose="020B0503020204020204" charset="-122"/>
                <a:ea typeface="微软雅黑" panose="020B0503020204020204" charset="-122"/>
                <a:cs typeface="微软雅黑" panose="020B0503020204020204" charset="-122"/>
              </a:rPr>
              <a:t>从投资的分配看,694个投资项目中有472个放在内地,其余222个大部分放在东北</a:t>
            </a:r>
            <a:r>
              <a:rPr sz="2800">
                <a:solidFill>
                  <a:srgbClr val="000000"/>
                </a:solidFill>
                <a:latin typeface="微软雅黑" panose="020B0503020204020204" charset="-122"/>
                <a:ea typeface="微软雅黑" panose="020B0503020204020204" charset="-122"/>
                <a:cs typeface="微软雅黑" panose="020B0503020204020204" charset="-122"/>
              </a:rPr>
              <a:t>。沿海地区几乎没有什么大项目。③</a:t>
            </a:r>
            <a:r>
              <a:rPr sz="2800" u="wavy">
                <a:solidFill>
                  <a:srgbClr val="000000"/>
                </a:solidFill>
                <a:uFillTx/>
                <a:latin typeface="微软雅黑" panose="020B0503020204020204" charset="-122"/>
                <a:ea typeface="微软雅黑" panose="020B0503020204020204" charset="-122"/>
                <a:cs typeface="微软雅黑" panose="020B0503020204020204" charset="-122"/>
              </a:rPr>
              <a:t>如1955年国家对上海、天津的投资额分别为这两市折旧额的76%和104%,两市的工业产值增幅低于同期全国平均增长幅度</a:t>
            </a:r>
            <a:r>
              <a:rPr sz="2800">
                <a:solidFill>
                  <a:srgbClr val="000000"/>
                </a:solidFill>
                <a:latin typeface="微软雅黑" panose="020B0503020204020204" charset="-122"/>
                <a:ea typeface="微软雅黑" panose="020B0503020204020204" charset="-122"/>
                <a:cs typeface="微软雅黑" panose="020B0503020204020204" charset="-122"/>
              </a:rPr>
              <a:t>。</a:t>
            </a:r>
          </a:p>
          <a:p>
            <a:pPr indent="0" algn="r">
              <a:lnSpc>
                <a:spcPct val="150000"/>
              </a:lnSpc>
            </a:pPr>
            <a:r>
              <a:rPr sz="2800">
                <a:solidFill>
                  <a:srgbClr val="000000"/>
                </a:solidFill>
                <a:latin typeface="微软雅黑" panose="020B0503020204020204" charset="-122"/>
                <a:ea typeface="微软雅黑" panose="020B0503020204020204" charset="-122"/>
                <a:cs typeface="微软雅黑" panose="020B0503020204020204" charset="-122"/>
              </a:rPr>
              <a:t>——据虞和平主编《中国现代化历程》整理</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材料解读</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①反映了“一五”计划期间工业化布局为东北地区优先,同时发展华北、西北和华中地区的工业;②说明内地和东北地区是投资项目的集中地;③表明“一五”计划期间东南沿海地区未受到重视。材料集中反映了“一五”计划期间工业化布局问题,凸显了唯物史观、时空观念、史料实证等学科核心素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7690"/>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知识体系构建</a:t>
            </a:r>
          </a:p>
        </p:txBody>
      </p:sp>
      <p:pic>
        <p:nvPicPr>
          <p:cNvPr id="2" name="图片 1"/>
          <p:cNvPicPr>
            <a:picLocks noChangeAspect="1"/>
          </p:cNvPicPr>
          <p:nvPr/>
        </p:nvPicPr>
        <p:blipFill>
          <a:blip r:embed="rId2"/>
          <a:stretch>
            <a:fillRect/>
          </a:stretch>
        </p:blipFill>
        <p:spPr>
          <a:xfrm>
            <a:off x="1637030" y="878205"/>
            <a:ext cx="9036685" cy="561784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32295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材料运用</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【问题设置】</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　　根据材料并结合所学知识,分析中华人民共和国工业建设总体布局未重视东南沿海地区的原因,概括“一五”计划时期工业布局的特点并做简要评价。</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461581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【试答】</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原因:东南沿海地区工业基础较好,为了使各地区工业平衡发展;两大阵营对峙,东南沿海地区面临美国军事威胁。特点:重点建设东北工业基地,同时投资项目向中西部倾斜。评价:初步改变了我国中西部工业落后的面貌,建设了一批新兴工业城市,推动了全国工业的均衡发展;但没有充分利用东南沿海地区的经济优势和发挥沿海老工业基地的作用,导致全国整体投资效益不高。</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10188575" cy="1204073"/>
          </a:xfrm>
        </p:spPr>
        <p:txBody>
          <a:bodyPr wrap="square"/>
          <a:lstStyle/>
          <a:p>
            <a:r>
              <a:rPr lang="zh-CN" sz="3200" dirty="0">
                <a:solidFill>
                  <a:schemeClr val="bg1"/>
                </a:solidFill>
                <a:latin typeface="微软雅黑" panose="020B0503020204020204" charset="-122"/>
                <a:ea typeface="微软雅黑" panose="020B0503020204020204" charset="-122"/>
                <a:sym typeface="+mn-ea"/>
              </a:rPr>
              <a:t>研析</a:t>
            </a:r>
            <a:r>
              <a:rPr lang="en-US" altLang="zh-CN" sz="3200" dirty="0">
                <a:solidFill>
                  <a:schemeClr val="bg1"/>
                </a:solidFill>
                <a:latin typeface="微软雅黑" panose="020B0503020204020204" charset="-122"/>
                <a:ea typeface="微软雅黑" panose="020B0503020204020204" charset="-122"/>
                <a:sym typeface="+mn-ea"/>
              </a:rPr>
              <a:t>2  </a:t>
            </a:r>
            <a:r>
              <a:rPr lang="zh-CN" altLang="en-US" sz="3200" dirty="0">
                <a:solidFill>
                  <a:schemeClr val="bg1"/>
                </a:solidFill>
                <a:latin typeface="微软雅黑" panose="020B0503020204020204" charset="-122"/>
                <a:ea typeface="微软雅黑" panose="020B0503020204020204" charset="-122"/>
                <a:sym typeface="+mn-ea"/>
              </a:rPr>
              <a:t> </a:t>
            </a:r>
            <a:r>
              <a:rPr lang="en-US" altLang="zh-CN" sz="3200" dirty="0">
                <a:latin typeface="微软雅黑" panose="020B0503020204020204" charset="-122"/>
                <a:ea typeface="微软雅黑" panose="020B0503020204020204" charset="-122"/>
                <a:sym typeface="+mn-ea"/>
              </a:rPr>
              <a:t>中国改革的推进——20世纪80年代的城市经济</a:t>
            </a:r>
            <a:br>
              <a:rPr lang="en-US" altLang="zh-CN" sz="3200" dirty="0">
                <a:latin typeface="微软雅黑" panose="020B0503020204020204" charset="-122"/>
                <a:ea typeface="微软雅黑" panose="020B0503020204020204" charset="-122"/>
                <a:sym typeface="+mn-ea"/>
              </a:rPr>
            </a:br>
            <a:r>
              <a:rPr lang="en-US" altLang="zh-CN" sz="3200" dirty="0">
                <a:latin typeface="微软雅黑" panose="020B0503020204020204" charset="-122"/>
                <a:ea typeface="微软雅黑" panose="020B0503020204020204" charset="-122"/>
                <a:sym typeface="+mn-ea"/>
              </a:rPr>
              <a:t>            体制改革      </a:t>
            </a:r>
          </a:p>
        </p:txBody>
      </p:sp>
      <p:sp>
        <p:nvSpPr>
          <p:cNvPr id="100" name="文本框 99"/>
          <p:cNvSpPr txBox="1"/>
          <p:nvPr/>
        </p:nvSpPr>
        <p:spPr>
          <a:xfrm>
            <a:off x="367030" y="1336040"/>
            <a:ext cx="114585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a:t>
            </a:r>
            <a:r>
              <a:rPr sz="2800">
                <a:solidFill>
                  <a:srgbClr val="000000"/>
                </a:solidFill>
                <a:latin typeface="微软雅黑" panose="020B0503020204020204" charset="-122"/>
                <a:ea typeface="微软雅黑" panose="020B0503020204020204" charset="-122"/>
                <a:cs typeface="微软雅黑" panose="020B0503020204020204" charset="-122"/>
              </a:rPr>
              <a:t>材料　①</a:t>
            </a:r>
            <a:r>
              <a:rPr sz="2800" u="wavy">
                <a:solidFill>
                  <a:srgbClr val="000000"/>
                </a:solidFill>
                <a:uFillTx/>
                <a:latin typeface="微软雅黑" panose="020B0503020204020204" charset="-122"/>
                <a:ea typeface="微软雅黑" panose="020B0503020204020204" charset="-122"/>
                <a:cs typeface="微软雅黑" panose="020B0503020204020204" charset="-122"/>
              </a:rPr>
              <a:t>早在1978年之前,我国进行了多次行政性分权的经济管理体制改革,形成了所谓“一放就乱、一管就死”的改革循环</a:t>
            </a:r>
            <a:r>
              <a:rPr sz="2800">
                <a:solidFill>
                  <a:srgbClr val="000000"/>
                </a:solidFill>
                <a:latin typeface="微软雅黑" panose="020B0503020204020204" charset="-122"/>
                <a:ea typeface="微软雅黑" panose="020B0503020204020204" charset="-122"/>
                <a:cs typeface="微软雅黑" panose="020B0503020204020204" charset="-122"/>
              </a:rPr>
              <a:t>。②</a:t>
            </a:r>
            <a:r>
              <a:rPr sz="2800" u="wavy">
                <a:solidFill>
                  <a:srgbClr val="000000"/>
                </a:solidFill>
                <a:uFillTx/>
                <a:latin typeface="微软雅黑" panose="020B0503020204020204" charset="-122"/>
                <a:ea typeface="微软雅黑" panose="020B0503020204020204" charset="-122"/>
                <a:cs typeface="微软雅黑" panose="020B0503020204020204" charset="-122"/>
              </a:rPr>
              <a:t>1978年12月中共十一届三中全会以后,中国的改革之风再度兴起,这一次改革是从国有企业开始的,以扩大企业自主权为主要内容</a:t>
            </a:r>
            <a:r>
              <a:rPr sz="2800">
                <a:solidFill>
                  <a:srgbClr val="000000"/>
                </a:solidFill>
                <a:latin typeface="微软雅黑" panose="020B0503020204020204" charset="-122"/>
                <a:ea typeface="微软雅黑" panose="020B0503020204020204" charset="-122"/>
                <a:cs typeface="微软雅黑" panose="020B0503020204020204" charset="-122"/>
              </a:rPr>
              <a:t>。③</a:t>
            </a:r>
            <a:r>
              <a:rPr sz="2800" u="wavy">
                <a:solidFill>
                  <a:srgbClr val="000000"/>
                </a:solidFill>
                <a:uFillTx/>
                <a:latin typeface="微软雅黑" panose="020B0503020204020204" charset="-122"/>
                <a:ea typeface="微软雅黑" panose="020B0503020204020204" charset="-122"/>
                <a:cs typeface="微软雅黑" panose="020B0503020204020204" charset="-122"/>
              </a:rPr>
              <a:t>企业改革经历了从放权让利到推行经济责任制的发展</a:t>
            </a:r>
            <a:r>
              <a:rPr sz="2800">
                <a:solidFill>
                  <a:srgbClr val="000000"/>
                </a:solidFill>
                <a:latin typeface="微软雅黑" panose="020B0503020204020204" charset="-122"/>
                <a:ea typeface="微软雅黑" panose="020B0503020204020204" charset="-122"/>
                <a:cs typeface="微软雅黑" panose="020B0503020204020204" charset="-122"/>
              </a:rPr>
              <a:t>,1981年国家基本消除了财政赤字,但在价格改革不配套的情况下,经济责任制并没有解决扩权试点改革中存在的问题。1983年初,一些领导人提出“包字进城,一包就灵”的口号,要求在城市工商业中全面推行企业承包制,但是这很快导致了经济秩序的混乱和物</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价上涨。与此同时,③</a:t>
            </a:r>
            <a:r>
              <a:rPr sz="2800" u="wavy">
                <a:solidFill>
                  <a:srgbClr val="000000"/>
                </a:solidFill>
                <a:uFillTx/>
                <a:latin typeface="微软雅黑" panose="020B0503020204020204" charset="-122"/>
                <a:ea typeface="微软雅黑" panose="020B0503020204020204" charset="-122"/>
                <a:cs typeface="微软雅黑" panose="020B0503020204020204" charset="-122"/>
              </a:rPr>
              <a:t>这次改革还进行了企业横向联合的初步尝试</a:t>
            </a:r>
            <a:r>
              <a:rPr lang="en-US" sz="2800">
                <a:solidFill>
                  <a:srgbClr val="000000"/>
                </a:solidFill>
                <a:latin typeface="微软雅黑" panose="020B0503020204020204" charset="-122"/>
                <a:ea typeface="微软雅黑" panose="020B0503020204020204" charset="-122"/>
                <a:cs typeface="微软雅黑" panose="020B0503020204020204" charset="-122"/>
              </a:rPr>
              <a:t>,通过企业的改组和横向联合,将分散的“大而全,小而全”的企业合理地组织起来。④</a:t>
            </a:r>
            <a:r>
              <a:rPr sz="2800" u="wavy">
                <a:solidFill>
                  <a:srgbClr val="000000"/>
                </a:solidFill>
                <a:uFillTx/>
                <a:latin typeface="微软雅黑" panose="020B0503020204020204" charset="-122"/>
                <a:ea typeface="微软雅黑" panose="020B0503020204020204" charset="-122"/>
                <a:cs typeface="微软雅黑" panose="020B0503020204020204" charset="-122"/>
              </a:rPr>
              <a:t>1983年,为了取得大城市改革的经验,全国共有121个省辖市领导511个县实行了市管县的新体制</a:t>
            </a:r>
            <a:r>
              <a:rPr lang="en-US" sz="2800">
                <a:solidFill>
                  <a:srgbClr val="000000"/>
                </a:solidFill>
                <a:latin typeface="微软雅黑" panose="020B0503020204020204" charset="-122"/>
                <a:ea typeface="微软雅黑" panose="020B0503020204020204" charset="-122"/>
                <a:cs typeface="微软雅黑" panose="020B0503020204020204" charset="-122"/>
              </a:rPr>
              <a:t>,以发挥中心城市的经济、科技文化优势,发挥城市的辐射带动作用。⑤</a:t>
            </a:r>
            <a:r>
              <a:rPr sz="2800" u="wavy">
                <a:solidFill>
                  <a:srgbClr val="000000"/>
                </a:solidFill>
                <a:uFillTx/>
                <a:latin typeface="微软雅黑" panose="020B0503020204020204" charset="-122"/>
                <a:ea typeface="微软雅黑" panose="020B0503020204020204" charset="-122"/>
                <a:cs typeface="微软雅黑" panose="020B0503020204020204" charset="-122"/>
              </a:rPr>
              <a:t>起步阶段的城市经济体制改革为下一阶段改革积累了经验,在中国经济中注入了更多的市场因素并促进了经济的发展</a:t>
            </a:r>
            <a:r>
              <a:rPr lang="en-US" sz="2800">
                <a:solidFill>
                  <a:srgbClr val="000000"/>
                </a:solidFill>
                <a:latin typeface="微软雅黑" panose="020B0503020204020204" charset="-122"/>
                <a:ea typeface="微软雅黑" panose="020B0503020204020204" charset="-122"/>
                <a:cs typeface="微软雅黑" panose="020B0503020204020204" charset="-122"/>
              </a:rPr>
              <a:t>。</a:t>
            </a:r>
          </a:p>
          <a:p>
            <a:pPr indent="0" algn="r">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——摘编自郭德宏等主编《中华人民共和国专题史稿》</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材料解读</a:t>
            </a:r>
            <a:r>
              <a:rPr lang="en-US" sz="2800">
                <a:solidFill>
                  <a:srgbClr val="000000"/>
                </a:solidFill>
                <a:latin typeface="微软雅黑" panose="020B0503020204020204" charset="-122"/>
                <a:ea typeface="微软雅黑" panose="020B0503020204020204" charset="-122"/>
                <a:cs typeface="微软雅黑" panose="020B0503020204020204" charset="-122"/>
              </a:rPr>
              <a:t>　　</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       ①反映了1978年之前经济管理体制改革面临的困局;②阐明了1978年开始国有企业的改革尝试;③指明了这次国企改革的措施;④说明这次改革已经深入到变革城市管理体制的层面;⑤指出了起步阶段的城市经济体制改革的意义。中共十一届三中全会前后,中国的经济体制改革在城市和农村几乎同时进行,材料主要反映了1978—1983年我国城市经济体制改革的情况,凸显了唯物史观、时空观念、史料实证、历史解释等学科核心素养。</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3969385"/>
          </a:xfrm>
          <a:prstGeom prst="rect">
            <a:avLst/>
          </a:prstGeom>
          <a:noFill/>
          <a:ln w="9525">
            <a:noFill/>
          </a:ln>
        </p:spPr>
        <p:txBody>
          <a:bodyPr wrap="square">
            <a:spAutoFit/>
          </a:bodyPr>
          <a:lstStyle/>
          <a:p>
            <a:pPr indent="0">
              <a:lnSpc>
                <a:spcPct val="150000"/>
              </a:lnSpc>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材料运用</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【问题设置】</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(1)根据材料,概括1978—1983年我国城市经济体制改革的主要内容及影响。</a:t>
            </a:r>
          </a:p>
          <a:p>
            <a:pPr indent="0">
              <a:lnSpc>
                <a:spcPct val="150000"/>
              </a:lnSpc>
            </a:pPr>
            <a:r>
              <a:rPr lang="zh-CN" altLang="en-US" sz="2800">
                <a:solidFill>
                  <a:srgbClr val="000000"/>
                </a:solidFill>
                <a:latin typeface="微软雅黑" panose="020B0503020204020204" charset="-122"/>
                <a:ea typeface="微软雅黑" panose="020B0503020204020204" charset="-122"/>
                <a:cs typeface="微软雅黑" panose="020B0503020204020204" charset="-122"/>
              </a:rPr>
              <a:t>(2)根据材料并结合所学知识,说明1978—1983年我国城市经济体制改革的背景。</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8630" y="217805"/>
            <a:ext cx="11255375" cy="5262245"/>
          </a:xfrm>
          <a:prstGeom prst="rect">
            <a:avLst/>
          </a:prstGeom>
          <a:noFill/>
          <a:ln w="9525">
            <a:noFill/>
          </a:ln>
        </p:spPr>
        <p:txBody>
          <a:bodyPr wrap="square">
            <a:spAutoFit/>
          </a:bodyPr>
          <a:lstStyle/>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【试答】</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(1)主要内容:扩大企业自主权,从放权让利到推行经济责任制;进行企业横向联合;部分大城市实行市管县的新体制。影响:国家基本消除了财政赤字;为城市经济体制改革的全面展开积累了经验;在中国经济中注入了更多的市场因素,促进了经济的发展。</a:t>
            </a:r>
          </a:p>
          <a:p>
            <a:pPr indent="0">
              <a:lnSpc>
                <a:spcPct val="150000"/>
              </a:lnSpc>
            </a:pPr>
            <a:r>
              <a:rPr lang="en-US" sz="2800">
                <a:solidFill>
                  <a:srgbClr val="000000"/>
                </a:solidFill>
                <a:latin typeface="微软雅黑" panose="020B0503020204020204" charset="-122"/>
                <a:ea typeface="微软雅黑" panose="020B0503020204020204" charset="-122"/>
                <a:cs typeface="微软雅黑" panose="020B0503020204020204" charset="-122"/>
              </a:rPr>
              <a:t>(2)背景:经济管理体制改革陷入“一放就乱、一管就死”的局面;国有企业政企职责不分,企业没有自主权,缺乏活力;中共十一届三中全会作出改革开放的伟大决策;农村经济体制改革成效显著。</a:t>
            </a: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32080"/>
            <a:ext cx="3559175" cy="676954"/>
          </a:xfrm>
        </p:spPr>
        <p:txBody>
          <a:bodyPr wrap="square"/>
          <a:lstStyle/>
          <a:p>
            <a:r>
              <a:rPr lang="en-US" altLang="zh-CN" sz="3600" dirty="0">
                <a:solidFill>
                  <a:schemeClr val="bg1"/>
                </a:solidFill>
                <a:latin typeface="微软雅黑" panose="020B0503020204020204" charset="-122"/>
                <a:ea typeface="微软雅黑" panose="020B0503020204020204" charset="-122"/>
                <a:sym typeface="+mn-ea"/>
              </a:rPr>
              <a:t> </a:t>
            </a:r>
            <a:r>
              <a:rPr lang="en-US" alt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r>
              <a:rPr lang="zh-CN" sz="36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时空坐标通览</a:t>
            </a:r>
          </a:p>
        </p:txBody>
      </p:sp>
      <p:pic>
        <p:nvPicPr>
          <p:cNvPr id="2" name="图片 1"/>
          <p:cNvPicPr>
            <a:picLocks noChangeAspect="1"/>
          </p:cNvPicPr>
          <p:nvPr/>
        </p:nvPicPr>
        <p:blipFill>
          <a:blip r:embed="rId2"/>
          <a:stretch>
            <a:fillRect/>
          </a:stretch>
        </p:blipFill>
        <p:spPr>
          <a:xfrm>
            <a:off x="238125" y="1731645"/>
            <a:ext cx="11716385" cy="304101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8daa25d4-5fb8-4781-bfd8-22f69ebfafb4}"/>
  <p:tag name="TABLE_ENDDRAG_ORIGIN_RECT" val="879*391"/>
  <p:tag name="TABLE_ENDDRAG_RECT" val="31*98*879*391"/>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80fe9a4e-b8e9-49cc-a5c2-c0d6fe08a782}"/>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d4e4176a-6b07-4344-9735-66231734f055}"/>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b50399a6-55cc-4b2f-988b-a3ead779a896}"/>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7818fbe0-b716-4262-8d07-dc8b050709bc}"/>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176f57d7-22d5-4bf6-9c40-36f3c14bf39b}"/>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ae7b567e-3095-48c3-9e06-8d68aa25d830}"/>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e63b5a43-ee62-4df9-96e4-1def3bf8575f}"/>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9014f15b-61f4-4d2b-8a55-9b5fb2d55a6d}"/>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6cfa64ff-b001-4767-b3e5-63a58b6ae9e9}"/>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 name="TABLE_ENDDRAG_ORIGIN_RECT" val="829*204"/>
  <p:tag name="TABLE_ENDDRAG_RECT" val="57*297*829*204"/>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07bb7ff0-ae5a-4812-8638-22ef5ae2b82c}"/>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黑体NewRoman">
      <a:majorFont>
        <a:latin typeface="Times New Roman"/>
        <a:ea typeface="黑体"/>
        <a:cs typeface=""/>
      </a:majorFont>
      <a:minorFont>
        <a:latin typeface="Times New Roman"/>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TotalTime>
  <Words>3142</Words>
  <Application>WPS 演示</Application>
  <PresentationFormat>自定义</PresentationFormat>
  <Paragraphs>405</Paragraphs>
  <Slides>86</Slides>
  <Notes>0</Notes>
  <HiddenSlides>0</HiddenSlides>
  <MMClips>0</MMClips>
  <ScaleCrop>false</ScaleCrop>
  <HeadingPairs>
    <vt:vector size="4" baseType="variant">
      <vt:variant>
        <vt:lpstr>主题</vt:lpstr>
      </vt:variant>
      <vt:variant>
        <vt:i4>1</vt:i4>
      </vt:variant>
      <vt:variant>
        <vt:lpstr>幻灯片标题</vt:lpstr>
      </vt:variant>
      <vt:variant>
        <vt:i4>86</vt:i4>
      </vt:variant>
    </vt:vector>
  </HeadingPairs>
  <TitlesOfParts>
    <vt:vector size="87" baseType="lpstr">
      <vt:lpstr>Office 主题​​</vt:lpstr>
      <vt:lpstr>幻灯片 1</vt:lpstr>
      <vt:lpstr>第十单元    中国特色社会主义          建设的道路</vt:lpstr>
      <vt:lpstr>幻灯片 3</vt:lpstr>
      <vt:lpstr>幻灯片 4</vt:lpstr>
      <vt:lpstr>幻灯片 5</vt:lpstr>
      <vt:lpstr>  考情解读</vt:lpstr>
      <vt:lpstr>  考情解读</vt:lpstr>
      <vt:lpstr>  知识体系构建</vt:lpstr>
      <vt:lpstr>  时空坐标通览</vt:lpstr>
      <vt:lpstr>幻灯片 10</vt:lpstr>
      <vt:lpstr>  考点1   20世纪50年代至70年代探索社会主义               建设道路的实践</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  考点2   改革开放与社会主义市场经济体制的建立</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  考法1   “一五”计划与社会主义工业化</vt:lpstr>
      <vt:lpstr>幻灯片 42</vt:lpstr>
      <vt:lpstr>幻灯片 43</vt:lpstr>
      <vt:lpstr>幻灯片 44</vt:lpstr>
      <vt:lpstr>幻灯片 45</vt:lpstr>
      <vt:lpstr>幻灯片 46</vt:lpstr>
      <vt:lpstr>幻灯片 47</vt:lpstr>
      <vt:lpstr>幻灯片 48</vt:lpstr>
      <vt:lpstr>幻灯片 49</vt:lpstr>
      <vt:lpstr>  考法2   对外开放与经济体制改革</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  情境   新中国成立初期的社会主义建设</vt:lpstr>
      <vt:lpstr>幻灯片 62</vt:lpstr>
      <vt:lpstr>幻灯片 63</vt:lpstr>
      <vt:lpstr>幻灯片 64</vt:lpstr>
      <vt:lpstr>幻灯片 65</vt:lpstr>
      <vt:lpstr>幻灯片 66</vt:lpstr>
      <vt:lpstr>素养1   运用唯物史观解读渐进的中国特色社会主义建设</vt:lpstr>
      <vt:lpstr>幻灯片 68</vt:lpstr>
      <vt:lpstr>幻灯片 69</vt:lpstr>
      <vt:lpstr>幻灯片 70</vt:lpstr>
      <vt:lpstr>幻灯片 71</vt:lpstr>
      <vt:lpstr>素养2   运用唯物史观、历史解释解读新中国成立以来             经济体制的转变</vt:lpstr>
      <vt:lpstr>幻灯片 73</vt:lpstr>
      <vt:lpstr>幻灯片 74</vt:lpstr>
      <vt:lpstr>幻灯片 75</vt:lpstr>
      <vt:lpstr>幻灯片 76</vt:lpstr>
      <vt:lpstr>幻灯片 77</vt:lpstr>
      <vt:lpstr>研析1   有的放矢——新中国的工业化建设      </vt:lpstr>
      <vt:lpstr>幻灯片 79</vt:lpstr>
      <vt:lpstr>幻灯片 80</vt:lpstr>
      <vt:lpstr>幻灯片 81</vt:lpstr>
      <vt:lpstr>研析2   中国改革的推进——20世纪80年代的城市经济             体制改革      </vt:lpstr>
      <vt:lpstr>幻灯片 83</vt:lpstr>
      <vt:lpstr>幻灯片 84</vt:lpstr>
      <vt:lpstr>幻灯片 85</vt:lpstr>
      <vt:lpstr>幻灯片 86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tesoon</dc:creator>
  <cp:lastModifiedBy>dell</cp:lastModifiedBy>
  <cp:revision>95</cp:revision>
  <dcterms:created xsi:type="dcterms:W3CDTF">2021-01-08T01:23:00Z</dcterms:created>
  <dcterms:modified xsi:type="dcterms:W3CDTF">2021-09-23T07:26:13Z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2052-11.1.0.9929</vt:lpwstr>
  </property>
</Properties>
</file>