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s/slide139.xml" ContentType="application/vnd.openxmlformats-officedocument.presentationml.slide+xml"/>
  <Default Extension="gif" ContentType="image/gif"/>
  <Default Extension="vml" ContentType="application/vnd.openxmlformats-officedocument.vmlDrawing"/>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slides/slide137.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38.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tags/tag3.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2"/>
  </p:notesMasterIdLst>
  <p:sldIdLst>
    <p:sldId id="265" r:id="rId2"/>
    <p:sldId id="331" r:id="rId3"/>
    <p:sldId id="266" r:id="rId4"/>
    <p:sldId id="332" r:id="rId5"/>
    <p:sldId id="333" r:id="rId6"/>
    <p:sldId id="334" r:id="rId7"/>
    <p:sldId id="335" r:id="rId8"/>
    <p:sldId id="336" r:id="rId9"/>
    <p:sldId id="337" r:id="rId10"/>
    <p:sldId id="338" r:id="rId11"/>
    <p:sldId id="339" r:id="rId12"/>
    <p:sldId id="340" r:id="rId13"/>
    <p:sldId id="341" r:id="rId14"/>
    <p:sldId id="342" r:id="rId15"/>
    <p:sldId id="343" r:id="rId16"/>
    <p:sldId id="344" r:id="rId17"/>
    <p:sldId id="345" r:id="rId18"/>
    <p:sldId id="346" r:id="rId19"/>
    <p:sldId id="347" r:id="rId20"/>
    <p:sldId id="349" r:id="rId21"/>
    <p:sldId id="350" r:id="rId22"/>
    <p:sldId id="351" r:id="rId23"/>
    <p:sldId id="352" r:id="rId24"/>
    <p:sldId id="348" r:id="rId25"/>
    <p:sldId id="353" r:id="rId26"/>
    <p:sldId id="354" r:id="rId27"/>
    <p:sldId id="355" r:id="rId28"/>
    <p:sldId id="356" r:id="rId29"/>
    <p:sldId id="357" r:id="rId30"/>
    <p:sldId id="358" r:id="rId31"/>
    <p:sldId id="359" r:id="rId32"/>
    <p:sldId id="361" r:id="rId33"/>
    <p:sldId id="362" r:id="rId34"/>
    <p:sldId id="363" r:id="rId35"/>
    <p:sldId id="364" r:id="rId36"/>
    <p:sldId id="365" r:id="rId37"/>
    <p:sldId id="360" r:id="rId38"/>
    <p:sldId id="366" r:id="rId39"/>
    <p:sldId id="367" r:id="rId40"/>
    <p:sldId id="368" r:id="rId41"/>
    <p:sldId id="369" r:id="rId42"/>
    <p:sldId id="370" r:id="rId43"/>
    <p:sldId id="371" r:id="rId44"/>
    <p:sldId id="372" r:id="rId45"/>
    <p:sldId id="373" r:id="rId46"/>
    <p:sldId id="374" r:id="rId47"/>
    <p:sldId id="376" r:id="rId48"/>
    <p:sldId id="377" r:id="rId49"/>
    <p:sldId id="321" r:id="rId50"/>
    <p:sldId id="378" r:id="rId51"/>
    <p:sldId id="379" r:id="rId52"/>
    <p:sldId id="380" r:id="rId53"/>
    <p:sldId id="381" r:id="rId54"/>
    <p:sldId id="382" r:id="rId55"/>
    <p:sldId id="383" r:id="rId56"/>
    <p:sldId id="384" r:id="rId57"/>
    <p:sldId id="385" r:id="rId58"/>
    <p:sldId id="386" r:id="rId59"/>
    <p:sldId id="387" r:id="rId60"/>
    <p:sldId id="388" r:id="rId61"/>
    <p:sldId id="389" r:id="rId62"/>
    <p:sldId id="390" r:id="rId63"/>
    <p:sldId id="322" r:id="rId64"/>
    <p:sldId id="391" r:id="rId65"/>
    <p:sldId id="392" r:id="rId66"/>
    <p:sldId id="393" r:id="rId67"/>
    <p:sldId id="394" r:id="rId68"/>
    <p:sldId id="395" r:id="rId69"/>
    <p:sldId id="396" r:id="rId70"/>
    <p:sldId id="397" r:id="rId71"/>
    <p:sldId id="398" r:id="rId72"/>
    <p:sldId id="399" r:id="rId73"/>
    <p:sldId id="401" r:id="rId74"/>
    <p:sldId id="402" r:id="rId75"/>
    <p:sldId id="403" r:id="rId76"/>
    <p:sldId id="400" r:id="rId77"/>
    <p:sldId id="404" r:id="rId78"/>
    <p:sldId id="405" r:id="rId79"/>
    <p:sldId id="406" r:id="rId80"/>
    <p:sldId id="407" r:id="rId81"/>
    <p:sldId id="408" r:id="rId82"/>
    <p:sldId id="412" r:id="rId83"/>
    <p:sldId id="413" r:id="rId84"/>
    <p:sldId id="409" r:id="rId85"/>
    <p:sldId id="410" r:id="rId86"/>
    <p:sldId id="411" r:id="rId87"/>
    <p:sldId id="414" r:id="rId88"/>
    <p:sldId id="415" r:id="rId89"/>
    <p:sldId id="416" r:id="rId90"/>
    <p:sldId id="417" r:id="rId91"/>
    <p:sldId id="418" r:id="rId92"/>
    <p:sldId id="419" r:id="rId93"/>
    <p:sldId id="420" r:id="rId94"/>
    <p:sldId id="421" r:id="rId95"/>
    <p:sldId id="423" r:id="rId96"/>
    <p:sldId id="424" r:id="rId97"/>
    <p:sldId id="425" r:id="rId98"/>
    <p:sldId id="426" r:id="rId99"/>
    <p:sldId id="427" r:id="rId100"/>
    <p:sldId id="428" r:id="rId101"/>
    <p:sldId id="429" r:id="rId102"/>
    <p:sldId id="430" r:id="rId103"/>
    <p:sldId id="431" r:id="rId104"/>
    <p:sldId id="422" r:id="rId105"/>
    <p:sldId id="432" r:id="rId106"/>
    <p:sldId id="433" r:id="rId107"/>
    <p:sldId id="434" r:id="rId108"/>
    <p:sldId id="435" r:id="rId109"/>
    <p:sldId id="436" r:id="rId110"/>
    <p:sldId id="437" r:id="rId111"/>
    <p:sldId id="438" r:id="rId112"/>
    <p:sldId id="439" r:id="rId113"/>
    <p:sldId id="440" r:id="rId114"/>
    <p:sldId id="441" r:id="rId115"/>
    <p:sldId id="442" r:id="rId116"/>
    <p:sldId id="445" r:id="rId117"/>
    <p:sldId id="446" r:id="rId118"/>
    <p:sldId id="443" r:id="rId119"/>
    <p:sldId id="323" r:id="rId120"/>
    <p:sldId id="447" r:id="rId121"/>
    <p:sldId id="448" r:id="rId122"/>
    <p:sldId id="449" r:id="rId123"/>
    <p:sldId id="450" r:id="rId124"/>
    <p:sldId id="451" r:id="rId125"/>
    <p:sldId id="457" r:id="rId126"/>
    <p:sldId id="458" r:id="rId127"/>
    <p:sldId id="459" r:id="rId128"/>
    <p:sldId id="460" r:id="rId129"/>
    <p:sldId id="461" r:id="rId130"/>
    <p:sldId id="452" r:id="rId131"/>
    <p:sldId id="453" r:id="rId132"/>
    <p:sldId id="454" r:id="rId133"/>
    <p:sldId id="455" r:id="rId134"/>
    <p:sldId id="456" r:id="rId135"/>
    <p:sldId id="462" r:id="rId136"/>
    <p:sldId id="463" r:id="rId137"/>
    <p:sldId id="464" r:id="rId138"/>
    <p:sldId id="465" r:id="rId139"/>
    <p:sldId id="466" r:id="rId140"/>
    <p:sldId id="467" r:id="rId1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15" autoAdjust="0"/>
    <p:restoredTop sz="94660"/>
  </p:normalViewPr>
  <p:slideViewPr>
    <p:cSldViewPr showGuides="1">
      <p:cViewPr varScale="1">
        <p:scale>
          <a:sx n="68" d="100"/>
          <a:sy n="68" d="100"/>
        </p:scale>
        <p:origin x="-1164"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a16="http://schemas.microsoft.com/office/drawing/2014/main" xmlns=""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a16="http://schemas.microsoft.com/office/drawing/2014/main" xmlns=""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a16="http://schemas.microsoft.com/office/drawing/2014/main" xmlns=""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 xmlns:a16="http://schemas.microsoft.com/office/drawing/2014/main"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 xmlns:a16="http://schemas.microsoft.com/office/drawing/2014/main"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 xmlns:a16="http://schemas.microsoft.com/office/drawing/2014/main"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 xmlns:a16="http://schemas.microsoft.com/office/drawing/2014/main"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100.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101.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102.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103.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2.jpeg"/><Relationship Id="rId5" Type="http://schemas.openxmlformats.org/officeDocument/2006/relationships/slide" Target="slide119.xml"/><Relationship Id="rId4" Type="http://schemas.openxmlformats.org/officeDocument/2006/relationships/slide" Target="slide63.xml"/></Relationships>
</file>

<file path=ppt/slides/_rels/slide104.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105.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106.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107.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108.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109.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11.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110.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111.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112.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113.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114.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115.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116.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Office_Word___12.docx"/><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119.xml"/><Relationship Id="rId5" Type="http://schemas.openxmlformats.org/officeDocument/2006/relationships/slide" Target="slide63.xml"/><Relationship Id="rId4" Type="http://schemas.openxmlformats.org/officeDocument/2006/relationships/slide" Target="slide49.xml"/></Relationships>
</file>

<file path=ppt/slides/_rels/slide117.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9.xml"/><Relationship Id="rId4" Type="http://schemas.openxmlformats.org/officeDocument/2006/relationships/slide" Target="slide63.xml"/></Relationships>
</file>

<file path=ppt/slides/_rels/slide118.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119.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12.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120.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121.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122.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123.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2.jpeg"/><Relationship Id="rId5" Type="http://schemas.openxmlformats.org/officeDocument/2006/relationships/slide" Target="slide119.xml"/><Relationship Id="rId4" Type="http://schemas.openxmlformats.org/officeDocument/2006/relationships/slide" Target="slide63.xml"/></Relationships>
</file>

<file path=ppt/slides/_rels/slide124.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125.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126.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127.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128.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129.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9.xml"/><Relationship Id="rId4" Type="http://schemas.openxmlformats.org/officeDocument/2006/relationships/slide" Target="slide63.xml"/></Relationships>
</file>

<file path=ppt/slides/_rels/slide13.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130.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9.xml"/><Relationship Id="rId4" Type="http://schemas.openxmlformats.org/officeDocument/2006/relationships/slide" Target="slide63.xml"/></Relationships>
</file>

<file path=ppt/slides/_rels/slide131.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9.xml"/><Relationship Id="rId4" Type="http://schemas.openxmlformats.org/officeDocument/2006/relationships/slide" Target="slide63.xml"/></Relationships>
</file>

<file path=ppt/slides/_rels/slide132.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9.xml"/><Relationship Id="rId4" Type="http://schemas.openxmlformats.org/officeDocument/2006/relationships/slide" Target="slide63.xml"/></Relationships>
</file>

<file path=ppt/slides/_rels/slide133.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9.xml"/><Relationship Id="rId4" Type="http://schemas.openxmlformats.org/officeDocument/2006/relationships/slide" Target="slide63.xml"/></Relationships>
</file>

<file path=ppt/slides/_rels/slide134.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9.xml"/><Relationship Id="rId4" Type="http://schemas.openxmlformats.org/officeDocument/2006/relationships/slide" Target="slide63.xml"/></Relationships>
</file>

<file path=ppt/slides/_rels/slide135.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9.xml"/><Relationship Id="rId4" Type="http://schemas.openxmlformats.org/officeDocument/2006/relationships/slide" Target="slide63.xml"/></Relationships>
</file>

<file path=ppt/slides/_rels/slide136.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9.xml"/><Relationship Id="rId4" Type="http://schemas.openxmlformats.org/officeDocument/2006/relationships/slide" Target="slide63.xml"/></Relationships>
</file>

<file path=ppt/slides/_rels/slide137.xml.rels><?xml version="1.0" encoding="UTF-8" standalone="yes"?>
<Relationships xmlns="http://schemas.openxmlformats.org/package/2006/relationships"><Relationship Id="rId3" Type="http://schemas.openxmlformats.org/officeDocument/2006/relationships/slide" Target="slide49.xml"/><Relationship Id="rId7" Type="http://schemas.openxmlformats.org/officeDocument/2006/relationships/image" Target="../media/image9.emf"/><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32.jpeg"/><Relationship Id="rId5" Type="http://schemas.openxmlformats.org/officeDocument/2006/relationships/slide" Target="slide119.xml"/><Relationship Id="rId4" Type="http://schemas.openxmlformats.org/officeDocument/2006/relationships/slide" Target="slide63.xml"/></Relationships>
</file>

<file path=ppt/slides/_rels/slide138.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33.png"/><Relationship Id="rId5" Type="http://schemas.openxmlformats.org/officeDocument/2006/relationships/slide" Target="slide119.xml"/><Relationship Id="rId4" Type="http://schemas.openxmlformats.org/officeDocument/2006/relationships/slide" Target="slide63.xml"/></Relationships>
</file>

<file path=ppt/slides/_rels/slide139.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9.xml"/><Relationship Id="rId4" Type="http://schemas.openxmlformats.org/officeDocument/2006/relationships/slide" Target="slide63.xml"/></Relationships>
</file>

<file path=ppt/slides/_rels/slide14.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140.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9.xml"/><Relationship Id="rId4" Type="http://schemas.openxmlformats.org/officeDocument/2006/relationships/slide" Target="slide63.xml"/></Relationships>
</file>

<file path=ppt/slides/_rels/slide15.xml.rels><?xml version="1.0" encoding="UTF-8" standalone="yes"?>
<Relationships xmlns="http://schemas.openxmlformats.org/package/2006/relationships"><Relationship Id="rId3" Type="http://schemas.openxmlformats.org/officeDocument/2006/relationships/slide" Target="slide49.xml"/><Relationship Id="rId7" Type="http://schemas.openxmlformats.org/officeDocument/2006/relationships/image" Target="../media/image9.emf"/><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4.jpeg"/><Relationship Id="rId5" Type="http://schemas.openxmlformats.org/officeDocument/2006/relationships/slide" Target="slide119.xml"/><Relationship Id="rId4" Type="http://schemas.openxmlformats.org/officeDocument/2006/relationships/slide" Target="slide63.xml"/></Relationships>
</file>

<file path=ppt/slides/_rels/slide16.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17.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Office_Word___6.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119.xml"/><Relationship Id="rId5" Type="http://schemas.openxmlformats.org/officeDocument/2006/relationships/slide" Target="slide63.xml"/><Relationship Id="rId4" Type="http://schemas.openxmlformats.org/officeDocument/2006/relationships/slide" Target="slide49.xml"/></Relationships>
</file>

<file path=ppt/slides/_rels/slide18.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19.xml.rels><?xml version="1.0" encoding="UTF-8" standalone="yes"?>
<Relationships xmlns="http://schemas.openxmlformats.org/package/2006/relationships"><Relationship Id="rId8" Type="http://schemas.openxmlformats.org/officeDocument/2006/relationships/package" Target="../embeddings/Microsoft_Office_Word___8.docx"/><Relationship Id="rId3" Type="http://schemas.openxmlformats.org/officeDocument/2006/relationships/slide" Target="slide3.xml"/><Relationship Id="rId7" Type="http://schemas.openxmlformats.org/officeDocument/2006/relationships/package" Target="../embeddings/Microsoft_Office_Word___7.docx"/><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119.xml"/><Relationship Id="rId5" Type="http://schemas.openxmlformats.org/officeDocument/2006/relationships/slide" Target="slide63.xml"/><Relationship Id="rId4" Type="http://schemas.openxmlformats.org/officeDocument/2006/relationships/slide" Target="slide49.xml"/><Relationship Id="rId9" Type="http://schemas.openxmlformats.org/officeDocument/2006/relationships/image" Target="../media/image9.emf"/></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5.xml"/><Relationship Id="rId1" Type="http://schemas.openxmlformats.org/officeDocument/2006/relationships/vmlDrawing" Target="../drawings/vmlDrawing2.vml"/></Relationships>
</file>

<file path=ppt/slides/_rels/slide20.xml.rels><?xml version="1.0" encoding="UTF-8" standalone="yes"?>
<Relationships xmlns="http://schemas.openxmlformats.org/package/2006/relationships"><Relationship Id="rId3" Type="http://schemas.openxmlformats.org/officeDocument/2006/relationships/slide" Target="slide49.xml"/><Relationship Id="rId7" Type="http://schemas.openxmlformats.org/officeDocument/2006/relationships/image" Target="../media/image9.emf"/><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7.jpeg"/><Relationship Id="rId5" Type="http://schemas.openxmlformats.org/officeDocument/2006/relationships/slide" Target="slide119.xml"/><Relationship Id="rId4" Type="http://schemas.openxmlformats.org/officeDocument/2006/relationships/slide" Target="slide63.xml"/></Relationships>
</file>

<file path=ppt/slides/_rels/slide21.xml.rels><?xml version="1.0" encoding="UTF-8" standalone="yes"?>
<Relationships xmlns="http://schemas.openxmlformats.org/package/2006/relationships"><Relationship Id="rId3" Type="http://schemas.openxmlformats.org/officeDocument/2006/relationships/slide" Target="slide49.xml"/><Relationship Id="rId7" Type="http://schemas.openxmlformats.org/officeDocument/2006/relationships/image" Target="../media/image9.emf"/><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8.jpeg"/><Relationship Id="rId5" Type="http://schemas.openxmlformats.org/officeDocument/2006/relationships/slide" Target="slide119.xml"/><Relationship Id="rId4" Type="http://schemas.openxmlformats.org/officeDocument/2006/relationships/slide" Target="slide63.xml"/></Relationships>
</file>

<file path=ppt/slides/_rels/slide22.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9.xml"/><Relationship Id="rId4" Type="http://schemas.openxmlformats.org/officeDocument/2006/relationships/slide" Target="slide63.xml"/></Relationships>
</file>

<file path=ppt/slides/_rels/slide23.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9.xml"/><Relationship Id="rId4" Type="http://schemas.openxmlformats.org/officeDocument/2006/relationships/slide" Target="slide63.xml"/></Relationships>
</file>

<file path=ppt/slides/_rels/slide24.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25.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9.jpeg"/><Relationship Id="rId5" Type="http://schemas.openxmlformats.org/officeDocument/2006/relationships/slide" Target="slide119.xml"/><Relationship Id="rId4" Type="http://schemas.openxmlformats.org/officeDocument/2006/relationships/slide" Target="slide63.xml"/></Relationships>
</file>

<file path=ppt/slides/_rels/slide26.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27.xml.rels><?xml version="1.0" encoding="UTF-8" standalone="yes"?>
<Relationships xmlns="http://schemas.openxmlformats.org/package/2006/relationships"><Relationship Id="rId3" Type="http://schemas.openxmlformats.org/officeDocument/2006/relationships/slide" Target="slide49.xml"/><Relationship Id="rId7" Type="http://schemas.openxmlformats.org/officeDocument/2006/relationships/image" Target="../media/image9.emf"/><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20.jpeg"/><Relationship Id="rId5" Type="http://schemas.openxmlformats.org/officeDocument/2006/relationships/slide" Target="slide119.xml"/><Relationship Id="rId4" Type="http://schemas.openxmlformats.org/officeDocument/2006/relationships/slide" Target="slide63.xml"/></Relationships>
</file>

<file path=ppt/slides/_rels/slide28.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29.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3.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30.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31.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32.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33.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34.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35.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36.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21.png"/><Relationship Id="rId5" Type="http://schemas.openxmlformats.org/officeDocument/2006/relationships/slide" Target="slide119.xml"/><Relationship Id="rId4" Type="http://schemas.openxmlformats.org/officeDocument/2006/relationships/slide" Target="slide63.xml"/></Relationships>
</file>

<file path=ppt/slides/_rels/slide37.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9.xml"/><Relationship Id="rId4" Type="http://schemas.openxmlformats.org/officeDocument/2006/relationships/slide" Target="slide63.xml"/></Relationships>
</file>

<file path=ppt/slides/_rels/slide38.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9.xml"/><Relationship Id="rId4" Type="http://schemas.openxmlformats.org/officeDocument/2006/relationships/slide" Target="slide63.xml"/></Relationships>
</file>

<file path=ppt/slides/_rels/slide39.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9.xml"/><Relationship Id="rId4" Type="http://schemas.openxmlformats.org/officeDocument/2006/relationships/slide" Target="slide63.xml"/></Relationships>
</file>

<file path=ppt/slides/_rels/slide4.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40.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9.xml"/><Relationship Id="rId4" Type="http://schemas.openxmlformats.org/officeDocument/2006/relationships/slide" Target="slide63.xml"/></Relationships>
</file>

<file path=ppt/slides/_rels/slide41.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Office_Word___9.docx"/><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119.xml"/><Relationship Id="rId5" Type="http://schemas.openxmlformats.org/officeDocument/2006/relationships/slide" Target="slide63.xml"/><Relationship Id="rId4" Type="http://schemas.openxmlformats.org/officeDocument/2006/relationships/slide" Target="slide49.xml"/></Relationships>
</file>

<file path=ppt/slides/_rels/slide42.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2.jpeg"/><Relationship Id="rId5" Type="http://schemas.openxmlformats.org/officeDocument/2006/relationships/slide" Target="slide119.xml"/><Relationship Id="rId4" Type="http://schemas.openxmlformats.org/officeDocument/2006/relationships/slide" Target="slide63.xml"/></Relationships>
</file>

<file path=ppt/slides/_rels/slide43.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44.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Office_Word___10.docx"/><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119.xml"/><Relationship Id="rId5" Type="http://schemas.openxmlformats.org/officeDocument/2006/relationships/slide" Target="slide63.xml"/><Relationship Id="rId4" Type="http://schemas.openxmlformats.org/officeDocument/2006/relationships/slide" Target="slide49.xml"/></Relationships>
</file>

<file path=ppt/slides/_rels/slide45.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9.xml"/><Relationship Id="rId4" Type="http://schemas.openxmlformats.org/officeDocument/2006/relationships/slide" Target="slide63.xml"/></Relationships>
</file>

<file path=ppt/slides/_rels/slide46.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47.xml.rels><?xml version="1.0" encoding="UTF-8" standalone="yes"?>
<Relationships xmlns="http://schemas.openxmlformats.org/package/2006/relationships"><Relationship Id="rId3" Type="http://schemas.openxmlformats.org/officeDocument/2006/relationships/slide" Target="slide49.xml"/><Relationship Id="rId7" Type="http://schemas.openxmlformats.org/officeDocument/2006/relationships/image" Target="../media/image9.emf"/><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24.jpeg"/><Relationship Id="rId5" Type="http://schemas.openxmlformats.org/officeDocument/2006/relationships/slide" Target="slide119.xml"/><Relationship Id="rId4" Type="http://schemas.openxmlformats.org/officeDocument/2006/relationships/slide" Target="slide63.xml"/></Relationships>
</file>

<file path=ppt/slides/_rels/slide48.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49.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5.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50.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25.jpeg"/><Relationship Id="rId5" Type="http://schemas.openxmlformats.org/officeDocument/2006/relationships/slide" Target="slide119.xml"/><Relationship Id="rId4" Type="http://schemas.openxmlformats.org/officeDocument/2006/relationships/slide" Target="slide63.xml"/></Relationships>
</file>

<file path=ppt/slides/_rels/slide51.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52.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53.xml.rels><?xml version="1.0" encoding="UTF-8" standalone="yes"?>
<Relationships xmlns="http://schemas.openxmlformats.org/package/2006/relationships"><Relationship Id="rId3" Type="http://schemas.openxmlformats.org/officeDocument/2006/relationships/slide" Target="slide49.xml"/><Relationship Id="rId7" Type="http://schemas.openxmlformats.org/officeDocument/2006/relationships/image" Target="../media/image9.emf"/><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26.jpeg"/><Relationship Id="rId5" Type="http://schemas.openxmlformats.org/officeDocument/2006/relationships/slide" Target="slide119.xml"/><Relationship Id="rId4" Type="http://schemas.openxmlformats.org/officeDocument/2006/relationships/slide" Target="slide63.xml"/></Relationships>
</file>

<file path=ppt/slides/_rels/slide54.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55.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56.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57.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58.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27.png"/><Relationship Id="rId5" Type="http://schemas.openxmlformats.org/officeDocument/2006/relationships/slide" Target="slide119.xml"/><Relationship Id="rId4" Type="http://schemas.openxmlformats.org/officeDocument/2006/relationships/slide" Target="slide63.xml"/></Relationships>
</file>

<file path=ppt/slides/_rels/slide59.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9.xml"/><Relationship Id="rId4" Type="http://schemas.openxmlformats.org/officeDocument/2006/relationships/slide" Target="slide63.xml"/></Relationships>
</file>

<file path=ppt/slides/_rels/slide6.xml.rels><?xml version="1.0" encoding="UTF-8" standalone="yes"?>
<Relationships xmlns="http://schemas.openxmlformats.org/package/2006/relationships"><Relationship Id="rId8" Type="http://schemas.openxmlformats.org/officeDocument/2006/relationships/package" Target="../embeddings/Microsoft_Office_Word___4.docx"/><Relationship Id="rId3" Type="http://schemas.openxmlformats.org/officeDocument/2006/relationships/slide" Target="slide3.xml"/><Relationship Id="rId7" Type="http://schemas.openxmlformats.org/officeDocument/2006/relationships/package" Target="../embeddings/Microsoft_Office_Word___3.docx"/><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119.xml"/><Relationship Id="rId5" Type="http://schemas.openxmlformats.org/officeDocument/2006/relationships/slide" Target="slide63.xml"/><Relationship Id="rId4" Type="http://schemas.openxmlformats.org/officeDocument/2006/relationships/slide" Target="slide49.xml"/><Relationship Id="rId9" Type="http://schemas.openxmlformats.org/officeDocument/2006/relationships/image" Target="../media/image9.emf"/></Relationships>
</file>

<file path=ppt/slides/_rels/slide60.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9.xml"/><Relationship Id="rId4" Type="http://schemas.openxmlformats.org/officeDocument/2006/relationships/slide" Target="slide63.xml"/></Relationships>
</file>

<file path=ppt/slides/_rels/slide61.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9.xml"/><Relationship Id="rId4" Type="http://schemas.openxmlformats.org/officeDocument/2006/relationships/slide" Target="slide63.xml"/></Relationships>
</file>

<file path=ppt/slides/_rels/slide62.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9.xml"/><Relationship Id="rId4" Type="http://schemas.openxmlformats.org/officeDocument/2006/relationships/slide" Target="slide63.xml"/></Relationships>
</file>

<file path=ppt/slides/_rels/slide63.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64.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65.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66.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67.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68.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69.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7.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2.jpeg"/><Relationship Id="rId5" Type="http://schemas.openxmlformats.org/officeDocument/2006/relationships/slide" Target="slide119.xml"/><Relationship Id="rId4" Type="http://schemas.openxmlformats.org/officeDocument/2006/relationships/slide" Target="slide63.xml"/></Relationships>
</file>

<file path=ppt/slides/_rels/slide70.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71.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9.xml"/><Relationship Id="rId4" Type="http://schemas.openxmlformats.org/officeDocument/2006/relationships/slide" Target="slide63.xml"/></Relationships>
</file>

<file path=ppt/slides/_rels/slide72.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9.xml"/><Relationship Id="rId4" Type="http://schemas.openxmlformats.org/officeDocument/2006/relationships/slide" Target="slide63.xml"/></Relationships>
</file>

<file path=ppt/slides/_rels/slide73.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9.xml"/><Relationship Id="rId4" Type="http://schemas.openxmlformats.org/officeDocument/2006/relationships/slide" Target="slide63.xml"/></Relationships>
</file>

<file path=ppt/slides/_rels/slide74.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75.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76.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9.xml"/><Relationship Id="rId4" Type="http://schemas.openxmlformats.org/officeDocument/2006/relationships/slide" Target="slide63.xml"/></Relationships>
</file>

<file path=ppt/slides/_rels/slide77.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78.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79.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8.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Office_Word___5.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119.xml"/><Relationship Id="rId5" Type="http://schemas.openxmlformats.org/officeDocument/2006/relationships/slide" Target="slide63.xml"/><Relationship Id="rId4" Type="http://schemas.openxmlformats.org/officeDocument/2006/relationships/slide" Target="slide49.xml"/></Relationships>
</file>

<file path=ppt/slides/_rels/slide80.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81.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82.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83.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84.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85.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86.xml.rels><?xml version="1.0" encoding="UTF-8" standalone="yes"?>
<Relationships xmlns="http://schemas.openxmlformats.org/package/2006/relationships"><Relationship Id="rId3" Type="http://schemas.openxmlformats.org/officeDocument/2006/relationships/slide" Target="slide49.xml"/><Relationship Id="rId7" Type="http://schemas.openxmlformats.org/officeDocument/2006/relationships/image" Target="../media/image9.emf"/><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28.jpeg"/><Relationship Id="rId5" Type="http://schemas.openxmlformats.org/officeDocument/2006/relationships/slide" Target="slide119.xml"/><Relationship Id="rId4" Type="http://schemas.openxmlformats.org/officeDocument/2006/relationships/slide" Target="slide63.xml"/></Relationships>
</file>

<file path=ppt/slides/_rels/slide87.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88.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89.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2.jpeg"/><Relationship Id="rId5" Type="http://schemas.openxmlformats.org/officeDocument/2006/relationships/slide" Target="slide119.xml"/><Relationship Id="rId4" Type="http://schemas.openxmlformats.org/officeDocument/2006/relationships/slide" Target="slide63.xml"/></Relationships>
</file>

<file path=ppt/slides/_rels/slide9.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90.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9.xml"/><Relationship Id="rId4" Type="http://schemas.openxmlformats.org/officeDocument/2006/relationships/slide" Target="slide63.xml"/></Relationships>
</file>

<file path=ppt/slides/_rels/slide91.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9.xml"/><Relationship Id="rId4" Type="http://schemas.openxmlformats.org/officeDocument/2006/relationships/slide" Target="slide63.xml"/></Relationships>
</file>

<file path=ppt/slides/_rels/slide92.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9.xml"/><Relationship Id="rId4" Type="http://schemas.openxmlformats.org/officeDocument/2006/relationships/slide" Target="slide63.xml"/></Relationships>
</file>

<file path=ppt/slides/_rels/slide93.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94.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95.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119.xml"/><Relationship Id="rId4" Type="http://schemas.openxmlformats.org/officeDocument/2006/relationships/slide" Target="slide63.xml"/></Relationships>
</file>

<file path=ppt/slides/_rels/slide96.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9.xml"/><Relationship Id="rId4" Type="http://schemas.openxmlformats.org/officeDocument/2006/relationships/slide" Target="slide63.xml"/></Relationships>
</file>

<file path=ppt/slides/_rels/slide97.xml.rels><?xml version="1.0" encoding="UTF-8" standalone="yes"?>
<Relationships xmlns="http://schemas.openxmlformats.org/package/2006/relationships"><Relationship Id="rId3" Type="http://schemas.openxmlformats.org/officeDocument/2006/relationships/slide" Target="slide49.xml"/><Relationship Id="rId7" Type="http://schemas.openxmlformats.org/officeDocument/2006/relationships/image" Target="../media/image9.emf"/><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29.jpeg"/><Relationship Id="rId5" Type="http://schemas.openxmlformats.org/officeDocument/2006/relationships/slide" Target="slide119.xml"/><Relationship Id="rId4" Type="http://schemas.openxmlformats.org/officeDocument/2006/relationships/slide" Target="slide63.xml"/></Relationships>
</file>

<file path=ppt/slides/_rels/slide98.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9.xml"/><Relationship Id="rId4" Type="http://schemas.openxmlformats.org/officeDocument/2006/relationships/slide" Target="slide63.xml"/></Relationships>
</file>

<file path=ppt/slides/_rels/slide99.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Office_Word___11.docx"/><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119.xml"/><Relationship Id="rId5" Type="http://schemas.openxmlformats.org/officeDocument/2006/relationships/slide" Target="slide63.xml"/><Relationship Id="rId4" Type="http://schemas.openxmlformats.org/officeDocument/2006/relationships/slide" Target="slide4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248287" y="404664"/>
            <a:ext cx="4647426"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16565289"/>
              </p:ext>
            </p:extLst>
          </p:nvPr>
        </p:nvGraphicFramePr>
        <p:xfrm>
          <a:off x="1272209" y="831194"/>
          <a:ext cx="6768753" cy="6333289"/>
        </p:xfrm>
        <a:graphic>
          <a:graphicData uri="http://schemas.openxmlformats.org/presentationml/2006/ole">
            <p:oleObj spid="_x0000_s2054" name="文档" r:id="rId3" imgW="3947694" imgH="3694453"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,3,3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《无锡道中赋水车》咏颂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翻翻联联衔尾鸦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荦荦确确蜕骨蛇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天公不念老农泣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唤取阿香推雷车。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开启农具自动化的先河</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提高了农田抗旱的能力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标志着灌溉技术的成熟</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使农业摆脱自然的束缚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可知此诗赞颂的是灌溉工具翻车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翻车的使用有利于提高农田抗旱能力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项正确。翻车仍有人操作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故未实现农具自动化</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说法过于绝对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灌溉技术是不断进步的</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项错误。中国古代农业生产始终未能摆脱自然条件的影响</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2769814" y="2204864"/>
            <a:ext cx="359637" cy="361175"/>
          </a:xfrm>
          <a:prstGeom prst="rect">
            <a:avLst/>
          </a:prstGeom>
        </p:spPr>
      </p:pic>
    </p:spTree>
    <p:extLst>
      <p:ext uri="{BB962C8B-B14F-4D97-AF65-F5344CB8AC3E}">
        <p14:creationId xmlns:p14="http://schemas.microsoft.com/office/powerpoint/2010/main" xmlns="" val="40267945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118414"/>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,5,3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明清时期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江南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桑蚕之利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厚于稼穑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公私赖焉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。在太湖流域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地主催收田租常不在秋收之后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却在农户蚕丝收获之际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俗称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蚕罢米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当时江南地区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小农经济已经开始瓦解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农耕技术呈现衰退趋势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农户收入多赖家庭副业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地主剥削程度有所减轻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从题干中的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蚕桑之利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厚于稼穑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蚕罢米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明清时期江南地区的家庭副业收入成为农户收入及地主收租的重要来源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项正确。小农经济开始瓦解是在鸦片战争之后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题干中未涉及农耕技术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题干中涉及的是地主征收田租方式的变化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未涉及田租征收的数量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因此无法看出地主剥削程度是否减轻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7164288" y="1988840"/>
            <a:ext cx="359637" cy="361175"/>
          </a:xfrm>
          <a:prstGeom prst="rect">
            <a:avLst/>
          </a:prstGeom>
        </p:spPr>
      </p:pic>
    </p:spTree>
    <p:extLst>
      <p:ext uri="{BB962C8B-B14F-4D97-AF65-F5344CB8AC3E}">
        <p14:creationId xmlns:p14="http://schemas.microsoft.com/office/powerpoint/2010/main" xmlns="" val="14709033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8072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明前中期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朝廷在饮食器具使用上有一套严格规定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例如官员不得使用玉制器皿等。到明后期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连低级官员乃至普通人家也都使用玉制器皿。这一变化反映了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君主专制统治逐渐</a:t>
            </a:r>
            <a:r>
              <a:rPr lang="zh-CN" altLang="zh-CN" sz="2200" smtClean="0">
                <a:solidFill>
                  <a:srgbClr val="000000"/>
                </a:solidFill>
                <a:latin typeface="Times New Roman" panose="02020603050405020304" pitchFamily="18" charset="0"/>
                <a:cs typeface="Times New Roman" panose="02020603050405020304" pitchFamily="18" charset="0"/>
              </a:rPr>
              <a:t>加强</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经济发展冲击等级秩序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市民兴起瓦解传统</a:t>
            </a:r>
            <a:r>
              <a:rPr lang="zh-CN" altLang="zh-CN" sz="2200" smtClean="0">
                <a:solidFill>
                  <a:srgbClr val="000000"/>
                </a:solidFill>
                <a:latin typeface="Times New Roman" panose="02020603050405020304" pitchFamily="18" charset="0"/>
                <a:cs typeface="Times New Roman" panose="02020603050405020304" pitchFamily="18" charset="0"/>
              </a:rPr>
              <a:t>伦理</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低级官员易染奢靡风气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本题主要考查考生根据所学知识提取相关信息、分析问题、解决问题的能力。题干材料强调了明后期低级官员乃至普通人家都使用玉制器皿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这破坏了明前中期的等级规定。联系所学知识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可知这是商品经济发展的结果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即经济发展冲击了等级秩序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项正确。根据材料信息无法得出君主专制逐渐加强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项。官员不得使用玉制器皿是朝廷的规定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并非传统的伦理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且材料信息没有指向市民阶层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项错误。题干材料不足以说明低级官员易染奢靡风气</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7956376" y="1916832"/>
            <a:ext cx="359637" cy="361175"/>
          </a:xfrm>
          <a:prstGeom prst="rect">
            <a:avLst/>
          </a:prstGeom>
        </p:spPr>
      </p:pic>
    </p:spTree>
    <p:extLst>
      <p:ext uri="{BB962C8B-B14F-4D97-AF65-F5344CB8AC3E}">
        <p14:creationId xmlns:p14="http://schemas.microsoft.com/office/powerpoint/2010/main" xmlns="" val="32289562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33161"/>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3,27,4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明末有人描述江南农村的变化时说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百年前的雇工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戴星出入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俗柔顺而主令尊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骄惰成风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非酒食不能劝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夏必加下点心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冬必与早粥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。这一变化反映了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市镇经济与手工业的发展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政府积极推行重农政策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社会矛盾日益尖锐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农业中人身依附关系强化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题干材料说明江南农村的佃农由百年前的柔顺到明末的骄惰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反映了农业中人身依附关系的松弛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而这种变化是商品经济发展的结果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直接表现为明朝市镇经济和手工业的发展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项正确。题干现象是商品经济发展的产物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与政府的重农政策没有必然的关系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题干现象赋予了雇工更多的人身自由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有利于社会矛盾的缓和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题干现象反映了农业中人身依附关系的松弛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7812360" y="1700808"/>
            <a:ext cx="359637" cy="361175"/>
          </a:xfrm>
          <a:prstGeom prst="rect">
            <a:avLst/>
          </a:prstGeom>
        </p:spPr>
      </p:pic>
    </p:spTree>
    <p:extLst>
      <p:ext uri="{BB962C8B-B14F-4D97-AF65-F5344CB8AC3E}">
        <p14:creationId xmlns:p14="http://schemas.microsoft.com/office/powerpoint/2010/main" xmlns="" val="34713220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8603"/>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明清</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社会经济发展的特点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农业经济高度发展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大量高产农作物品种被引进。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私营手工业逐渐超过官营手工业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占据主导地位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且出现了资本主义萌芽。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农产品商品化程度高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大量经济作物进入了市场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货币经济发展。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江南经济发达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出现大批工商业市镇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区域性商人群体出现。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统治者继续推行重农抑商政策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对外推行海禁和闭关锁国政策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对外贸易逐渐萎缩。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借题发挥.eps" descr="id:2147495564;FounderCES"/>
          <p:cNvPicPr/>
          <p:nvPr/>
        </p:nvPicPr>
        <p:blipFill>
          <a:blip r:embed="rId6"/>
          <a:stretch>
            <a:fillRect/>
          </a:stretch>
        </p:blipFill>
        <p:spPr>
          <a:xfrm>
            <a:off x="683565" y="1813645"/>
            <a:ext cx="999792" cy="318654"/>
          </a:xfrm>
          <a:prstGeom prst="rect">
            <a:avLst/>
          </a:prstGeom>
        </p:spPr>
      </p:pic>
    </p:spTree>
    <p:extLst>
      <p:ext uri="{BB962C8B-B14F-4D97-AF65-F5344CB8AC3E}">
        <p14:creationId xmlns:p14="http://schemas.microsoft.com/office/powerpoint/2010/main" xmlns="" val="3225578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除四大发明外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从中国传到欧洲的东西还有很多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如船尾舵、马镫等器物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菊花、柠檬、柑橘等水果和植物。柑橘至今在荷兰和德国还被称为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中国苹果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。这些东西传到欧洲主要通过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中国商人</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阿拉伯人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马可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波罗等欧洲人</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奥斯曼土耳其人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古代中国的物产和技术通过海上和陆上丝绸之路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传到中亚、西亚地区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再由阿拉伯人经地中海地区传入欧洲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阿拉伯人是传播中国四大发明和物产到欧洲的桥梁</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2619117" y="2996952"/>
            <a:ext cx="359637" cy="361175"/>
          </a:xfrm>
          <a:prstGeom prst="rect">
            <a:avLst/>
          </a:prstGeom>
        </p:spPr>
      </p:pic>
    </p:spTree>
    <p:extLst>
      <p:ext uri="{BB962C8B-B14F-4D97-AF65-F5344CB8AC3E}">
        <p14:creationId xmlns:p14="http://schemas.microsoft.com/office/powerpoint/2010/main" xmlns="" val="14353594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雍正帝指责地方官员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此当青黄不接之际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朕待报湖南雨水情形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既特使人来奏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何雨水粮价竟无一语及之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汝任地方之责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试思宁有大于此事乎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雍正帝意在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强调重农意识</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关心百姓疾苦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申饬官员无能</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关注地方稳定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材料考查的是雍正帝重视农业的目的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强调重农意识只是表面现象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关心百姓疾苦同样属于表象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申饬官员无能不是目的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雍正帝的根本目的是通过关心百姓疾苦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稳定统治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7740352" y="2564904"/>
            <a:ext cx="359637" cy="361175"/>
          </a:xfrm>
          <a:prstGeom prst="rect">
            <a:avLst/>
          </a:prstGeom>
        </p:spPr>
      </p:pic>
    </p:spTree>
    <p:extLst>
      <p:ext uri="{BB962C8B-B14F-4D97-AF65-F5344CB8AC3E}">
        <p14:creationId xmlns:p14="http://schemas.microsoft.com/office/powerpoint/2010/main" xmlns="" val="29694472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771083"/>
            <a:ext cx="8128000" cy="5829673"/>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明成祖朱棣认为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山川形胜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足以控四夷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制天下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将都城从南京迁至北京。这一举措客观上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推动了国家政治统一</a:t>
            </a:r>
            <a:r>
              <a:rPr lang="zh-CN" altLang="zh-CN" sz="2200" smtClean="0">
                <a:solidFill>
                  <a:srgbClr val="000000"/>
                </a:solidFill>
                <a:latin typeface="Times New Roman" panose="02020603050405020304" pitchFamily="18" charset="0"/>
                <a:cs typeface="Times New Roman" panose="02020603050405020304" pitchFamily="18" charset="0"/>
              </a:rPr>
              <a:t>进程</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促进了跨区域贸易的繁荣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抑制了区域性商帮的</a:t>
            </a:r>
            <a:r>
              <a:rPr lang="zh-CN" altLang="zh-CN" sz="2200" smtClean="0">
                <a:solidFill>
                  <a:srgbClr val="000000"/>
                </a:solidFill>
                <a:latin typeface="Times New Roman" panose="02020603050405020304" pitchFamily="18" charset="0"/>
                <a:cs typeface="Times New Roman" panose="02020603050405020304" pitchFamily="18" charset="0"/>
              </a:rPr>
              <a:t>形成</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改变了南北经济文化格局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本题旨在考查考生正确解读材料信息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运用所学历史知识说明历史现象的能力。本题以明代朱棣迁都北京所造成的客观影响为切入点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设置问题情景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考查考生对明代商业发展所呈现的新特点的理解。明代的国家统一早在朱元璋时期已经完成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南宋以后经济重心转移到南方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明成祖将都城从南京迁到北京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使政治中心与经济中心背离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这促进了跨区域贸易的繁荣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属于定都北京带来的客观影响</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商帮是明清时期形成的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其发展没有因定都北京而受到限制</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迁都北京改变的是政治中心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不是经济文化格局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南北经济文化格局的改变是随着经济重心南移而出现的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经济重心南移在南宋时期完成</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839481" y="1556792"/>
            <a:ext cx="359637" cy="361175"/>
          </a:xfrm>
          <a:prstGeom prst="rect">
            <a:avLst/>
          </a:prstGeom>
        </p:spPr>
      </p:pic>
    </p:spTree>
    <p:extLst>
      <p:ext uri="{BB962C8B-B14F-4D97-AF65-F5344CB8AC3E}">
        <p14:creationId xmlns:p14="http://schemas.microsoft.com/office/powerpoint/2010/main" xmlns="" val="36032961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明中后期介绍商路、商业信息的书籍大量出现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徽商黄汴的《天下水陆路程》记载了全国</a:t>
            </a:r>
            <a:r>
              <a:rPr lang="en-US" altLang="zh-CN" sz="2200">
                <a:solidFill>
                  <a:srgbClr val="000000"/>
                </a:solidFill>
                <a:latin typeface="Times New Roman" panose="02020603050405020304" pitchFamily="18" charset="0"/>
                <a:cs typeface="Times New Roman" panose="02020603050405020304" pitchFamily="18" charset="0"/>
              </a:rPr>
              <a:t>143</a:t>
            </a:r>
            <a:r>
              <a:rPr lang="zh-CN" altLang="zh-CN" sz="2200">
                <a:solidFill>
                  <a:srgbClr val="000000"/>
                </a:solidFill>
                <a:latin typeface="Times New Roman" panose="02020603050405020304" pitchFamily="18" charset="0"/>
                <a:cs typeface="Times New Roman" panose="02020603050405020304" pitchFamily="18" charset="0"/>
              </a:rPr>
              <a:t>条水陆交通路线的里程。这说明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社会经济发展促成知识结构的更新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印刷技术的进步促进了商业的繁荣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商业类书籍为士子科举的必读书目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商人成为知识的主要生产和传播者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介绍商路、商业信息的书籍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水陆交通路线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等关于商业的信息可知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经济发展促进知识更新</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项正确。材料中没有提及印刷技术的信息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题干材料只是介绍书籍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没有反映科举考试的信息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商人成为知识的主要生产和传播者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说法过于绝对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4212363" y="1916832"/>
            <a:ext cx="359637" cy="361175"/>
          </a:xfrm>
          <a:prstGeom prst="rect">
            <a:avLst/>
          </a:prstGeom>
        </p:spPr>
      </p:pic>
    </p:spTree>
    <p:extLst>
      <p:ext uri="{BB962C8B-B14F-4D97-AF65-F5344CB8AC3E}">
        <p14:creationId xmlns:p14="http://schemas.microsoft.com/office/powerpoint/2010/main" xmlns="" val="10003866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1" name="矩形 10"/>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,15,4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芜湖是明代中后期著名的浆染业中心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当时松江的白布也要送到芜湖浆染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织造尚松江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浆染尚芜湖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之说。这一历史现象反映出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商品生产呈现区域化分工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区域间有着不同的市场需求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手工业技术水平日趋平衡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抑商政策阻碍区域经济发展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结合题干中的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织造尚松江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浆染尚芜湖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在布匹生产加工环节中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松江以纺织为主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而芜湖以浆染环节为主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这体现了产品生产过程中区域间的分工与合作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项最符合材料之意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区域间的市场需求应指的是对商品的不同需求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而材料表述的是布匹生产加工的不同环节分属不同地区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芜湖与松江所擅长的是不同行业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无法体现平衡</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项在材料中没有体现。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图片 11"/>
          <p:cNvPicPr>
            <a:picLocks noChangeAspect="1"/>
          </p:cNvPicPr>
          <p:nvPr/>
        </p:nvPicPr>
        <p:blipFill>
          <a:blip r:embed="rId6"/>
          <a:stretch>
            <a:fillRect/>
          </a:stretch>
        </p:blipFill>
        <p:spPr>
          <a:xfrm>
            <a:off x="4932040" y="1772816"/>
            <a:ext cx="359637" cy="361175"/>
          </a:xfrm>
          <a:prstGeom prst="rect">
            <a:avLst/>
          </a:prstGeom>
        </p:spPr>
      </p:pic>
    </p:spTree>
    <p:extLst>
      <p:ext uri="{BB962C8B-B14F-4D97-AF65-F5344CB8AC3E}">
        <p14:creationId xmlns:p14="http://schemas.microsoft.com/office/powerpoint/2010/main" xmlns="" val="34479336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5" end="5"/>
                                            </p:txEl>
                                          </p:spTgt>
                                        </p:tgtEl>
                                        <p:attrNameLst>
                                          <p:attrName>style.visibility</p:attrName>
                                        </p:attrNameLst>
                                      </p:cBhvr>
                                      <p:to>
                                        <p:strVal val="visible"/>
                                      </p:to>
                                    </p:set>
                                    <p:animEffect transition="in" filter="wipe(down)">
                                      <p:cBhvr>
                                        <p:cTn id="12" dur="50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,17,4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乾隆三十七年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台湾海防同知朱景英称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台地多用宋钱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如太平、元祐、天禧、至道等年号钱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钱质小薄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千钱贯之。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宋代商品经济比清代更为繁荣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当时两岸经济交往尚不密切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海峡两岸有着不同的货币体系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宋代以后台湾经济发展迟缓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清朝时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台湾还在使用宋代的货币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说明当时两岸经济交往尚不密切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两项明显错误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项说法有误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乾隆年间两岸经济统一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使用的货币有差异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但不能说属于不同的货币体系。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3851920" y="2420888"/>
            <a:ext cx="359637" cy="361175"/>
          </a:xfrm>
          <a:prstGeom prst="rect">
            <a:avLst/>
          </a:prstGeom>
        </p:spPr>
      </p:pic>
    </p:spTree>
    <p:extLst>
      <p:ext uri="{BB962C8B-B14F-4D97-AF65-F5344CB8AC3E}">
        <p14:creationId xmlns:p14="http://schemas.microsoft.com/office/powerpoint/2010/main" xmlns="" val="10598271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《吕氏春秋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上农》在描述农耕之利时不无夸张地说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一个农夫耕种肥沃的土地可以养活九口人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耕种一般的土地也能养活五口人。战国时期农业收益的增加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导致畜力与铁制农具的使用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抑制了手工业和商业的发展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促进了个体小农经济的形成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阻碍了大土地所有制的成长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战国时期铁犁牛耕出现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生产力提高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单个农夫耕种土地可以养活</a:t>
            </a:r>
            <a:r>
              <a:rPr lang="en-US" altLang="zh-CN" sz="2200">
                <a:solidFill>
                  <a:srgbClr val="000000"/>
                </a:solidFill>
                <a:latin typeface="Times New Roman" panose="02020603050405020304" pitchFamily="18" charset="0"/>
                <a:cs typeface="Times New Roman" panose="02020603050405020304" pitchFamily="18" charset="0"/>
              </a:rPr>
              <a:t>5~9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这有利于小农经济的形成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项正确。畜力与铁制农具的使用导致农业收益的增加</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项颠倒了因果关系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农业收益的增加有利于手工业和商业的发展</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农业收益的增加会刺激土地兼并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有利于大土地所有制的成长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7812360" y="1988840"/>
            <a:ext cx="359637" cy="361175"/>
          </a:xfrm>
          <a:prstGeom prst="rect">
            <a:avLst/>
          </a:prstGeom>
        </p:spPr>
      </p:pic>
    </p:spTree>
    <p:extLst>
      <p:ext uri="{BB962C8B-B14F-4D97-AF65-F5344CB8AC3E}">
        <p14:creationId xmlns:p14="http://schemas.microsoft.com/office/powerpoint/2010/main" xmlns="" val="21096111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明朝有人描述在广东大庾岭所见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盖北货过南者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悉皆金帛轻细之物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南货过北者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悉皆盐铁粗重之类。过南者月无百驮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过北者日有数千。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这表明当时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岭南经济发展程度高于北方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岭南是商人活动的主要地区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以物易物是商贸的主要方式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区域差异造成长途贸易兴盛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本题以广东大庾岭南北之间的商业贸易为切入点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考查明代商品经济的特点。材料着重说明的是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金帛轻细之物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北货过南者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盐铁粗重之类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南货过北者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这说明区域差异造成明朝时期长途贸易兴盛</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项符合题意。其他三项皆不符合题干材料信息。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7452320" y="2060848"/>
            <a:ext cx="359637" cy="361175"/>
          </a:xfrm>
          <a:prstGeom prst="rect">
            <a:avLst/>
          </a:prstGeom>
        </p:spPr>
      </p:pic>
    </p:spTree>
    <p:extLst>
      <p:ext uri="{BB962C8B-B14F-4D97-AF65-F5344CB8AC3E}">
        <p14:creationId xmlns:p14="http://schemas.microsoft.com/office/powerpoint/2010/main" xmlns="" val="30804152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16</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,15,4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清帝雍正朱批谕旨说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山右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今山西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大约商贾居首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其次者犹肯力农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再次者谋入营伍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最下者方令读书。朕所悉知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习俗殊可笑。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这反映出当地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商人的政治地位已经跃居首位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学而优则仕的传统已被抛弃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重农抑商政策并没有得到实施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传统观念因追求财富而改变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从题干来看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山西人以商贾为重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雍正帝认为这样的社会风气很可笑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反映统治者对商业的歧视</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最下者方令读书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说明仍然有人希望学而优则仕</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因为追求财富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从事商业的人居首位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说明传统的士农工商及农本商末的观念发生了改变</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6084168" y="1988840"/>
            <a:ext cx="359637" cy="361175"/>
          </a:xfrm>
          <a:prstGeom prst="rect">
            <a:avLst/>
          </a:prstGeom>
        </p:spPr>
      </p:pic>
    </p:spTree>
    <p:extLst>
      <p:ext uri="{BB962C8B-B14F-4D97-AF65-F5344CB8AC3E}">
        <p14:creationId xmlns:p14="http://schemas.microsoft.com/office/powerpoint/2010/main" xmlns="" val="3780245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17</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,7,2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明初规定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生员须穿玉色衣服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加饰青黑色边条。明后期江南读书人则崇尚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妇人红紫之服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有人作诗云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昨日到城郭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归来泪满襟。遍身女衣者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尽是读书人。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这一变化直接反映了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理学思想的影响</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专制制度的松弛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市民阶层的兴起</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社会风尚的变化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注意题干限制词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直接反映。题干反映了生员由明初穿玉色衣服、加饰青黑色边条到明后期崇尚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妇人红紫之服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的现象</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项题干无从反映</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项说法与史实不符</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项不属于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直接反映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2619117" y="2780928"/>
            <a:ext cx="359637" cy="361175"/>
          </a:xfrm>
          <a:prstGeom prst="rect">
            <a:avLst/>
          </a:prstGeom>
        </p:spPr>
      </p:pic>
    </p:spTree>
    <p:extLst>
      <p:ext uri="{BB962C8B-B14F-4D97-AF65-F5344CB8AC3E}">
        <p14:creationId xmlns:p14="http://schemas.microsoft.com/office/powerpoint/2010/main" xmlns="" val="419790119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18</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明后期松江人何良俊记述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百姓十一在官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十九在田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今去农而改业为工商者三倍于前矣。昔日原无游手之人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今去农而游手趁食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谋生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者又十之二三也。大抵以十分百姓言之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已六七分去农。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工商业的发展造成了农业的衰退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工商业发展导致了社会结构的变动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财富分配不均引起贫富分化加剧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无业游民增加促成了工商业的发展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明朝正德年间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大量的劳动力离开土地从事工商业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这是工商业发展的结果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使明代的社会结构发生了重大变化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三项题干无从反映。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7596336" y="2564904"/>
            <a:ext cx="359637" cy="361175"/>
          </a:xfrm>
          <a:prstGeom prst="rect">
            <a:avLst/>
          </a:prstGeom>
        </p:spPr>
      </p:pic>
    </p:spTree>
    <p:extLst>
      <p:ext uri="{BB962C8B-B14F-4D97-AF65-F5344CB8AC3E}">
        <p14:creationId xmlns:p14="http://schemas.microsoft.com/office/powerpoint/2010/main" xmlns="" val="42217667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19</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,5,3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乾隆《吴江县志》载明末周灿诗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水乡成一市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罗绮走中原。尚利民风薄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多金商贾尊。人家勤织作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机杼彻黄昏。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机杼彻黄昏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水上集市不受时空限制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家庭纺织工勤奋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走中原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重农抑商政策发生变化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尊富崇利意识蔚然成风尚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材料中的诗歌主要描述了吴江县丝绸贸易繁盛的景象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并未表明集市不受时空限制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走中原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家庭纺织工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而是商人</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重农抑商是中国封建时代最基本的经济政策之一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虽然清朝民间商业日益繁荣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但该政策并未改变</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之所以会出现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人家勤织作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机杼彻黄昏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尚利民风薄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多金商贾尊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6876256" y="1844824"/>
            <a:ext cx="359637" cy="361175"/>
          </a:xfrm>
          <a:prstGeom prst="rect">
            <a:avLst/>
          </a:prstGeom>
        </p:spPr>
      </p:pic>
    </p:spTree>
    <p:extLst>
      <p:ext uri="{BB962C8B-B14F-4D97-AF65-F5344CB8AC3E}">
        <p14:creationId xmlns:p14="http://schemas.microsoft.com/office/powerpoint/2010/main" xmlns="" val="115419813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,4,3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清前期《望江南百调》唱道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扬州好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侨寓半官场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购买园亭宾亦主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经营盐、典仕而商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富贵不归乡。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材料反映了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仕商身份界限完全打破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商业发展改变社会风气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地方商业均由官员经营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政府摒弃传统抑商政策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题干唱词反映出在扬州做官的外乡人经商致富后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不愿再返回家乡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这说明商业发展在一定程度上改变了社会风气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二字</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二字。清政府一直未摒弃传统抑商政策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2273113" y="2204864"/>
            <a:ext cx="359637" cy="361175"/>
          </a:xfrm>
          <a:prstGeom prst="rect">
            <a:avLst/>
          </a:prstGeom>
        </p:spPr>
      </p:pic>
    </p:spTree>
    <p:extLst>
      <p:ext uri="{BB962C8B-B14F-4D97-AF65-F5344CB8AC3E}">
        <p14:creationId xmlns:p14="http://schemas.microsoft.com/office/powerpoint/2010/main" xmlns="" val="31935118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6"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18082"/>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21</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明代洪武至弘治年间</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1368</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1505</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徽州祁门土地买卖契约情况表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088361156"/>
              </p:ext>
            </p:extLst>
          </p:nvPr>
        </p:nvGraphicFramePr>
        <p:xfrm>
          <a:off x="496152" y="2437417"/>
          <a:ext cx="8128000" cy="2133020"/>
        </p:xfrm>
        <a:graphic>
          <a:graphicData uri="http://schemas.openxmlformats.org/presentationml/2006/ole">
            <p:oleObj spid="_x0000_s33797" name="文档" r:id="rId7" imgW="3895491" imgH="1022797" progId="Word.Document.12">
              <p:embed/>
            </p:oleObj>
          </a:graphicData>
        </a:graphic>
      </p:graphicFrame>
      <p:sp>
        <p:nvSpPr>
          <p:cNvPr id="4" name="矩形 3"/>
          <p:cNvSpPr>
            <a:spLocks noChangeAspect="1"/>
          </p:cNvSpPr>
          <p:nvPr/>
        </p:nvSpPr>
        <p:spPr>
          <a:xfrm>
            <a:off x="508000" y="4113654"/>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上表反映了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宝钞在民间的信用</a:t>
            </a:r>
            <a:r>
              <a:rPr lang="zh-CN" altLang="zh-CN" sz="2200" smtClean="0">
                <a:solidFill>
                  <a:srgbClr val="000000"/>
                </a:solidFill>
                <a:latin typeface="Times New Roman" panose="02020603050405020304" pitchFamily="18" charset="0"/>
                <a:cs typeface="Times New Roman" panose="02020603050405020304" pitchFamily="18" charset="0"/>
              </a:rPr>
              <a:t>降低</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社会经济大幅度衰退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生活资料均可作为支付</a:t>
            </a:r>
            <a:r>
              <a:rPr lang="zh-CN" altLang="zh-CN" sz="2200" smtClean="0">
                <a:solidFill>
                  <a:srgbClr val="000000"/>
                </a:solidFill>
                <a:latin typeface="Times New Roman" panose="02020603050405020304" pitchFamily="18" charset="0"/>
                <a:cs typeface="Times New Roman" panose="02020603050405020304" pitchFamily="18" charset="0"/>
              </a:rPr>
              <a:t>手段</a:t>
            </a:r>
            <a:endParaRPr lang="en-US" altLang="zh-CN" sz="2200" smtClean="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白银始终是主要流通</a:t>
            </a:r>
            <a:r>
              <a:rPr lang="zh-CN" altLang="zh-CN" sz="2200" smtClean="0">
                <a:solidFill>
                  <a:srgbClr val="000000"/>
                </a:solidFill>
                <a:latin typeface="Times New Roman" panose="02020603050405020304" pitchFamily="18" charset="0"/>
                <a:cs typeface="Times New Roman" panose="02020603050405020304" pitchFamily="18" charset="0"/>
              </a:rPr>
              <a:t>货币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8"/>
          <a:stretch>
            <a:fillRect/>
          </a:stretch>
        </p:blipFill>
        <p:spPr>
          <a:xfrm>
            <a:off x="2273113" y="4209262"/>
            <a:ext cx="359637" cy="361175"/>
          </a:xfrm>
          <a:prstGeom prst="rect">
            <a:avLst/>
          </a:prstGeom>
        </p:spPr>
      </p:pic>
    </p:spTree>
    <p:extLst>
      <p:ext uri="{BB962C8B-B14F-4D97-AF65-F5344CB8AC3E}">
        <p14:creationId xmlns:p14="http://schemas.microsoft.com/office/powerpoint/2010/main" xmlns="" val="278058416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宝钞的使用从明初的</a:t>
            </a:r>
            <a:r>
              <a:rPr lang="en-US" altLang="zh-CN" sz="2200">
                <a:solidFill>
                  <a:srgbClr val="000000"/>
                </a:solidFill>
                <a:latin typeface="Times New Roman" panose="02020603050405020304" pitchFamily="18" charset="0"/>
                <a:cs typeface="Times New Roman" panose="02020603050405020304" pitchFamily="18" charset="0"/>
              </a:rPr>
              <a:t>23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张到宣德年间至景泰年间的</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张再到天顺年间至弘治年间的消失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说明宝钞在民间的信用降低并最终被废弃</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通货类别的变化不能体现经济的大幅度衰退</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表格中只是提到了布和稻谷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不能表明生活资料都可以作为货币</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项的表述不符合表格信息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从图表看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明初白银的使用量远远少于宝钞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只是到了明朝中后期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白银才成为普遍流通的货币。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572748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22</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福建</a:t>
            </a:r>
            <a:r>
              <a:rPr lang="en-US" altLang="zh-CN" sz="2200">
                <a:solidFill>
                  <a:srgbClr val="000000"/>
                </a:solidFill>
                <a:latin typeface="Times New Roman" panose="02020603050405020304" pitchFamily="18" charset="0"/>
                <a:cs typeface="Times New Roman" panose="02020603050405020304" pitchFamily="18" charset="0"/>
              </a:rPr>
              <a:t>,15,4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明代《闽部疏》载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凡福之紬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福漳之桔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福兴之荔枝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泉漳之糖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顺昌之纸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无日不走分水岭及浦城之小关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下吴越如流水。其航大海而去者尤不可计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皆衣被天下。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材料反映明代福建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海陆交通十分发达</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商品经济活跃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成为全国经贸中心</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出现资本主义萌芽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材料主要讲述了福建的一些特产畅销海内外</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项不是材料所讲重点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材料只讲述了福建的有关情况</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材料中没有体现雇佣关系</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4067944" y="2996952"/>
            <a:ext cx="359637" cy="361175"/>
          </a:xfrm>
          <a:prstGeom prst="rect">
            <a:avLst/>
          </a:prstGeom>
        </p:spPr>
      </p:pic>
    </p:spTree>
    <p:extLst>
      <p:ext uri="{BB962C8B-B14F-4D97-AF65-F5344CB8AC3E}">
        <p14:creationId xmlns:p14="http://schemas.microsoft.com/office/powerpoint/2010/main" xmlns="" val="37890783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17308"/>
            <a:ext cx="8128000" cy="5780044"/>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zh-CN" altLang="zh-CN" sz="2200">
                <a:solidFill>
                  <a:srgbClr val="000000"/>
                </a:solidFill>
                <a:latin typeface="黑体" panose="02010609060101010101" pitchFamily="49" charset="-122"/>
                <a:ea typeface="黑体" panose="02010609060101010101" pitchFamily="49" charset="-122"/>
                <a:cs typeface="Times New Roman" panose="02020603050405020304" pitchFamily="18" charset="0"/>
              </a:rPr>
              <a:t>考点</a:t>
            </a:r>
            <a:r>
              <a:rPr lang="en-US" altLang="zh-CN" sz="2200">
                <a:cs typeface="Times New Roman" panose="02020603050405020304" pitchFamily="18" charset="0"/>
              </a:rPr>
              <a:t>8</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重农抑商和海禁政策</a:t>
            </a:r>
            <a:r>
              <a:rPr lang="zh-CN" altLang="en-US" sz="2200">
                <a:solidFill>
                  <a:srgbClr val="000000"/>
                </a:solidFill>
                <a:latin typeface="宋体" panose="02010600030101010101" pitchFamily="2" charset="-122"/>
                <a:cs typeface="Times New Roman" panose="02020603050405020304" pitchFamily="18" charset="0"/>
              </a:rPr>
              <a:t>　</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考向一</a:t>
            </a:r>
            <a:r>
              <a:rPr lang="zh-CN" altLang="en-US" sz="2200">
                <a:solidFill>
                  <a:srgbClr val="000000"/>
                </a:solidFill>
                <a:latin typeface="宋体" panose="02010600030101010101" pitchFamily="2" charset="-122"/>
                <a:cs typeface="Times New Roman" panose="02020603050405020304" pitchFamily="18" charset="0"/>
              </a:rPr>
              <a:t>　</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重农抑商</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.(2019·</a:t>
            </a:r>
            <a:r>
              <a:rPr lang="zh-CN" altLang="en-US"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cs typeface="Times New Roman" panose="02020603050405020304" pitchFamily="18" charset="0"/>
              </a:rPr>
              <a:t>,14,4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据</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梦溪笔谈</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记载</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张咏任崇阳知县时</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因</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民不务耕织</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而唯以植茶获利</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遂下令将茶树全部砍掉</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改种桑麻。有人入市买菜</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他怒斥</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汝村民皆有土田</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何不自种而费钱买菜</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这反映出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宋代</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官府垄断茶利</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商业环境</a:t>
            </a:r>
            <a:r>
              <a:rPr lang="zh-CN" altLang="en-US" sz="2200" smtClean="0">
                <a:solidFill>
                  <a:srgbClr val="000000"/>
                </a:solidFill>
                <a:latin typeface="宋体" panose="02010600030101010101" pitchFamily="2" charset="-122"/>
                <a:cs typeface="Times New Roman" panose="02020603050405020304" pitchFamily="18" charset="0"/>
              </a:rPr>
              <a:t>恶劣  </a:t>
            </a:r>
            <a:r>
              <a:rPr lang="en-US" altLang="zh-CN" sz="2200" smtClean="0">
                <a:solidFill>
                  <a:srgbClr val="000000"/>
                </a:solidFill>
                <a:cs typeface="Times New Roman" panose="02020603050405020304" pitchFamily="18" charset="0"/>
              </a:rPr>
              <a:t>B</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农副产品较少</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货币使用率低</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地方官员固守重农抑商的</a:t>
            </a:r>
            <a:r>
              <a:rPr lang="zh-CN" altLang="en-US" sz="2200" smtClean="0">
                <a:solidFill>
                  <a:srgbClr val="000000"/>
                </a:solidFill>
                <a:latin typeface="宋体" panose="02010600030101010101" pitchFamily="2" charset="-122"/>
                <a:cs typeface="Times New Roman" panose="02020603050405020304" pitchFamily="18" charset="0"/>
              </a:rPr>
              <a:t>思想 </a:t>
            </a:r>
            <a:r>
              <a:rPr lang="en-US" altLang="zh-CN" sz="2200" smtClean="0">
                <a:solidFill>
                  <a:srgbClr val="000000"/>
                </a:solidFill>
                <a:cs typeface="Times New Roman" panose="02020603050405020304" pitchFamily="18" charset="0"/>
              </a:rPr>
              <a:t>D</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商人社会地位较以往愈加低下</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本题考查古代经济活动。由材料可知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崇阳知县对农民种植经济作物茶树而</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不务耕织</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的做法予以制止惩罚</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对农民到市场买菜予以斥责</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理由是不</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自给自足</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。这两种做法都体现了该官员坚守重农抑商思想</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项正确。材料没有体现出官府垄断茶利</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北宋商业发达</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农副产品众多</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项与史实不符</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材料没有反映其他朝代商人地位</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无法进行比较</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endParaRPr lang="zh-CN" altLang="en-US" sz="2200"/>
          </a:p>
        </p:txBody>
      </p:sp>
      <p:pic>
        <p:nvPicPr>
          <p:cNvPr id="7" name="图片 6"/>
          <p:cNvPicPr>
            <a:picLocks noChangeAspect="1"/>
          </p:cNvPicPr>
          <p:nvPr/>
        </p:nvPicPr>
        <p:blipFill>
          <a:blip r:embed="rId6"/>
          <a:stretch>
            <a:fillRect/>
          </a:stretch>
        </p:blipFill>
        <p:spPr>
          <a:xfrm>
            <a:off x="3779912" y="2924944"/>
            <a:ext cx="359637" cy="361175"/>
          </a:xfrm>
          <a:prstGeom prst="rect">
            <a:avLst/>
          </a:prstGeom>
        </p:spPr>
      </p:pic>
    </p:spTree>
    <p:extLst>
      <p:ext uri="{BB962C8B-B14F-4D97-AF65-F5344CB8AC3E}">
        <p14:creationId xmlns:p14="http://schemas.microsoft.com/office/powerpoint/2010/main" xmlns="" val="99698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,3,2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西汉初年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皇帝找不到颜色相同的四匹马来驾车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将相大臣甚至只能乘坐牛车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到汉武帝初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普通百姓也拥有马匹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阡陌之间成群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。马匹大量增加的主要原因是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社会稳定经济得到迅速发展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西域良马引进与马种改良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游牧民族大规模地移居中原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长期和平使战马消耗减少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西汉初年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由于社会经济凋敝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统治者实行休养生息政策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到汉武帝时经济得到发展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因此马匹大量增加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项正确。材料中并未涉及引进西域良马的信息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游牧民族大规模移居中原是在魏晋南北朝时期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汉武帝时期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百姓也能养得起马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并不是因为战马消耗减少而导致马匹增加</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7380312" y="1844824"/>
            <a:ext cx="359637" cy="361175"/>
          </a:xfrm>
          <a:prstGeom prst="rect">
            <a:avLst/>
          </a:prstGeom>
        </p:spPr>
      </p:pic>
    </p:spTree>
    <p:extLst>
      <p:ext uri="{BB962C8B-B14F-4D97-AF65-F5344CB8AC3E}">
        <p14:creationId xmlns:p14="http://schemas.microsoft.com/office/powerpoint/2010/main" xmlns="" val="35388815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据记载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清初实施海禁前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市井贸易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咸有外国货物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民间行使多以外国银钱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因而各省流行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所在皆有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。这一记载表明当时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中国在对外贸易中处于优势地位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外来货币干扰了中国资本市场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自然经济受到进口货物的冲击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民间贸易发展冲击清廷的统治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民间行使多以外国银钱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的信息可以得出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清初外国银钱大量流入中国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这反映了在传统对外贸易中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中国处于出超地位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白银大量流入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资本市场即金融市场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题干信息无法得出外来货币干扰了中国资本市场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自然经济受到进口货物的冲击应该是在鸦片战争之后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与题目时间不符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题干材料中并没有体现民间贸易冲击清政府统治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3851920" y="1772816"/>
            <a:ext cx="359637" cy="361175"/>
          </a:xfrm>
          <a:prstGeom prst="rect">
            <a:avLst/>
          </a:prstGeom>
        </p:spPr>
      </p:pic>
    </p:spTree>
    <p:extLst>
      <p:ext uri="{BB962C8B-B14F-4D97-AF65-F5344CB8AC3E}">
        <p14:creationId xmlns:p14="http://schemas.microsoft.com/office/powerpoint/2010/main" xmlns="" val="188700541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,12,4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官方禁止商人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衣丝乘车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但后来一些商人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假二千石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官员级别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舆服导从作倡乐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奢侈日甚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。这反映出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朝廷的抑商政策发生了重大转变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休养生息造成消费观念的改变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官员与商人的社会地位渐趋一致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原有规制受到商业发展的挑战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题干内容可以分为两部分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前半部分说的是汉初政府抑制商人的举措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后半部分强调的是汉初对商人的限制在现实生活中已经被打破了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项最符合题意。</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两项叙述的内容不符合史实</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项的结论与材料内容没有必然联系。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1711308" y="2204864"/>
            <a:ext cx="359637" cy="361175"/>
          </a:xfrm>
          <a:prstGeom prst="rect">
            <a:avLst/>
          </a:prstGeom>
        </p:spPr>
      </p:pic>
    </p:spTree>
    <p:extLst>
      <p:ext uri="{BB962C8B-B14F-4D97-AF65-F5344CB8AC3E}">
        <p14:creationId xmlns:p14="http://schemas.microsoft.com/office/powerpoint/2010/main" xmlns="" val="36212244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东汉初年桓谭上书说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重本抑末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此所以抑并兼、长廉耻也。今富商大贾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多放钱货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收税与封君比入。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据此推论合理的是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东汉初年金融业繁荣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资本主义萌芽出现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东汉初年商人与封君勾结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中央集权削弱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东汉初年商人经济实力强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桓谭建议厉行重农抑商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重农抑商是中国古代基本政策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桓谭描述的现象不存在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桓谭阐述了富商大贾的危害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目的在于说明重农抑商的必要性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项的错误在于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资本主义萌芽出现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明代中后期才出现了资本主义萌芽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收税与封君比入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反映的是商人经济实力的强大</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重农抑商政策只能抑制商业的发展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不能阻止商业的发展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题干中描述的现象是很可能出现的</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3779912" y="1916832"/>
            <a:ext cx="359637" cy="361175"/>
          </a:xfrm>
          <a:prstGeom prst="rect">
            <a:avLst/>
          </a:prstGeom>
        </p:spPr>
      </p:pic>
    </p:spTree>
    <p:extLst>
      <p:ext uri="{BB962C8B-B14F-4D97-AF65-F5344CB8AC3E}">
        <p14:creationId xmlns:p14="http://schemas.microsoft.com/office/powerpoint/2010/main" xmlns="" val="23603794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716732"/>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重农抑商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政策能得以实行的原因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适应了自给自足自然经济的需要。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根本原因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中国一向重视农业的传统思想。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士农工商的排列顺序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有利于巩固专制主义中央集权制度。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借题发挥.eps" descr="id:2147495564;FounderCES"/>
          <p:cNvPicPr/>
          <p:nvPr/>
        </p:nvPicPr>
        <p:blipFill>
          <a:blip r:embed="rId6"/>
          <a:stretch>
            <a:fillRect/>
          </a:stretch>
        </p:blipFill>
        <p:spPr>
          <a:xfrm>
            <a:off x="865408" y="2772863"/>
            <a:ext cx="999792" cy="318654"/>
          </a:xfrm>
          <a:prstGeom prst="rect">
            <a:avLst/>
          </a:prstGeom>
        </p:spPr>
      </p:pic>
    </p:spTree>
    <p:extLst>
      <p:ext uri="{BB962C8B-B14F-4D97-AF65-F5344CB8AC3E}">
        <p14:creationId xmlns:p14="http://schemas.microsoft.com/office/powerpoint/2010/main" xmlns="" val="94589706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,10,4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食货志》记载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贾人有市籍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及家属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皆无得名田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以便农。敢犯令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没入田货。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该禁令的主要目的是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限制商人经营范围</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增加赋税收入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加强商人户籍管理</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保护小农经济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本题关键信息有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食货志》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等。解题思路如下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汉代对商人的禁令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信息解读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抑商的目的在于保护小农经济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正确答案为</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1401825" y="2780928"/>
            <a:ext cx="359637" cy="361175"/>
          </a:xfrm>
          <a:prstGeom prst="rect">
            <a:avLst/>
          </a:prstGeom>
        </p:spPr>
      </p:pic>
    </p:spTree>
    <p:extLst>
      <p:ext uri="{BB962C8B-B14F-4D97-AF65-F5344CB8AC3E}">
        <p14:creationId xmlns:p14="http://schemas.microsoft.com/office/powerpoint/2010/main" xmlns="" val="21798867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Effect transition="in" filter="wipe(down)">
                                      <p:cBhvr>
                                        <p:cTn id="15"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04201"/>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,13,4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唐太宗说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工商杂色之流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止可厚给财物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必不可超授官秩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与朝贤君子比肩而立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同坐而食。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在此唐太宗强调的是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防止官商勾结</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维持社会等级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重义轻利</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重农抑商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唐太宗认为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工商属于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杂色之流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只能赏给财物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不能授予官职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不能使他们与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朝贤君子比肩而立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同坐而食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这说明唐太宗歧视工商业者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强调维护社会等级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2785303" y="2780928"/>
            <a:ext cx="359637" cy="361175"/>
          </a:xfrm>
          <a:prstGeom prst="rect">
            <a:avLst/>
          </a:prstGeom>
        </p:spPr>
      </p:pic>
    </p:spTree>
    <p:extLst>
      <p:ext uri="{BB962C8B-B14F-4D97-AF65-F5344CB8AC3E}">
        <p14:creationId xmlns:p14="http://schemas.microsoft.com/office/powerpoint/2010/main" xmlns="" val="4718489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,12,4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秦汉至明代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商人长期处于社会底层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一个重要原因是统治阶层认为商人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不事生产</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不尊儒术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不敬宗族</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不纳租税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秦汉至明代中国社会一直推行重农抑商政策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商人由于不直接从事农业生产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所以遭到贬低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三项与史实不符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5076056" y="2564904"/>
            <a:ext cx="359637" cy="361175"/>
          </a:xfrm>
          <a:prstGeom prst="rect">
            <a:avLst/>
          </a:prstGeom>
        </p:spPr>
      </p:pic>
    </p:spTree>
    <p:extLst>
      <p:ext uri="{BB962C8B-B14F-4D97-AF65-F5344CB8AC3E}">
        <p14:creationId xmlns:p14="http://schemas.microsoft.com/office/powerpoint/2010/main" xmlns="" val="29616959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8</a:t>
            </a:r>
            <a:r>
              <a:rPr lang="en-US" altLang="zh-CN" sz="2200">
                <a:solidFill>
                  <a:srgbClr val="000000"/>
                </a:solidFill>
                <a:cs typeface="Times New Roman" panose="02020603050405020304" pitchFamily="18" charset="0"/>
              </a:rPr>
              <a:t>.(2012·</a:t>
            </a:r>
            <a:r>
              <a:rPr lang="zh-CN" altLang="en-US" sz="2200">
                <a:solidFill>
                  <a:srgbClr val="000000"/>
                </a:solidFill>
                <a:latin typeface="NEU-BZ-S92"/>
                <a:ea typeface="方正宋黑_GBK" panose="03000509000000000000" pitchFamily="65" charset="-122"/>
                <a:cs typeface="Times New Roman" panose="02020603050405020304" pitchFamily="18" charset="0"/>
              </a:rPr>
              <a:t>福建</a:t>
            </a:r>
            <a:r>
              <a:rPr lang="en-US" altLang="zh-CN" sz="2200">
                <a:solidFill>
                  <a:srgbClr val="000000"/>
                </a:solidFill>
                <a:cs typeface="Times New Roman" panose="02020603050405020304" pitchFamily="18" charset="0"/>
              </a:rPr>
              <a:t>,15,4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司马光奏议</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载</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夫农、工、商贾者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财之所自来也。</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公家之利</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舍其细而取其大</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散诸近而取诸远</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则商贾流通矣</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农、工、商贾皆乐其业而安其富</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则公家何求而不获乎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在这里</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司马光</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B</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坚持</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重农抑商</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政策</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指出促进商业流通的重要性</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提出</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农本商末</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观点</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说明保持社会稳定的必要性</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舍其细而取其大</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散诸近而取诸远</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则商贾流通矣</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农、工、商贾皆乐其业而安其富</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说明司马光重视商业流通的作用</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故选</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项。材料没有体现谁重谁轻的问题</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两项</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项材料信息无从体现。</a:t>
            </a:r>
            <a:endParaRPr lang="zh-CN" altLang="en-US" sz="2200"/>
          </a:p>
        </p:txBody>
      </p:sp>
      <p:pic>
        <p:nvPicPr>
          <p:cNvPr id="7" name="图片 6"/>
          <p:cNvPicPr>
            <a:picLocks noChangeAspect="1"/>
          </p:cNvPicPr>
          <p:nvPr/>
        </p:nvPicPr>
        <p:blipFill>
          <a:blip r:embed="rId6"/>
          <a:stretch>
            <a:fillRect/>
          </a:stretch>
        </p:blipFill>
        <p:spPr>
          <a:xfrm>
            <a:off x="4067944" y="2420888"/>
            <a:ext cx="359637" cy="361175"/>
          </a:xfrm>
          <a:prstGeom prst="rect">
            <a:avLst/>
          </a:prstGeom>
        </p:spPr>
      </p:pic>
    </p:spTree>
    <p:extLst>
      <p:ext uri="{BB962C8B-B14F-4D97-AF65-F5344CB8AC3E}">
        <p14:creationId xmlns:p14="http://schemas.microsoft.com/office/powerpoint/2010/main" xmlns="" val="11258334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明朝张瀚称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善为国者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令有无相济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农末适均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则百工之事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皆足为农资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而不为农病。顾低昂轻重之权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在人主操之尔。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这段话反映的经济主张是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农业仅赖百工</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百工亦为本业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农工比重适当</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农工任其消长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张瀚强调农末适均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比例适当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项与作者主张相反</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两项在材料中无法体现。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6084168" y="2996952"/>
            <a:ext cx="359637" cy="361175"/>
          </a:xfrm>
          <a:prstGeom prst="rect">
            <a:avLst/>
          </a:prstGeom>
        </p:spPr>
      </p:pic>
    </p:spTree>
    <p:extLst>
      <p:ext uri="{BB962C8B-B14F-4D97-AF65-F5344CB8AC3E}">
        <p14:creationId xmlns:p14="http://schemas.microsoft.com/office/powerpoint/2010/main" xmlns="" val="21482966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196752"/>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1,40,25</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清朝康、雍、乾长达一个多世纪中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社会总体稳定。清政府取消了人头税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根据耕地面积确定税额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减轻了下层百姓负担。农业上普遍采用了轮作、复种、多熟等农作制。玉米、甘薯等耐寒、耐旱、高产作物不断推广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人们将林木覆盖的山地和草原广为开垦。人口从清初的</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亿增加到鸦片战争前夕的</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亿之众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引起了一系列变化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游手好闲者更数十倍于前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田地贵少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寸土为金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水土流失和草原沙化现象凸显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农业人均收益递减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各地民变此起彼伏。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摘编自李龙潜</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《明清经济史》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653684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,4,3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唐人写淮北多有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稻垄泻泉声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之类的诗句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北宋仍有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水阔人间熟稻天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的描写。但</a:t>
            </a:r>
            <a:r>
              <a:rPr lang="en-US" altLang="zh-CN" sz="2200">
                <a:solidFill>
                  <a:srgbClr val="000000"/>
                </a:solidFill>
                <a:latin typeface="Times New Roman" panose="02020603050405020304" pitchFamily="18" charset="0"/>
                <a:cs typeface="Times New Roman" panose="02020603050405020304" pitchFamily="18" charset="0"/>
              </a:rPr>
              <a:t>1678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河道总督的奏疏已是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田地皆成沙土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止产粟米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两年后就有人感叹是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沟洫之制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水陆失宜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。淮北农耕变化表明古代农业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注重作物品种选择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需要政府合理作为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重视农田生态保护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全凭兴修水利工程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材料反映的是唐宋时期淮北主要产稻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而到</a:t>
            </a:r>
            <a:r>
              <a:rPr lang="en-US" altLang="zh-CN" sz="2200">
                <a:solidFill>
                  <a:srgbClr val="000000"/>
                </a:solidFill>
                <a:latin typeface="Times New Roman" panose="02020603050405020304" pitchFamily="18" charset="0"/>
                <a:cs typeface="Times New Roman" panose="02020603050405020304" pitchFamily="18" charset="0"/>
              </a:rPr>
              <a:t>1678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年即清朝时期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田地皆成沙土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止产粟米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三项均不符合材料内容。针对材料中淮北在不同时期的农业发展变化情况及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沟洫之制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水陆失宜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河道总督奏疏的主要目的在于强调政府在经济发展中应合理作为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6084168" y="2132856"/>
            <a:ext cx="359637" cy="361175"/>
          </a:xfrm>
          <a:prstGeom prst="rect">
            <a:avLst/>
          </a:prstGeom>
        </p:spPr>
      </p:pic>
    </p:spTree>
    <p:extLst>
      <p:ext uri="{BB962C8B-B14F-4D97-AF65-F5344CB8AC3E}">
        <p14:creationId xmlns:p14="http://schemas.microsoft.com/office/powerpoint/2010/main" xmlns="" val="25640963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为解决人口压力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康有为认为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西北诸省土旷人稀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东三省、蒙古、新疆疏旷益甚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人迹既少</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早谋移徙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。严复则认为兴办现代实业较垦荒辟田有效得多。到民国时期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人口增加是无止息的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食料的增加是越来越困难的。即使我们能开垦荒地、改良农业、增加生长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总是赶不上人口增加的快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至于工业化一途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因需要大量投资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短期内难以搞成。因此很多人认为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解决人口问题的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治本方法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迟婚与节育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据《康有为全集》等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根据材料一并结合所学知识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说明清中期人口膨胀的原因及其影响。</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根据材料二并结合所学知识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概括近代学者缓解人口压力的主张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并加以简要评价。</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300277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统一与稳定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耕地面积增加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精耕细作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高产作物的推广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税收制度的变革。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人地关系紧张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土地过度开发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环境破坏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贫困化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社会矛盾加剧。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向人口密度低的地区移民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发展实业吸收劳动力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增加耕地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改良农业生产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节制生育。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可以总体评价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也可以就主张分别评价。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总体评价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多角度提出缓解人口压力的方法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为后世提供了借鉴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有一定的历史局限性。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分别评价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康有为的主张是缓解人口压力的传统方法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但向生态环境脆弱地区大量移民不可行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严复的主张符合时代发展方向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但当时条件尚不具备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节制生育有可取之处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但未认识到人口因素的积极面。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733369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本题考查清朝的人口问题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包括人口增长的原因、影响、解决人口问题的主张及对主张的评价。材料一反映了导致人口增长的因素及产生的影响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材料二反映的是近代学者提出的缓解人口压力的主张。第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问注意从材料一中提取有效信息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两个角度回答。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可依据材料一中的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社会总体稳定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取消了人头税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农作制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高产作物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广为开垦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等信息总结回答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可依据材料一中的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游手好闲者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水土流失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草原沙化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等信息整合回答。第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依据材料二信息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早谋移徙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兴办现代实业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开垦荒地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改良农业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迟婚与节育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等整合回答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要注意从积极性与局限性两个角度来回答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对上述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可一一对应进行评价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也可总体评价。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699580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2,40,25</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清朝建都北京后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原居住于白山黑水间的各民族人口大量内迁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东北地区出现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沃野千里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有土无人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的状况。清廷把东北地区视为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龙兴之地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在此设盛京、吉林、黑龙江将军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实施军事化管辖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设置关口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长期禁止关内人口迁居。往来须持有官方颁发的路票。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移民之居住有禁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田地之垦辟有禁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森林矿产之采伐有禁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人参东珠之掘捕有禁。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从乾隆年间开始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山东、河北等地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闯关东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者日盛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每查办一次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辄增出新来流民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不但不肯回籍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抑且呼朋引类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日积日多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。清廷对东北地区时开时禁。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摘编自葛剑雄主编《中国移民史》等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277117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4826"/>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1689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年的中俄《尼布楚条约》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划定了清朝与俄国的东段边界。但直至</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黑龙江以北数十万平方公里的土地上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居民不足</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万人。第二次鸦片战争时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清政府被迫与俄国签订《瑷珲条约》和《北京条约》。清政府随即开放了哈尔滨以北的呼兰河平原和吉林西北草原。新来移民与当地满、蒙古等族通婚、建庙、演戏、立会、设学堂、建市镇。仅十余年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呼兰地区已是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三城相望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粮产丰饶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商贾因之糜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流民居户不下十有余万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1904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清政府全面开放东北各边荒地</a:t>
            </a:r>
            <a:r>
              <a:rPr lang="en-US" altLang="zh-CN" sz="2200">
                <a:solidFill>
                  <a:srgbClr val="000000"/>
                </a:solidFill>
                <a:latin typeface="Times New Roman" panose="02020603050405020304" pitchFamily="18" charset="0"/>
                <a:cs typeface="Times New Roman" panose="02020603050405020304" pitchFamily="18" charset="0"/>
              </a:rPr>
              <a:t>;1907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设奉天、吉林、黑龙江三省。</a:t>
            </a:r>
            <a:r>
              <a:rPr lang="en-US" altLang="zh-CN" sz="2200">
                <a:solidFill>
                  <a:srgbClr val="000000"/>
                </a:solidFill>
                <a:latin typeface="Times New Roman" panose="02020603050405020304" pitchFamily="18" charset="0"/>
                <a:cs typeface="Times New Roman" panose="02020603050405020304" pitchFamily="18" charset="0"/>
              </a:rPr>
              <a:t>1908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仅奉天一省人口已达</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a:t>
            </a:r>
            <a:r>
              <a:rPr lang="en-US" altLang="zh-CN" sz="2200">
                <a:solidFill>
                  <a:srgbClr val="000000"/>
                </a:solidFill>
                <a:latin typeface="Times New Roman" panose="02020603050405020304" pitchFamily="18" charset="0"/>
                <a:cs typeface="Times New Roman" panose="02020603050405020304" pitchFamily="18" charset="0"/>
              </a:rPr>
              <a:t>1911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清政府制定了东三省移民实边章程。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摘编自白寿彝总主编《中国通史》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根据材料一、二并结合所学知识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概括清朝东北地区移民过程的特点。</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根据材料一、二并结合所学知识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简析移民东北的历史作用。</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486665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清政府由禁止到时开时禁再到鼓励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由自发移民为主到政府主导为主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移民政策受外来侵略影响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移民主要来自邻近省份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移民禁而不止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规模逐渐扩大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从非法移居到合法定居、生产。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缓解关内人口压力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增加政府收入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加强对东北地区的管理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促进民族融合、文化交流和先进技术的传播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有助于抵御列强侵略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促进东北开发。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本题考查清代东北移民的特点和历史作用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主题单一而集中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考查从材料中提取有效信息及分析问题的能力。本题独立于教材知识之外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而又与清朝时期的时代特征相关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回答时注意材料信息和所学知识的有机结合。第</a:t>
            </a:r>
            <a:r>
              <a:rPr lang="en-US" altLang="zh-CN" sz="2200">
                <a:solidFill>
                  <a:srgbClr val="000000"/>
                </a:solidFill>
                <a:latin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问由材料一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设盛京、吉林、黑龙江将军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实施军事化管辖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设置关口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长期禁止关内人口迁居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清廷对</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a:t>
            </a:r>
            <a:r>
              <a:rPr lang="zh-CN" altLang="en-US"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北地区时开时禁”及材料二“清政府随即开放了哈尔滨</a:t>
            </a:r>
            <a:endParaRPr lang="zh-CN" altLang="en-US" sz="2200"/>
          </a:p>
        </p:txBody>
      </p:sp>
    </p:spTree>
    <p:extLst>
      <p:ext uri="{BB962C8B-B14F-4D97-AF65-F5344CB8AC3E}">
        <p14:creationId xmlns:p14="http://schemas.microsoft.com/office/powerpoint/2010/main" xmlns="" val="22229634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302338"/>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以北</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的呼兰河平原和吉林西北平原</a:t>
            </a:r>
            <a:r>
              <a:rPr lang="en-US" altLang="zh-CN" sz="2200">
                <a:solidFill>
                  <a:srgbClr val="000000"/>
                </a:solidFill>
                <a:latin typeface="Times New Roman" panose="02020603050405020304" pitchFamily="18" charset="0"/>
                <a:cs typeface="Times New Roman" panose="02020603050405020304" pitchFamily="18" charset="0"/>
              </a:rPr>
              <a:t>”“1911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清政府制定了东三省移民实边章程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可知清政府对东北地区的移民政策由禁止到时开时禁再到鼓励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从乾隆年间开始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山东、河北等地</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闯关东</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者日盛</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每查办一次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辄增出新来流民</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不但不肯回籍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抑且呼朋引类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日积日多</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可知开放之前的移民特点是移民禁而不止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规模逐渐扩大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结合材料一、材料二总结移民的特点是由自发移民为主到政府主导为主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从非法移居到合法定居、生产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移民主要来自邻近省份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结合材料二清政府开放东北的原因可总结特点是移民政策受外来侵略影响。第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问结合材料信息和清朝所处的时代背景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从人口的迁移、管理、开发、反侵略等方面回答。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223341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海禁政策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,4,3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明隆庆初年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抚臣涂泽民用鉴前辙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为因势利导之举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请开市舶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易私贩而为公贩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易只通东西二洋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不得往日本倭国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亦禁不得以硝黄、铜、铁违禁之物夹带出海。奉旨允行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凡三十载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幸大盗不作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而海宇宴如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。这说明当时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官府废止明初以来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官府有条件地开放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巡抚掌握对外贸易决策权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官方朝贡贸易体系已瓦解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本题关键信息有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因势利导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开市舶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通东西二洋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考查海禁政策。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19M05.eps" descr="id:2147495937;FounderCES"/>
          <p:cNvPicPr/>
          <p:nvPr/>
        </p:nvPicPr>
        <p:blipFill>
          <a:blip r:embed="rId6"/>
          <a:stretch>
            <a:fillRect/>
          </a:stretch>
        </p:blipFill>
        <p:spPr>
          <a:xfrm>
            <a:off x="2195736" y="4941168"/>
            <a:ext cx="4752528" cy="1572111"/>
          </a:xfrm>
          <a:prstGeom prst="rect">
            <a:avLst/>
          </a:prstGeom>
        </p:spPr>
      </p:pic>
      <p:pic>
        <p:nvPicPr>
          <p:cNvPr id="8" name="图片 7"/>
          <p:cNvPicPr>
            <a:picLocks noChangeAspect="1"/>
          </p:cNvPicPr>
          <p:nvPr/>
        </p:nvPicPr>
        <p:blipFill>
          <a:blip r:embed="rId7"/>
          <a:stretch>
            <a:fillRect/>
          </a:stretch>
        </p:blipFill>
        <p:spPr>
          <a:xfrm>
            <a:off x="7020272" y="2492896"/>
            <a:ext cx="359637" cy="361175"/>
          </a:xfrm>
          <a:prstGeom prst="rect">
            <a:avLst/>
          </a:prstGeom>
        </p:spPr>
      </p:pic>
    </p:spTree>
    <p:extLst>
      <p:ext uri="{BB962C8B-B14F-4D97-AF65-F5344CB8AC3E}">
        <p14:creationId xmlns:p14="http://schemas.microsoft.com/office/powerpoint/2010/main" xmlns="" val="29622947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8603"/>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                 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正确区分明清两朝的海禁政策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明初实行海禁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只是禁止民间私人的海外贸易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并不禁止外国来华贸易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而是积极鼓励外国来华与明政府进行官方贸易。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清初的海禁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基本上是闭关锁国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清政府甚至认为无需与外国进行贸易。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闭关锁国并非禁绝对外贸易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闭关锁国政策对内禁止私人出海通商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对外限制外商入内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但并不是完全禁绝对外贸易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广州十三行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即是清政府特许统一经营对外贸易的机构。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655996" y="1760558"/>
            <a:ext cx="1080120" cy="391543"/>
          </a:xfrm>
          <a:prstGeom prst="rect">
            <a:avLst/>
          </a:prstGeom>
        </p:spPr>
      </p:pic>
    </p:spTree>
    <p:extLst>
      <p:ext uri="{BB962C8B-B14F-4D97-AF65-F5344CB8AC3E}">
        <p14:creationId xmlns:p14="http://schemas.microsoft.com/office/powerpoint/2010/main" xmlns="" val="18201924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56165"/>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,26,13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根据材料并结合所学知识回答问题。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明洪武五年</a:t>
            </a:r>
            <a:r>
              <a:rPr lang="en-US" altLang="zh-CN" sz="2200">
                <a:solidFill>
                  <a:srgbClr val="000000"/>
                </a:solidFill>
                <a:latin typeface="Times New Roman" panose="02020603050405020304" pitchFamily="18" charset="0"/>
                <a:cs typeface="Times New Roman" panose="02020603050405020304" pitchFamily="18" charset="0"/>
              </a:rPr>
              <a:t>(1372),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琉球遣使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明朝赐以《大统历》及文绮、陶铁器等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以陶器七万、铁器千就其国市马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琉球接受明廷封赐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派子弟到北京及南京的学校学习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新王继位必请明廷册封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使用明朝皇帝年号。明朝特地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赐闽中舟工三十六户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以便贡使往来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。江西饶州人朱复曾在琉球任重要官职达</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琉球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一岁常再贡三贡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随贡使到福建等地私下交易的人员众多。成化十一年</a:t>
            </a:r>
            <a:r>
              <a:rPr lang="en-US" altLang="zh-CN" sz="2200">
                <a:solidFill>
                  <a:srgbClr val="000000"/>
                </a:solidFill>
                <a:latin typeface="Times New Roman" panose="02020603050405020304" pitchFamily="18" charset="0"/>
                <a:cs typeface="Times New Roman" panose="02020603050405020304" pitchFamily="18" charset="0"/>
              </a:rPr>
              <a:t>(1475),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定令二年一贡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毋过百人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不得附携私物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。此后数十年中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琉球不断请求增加朝贡次数。明嘉靖后期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倭寇袭扰琉球。琉球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遣兵邀击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大歼之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琉球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外御强邻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内修贡不绝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。万历四十四年</a:t>
            </a:r>
            <a:r>
              <a:rPr lang="en-US" altLang="zh-CN" sz="2200">
                <a:solidFill>
                  <a:srgbClr val="000000"/>
                </a:solidFill>
                <a:latin typeface="Times New Roman" panose="02020603050405020304" pitchFamily="18" charset="0"/>
                <a:cs typeface="Times New Roman" panose="02020603050405020304" pitchFamily="18" charset="0"/>
              </a:rPr>
              <a:t>(1616),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日本试图进犯鸡笼山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今台湾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琉球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遣使以闻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明朝廷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诏海上警备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据《明史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琉球传》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340577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7" name="矩形 6"/>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史载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明代江南昆山县的农家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麻缕机织之事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则男子素习焉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妇人或不如也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但乡村妇女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凡耕耘、刈获、桔槔之事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与男子共其劳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。这则材料反映了当时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小农经济的生产方式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资本主义的萌芽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男尊女卑的社会秩序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官营手工业的主导地位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材料反映了农业和手工业相结合的生产现象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这是中国古代小农经济的典型生产方式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项。材料没有涉及雇佣和被雇佣的关系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所以没有反映资本主义的萌芽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与男子共其劳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说明男女共同劳动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这体现不出男尊女卑的社会秩序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明代江南昆山县的农家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说明不是官营手工业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图片 7"/>
          <p:cNvPicPr>
            <a:picLocks noChangeAspect="1"/>
          </p:cNvPicPr>
          <p:nvPr/>
        </p:nvPicPr>
        <p:blipFill>
          <a:blip r:embed="rId6"/>
          <a:stretch>
            <a:fillRect/>
          </a:stretch>
        </p:blipFill>
        <p:spPr>
          <a:xfrm>
            <a:off x="7236296" y="1844824"/>
            <a:ext cx="359637" cy="361175"/>
          </a:xfrm>
          <a:prstGeom prst="rect">
            <a:avLst/>
          </a:prstGeom>
        </p:spPr>
      </p:pic>
    </p:spTree>
    <p:extLst>
      <p:ext uri="{BB962C8B-B14F-4D97-AF65-F5344CB8AC3E}">
        <p14:creationId xmlns:p14="http://schemas.microsoft.com/office/powerpoint/2010/main" xmlns="" val="40161251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5" end="5"/>
                                            </p:txEl>
                                          </p:spTgt>
                                        </p:tgtEl>
                                        <p:attrNameLst>
                                          <p:attrName>style.visibility</p:attrName>
                                        </p:attrNameLst>
                                      </p:cBhvr>
                                      <p:to>
                                        <p:strVal val="visible"/>
                                      </p:to>
                                    </p:set>
                                    <p:animEffect transition="in" filter="wipe(down)">
                                      <p:cBhvr>
                                        <p:cTn id="12"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概括琉球与明朝的关系。</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简析琉球与明朝贸易的特点。</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接受明朝册封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接受明朝文化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支持明朝抵御倭寇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贸易往来密切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人员交流频繁。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琉球主动寻求与明朝贸易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要求扩大贸易规模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明朝竭力将与琉球的贸易纳入到朝贡体制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官府控制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本题考查琉球与明朝的关系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具有很强的时政性。第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问直接依据材料信息整合回答即可。第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问注意从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的角度切入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而非两者关系的影响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应从明朝时期的时代特征和材料信息两个角度回答。从琉球角度讲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其改善与明朝贸易关系是主动的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明朝则采取朝贡体制以应对。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144500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Effect transition="in" filter="wipe(down)">
                                      <p:cBhvr>
                                        <p:cTn id="15"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,8,2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右图反映的是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小国寡民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的生活图景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小农经济的生产形式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儒教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夫为妻纲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的伦理观念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男主外、女主内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的家庭关系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这枚邮票的上半部分反映的是铁犁牛耕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下半部分体现了女子在织布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综合起来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其反映的主题是男耕女织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这符合小农经济的基本特征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项。小国寡民是原始社会末期的生活状态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当时不可能有牛耕现象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项。邮票主题反映的是男女分工不同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体现不出男女各自在家庭中的地位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X13.eps" descr="id:2147495772;FounderCES"/>
          <p:cNvPicPr/>
          <p:nvPr/>
        </p:nvPicPr>
        <p:blipFill>
          <a:blip r:embed="rId6"/>
          <a:stretch>
            <a:fillRect/>
          </a:stretch>
        </p:blipFill>
        <p:spPr>
          <a:xfrm>
            <a:off x="7020272" y="1628800"/>
            <a:ext cx="1367269" cy="1830409"/>
          </a:xfrm>
          <a:prstGeom prst="rect">
            <a:avLst/>
          </a:prstGeom>
        </p:spPr>
      </p:pic>
      <p:pic>
        <p:nvPicPr>
          <p:cNvPr id="8" name="图片 7"/>
          <p:cNvPicPr>
            <a:picLocks noChangeAspect="1"/>
          </p:cNvPicPr>
          <p:nvPr/>
        </p:nvPicPr>
        <p:blipFill>
          <a:blip r:embed="rId7"/>
          <a:stretch>
            <a:fillRect/>
          </a:stretch>
        </p:blipFill>
        <p:spPr>
          <a:xfrm>
            <a:off x="6228184" y="1628800"/>
            <a:ext cx="359637" cy="361175"/>
          </a:xfrm>
          <a:prstGeom prst="rect">
            <a:avLst/>
          </a:prstGeom>
        </p:spPr>
      </p:pic>
    </p:spTree>
    <p:extLst>
      <p:ext uri="{BB962C8B-B14F-4D97-AF65-F5344CB8AC3E}">
        <p14:creationId xmlns:p14="http://schemas.microsoft.com/office/powerpoint/2010/main" xmlns="" val="32160762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商代甲骨卜辞中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有大量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有足雨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的内容。这反映了当时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农业生产已是重要的经济活动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农业的收成与祭祀活动密切相关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巫师是农业生产的重要组织者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自然环境恶化影响农业生产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卜辞是指中国商周时期刻在龟甲或兽骨上的文字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它反映了商周时期社会生活的各个方面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与农业生产密切相关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在当时的卜辞中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出现了大量有关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说明此时的农业生产已成为人们日常生活的重要部分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项。祭祀主要针对的是先祖或者神灵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项。巫师在材料中反映不出来</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项错误。题意与环境恶化无关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5220072" y="1628800"/>
            <a:ext cx="359637" cy="361175"/>
          </a:xfrm>
          <a:prstGeom prst="rect">
            <a:avLst/>
          </a:prstGeom>
        </p:spPr>
      </p:pic>
    </p:spTree>
    <p:extLst>
      <p:ext uri="{BB962C8B-B14F-4D97-AF65-F5344CB8AC3E}">
        <p14:creationId xmlns:p14="http://schemas.microsoft.com/office/powerpoint/2010/main" xmlns="" val="27946432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6"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030950"/>
            <a:ext cx="8128000" cy="50501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现代考古在秦、魏等国故地出土了许多生铁铸造的农具。</a:t>
            </a:r>
            <a:r>
              <a:rPr lang="en-US" altLang="zh-CN" sz="2200">
                <a:solidFill>
                  <a:srgbClr val="000000"/>
                </a:solidFill>
                <a:latin typeface="Times New Roman" panose="02020603050405020304" pitchFamily="18" charset="0"/>
                <a:cs typeface="Times New Roman" panose="02020603050405020304" pitchFamily="18" charset="0"/>
              </a:rPr>
              <a:t>1950~1951</a:t>
            </a:r>
            <a:r>
              <a:rPr lang="zh-CN" altLang="zh-CN" sz="2200">
                <a:solidFill>
                  <a:srgbClr val="000000"/>
                </a:solidFill>
                <a:latin typeface="Times New Roman" panose="02020603050405020304" pitchFamily="18" charset="0"/>
                <a:cs typeface="Times New Roman" panose="02020603050405020304" pitchFamily="18" charset="0"/>
              </a:rPr>
              <a:t>年河南辉县发掘了</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座大型魏墓</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号墓出土铁器</a:t>
            </a:r>
            <a:r>
              <a:rPr lang="en-US" altLang="zh-CN" sz="2200">
                <a:solidFill>
                  <a:srgbClr val="000000"/>
                </a:solidFill>
                <a:latin typeface="Times New Roman" panose="02020603050405020304" pitchFamily="18" charset="0"/>
                <a:cs typeface="Times New Roman" panose="02020603050405020304" pitchFamily="18" charset="0"/>
              </a:rPr>
              <a:t>65</a:t>
            </a:r>
            <a:r>
              <a:rPr lang="zh-CN" altLang="zh-CN" sz="2200">
                <a:solidFill>
                  <a:srgbClr val="000000"/>
                </a:solidFill>
                <a:latin typeface="Times New Roman" panose="02020603050405020304" pitchFamily="18" charset="0"/>
                <a:cs typeface="Times New Roman" panose="02020603050405020304" pitchFamily="18" charset="0"/>
              </a:rPr>
              <a:t>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其中农具占</a:t>
            </a:r>
            <a:r>
              <a:rPr lang="en-US" altLang="zh-CN" sz="2200">
                <a:solidFill>
                  <a:srgbClr val="000000"/>
                </a:solidFill>
                <a:latin typeface="Times New Roman" panose="02020603050405020304" pitchFamily="18" charset="0"/>
                <a:cs typeface="Times New Roman" panose="02020603050405020304" pitchFamily="18" charset="0"/>
              </a:rPr>
              <a:t>58</a:t>
            </a:r>
            <a:r>
              <a:rPr lang="zh-CN" altLang="zh-CN" sz="2200">
                <a:solidFill>
                  <a:srgbClr val="000000"/>
                </a:solidFill>
                <a:latin typeface="Times New Roman" panose="02020603050405020304" pitchFamily="18" charset="0"/>
                <a:cs typeface="Times New Roman" panose="02020603050405020304" pitchFamily="18" charset="0"/>
              </a:rPr>
              <a:t>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、锄、铲、镰、犁铧等一整套铁农具。材料说明战国时期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生铁铸造由魏国独断经营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成套铁农具有利农业精耕细作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铁制农具成为随葬必备品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铁制农具最早出现于河南辉县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从材料中的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秦、魏等国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和大量铁农具的使用可知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该现象出现在春秋战国时期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这一时期中国经济的突出特征是奴隶制经济的瓦解和小农经济的产生、发展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而小农经济的特点之一是精耕细作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三项过于片面和绝对化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应排除。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797723741"/>
              </p:ext>
            </p:extLst>
          </p:nvPr>
        </p:nvGraphicFramePr>
        <p:xfrm>
          <a:off x="6300192" y="2276872"/>
          <a:ext cx="1304925" cy="534988"/>
        </p:xfrm>
        <a:graphic>
          <a:graphicData uri="http://schemas.openxmlformats.org/presentationml/2006/ole">
            <p:oleObj spid="_x0000_s8196" name="文档" r:id="rId7" imgW="623567" imgH="254889" progId="Word.Document.12">
              <p:embed/>
            </p:oleObj>
          </a:graphicData>
        </a:graphic>
      </p:graphicFrame>
      <p:pic>
        <p:nvPicPr>
          <p:cNvPr id="8" name="图片 7"/>
          <p:cNvPicPr>
            <a:picLocks noChangeAspect="1"/>
          </p:cNvPicPr>
          <p:nvPr/>
        </p:nvPicPr>
        <p:blipFill>
          <a:blip r:embed="rId8"/>
          <a:stretch>
            <a:fillRect/>
          </a:stretch>
        </p:blipFill>
        <p:spPr>
          <a:xfrm>
            <a:off x="5724128" y="2277600"/>
            <a:ext cx="359637" cy="361175"/>
          </a:xfrm>
          <a:prstGeom prst="rect">
            <a:avLst/>
          </a:prstGeom>
        </p:spPr>
      </p:pic>
    </p:spTree>
    <p:extLst>
      <p:ext uri="{BB962C8B-B14F-4D97-AF65-F5344CB8AC3E}">
        <p14:creationId xmlns:p14="http://schemas.microsoft.com/office/powerpoint/2010/main" xmlns="" val="43960559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928173"/>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《礼记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月令》载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每年正月周天子亲率臣下耕作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藉田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三月王后亲率嫔妃举行采桑养蚕仪式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亲蚕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历代皇帝、皇后不断举行这样的仪式。这反映了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周代制度在后代被严格奉行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古代政治制度变迁异常缓慢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重农抑商从周代始一直推行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农桑是古代社会经济的主体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周天子亲率臣下耕作、王后亲率嫔妃举行采桑养蚕仪式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并且后来历代皇帝及皇后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不断举行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籍田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仪式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这反映出历代统治者重视农桑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说明农业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种植业和蚕桑业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在中国古代经济中占据主体地位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项正确。材料没有反映周代制度在后世的沿用情况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也没有涉及政治制度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更没有反映抑商政策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814673" y="2132856"/>
            <a:ext cx="359637" cy="361175"/>
          </a:xfrm>
          <a:prstGeom prst="rect">
            <a:avLst/>
          </a:prstGeom>
        </p:spPr>
      </p:pic>
    </p:spTree>
    <p:extLst>
      <p:ext uri="{BB962C8B-B14F-4D97-AF65-F5344CB8AC3E}">
        <p14:creationId xmlns:p14="http://schemas.microsoft.com/office/powerpoint/2010/main" xmlns="" val="29741696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6"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395536" y="764704"/>
            <a:ext cx="8384480" cy="2936188"/>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16</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,12,4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有学者认为早在商代就可能出现了牛耕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对他最有利的证据是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商代遗址中出土了牛骨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《诗经》里有农耕生活的描写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孔子学生冉耕字伯牛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名字中有耕、牛二字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古文字学家发现甲骨文中有字呈牛牵引犁头启土状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本题关键信息有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商代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牛耕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考查史学常识。解题思路如下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454170545"/>
              </p:ext>
            </p:extLst>
          </p:nvPr>
        </p:nvGraphicFramePr>
        <p:xfrm>
          <a:off x="4387528" y="1134363"/>
          <a:ext cx="1304925" cy="534988"/>
        </p:xfrm>
        <a:graphic>
          <a:graphicData uri="http://schemas.openxmlformats.org/presentationml/2006/ole">
            <p:oleObj spid="_x0000_s7175" name="文档" r:id="rId7" imgW="623567" imgH="254889" progId="Word.Document.12">
              <p:embed/>
            </p:oleObj>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xmlns="" val="1449614048"/>
              </p:ext>
            </p:extLst>
          </p:nvPr>
        </p:nvGraphicFramePr>
        <p:xfrm>
          <a:off x="571104" y="3633776"/>
          <a:ext cx="8128000" cy="3549259"/>
        </p:xfrm>
        <a:graphic>
          <a:graphicData uri="http://schemas.openxmlformats.org/presentationml/2006/ole">
            <p:oleObj spid="_x0000_s7176" name="文档" r:id="rId8" imgW="3947694" imgH="1723742" progId="Word.Document.12">
              <p:embed/>
            </p:oleObj>
          </a:graphicData>
        </a:graphic>
      </p:graphicFrame>
      <p:pic>
        <p:nvPicPr>
          <p:cNvPr id="10" name="图片 9"/>
          <p:cNvPicPr>
            <a:picLocks noChangeAspect="1"/>
          </p:cNvPicPr>
          <p:nvPr/>
        </p:nvPicPr>
        <p:blipFill>
          <a:blip r:embed="rId9"/>
          <a:stretch>
            <a:fillRect/>
          </a:stretch>
        </p:blipFill>
        <p:spPr>
          <a:xfrm>
            <a:off x="3563888" y="1308176"/>
            <a:ext cx="359637" cy="361175"/>
          </a:xfrm>
          <a:prstGeom prst="rect">
            <a:avLst/>
          </a:prstGeom>
        </p:spPr>
      </p:pic>
    </p:spTree>
    <p:extLst>
      <p:ext uri="{BB962C8B-B14F-4D97-AF65-F5344CB8AC3E}">
        <p14:creationId xmlns:p14="http://schemas.microsoft.com/office/powerpoint/2010/main" xmlns="" val="3003464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2929515055"/>
              </p:ext>
            </p:extLst>
          </p:nvPr>
        </p:nvGraphicFramePr>
        <p:xfrm>
          <a:off x="508000" y="2032000"/>
          <a:ext cx="8128000" cy="3047999"/>
        </p:xfrm>
        <a:graphic>
          <a:graphicData uri="http://schemas.openxmlformats.org/presentationml/2006/ole">
            <p:oleObj spid="_x0000_s1029" name="文档" r:id="rId3" imgW="4000258" imgH="1500174" progId="Word.Document.12">
              <p:embed/>
            </p:oleObj>
          </a:graphicData>
        </a:graphic>
      </p:graphicFrame>
    </p:spTree>
    <p:extLst>
      <p:ext uri="{BB962C8B-B14F-4D97-AF65-F5344CB8AC3E}">
        <p14:creationId xmlns:p14="http://schemas.microsoft.com/office/powerpoint/2010/main" xmlns="" val="541982915"/>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17</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,10,4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下图描绘了汉代农民使用四齿钉耙耕作的场景。它反映出当时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开始使用铁器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注重精耕细作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尚未推广牛耕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雇佣关系盛行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史料体现了汉代农民精耕细作的劳动情景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项。春秋时期铁器已经出现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春秋战国时期已经开始推广牛耕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雇佣关系出现在手工工场中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X14.eps" descr="id:2147495787;FounderCES"/>
          <p:cNvPicPr/>
          <p:nvPr/>
        </p:nvPicPr>
        <p:blipFill>
          <a:blip r:embed="rId6"/>
          <a:stretch>
            <a:fillRect/>
          </a:stretch>
        </p:blipFill>
        <p:spPr>
          <a:xfrm>
            <a:off x="5004048" y="2708920"/>
            <a:ext cx="2280463" cy="1325295"/>
          </a:xfrm>
          <a:prstGeom prst="rect">
            <a:avLst/>
          </a:prstGeom>
        </p:spPr>
      </p:pic>
      <p:pic>
        <p:nvPicPr>
          <p:cNvPr id="8" name="图片 7"/>
          <p:cNvPicPr>
            <a:picLocks noChangeAspect="1"/>
          </p:cNvPicPr>
          <p:nvPr/>
        </p:nvPicPr>
        <p:blipFill>
          <a:blip r:embed="rId7"/>
          <a:stretch>
            <a:fillRect/>
          </a:stretch>
        </p:blipFill>
        <p:spPr>
          <a:xfrm>
            <a:off x="4212363" y="2132856"/>
            <a:ext cx="359637" cy="361175"/>
          </a:xfrm>
          <a:prstGeom prst="rect">
            <a:avLst/>
          </a:prstGeom>
        </p:spPr>
      </p:pic>
    </p:spTree>
    <p:extLst>
      <p:ext uri="{BB962C8B-B14F-4D97-AF65-F5344CB8AC3E}">
        <p14:creationId xmlns:p14="http://schemas.microsoft.com/office/powerpoint/2010/main" xmlns="" val="10560604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98072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18</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到图</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反映我国古代农业生产中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X15.eps" descr="id:2147495794;FounderCES"/>
          <p:cNvPicPr/>
          <p:nvPr/>
        </p:nvPicPr>
        <p:blipFill>
          <a:blip r:embed="rId6"/>
          <a:stretch>
            <a:fillRect/>
          </a:stretch>
        </p:blipFill>
        <p:spPr>
          <a:xfrm>
            <a:off x="1979713" y="1878830"/>
            <a:ext cx="4608512" cy="1885192"/>
          </a:xfrm>
          <a:prstGeom prst="rect">
            <a:avLst/>
          </a:prstGeom>
        </p:spPr>
      </p:pic>
      <p:sp>
        <p:nvSpPr>
          <p:cNvPr id="10" name="矩形 9"/>
          <p:cNvSpPr>
            <a:spLocks noChangeAspect="1"/>
          </p:cNvSpPr>
          <p:nvPr/>
        </p:nvSpPr>
        <p:spPr>
          <a:xfrm>
            <a:off x="508000" y="3764022"/>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铁犁牛耕的出现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耕犁技术的成熟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精耕细作的开始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单位亩产量提高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二牛抬杠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到曲辕犁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体现了耕犁技术的进步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项。铁犁牛耕出现于春秋战国时期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材料无法体现精耕细作的开始和单位亩产量提高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7"/>
          <a:stretch>
            <a:fillRect/>
          </a:stretch>
        </p:blipFill>
        <p:spPr>
          <a:xfrm>
            <a:off x="1376479" y="1484784"/>
            <a:ext cx="359637" cy="361175"/>
          </a:xfrm>
          <a:prstGeom prst="rect">
            <a:avLst/>
          </a:prstGeom>
        </p:spPr>
      </p:pic>
    </p:spTree>
    <p:extLst>
      <p:ext uri="{BB962C8B-B14F-4D97-AF65-F5344CB8AC3E}">
        <p14:creationId xmlns:p14="http://schemas.microsoft.com/office/powerpoint/2010/main" xmlns="" val="6022817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xEl>
                                              <p:pRg st="4" end="4"/>
                                            </p:txEl>
                                          </p:spTgt>
                                        </p:tgtEl>
                                        <p:attrNameLst>
                                          <p:attrName>style.visibility</p:attrName>
                                        </p:attrNameLst>
                                      </p:cBhvr>
                                      <p:to>
                                        <p:strVal val="visible"/>
                                      </p:to>
                                    </p:set>
                                    <p:animEffect transition="in" filter="wipe(down)">
                                      <p:cBhvr>
                                        <p:cTn id="12"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974398"/>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19</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,26,13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根据材料并结合所学知识回答问题。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清朝前期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政治相对安定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耐旱、耐寒的玉米、甘薯等高产作物不断推广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人口迅速增长。据研究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康熙十八年</a:t>
            </a:r>
            <a:r>
              <a:rPr lang="en-US" altLang="zh-CN" sz="2200">
                <a:solidFill>
                  <a:srgbClr val="000000"/>
                </a:solidFill>
                <a:latin typeface="Times New Roman" panose="02020603050405020304" pitchFamily="18" charset="0"/>
                <a:cs typeface="Times New Roman" panose="02020603050405020304" pitchFamily="18" charset="0"/>
              </a:rPr>
              <a:t>(1679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全国人口已达</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经过一个世纪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至乾隆末已突破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生齿殷繁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地土所出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仅可赡给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偶遇荒歉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民食维艰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。雍正元年</a:t>
            </a:r>
            <a:r>
              <a:rPr lang="en-US" altLang="zh-CN" sz="2200">
                <a:solidFill>
                  <a:srgbClr val="000000"/>
                </a:solidFill>
                <a:latin typeface="Times New Roman" panose="02020603050405020304" pitchFamily="18" charset="0"/>
                <a:cs typeface="Times New Roman" panose="02020603050405020304" pitchFamily="18" charset="0"/>
              </a:rPr>
              <a:t>(1723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下令说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开垦一事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于百姓最有裨益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凡有可垦之处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听民相度地宜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自垦自报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。规定新开水田六年后纳税、旱田十年后纳税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禁止地方官吏阻挠或趁机勒索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对垦种成效显著地区的官吏予以奖励。至乾隆五年</a:t>
            </a:r>
            <a:r>
              <a:rPr lang="en-US" altLang="zh-CN" sz="2200">
                <a:solidFill>
                  <a:srgbClr val="000000"/>
                </a:solidFill>
                <a:latin typeface="Times New Roman" panose="02020603050405020304" pitchFamily="18" charset="0"/>
                <a:cs typeface="Times New Roman" panose="02020603050405020304" pitchFamily="18" charset="0"/>
              </a:rPr>
              <a:t>(1740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下令告诫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民间多辟尺寸之地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即多收升斗之储。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凡边省内地零星地土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可以开垦者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嗣后悉听该地民夷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汉族与少数民族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垦种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免其升科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税负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并严禁豪强首告争夺。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摘编自《清实录》等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18310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概括指出清朝前期垦荒政策的特点。</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简析清朝前期推行垦荒政策的背景及影响。</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鼓励尽可能开垦、利用土地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内地与边远地区同受重视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以维持百姓生计为主要目的。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人口压力加重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耕地利用接近极限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新的作物改变了土地利用的方式。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有助于缓和社会矛盾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加速了人口增长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不利于环境保护。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本题考查清代垦荒政策。第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问直接依据材料信息整合回答即可。第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问结合清代社会发展状况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从人口压力、土地利用、新作物的传播等角度分析背景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从积极和消极两方面分析其影响。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511433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wipe(down)">
                                      <p:cBhvr>
                                        <p:cTn id="7" dur="500"/>
                                        <p:tgtEl>
                                          <p:spTgt spid="6">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3" end="3"/>
                                            </p:txEl>
                                          </p:spTgt>
                                        </p:tgtEl>
                                        <p:attrNameLst>
                                          <p:attrName>style.visibility</p:attrName>
                                        </p:attrNameLst>
                                      </p:cBhvr>
                                      <p:to>
                                        <p:strVal val="visible"/>
                                      </p:to>
                                    </p:set>
                                    <p:animEffect transition="in" filter="wipe(down)">
                                      <p:cBhvr>
                                        <p:cTn id="10" dur="500"/>
                                        <p:tgtEl>
                                          <p:spTgt spid="6">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6">
                                            <p:txEl>
                                              <p:pRg st="4" end="4"/>
                                            </p:txEl>
                                          </p:spTgt>
                                        </p:tgtEl>
                                        <p:attrNameLst>
                                          <p:attrName>style.visibility</p:attrName>
                                        </p:attrNameLst>
                                      </p:cBhvr>
                                      <p:to>
                                        <p:strVal val="visible"/>
                                      </p:to>
                                    </p:set>
                                    <p:animEffect transition="in" filter="wipe(down)">
                                      <p:cBhvr>
                                        <p:cTn id="13" dur="500"/>
                                        <p:tgtEl>
                                          <p:spTgt spid="6">
                                            <p:txEl>
                                              <p:pRg st="4" end="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6">
                                            <p:txEl>
                                              <p:pRg st="5" end="5"/>
                                            </p:txEl>
                                          </p:spTgt>
                                        </p:tgtEl>
                                        <p:attrNameLst>
                                          <p:attrName>style.visibility</p:attrName>
                                        </p:attrNameLst>
                                      </p:cBhvr>
                                      <p:to>
                                        <p:strVal val="visible"/>
                                      </p:to>
                                    </p:set>
                                    <p:animEffect transition="in" filter="wipe(down)">
                                      <p:cBhvr>
                                        <p:cTn id="18"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7" name="矩形 6"/>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土地制度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3,27,4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乾隆时江南地主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所居在城或他州异县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地亩山场皆委之佃户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。苏州甚至出现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土著安业者田不满百亩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余皆佃农也。上田半归于郡城之富户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当时江南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土地所有权变更极为频繁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农业生产利润微不足道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个体农耕为主要生产形式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农业中商品化生产普遍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图片 7"/>
          <p:cNvPicPr>
            <a:picLocks noChangeAspect="1"/>
          </p:cNvPicPr>
          <p:nvPr/>
        </p:nvPicPr>
        <p:blipFill>
          <a:blip r:embed="rId6"/>
          <a:stretch>
            <a:fillRect/>
          </a:stretch>
        </p:blipFill>
        <p:spPr>
          <a:xfrm>
            <a:off x="839481" y="3375412"/>
            <a:ext cx="359637" cy="361175"/>
          </a:xfrm>
          <a:prstGeom prst="rect">
            <a:avLst/>
          </a:prstGeom>
        </p:spPr>
      </p:pic>
    </p:spTree>
    <p:extLst>
      <p:ext uri="{BB962C8B-B14F-4D97-AF65-F5344CB8AC3E}">
        <p14:creationId xmlns:p14="http://schemas.microsoft.com/office/powerpoint/2010/main" xmlns="" val="33293747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4198224"/>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考查考生唯物史观的素养。生产关系是唯物史观中的重要概念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即劳动过程中的人与人的关系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包括三个要素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生产资料所有制形式、生产组织形式、劳动产品的分配形式。题干材料主旨是生产组织形式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而迷惑项则涉及了生产资料所有制和产品分配形式。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解题指导.eps" descr="id:2147495801;FounderCES"/>
          <p:cNvPicPr/>
          <p:nvPr/>
        </p:nvPicPr>
        <p:blipFill>
          <a:blip r:embed="rId6"/>
          <a:stretch>
            <a:fillRect/>
          </a:stretch>
        </p:blipFill>
        <p:spPr>
          <a:xfrm>
            <a:off x="725770" y="4284325"/>
            <a:ext cx="995710" cy="317353"/>
          </a:xfrm>
          <a:prstGeom prst="rect">
            <a:avLst/>
          </a:prstGeom>
        </p:spPr>
      </p:pic>
      <p:sp>
        <p:nvSpPr>
          <p:cNvPr id="8" name="矩形 7"/>
          <p:cNvSpPr>
            <a:spLocks noChangeAspect="1"/>
          </p:cNvSpPr>
          <p:nvPr/>
        </p:nvSpPr>
        <p:spPr>
          <a:xfrm>
            <a:off x="508000" y="980728"/>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本题考查清代租佃经济的发展。中国古代农业耕作方式主要是以家庭为单位的个体农耕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包括自耕农和佃农两种形式。从题干材料中可以提取到的信息有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地主脱离了农业生产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土地通过租佃方式由佃农耕种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仅剩余少量的自耕农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所以从总体上说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乾隆时期江南的主要生产方式是个体农耕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题干材料主要反映了生产关系中的农业生产组织方式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不涉及土地所有权和生产利润的分配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农业商品化生产主要体现在对农产品的处理方式上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与材料信息无关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26860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西汉文景时期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粮食增产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粮价极低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国家收取的实物田租很少甚至免除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但百姓必须把粮食换成钱币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缴纳较高税额的人头税。富商大贾趁机操纵物价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放高利贷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加剧了土地兼并、农户流亡。这反映出当时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重农抑商政策未能实行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自耕农经济发展受阻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粮价低抑制了生产热情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富商大贾操纵税收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西汉主要的经济政策就是重农抑商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土地兼并、农户流亡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国家的政策导致土地兼并严重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自耕农拥有土地的难度很大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材料反映的是土地兼并导致农户被迫流亡的问题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没有涉及百姓的生产热情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税收是政府行为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不可能为富商大贾所操纵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5580112" y="2132856"/>
            <a:ext cx="359637" cy="361175"/>
          </a:xfrm>
          <a:prstGeom prst="rect">
            <a:avLst/>
          </a:prstGeom>
        </p:spPr>
      </p:pic>
    </p:spTree>
    <p:extLst>
      <p:ext uri="{BB962C8B-B14F-4D97-AF65-F5344CB8AC3E}">
        <p14:creationId xmlns:p14="http://schemas.microsoft.com/office/powerpoint/2010/main" xmlns="" val="22608547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下图为汉代画像砖中的农事图。此图可以用来说明当时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个体农户的生产劳作状态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精耕细作农业的不断发展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土地公有制下的集体劳作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大地主田庄上的生产情形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本题旨在考查考生运用所学知识进行推理与综合判断的能力。注意关键词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汉代。从图片信息看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多人在农田中集中从事农耕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因此这属于汉代大地主田庄上的生产情形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并由此排除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项。图片体现的是集体劳作的情形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无法体现精耕细作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图片反映了集体耕作状况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无从判断土地性质为土地公有制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X17.eps" descr="id:2147495808;FounderCES"/>
          <p:cNvPicPr/>
          <p:nvPr/>
        </p:nvPicPr>
        <p:blipFill>
          <a:blip r:embed="rId6"/>
          <a:stretch>
            <a:fillRect/>
          </a:stretch>
        </p:blipFill>
        <p:spPr>
          <a:xfrm>
            <a:off x="5292080" y="2132856"/>
            <a:ext cx="2770430" cy="1657335"/>
          </a:xfrm>
          <a:prstGeom prst="rect">
            <a:avLst/>
          </a:prstGeom>
        </p:spPr>
      </p:pic>
      <p:pic>
        <p:nvPicPr>
          <p:cNvPr id="8" name="图片 7"/>
          <p:cNvPicPr>
            <a:picLocks noChangeAspect="1"/>
          </p:cNvPicPr>
          <p:nvPr/>
        </p:nvPicPr>
        <p:blipFill>
          <a:blip r:embed="rId7"/>
          <a:stretch>
            <a:fillRect/>
          </a:stretch>
        </p:blipFill>
        <p:spPr>
          <a:xfrm>
            <a:off x="3707904" y="1793191"/>
            <a:ext cx="359637" cy="361175"/>
          </a:xfrm>
          <a:prstGeom prst="rect">
            <a:avLst/>
          </a:prstGeom>
        </p:spPr>
      </p:pic>
    </p:spTree>
    <p:extLst>
      <p:ext uri="{BB962C8B-B14F-4D97-AF65-F5344CB8AC3E}">
        <p14:creationId xmlns:p14="http://schemas.microsoft.com/office/powerpoint/2010/main" xmlns="" val="27590488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宋代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有田产的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只占民户总数</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左右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其余大都是四处租种土地的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客户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。导致这种状况的重要因素是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经济严重衰退</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土地政策调整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坊市制度崩溃</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政府管理失控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宋代推行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不抑兼并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的土地政策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结果加速了土地兼并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导致土地大量集中到地主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而失去土地的广大自耕农沦为佃农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项正确。租佃经营的发展有利于释放土地的活力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推动农耕经济的发展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坊市制度崩溃是宋代城市商业发展的表现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而题干说的是农业现象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题干涉及的社会现象是宋代土地政策调整的产物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因此政府管理并未失控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2273113" y="1988840"/>
            <a:ext cx="359637" cy="361175"/>
          </a:xfrm>
          <a:prstGeom prst="rect">
            <a:avLst/>
          </a:prstGeom>
        </p:spPr>
      </p:pic>
    </p:spTree>
    <p:extLst>
      <p:ext uri="{BB962C8B-B14F-4D97-AF65-F5344CB8AC3E}">
        <p14:creationId xmlns:p14="http://schemas.microsoft.com/office/powerpoint/2010/main" xmlns="" val="272202138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,4,2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北朝推行均田制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规定年满</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岁男子依照制度占有一定数量的耕地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按户缴纳赋税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并要求男子达到</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岁、女子达到</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cs typeface="Times New Roman" panose="02020603050405020304" pitchFamily="18" charset="0"/>
              </a:rPr>
              <a:t>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必须嫁娶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不得拖延。均田制的目的是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抵制土地兼并</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促进人口增长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增加财税收入</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稳定个体小农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按户缴纳赋税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必须嫁娶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不得拖延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说明政府鼓励一家一户的小农经济生产形式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以此增加政府财政收入</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项正确。材料强调的是占田及婚姻规定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与土地兼并无关</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材料中没有提及人口增长的相关信息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材料中的做法是增加个体小农数量</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7740352" y="2420888"/>
            <a:ext cx="359637" cy="361175"/>
          </a:xfrm>
          <a:prstGeom prst="rect">
            <a:avLst/>
          </a:prstGeom>
        </p:spPr>
      </p:pic>
    </p:spTree>
    <p:extLst>
      <p:ext uri="{BB962C8B-B14F-4D97-AF65-F5344CB8AC3E}">
        <p14:creationId xmlns:p14="http://schemas.microsoft.com/office/powerpoint/2010/main" xmlns="" val="34667744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1" name="矩形 10"/>
          <p:cNvSpPr>
            <a:spLocks noChangeAspect="1"/>
          </p:cNvSpPr>
          <p:nvPr/>
        </p:nvSpPr>
        <p:spPr>
          <a:xfrm>
            <a:off x="508000" y="836712"/>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农业的主要耕作方式和土地制度</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农业的耕作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唐代之前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荆楚民间存在一种祈求丰收的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牵钩之戏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至唐代称作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拔河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广为流传。唐玄宗《观拔河俗戏》诗云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壮徒恒贾勇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拔拒抵长河。欲练英雄志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须明胜负多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预期年岁稔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先此乐时和。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在唐代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江南文化成为</a:t>
            </a:r>
            <a:r>
              <a:rPr lang="zh-CN" altLang="zh-CN" sz="2200" smtClean="0">
                <a:solidFill>
                  <a:srgbClr val="000000"/>
                </a:solidFill>
                <a:latin typeface="Times New Roman" panose="02020603050405020304" pitchFamily="18" charset="0"/>
                <a:cs typeface="Times New Roman" panose="02020603050405020304" pitchFamily="18" charset="0"/>
              </a:rPr>
              <a:t>主流</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耕战结合观念深入人心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阳刚与力量受到</a:t>
            </a:r>
            <a:r>
              <a:rPr lang="zh-CN" altLang="zh-CN" sz="2200" smtClean="0">
                <a:solidFill>
                  <a:srgbClr val="000000"/>
                </a:solidFill>
                <a:latin typeface="Times New Roman" panose="02020603050405020304" pitchFamily="18" charset="0"/>
                <a:cs typeface="Times New Roman" panose="02020603050405020304" pitchFamily="18" charset="0"/>
              </a:rPr>
              <a:t>推崇</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诗歌以描写宫廷生活为主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本题考查唐代的社会生活。题干材料中的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恒贾勇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英雄志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等信息反映出唐代广为流传的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拔河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运动体现了当时人们对阳刚与力量的推崇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项正确。题干材料中并未就江南文化与其他地区的文化进行比较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因此无法得出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江南文化成为主流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题干材料中并未涉及农耕与战争的关系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拔河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主要是流行于民间的体育运动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7020272" y="2996952"/>
            <a:ext cx="359637" cy="361175"/>
          </a:xfrm>
          <a:prstGeom prst="rect">
            <a:avLst/>
          </a:prstGeom>
        </p:spPr>
      </p:pic>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5" end="5"/>
                                            </p:txEl>
                                          </p:spTgt>
                                        </p:tgtEl>
                                        <p:attrNameLst>
                                          <p:attrName>style.visibility</p:attrName>
                                        </p:attrNameLst>
                                      </p:cBhvr>
                                      <p:to>
                                        <p:strVal val="visible"/>
                                      </p:to>
                                    </p:set>
                                    <p:animEffect transition="in" filter="wipe(down)">
                                      <p:cBhvr>
                                        <p:cTn id="12" dur="50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7" name="矩形 6"/>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唐代某诏令批评当时存在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恣行吞并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莫惧章程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口分永业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国家授予的田地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违法卖买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的现象。这表明当时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井田制瓦解</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分封制恢复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均田制受到破坏</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突破空间限制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永业田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是唐代前期均田制下的一种土地类型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唐代出现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口分永业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国家授予的田地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违法卖买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由此可以看出唐代均田制受到破坏</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项正确。春秋战国时期井田制走向瓦解</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唐代没有实行分封制</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宋代打破坊市界限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唐代对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仍有严格的限制</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图片 7"/>
          <p:cNvPicPr>
            <a:picLocks noChangeAspect="1"/>
          </p:cNvPicPr>
          <p:nvPr/>
        </p:nvPicPr>
        <p:blipFill>
          <a:blip r:embed="rId6"/>
          <a:stretch>
            <a:fillRect/>
          </a:stretch>
        </p:blipFill>
        <p:spPr>
          <a:xfrm>
            <a:off x="1365304" y="2348880"/>
            <a:ext cx="359637" cy="361175"/>
          </a:xfrm>
          <a:prstGeom prst="rect">
            <a:avLst/>
          </a:prstGeom>
        </p:spPr>
      </p:pic>
    </p:spTree>
    <p:extLst>
      <p:ext uri="{BB962C8B-B14F-4D97-AF65-F5344CB8AC3E}">
        <p14:creationId xmlns:p14="http://schemas.microsoft.com/office/powerpoint/2010/main" xmlns="" val="27517046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wipe(down)">
                                      <p:cBhvr>
                                        <p:cTn id="12"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汉唐制定土地法规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限制私有大土地的发展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宋代一改此法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不抑兼并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。据此可知宋代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中央集权弱化</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流民问题严重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土地兼并缓和</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自耕小农衰退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汉唐限制私有大土地发展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宋代不再限制。其次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宋代采取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不抑兼并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的土地政策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这必然导致土地兼并严重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从而导致租佃关系盛行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自耕农经济衰退。据此判断</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项表述错误。宋代中央集权空前强化</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材料未涉及流民问题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7164288" y="2204864"/>
            <a:ext cx="359637" cy="361175"/>
          </a:xfrm>
          <a:prstGeom prst="rect">
            <a:avLst/>
          </a:prstGeom>
        </p:spPr>
      </p:pic>
    </p:spTree>
    <p:extLst>
      <p:ext uri="{BB962C8B-B14F-4D97-AF65-F5344CB8AC3E}">
        <p14:creationId xmlns:p14="http://schemas.microsoft.com/office/powerpoint/2010/main" xmlns="" val="30634686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重庆</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白寿彝《中国通史》指出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自北魏产生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经历隋唐的均田制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是中国历史上最后一个封建国家所有的田制。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田制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土地全部归国家所有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土地都可以自由买卖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农民只需向国家缴纳赋税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无主荒地由国家重新分配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北魏均田制是国家对无主的荒地进行重新分配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农民所分得的土地其中一部分为露田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死后交还国家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不能买卖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另一部分为桑田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可以继承但限制买卖。农民除了缴纳赋税外还要承担一定的徭役和兵役。故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三项错误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2803500" y="2204864"/>
            <a:ext cx="359637" cy="361175"/>
          </a:xfrm>
          <a:prstGeom prst="rect">
            <a:avLst/>
          </a:prstGeom>
        </p:spPr>
      </p:pic>
    </p:spTree>
    <p:extLst>
      <p:ext uri="{BB962C8B-B14F-4D97-AF65-F5344CB8AC3E}">
        <p14:creationId xmlns:p14="http://schemas.microsoft.com/office/powerpoint/2010/main" xmlns="" val="36039346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汉武帝设置十三州刺史以监察地方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并将豪强大族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田宅逾制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作为重要的监察内容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各地财产达</a:t>
            </a:r>
            <a:r>
              <a:rPr lang="en-US" altLang="zh-CN" sz="2200">
                <a:solidFill>
                  <a:srgbClr val="000000"/>
                </a:solidFill>
                <a:latin typeface="Times New Roman" panose="02020603050405020304" pitchFamily="18" charset="0"/>
                <a:cs typeface="Times New Roman" panose="02020603050405020304" pitchFamily="18" charset="0"/>
              </a:rPr>
              <a:t>300</a:t>
            </a:r>
            <a:r>
              <a:rPr lang="zh-CN" altLang="zh-CN" sz="2200">
                <a:solidFill>
                  <a:srgbClr val="000000"/>
                </a:solidFill>
                <a:latin typeface="Times New Roman" panose="02020603050405020304" pitchFamily="18" charset="0"/>
                <a:cs typeface="Times New Roman" panose="02020603050405020304" pitchFamily="18" charset="0"/>
              </a:rPr>
              <a:t>万钱的豪族被迁到长安附近集中居住。这表明当时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政权的政治与经济支柱是豪强大族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政治权力与经济势力出现严重分离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抑制豪强是缓解土地兼并的重要措施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经济手段是巩固专制集权的主要方式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本题意在考查考生正确解读、提取材料信息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综合运用所学知识解决历史问题的能力。材料表明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汉武帝将豪强大族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田宅逾制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作为重要的监察内容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豪强被迁到长安附近集中居住的原因是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财产达</a:t>
            </a:r>
            <a:r>
              <a:rPr lang="en-US" altLang="zh-CN" sz="2200">
                <a:solidFill>
                  <a:srgbClr val="000000"/>
                </a:solidFill>
                <a:latin typeface="Times New Roman" panose="02020603050405020304" pitchFamily="18" charset="0"/>
                <a:cs typeface="Times New Roman" panose="02020603050405020304" pitchFamily="18" charset="0"/>
              </a:rPr>
              <a:t>300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田宅逾制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说明汉武帝的做法是要抑制豪强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目的是缓解土地兼并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排除其他三项。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7092280" y="1988840"/>
            <a:ext cx="359637" cy="361175"/>
          </a:xfrm>
          <a:prstGeom prst="rect">
            <a:avLst/>
          </a:prstGeom>
        </p:spPr>
      </p:pic>
    </p:spTree>
    <p:extLst>
      <p:ext uri="{BB962C8B-B14F-4D97-AF65-F5344CB8AC3E}">
        <p14:creationId xmlns:p14="http://schemas.microsoft.com/office/powerpoint/2010/main" xmlns="" val="29578113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北魏均田制实行后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文献中出现了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庄园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指被圈占的成片土地。唐代均田制实行后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庄园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一词的使用更普遍。这反映了均田制实施后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井田制得以恢复</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不存在土地私有现象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仍存在土地集中现象</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庄园由中央直接管理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庄园是一个自给自足程度相当高的经济、政治、文化单位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多由大地主建立。唐代均田制实行后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一词的使用更普遍。这反映了均田制实行后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地主依旧圈占成片的土地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存在土地集中现象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项明显错误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井田制是商周时期的土地制度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土地私有是封建社会的主要土地所有制形式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庄园并非由中央管理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而是由豪强地主掌握。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5652120" y="2132856"/>
            <a:ext cx="359637" cy="361175"/>
          </a:xfrm>
          <a:prstGeom prst="rect">
            <a:avLst/>
          </a:prstGeom>
        </p:spPr>
      </p:pic>
    </p:spTree>
    <p:extLst>
      <p:ext uri="{BB962C8B-B14F-4D97-AF65-F5344CB8AC3E}">
        <p14:creationId xmlns:p14="http://schemas.microsoft.com/office/powerpoint/2010/main" xmlns="" val="38081922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,3,2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北魏至唐前期实行均田制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宋代以后历朝都未实行统一的土地分配制度。上述变化主要是由于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小农经济的发展</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租佃关系的盛行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土地的高度集中</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农业生产水平提高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北魏到唐朝前期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国家掌握大量土地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均田制得以推行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唐朝中后期以后土地兼并严重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大地主大肆兼并自耕农的土地以及国家分配给农民的土地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造成国家土地所有制的萎缩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不仅均田制遭到破坏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国家也无法推行统一的土地分配制度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项。小农经济的发展和农业生产水平提高并不会带来土地兼并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租佃关系盛行是土地高度集中带来的现象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7884368" y="1988840"/>
            <a:ext cx="359637" cy="361175"/>
          </a:xfrm>
          <a:prstGeom prst="rect">
            <a:avLst/>
          </a:prstGeom>
        </p:spPr>
      </p:pic>
    </p:spTree>
    <p:extLst>
      <p:ext uri="{BB962C8B-B14F-4D97-AF65-F5344CB8AC3E}">
        <p14:creationId xmlns:p14="http://schemas.microsoft.com/office/powerpoint/2010/main" xmlns="" val="27304064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8"/>
          <p:cNvSpPr>
            <a:spLocks noChangeAspect="1"/>
          </p:cNvSpPr>
          <p:nvPr/>
        </p:nvSpPr>
        <p:spPr>
          <a:xfrm>
            <a:off x="508000" y="764704"/>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,12,18</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从下图可以看出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汉代粮食亩产已达到一定水平。明和清前期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随着稻田复种指数增加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玉米、甘薯种植推广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亩产又有一定的提高。但从汉代到清中叶的两千年中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粮食亩产只增长了</a:t>
            </a:r>
            <a:r>
              <a:rPr lang="en-US" altLang="zh-CN" sz="2200">
                <a:solidFill>
                  <a:srgbClr val="000000"/>
                </a:solidFill>
                <a:latin typeface="Times New Roman" panose="02020603050405020304" pitchFamily="18" charset="0"/>
                <a:cs typeface="Times New Roman" panose="02020603050405020304" pitchFamily="18" charset="0"/>
              </a:rPr>
              <a:t>39%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编自吴慧《中国历代粮食亩产研究》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6"/>
          <a:stretch>
            <a:fillRect/>
          </a:stretch>
        </p:blipFill>
        <p:spPr>
          <a:xfrm>
            <a:off x="2051720" y="2780928"/>
            <a:ext cx="4448846" cy="3099775"/>
          </a:xfrm>
          <a:prstGeom prst="rect">
            <a:avLst/>
          </a:prstGeom>
        </p:spPr>
      </p:pic>
      <p:sp>
        <p:nvSpPr>
          <p:cNvPr id="11" name="矩形 10"/>
          <p:cNvSpPr>
            <a:spLocks noChangeAspect="1"/>
          </p:cNvSpPr>
          <p:nvPr/>
        </p:nvSpPr>
        <p:spPr>
          <a:xfrm>
            <a:off x="508000" y="5880703"/>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材料一反映了中国古代农业怎样的发展概况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指出明和清前期粮食亩产提高的外来因素。</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255116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小农经济一锄一镰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一个主要劳动力加上一些辅助劳力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一旦和土地结合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就可以到处组织起简单再生产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虽然脆弱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但破坏后极易复活和再生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又非常顽强。小农经济这种顽强的再生机制所造成的结果便是中国传统农业经济的水平位移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横向发展。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编自王家范《中国历史通论》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结合材料二和所学知识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分析我国小农经济既脆弱又顽强的原因。</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举例说明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中国传统农业经济的水平位移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的具体表现。</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359137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中国传统农业是在国家全力倡导、监督下得以发展成为一种进步的形态。但是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农为国本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这话的反面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农业受到特别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也意味着国家的一切都得靠它滋养支撑。正是高度中央集权的大一统国家对农业的强控制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使农业本身受到重压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更使农业发展的成果无法扩散、转化、辐射到其他的经济领域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整个经济结构缺乏自身运行的独立机制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变得非常僵硬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难以变革。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编自王家范《中国历史通论》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概括材料三中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农为国本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的两面性。</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从经济角度分析农业发展的成果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无法扩散、转化、辐射到其他的经济领域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的原因。</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441210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粮食亩产总体呈增长趋势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但增速较缓。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新航路开辟后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玉米、甘薯等高产农作物的传入。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生产规模小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封建剥削沉重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自然灾害等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都使小农经济易于破产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而小农经济下的农民具有生产积极性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当简单生产工具、个体劳动力和土地结合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就能使其再生。宋朝以后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经济重心逐渐转移到江浙地区。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一方面重视农业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促其发展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另一方面过度依赖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严控重压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使其难以变革。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自然经济的封闭性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对农业的重压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使农民缺乏剩余和积累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对工商业的抑制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使农业资源难以进入工商领域。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541211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98072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战国后期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秦国建造了一批大型水利工程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如郑国渠、都江堰等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一些至今仍在发挥作用。这些工程能够在秦国完成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主要是因为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公田制度逐渐</a:t>
            </a:r>
            <a:r>
              <a:rPr lang="zh-CN" altLang="zh-CN" sz="2200" smtClean="0">
                <a:solidFill>
                  <a:srgbClr val="000000"/>
                </a:solidFill>
                <a:latin typeface="Times New Roman" panose="02020603050405020304" pitchFamily="18" charset="0"/>
                <a:cs typeface="Times New Roman" panose="02020603050405020304" pitchFamily="18" charset="0"/>
              </a:rPr>
              <a:t>完善</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铁制生产工具普及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交通运输网络</a:t>
            </a:r>
            <a:r>
              <a:rPr lang="zh-CN" altLang="zh-CN" sz="2200" smtClean="0">
                <a:solidFill>
                  <a:srgbClr val="000000"/>
                </a:solidFill>
                <a:latin typeface="Times New Roman" panose="02020603050405020304" pitchFamily="18" charset="0"/>
                <a:cs typeface="Times New Roman" panose="02020603050405020304" pitchFamily="18" charset="0"/>
              </a:rPr>
              <a:t>通畅</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国家组织能力强大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本题考查秦国中央权力增强的影响。题干材料的主旨是战国时期秦国兴修了一批大型水利工程。根据所学知识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可知中国古代大型水利工程的兴修需要调动大量的人力、物力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而当时秦国通过商鞅变法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开始建立中央集权制度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因此秦国具有强大的组织能力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足以完成这些任务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战国时期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公田制度已经遭到破坏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铁制工具在战国时期各诸侯国已经开始使用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所以只是提供了一种可能性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还要考虑秦国的国情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交通运输网络的通畅与水利工程建设并没有直接关系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3995936" y="1844824"/>
            <a:ext cx="359637" cy="361175"/>
          </a:xfrm>
          <a:prstGeom prst="rect">
            <a:avLst/>
          </a:prstGeom>
        </p:spPr>
      </p:pic>
    </p:spTree>
    <p:extLst>
      <p:ext uri="{BB962C8B-B14F-4D97-AF65-F5344CB8AC3E}">
        <p14:creationId xmlns:p14="http://schemas.microsoft.com/office/powerpoint/2010/main" xmlns="" val="40423151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问从材料一中的文字和图片信息不难看出中国古代农业总体上呈现增长趋势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但是增速较慢。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外来因素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根据材料及所学知识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从新航路开辟及高产农作物的引进等角度来回答即可。第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问小农经济的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脆弱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应从容易引发小农经济破产的因素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如规模小、抵御天灾人祸能力低等角度来分析。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顽强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则应从小农经济容易再生的因素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如生产积极性、生产简单等角度来分析。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横向位移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最典型的体现是中国古代经济重心的南移。第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问从材料三中的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中国传统农业</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得以发展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使农业发展的成果无法扩散、转化、辐射到其他的经济领域</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变得非常僵硬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难以变革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等可概括出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农为国本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的两面性。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根据材料和所学知识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可知应从自然经济的封闭性、农民受到的重压和残酷的剥削、国家推行的重农抑商政策等角度来分析。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456456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6"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32498"/>
            <a:ext cx="8128000" cy="547534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经济重心南移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,8,2</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江南农业经济在东晋南朝、唐后期五代及南宋三个时期得到很大发展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其共同的原因</a:t>
            </a:r>
            <a:r>
              <a:rPr lang="zh-CN" altLang="zh-CN" sz="2200" smtClean="0">
                <a:solidFill>
                  <a:srgbClr val="000000"/>
                </a:solidFill>
                <a:latin typeface="Times New Roman" panose="02020603050405020304" pitchFamily="18" charset="0"/>
                <a:cs typeface="Times New Roman" panose="02020603050405020304" pitchFamily="18" charset="0"/>
              </a:rPr>
              <a:t>是</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推广普及铁制农具提高生产效率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官府组织民众屯田扩大耕地面积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政府改革税制调动农民的积极性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黄河流域人口因动乱大规模南迁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魏晋南北朝时期、唐中期之后及两宋之际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北方战乱频繁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北民南迁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带来先进的生产技术和劳动力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促进了南方农业经济的发展</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项正确。推广铁农具导致生产力的提高主要表现在春秋战国时期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东晋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等时间不符</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在魏晋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屯田主要出现在北方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江南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不符</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东晋南朝及南宋未进行税制改革</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997901704"/>
              </p:ext>
            </p:extLst>
          </p:nvPr>
        </p:nvGraphicFramePr>
        <p:xfrm>
          <a:off x="1498991" y="2060848"/>
          <a:ext cx="1573212" cy="534988"/>
        </p:xfrm>
        <a:graphic>
          <a:graphicData uri="http://schemas.openxmlformats.org/presentationml/2006/ole">
            <p:oleObj spid="_x0000_s32773" name="文档" r:id="rId7" imgW="749936" imgH="254889" progId="Word.Document.12">
              <p:embed/>
            </p:oleObj>
          </a:graphicData>
        </a:graphic>
      </p:graphicFrame>
      <p:pic>
        <p:nvPicPr>
          <p:cNvPr id="8" name="图片 7"/>
          <p:cNvPicPr>
            <a:picLocks noChangeAspect="1"/>
          </p:cNvPicPr>
          <p:nvPr/>
        </p:nvPicPr>
        <p:blipFill>
          <a:blip r:embed="rId8"/>
          <a:stretch>
            <a:fillRect/>
          </a:stretch>
        </p:blipFill>
        <p:spPr>
          <a:xfrm>
            <a:off x="849023" y="2147754"/>
            <a:ext cx="359637" cy="361175"/>
          </a:xfrm>
          <a:prstGeom prst="rect">
            <a:avLst/>
          </a:prstGeom>
        </p:spPr>
      </p:pic>
    </p:spTree>
    <p:extLst>
      <p:ext uri="{BB962C8B-B14F-4D97-AF65-F5344CB8AC3E}">
        <p14:creationId xmlns:p14="http://schemas.microsoft.com/office/powerpoint/2010/main" xmlns="" val="131670642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7" end="7"/>
                                            </p:txEl>
                                          </p:spTgt>
                                        </p:tgtEl>
                                        <p:attrNameLst>
                                          <p:attrName>style.visibility</p:attrName>
                                        </p:attrNameLst>
                                      </p:cBhvr>
                                      <p:to>
                                        <p:strVal val="visible"/>
                                      </p:to>
                                    </p:set>
                                    <p:animEffect transition="in" filter="wipe(down)">
                                      <p:cBhvr>
                                        <p:cTn id="12"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经济</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重心南移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经济重心南移是中国历史上的一个重要的历史现象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几乎贯穿了整个中国古代史。从远古至西晋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中国北方经济无论是农业、手工业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还是商业的发展水平都远远超过南方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虽然三国时期南方经济有所发展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但和北方比起来经济实力相差悬殊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因此这一时期经济重心仍在北方。从西晋末开始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中国南方的经济发展水平逐步提高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到唐中晚期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南北经济发展水平基本持平。从唐中晚期至南宋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中国的经济重心不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可逆转地移到南方。到南宋时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中国南方的经济发展水平超过了北方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成为中国新的经济重心。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借题发挥.eps" descr="id:2147495564;FounderCES"/>
          <p:cNvPicPr/>
          <p:nvPr/>
        </p:nvPicPr>
        <p:blipFill>
          <a:blip r:embed="rId6"/>
          <a:stretch>
            <a:fillRect/>
          </a:stretch>
        </p:blipFill>
        <p:spPr>
          <a:xfrm>
            <a:off x="735743" y="1556792"/>
            <a:ext cx="999792" cy="318654"/>
          </a:xfrm>
          <a:prstGeom prst="rect">
            <a:avLst/>
          </a:prstGeom>
        </p:spPr>
      </p:pic>
    </p:spTree>
    <p:extLst>
      <p:ext uri="{BB962C8B-B14F-4D97-AF65-F5344CB8AC3E}">
        <p14:creationId xmlns:p14="http://schemas.microsoft.com/office/powerpoint/2010/main" xmlns="" val="31557593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7"/>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唐宋时期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江南经济迅猛发展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南宋时全国经济重心已移至江南。促成这一转变的主要动力之一是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坊市制度瓦解</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土地集中加剧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农业技术进步</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海外贸易拓展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本题考查考生调动与运用所学知识的能力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以及运用比较、判断的方法分析历史结论的能力。南宋时期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我国经济重心从北方黄河流域转移到南方地区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该题实际考查这一变化的原因。魏晋南北朝时期及唐安史之乱时期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北方人口大量南迁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带来了充足的劳动力、技术和工具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促进了江南经济的发展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839481" y="2348880"/>
            <a:ext cx="359637" cy="361175"/>
          </a:xfrm>
          <a:prstGeom prst="rect">
            <a:avLst/>
          </a:prstGeom>
        </p:spPr>
      </p:pic>
    </p:spTree>
    <p:extLst>
      <p:ext uri="{BB962C8B-B14F-4D97-AF65-F5344CB8AC3E}">
        <p14:creationId xmlns:p14="http://schemas.microsoft.com/office/powerpoint/2010/main" xmlns="" val="19641077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pRg st="3" end="3"/>
                                            </p:txEl>
                                          </p:spTgt>
                                        </p:tgtEl>
                                        <p:attrNameLst>
                                          <p:attrName>style.visibility</p:attrName>
                                        </p:attrNameLst>
                                      </p:cBhvr>
                                      <p:to>
                                        <p:strVal val="visible"/>
                                      </p:to>
                                    </p:set>
                                    <p:animEffect transition="in" filter="wipe(down)">
                                      <p:cBhvr>
                                        <p:cTn id="12"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6"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052736"/>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河南、江苏两地科举考试状元人数表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667147279"/>
              </p:ext>
            </p:extLst>
          </p:nvPr>
        </p:nvGraphicFramePr>
        <p:xfrm>
          <a:off x="540629" y="1931740"/>
          <a:ext cx="8128000" cy="1864738"/>
        </p:xfrm>
        <a:graphic>
          <a:graphicData uri="http://schemas.openxmlformats.org/presentationml/2006/ole">
            <p:oleObj spid="_x0000_s17412" name="文档" r:id="rId7" imgW="3895491" imgH="893192" progId="Word.Document.12">
              <p:embed/>
            </p:oleObj>
          </a:graphicData>
        </a:graphic>
      </p:graphicFrame>
      <p:sp>
        <p:nvSpPr>
          <p:cNvPr id="8" name="矩形 7"/>
          <p:cNvSpPr>
            <a:spLocks noChangeAspect="1"/>
          </p:cNvSpPr>
          <p:nvPr/>
        </p:nvSpPr>
        <p:spPr>
          <a:xfrm>
            <a:off x="508000" y="3356992"/>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上表呈现的变化反映了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理学的影响力不断扩大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经济发展促进文化兴盛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中原地区经济急剧衰退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政治重心南移趋势明显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图片 8"/>
          <p:cNvPicPr>
            <a:picLocks noChangeAspect="1"/>
          </p:cNvPicPr>
          <p:nvPr/>
        </p:nvPicPr>
        <p:blipFill>
          <a:blip r:embed="rId8"/>
          <a:stretch>
            <a:fillRect/>
          </a:stretch>
        </p:blipFill>
        <p:spPr>
          <a:xfrm>
            <a:off x="3707904" y="3516051"/>
            <a:ext cx="359637" cy="361175"/>
          </a:xfrm>
          <a:prstGeom prst="rect">
            <a:avLst/>
          </a:prstGeom>
        </p:spPr>
      </p:pic>
    </p:spTree>
    <p:extLst>
      <p:ext uri="{BB962C8B-B14F-4D97-AF65-F5344CB8AC3E}">
        <p14:creationId xmlns:p14="http://schemas.microsoft.com/office/powerpoint/2010/main" xmlns="" val="9886952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解题第一步是分析表格信息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横向看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河南的状元数量呈下降趋势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江苏的状元数量呈上升趋势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纵向看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唐宋时期河南的状元数量多于江苏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明清时期江苏的状元数量明显多于河南。河南位于北方中原地区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江苏位于南方地区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因此表格体现的整体信息就是南方地区的状元数量逐步超过北方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并占据绝对多数。第二步是结合所学知识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分析出现上述变化的原因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即我国经济重心的南移造成文化重心的南移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也就是经济发展促进文化兴盛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项。理学的影响力表格信息无从体现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经济重心的南移并不意味着中原地区经济的急剧衰退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明清时期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我国政治重心在北方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494711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重庆</a:t>
            </a:r>
            <a:r>
              <a:rPr lang="en-US" altLang="zh-CN" sz="2200">
                <a:solidFill>
                  <a:srgbClr val="000000"/>
                </a:solidFill>
                <a:latin typeface="Times New Roman" panose="02020603050405020304" pitchFamily="18" charset="0"/>
                <a:cs typeface="Times New Roman" panose="02020603050405020304" pitchFamily="18" charset="0"/>
              </a:rPr>
              <a:t>,3,4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战国秦汉时期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北方一直是全国的经济重心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但是到了魏晋南北朝时期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中原经济区独占鳌头的局面不复存在了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原本落后的江南经济区获得了显著发展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使长期以来的南北经济发展不平衡性与悬殊性缩小了。这说明魏晋南北朝时期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江南经济发展水平迅速超过北方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江南经济开发的新格局初步形成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中原经济区的优势地位不复存在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全国的经济重心已经转移到南方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江南经济区获得了显著发展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南北经济发展不平衡性与悬殊性缩小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的信息可以看出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魏晋南北朝时期江南地区得到了进一步的开发和发展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项正确。结合所学知识可知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魏晋南北朝时期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经济重心仍在北方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三项不符合史实。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839481" y="2564904"/>
            <a:ext cx="359637" cy="361175"/>
          </a:xfrm>
          <a:prstGeom prst="rect">
            <a:avLst/>
          </a:prstGeom>
        </p:spPr>
      </p:pic>
    </p:spTree>
    <p:extLst>
      <p:ext uri="{BB962C8B-B14F-4D97-AF65-F5344CB8AC3E}">
        <p14:creationId xmlns:p14="http://schemas.microsoft.com/office/powerpoint/2010/main" xmlns="" val="12860016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02000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,12,4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下图是据有关资料绘制的汉唐间安徽境内水利兴修统计示意图。它反映了这一时期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1801996"/>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安徽农业生产居全国领先水平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安徽农业生产总体呈发展态势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长江流域为农业生产重要区域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我国经济重心已经转移到南方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从题图明显看出从两汉到唐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除了短暂的隋朝兴修水利次数较少之外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兴修水利的次数总体呈现增多的状态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水利建设的数量从一个侧面反映了一个地区的农业发展状况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所以从汉到唐安徽农业生产总体呈现发展态势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项。材料仅仅是安徽省的水利兴修统计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没有对比全国其他省份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无法得出</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材料中没有涉及长江流域的农业生产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中国经济重心南移完成是在南宋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X20.eps" descr="id:2147495837;FounderCES"/>
          <p:cNvPicPr/>
          <p:nvPr/>
        </p:nvPicPr>
        <p:blipFill>
          <a:blip r:embed="rId6"/>
          <a:stretch>
            <a:fillRect/>
          </a:stretch>
        </p:blipFill>
        <p:spPr>
          <a:xfrm>
            <a:off x="4572000" y="1998879"/>
            <a:ext cx="4097191" cy="1453842"/>
          </a:xfrm>
          <a:prstGeom prst="rect">
            <a:avLst/>
          </a:prstGeom>
        </p:spPr>
      </p:pic>
      <p:pic>
        <p:nvPicPr>
          <p:cNvPr id="9" name="图片 8"/>
          <p:cNvPicPr>
            <a:picLocks noChangeAspect="1"/>
          </p:cNvPicPr>
          <p:nvPr/>
        </p:nvPicPr>
        <p:blipFill>
          <a:blip r:embed="rId7"/>
          <a:stretch>
            <a:fillRect/>
          </a:stretch>
        </p:blipFill>
        <p:spPr>
          <a:xfrm>
            <a:off x="6804248" y="1524833"/>
            <a:ext cx="359637" cy="361175"/>
          </a:xfrm>
          <a:prstGeom prst="rect">
            <a:avLst/>
          </a:prstGeom>
        </p:spPr>
      </p:pic>
    </p:spTree>
    <p:extLst>
      <p:ext uri="{BB962C8B-B14F-4D97-AF65-F5344CB8AC3E}">
        <p14:creationId xmlns:p14="http://schemas.microsoft.com/office/powerpoint/2010/main" xmlns="" val="7052728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pRg st="4" end="4"/>
                                            </p:txEl>
                                          </p:spTgt>
                                        </p:tgtEl>
                                        <p:attrNameLst>
                                          <p:attrName>style.visibility</p:attrName>
                                        </p:attrNameLst>
                                      </p:cBhvr>
                                      <p:to>
                                        <p:strVal val="visible"/>
                                      </p:to>
                                    </p:set>
                                    <p:animEffect transition="in" filter="wipe(down)">
                                      <p:cBhvr>
                                        <p:cTn id="12"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,5,2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辛弃疾说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北方之人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养生之具不求于人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是以无甚富甚贫之家。南方多末作以病农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而兼并之患兴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贫富斯不侔矣。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这种现象表明当时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北方农业比南方发达</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商业是贫富分化的根源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南方商业比北方发达</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北方社会比南方更稳定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从题干信息看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北方人贫富差距小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南方人多从事商业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贫富差距大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这表明南方商业比北方发达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项。北方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养生之具不求于人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说明贫富差距小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无法得出北方比南方农业发达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多末作以病农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兼并之患兴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是贫富差距扩大的原因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从材料中无法看到北方比南方更稳定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4932040" y="2348880"/>
            <a:ext cx="359637" cy="361175"/>
          </a:xfrm>
          <a:prstGeom prst="rect">
            <a:avLst/>
          </a:prstGeom>
        </p:spPr>
      </p:pic>
    </p:spTree>
    <p:extLst>
      <p:ext uri="{BB962C8B-B14F-4D97-AF65-F5344CB8AC3E}">
        <p14:creationId xmlns:p14="http://schemas.microsoft.com/office/powerpoint/2010/main" xmlns="" val="32479510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904201"/>
            <a:ext cx="8128000" cy="330359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zh-CN" altLang="zh-CN" sz="2200">
                <a:solidFill>
                  <a:srgbClr val="000000"/>
                </a:solidFill>
                <a:latin typeface="黑体" panose="02010609060101010101" pitchFamily="49" charset="-122"/>
                <a:ea typeface="黑体" panose="02010609060101010101" pitchFamily="49" charset="-122"/>
                <a:cs typeface="Times New Roman" panose="02020603050405020304" pitchFamily="18" charset="0"/>
              </a:rPr>
              <a:t>考点</a:t>
            </a:r>
            <a:r>
              <a:rPr lang="en-US" altLang="zh-CN" sz="2200">
                <a:cs typeface="Times New Roman" panose="02020603050405020304" pitchFamily="18" charset="0"/>
              </a:rPr>
              <a:t>6</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手工业的发展</a:t>
            </a:r>
            <a:r>
              <a:rPr lang="zh-CN" altLang="en-US" sz="2200">
                <a:solidFill>
                  <a:srgbClr val="000000"/>
                </a:solidFill>
                <a:latin typeface="宋体" panose="02010600030101010101" pitchFamily="2" charset="-122"/>
                <a:cs typeface="Times New Roman" panose="02020603050405020304" pitchFamily="18" charset="0"/>
              </a:rPr>
              <a:t>　</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.(2019·</a:t>
            </a:r>
            <a:r>
              <a:rPr lang="zh-CN" altLang="en-US"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cs typeface="Times New Roman" panose="02020603050405020304" pitchFamily="18" charset="0"/>
              </a:rPr>
              <a:t>,12,4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在中国新疆乌鲁木齐南山矿区以及俄罗斯阿尔泰山北麓等地</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出土了公元前</a:t>
            </a:r>
            <a:r>
              <a:rPr lang="en-US" altLang="zh-CN" sz="2200">
                <a:solidFill>
                  <a:srgbClr val="000000"/>
                </a:solidFill>
                <a:cs typeface="Times New Roman" panose="02020603050405020304" pitchFamily="18" charset="0"/>
              </a:rPr>
              <a:t>7~</a:t>
            </a:r>
            <a:r>
              <a:rPr lang="zh-CN" altLang="en-US" sz="2200">
                <a:solidFill>
                  <a:srgbClr val="000000"/>
                </a:solidFill>
                <a:latin typeface="宋体" panose="02010600030101010101" pitchFamily="2" charset="-122"/>
                <a:cs typeface="Times New Roman" panose="02020603050405020304" pitchFamily="18" charset="0"/>
              </a:rPr>
              <a:t>前</a:t>
            </a:r>
            <a:r>
              <a:rPr lang="en-US" altLang="zh-CN" sz="2200">
                <a:solidFill>
                  <a:srgbClr val="000000"/>
                </a:solidFill>
                <a:cs typeface="Times New Roman" panose="02020603050405020304" pitchFamily="18" charset="0"/>
              </a:rPr>
              <a:t>5</a:t>
            </a:r>
            <a:r>
              <a:rPr lang="zh-CN" altLang="en-US" sz="2200">
                <a:solidFill>
                  <a:srgbClr val="000000"/>
                </a:solidFill>
                <a:latin typeface="宋体" panose="02010600030101010101" pitchFamily="2" charset="-122"/>
                <a:cs typeface="Times New Roman" panose="02020603050405020304" pitchFamily="18" charset="0"/>
              </a:rPr>
              <a:t>世纪楚国生产的凤鸟纹刺绣丝绸。据此可以判断</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东周时期丝织品做工精良</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远播西域地区</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楚国是中西交通起点</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楚文化有明显西域特征</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汉代丝路开通之前</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中原与西域没有交往</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东周时期楚国与西域交流广泛</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生活方式趋同</a:t>
            </a:r>
            <a:endParaRPr lang="zh-CN" altLang="en-US" sz="2200"/>
          </a:p>
        </p:txBody>
      </p:sp>
      <p:pic>
        <p:nvPicPr>
          <p:cNvPr id="11" name="图片 10"/>
          <p:cNvPicPr>
            <a:picLocks noChangeAspect="1"/>
          </p:cNvPicPr>
          <p:nvPr/>
        </p:nvPicPr>
        <p:blipFill>
          <a:blip r:embed="rId6"/>
          <a:stretch>
            <a:fillRect/>
          </a:stretch>
        </p:blipFill>
        <p:spPr>
          <a:xfrm>
            <a:off x="4555782" y="3194824"/>
            <a:ext cx="359637" cy="361175"/>
          </a:xfrm>
          <a:prstGeom prst="rect">
            <a:avLst/>
          </a:prstGeom>
        </p:spPr>
      </p:pic>
    </p:spTree>
    <p:extLst>
      <p:ext uri="{BB962C8B-B14F-4D97-AF65-F5344CB8AC3E}">
        <p14:creationId xmlns:p14="http://schemas.microsoft.com/office/powerpoint/2010/main" xmlns="" val="40052335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17308"/>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,13,4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南宋初年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中原士民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扶携南渡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不知其几千万人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南方地区小麦价格暴涨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农获其利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倍于种稻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小麦在南方大规模种植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南稻北麦的粮食作物分布格局被打破。对此认识正确的是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南迁的北方人民对面食的需求推动小麦种植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《农政全书》的刊刻推广了先进的种植技术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稻麦兼种技术的发展为小麦种植提供了条件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曲辕犁开始从北方引入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促进生产效率提高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a:t>
            </a:r>
            <a:r>
              <a:rPr lang="zh-CN" altLang="zh-CN" sz="2200" smtClean="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smtClean="0">
                <a:solidFill>
                  <a:srgbClr val="000000"/>
                </a:solidFill>
                <a:latin typeface="NEU-BZ-S92"/>
                <a:cs typeface="宋体" panose="02010600030101010101" pitchFamily="2" charset="-122"/>
              </a:rPr>
              <a:t>③</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①④</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从题干中的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中原士民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扶携南渡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南方地区小麦价格暴涨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进而引发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小麦在南方大规模种植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从题干中的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南稻北麦的粮食作物分布布局被打破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故正确答案为</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项。《农政全书》是明代徐光启的农学著作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南宋初年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曲辕犁是适应南方水田耕作的一种耕犁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不是从北方引入的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2068487" y="2060848"/>
            <a:ext cx="359637" cy="361175"/>
          </a:xfrm>
          <a:prstGeom prst="rect">
            <a:avLst/>
          </a:prstGeom>
        </p:spPr>
      </p:pic>
    </p:spTree>
    <p:extLst>
      <p:ext uri="{BB962C8B-B14F-4D97-AF65-F5344CB8AC3E}">
        <p14:creationId xmlns:p14="http://schemas.microsoft.com/office/powerpoint/2010/main" xmlns="" val="3431726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4206104"/>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考查史料实证的历史学科素养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出土文物是最为可靠的史料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对再现历史事实具有非常重要的作用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应以文物为起点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做出正确的推论和结论。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解题技巧.eps" descr="id:2147495851;FounderCES"/>
          <p:cNvPicPr/>
          <p:nvPr/>
        </p:nvPicPr>
        <p:blipFill>
          <a:blip r:embed="rId6"/>
          <a:stretch>
            <a:fillRect/>
          </a:stretch>
        </p:blipFill>
        <p:spPr>
          <a:xfrm>
            <a:off x="640429" y="4285320"/>
            <a:ext cx="1013158" cy="322914"/>
          </a:xfrm>
          <a:prstGeom prst="rect">
            <a:avLst/>
          </a:prstGeom>
        </p:spPr>
      </p:pic>
      <p:sp>
        <p:nvSpPr>
          <p:cNvPr id="5" name="矩形 4"/>
          <p:cNvSpPr>
            <a:spLocks noChangeAspect="1"/>
          </p:cNvSpPr>
          <p:nvPr/>
        </p:nvSpPr>
        <p:spPr>
          <a:xfrm>
            <a:off x="508000" y="1308772"/>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本题考查史料实证。由材料可知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在中国新疆以及俄罗斯部分地区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出土了楚国生产的丝绸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时间为公元前</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为中国的战国时期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即东周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这说明这一时期即已能够生产丝绸且产品传播到了当时的西域地区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项正确。楚国不是中西交通起点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材料不能说明楚文化有西域特征</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项可排除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中原与西域没有交往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与材料中的考古出土文物矛盾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西域地区主要是游牧生活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生活方式不同于中原农耕文明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439917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,3,2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一说</a:t>
            </a:r>
            <a:r>
              <a:rPr lang="en-US" altLang="zh-CN" sz="2200">
                <a:solidFill>
                  <a:srgbClr val="000000"/>
                </a:solidFill>
                <a:latin typeface="Times New Roman" panose="02020603050405020304" pitchFamily="18" charset="0"/>
                <a:cs typeface="Times New Roman" panose="02020603050405020304" pitchFamily="18" charset="0"/>
              </a:rPr>
              <a:t>“china”</a:t>
            </a:r>
            <a:r>
              <a:rPr lang="zh-CN" altLang="zh-CN" sz="2200">
                <a:solidFill>
                  <a:srgbClr val="000000"/>
                </a:solidFill>
                <a:latin typeface="Times New Roman" panose="02020603050405020304" pitchFamily="18" charset="0"/>
                <a:cs typeface="Times New Roman" panose="02020603050405020304" pitchFamily="18" charset="0"/>
              </a:rPr>
              <a:t>的发音源出唐朝时期的昌南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今景德镇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。唐朝昌南除出产青瓷之外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名列前茅的瓷器还有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粉彩瓷</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黑瓷</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青花瓷</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白瓷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唐代瓷器以青瓷和白瓷最为出名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项。粉彩瓷主要流行于清代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黑瓷主要在宋代民间流行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青花瓷流行于元明清时期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814673" y="2780928"/>
            <a:ext cx="359637" cy="361175"/>
          </a:xfrm>
          <a:prstGeom prst="rect">
            <a:avLst/>
          </a:prstGeom>
        </p:spPr>
      </p:pic>
    </p:spTree>
    <p:extLst>
      <p:ext uri="{BB962C8B-B14F-4D97-AF65-F5344CB8AC3E}">
        <p14:creationId xmlns:p14="http://schemas.microsoft.com/office/powerpoint/2010/main" xmlns="" val="33248290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56165"/>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北宋前中期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在今四川井研县一带山谷中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密布着成百上千个采用新制盐技术的竹筒井。井主所雇工匠大多来自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他州别县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佣身赁力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受雇期间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若对工作条件或待遇不满意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辄另谋高就。这反映出当时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民营手工业得到发展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手工业者社会地位高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雇佣劳动已经普及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盐业专卖制度解体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中国古代手工业经营形式有官营、民营和家庭手工业三种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明代以前雇佣关系只可能出现于民营手工业中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故材料中以雇工和新技术制作井盐的现象说明民营手工业得到发展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在中国古代社会体系中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手工业者社会地位低下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材料涉及的雇佣关系只出现于四川井研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无法判断其普及程度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材料只涉及盐业生产环节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未涉及流通环节的专卖制度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6516216" y="2204864"/>
            <a:ext cx="359637" cy="361175"/>
          </a:xfrm>
          <a:prstGeom prst="rect">
            <a:avLst/>
          </a:prstGeom>
        </p:spPr>
      </p:pic>
    </p:spTree>
    <p:extLst>
      <p:ext uri="{BB962C8B-B14F-4D97-AF65-F5344CB8AC3E}">
        <p14:creationId xmlns:p14="http://schemas.microsoft.com/office/powerpoint/2010/main" xmlns="" val="32418442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340768"/>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下图是中国古代一面铜镜背面的局部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图饰为葡萄。它的制作朝代应当是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商</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周</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铜镜的制作与发展最早可以追溯到商周时期。图中铜镜的装饰物为葡萄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葡萄是在汉代张骞通西域后才传入中国的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X21.eps" descr="id:2147495858;FounderCES"/>
          <p:cNvPicPr/>
          <p:nvPr/>
        </p:nvPicPr>
        <p:blipFill>
          <a:blip r:embed="rId6"/>
          <a:stretch>
            <a:fillRect/>
          </a:stretch>
        </p:blipFill>
        <p:spPr>
          <a:xfrm>
            <a:off x="3491880" y="2204864"/>
            <a:ext cx="1872208" cy="1896797"/>
          </a:xfrm>
          <a:prstGeom prst="rect">
            <a:avLst/>
          </a:prstGeom>
        </p:spPr>
      </p:pic>
      <p:pic>
        <p:nvPicPr>
          <p:cNvPr id="12" name="图片 11"/>
          <p:cNvPicPr>
            <a:picLocks noChangeAspect="1"/>
          </p:cNvPicPr>
          <p:nvPr/>
        </p:nvPicPr>
        <p:blipFill>
          <a:blip r:embed="rId7"/>
          <a:stretch>
            <a:fillRect/>
          </a:stretch>
        </p:blipFill>
        <p:spPr>
          <a:xfrm>
            <a:off x="5029797" y="1843689"/>
            <a:ext cx="359637" cy="361175"/>
          </a:xfrm>
          <a:prstGeom prst="rect">
            <a:avLst/>
          </a:prstGeom>
        </p:spPr>
      </p:pic>
    </p:spTree>
    <p:extLst>
      <p:ext uri="{BB962C8B-B14F-4D97-AF65-F5344CB8AC3E}">
        <p14:creationId xmlns:p14="http://schemas.microsoft.com/office/powerpoint/2010/main" xmlns="" val="14225750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7" end="7"/>
                                            </p:txEl>
                                          </p:spTgt>
                                        </p:tgtEl>
                                        <p:attrNameLst>
                                          <p:attrName>style.visibility</p:attrName>
                                        </p:attrNameLst>
                                      </p:cBhvr>
                                      <p:to>
                                        <p:strVal val="visible"/>
                                      </p:to>
                                    </p:set>
                                    <p:animEffect transition="in" filter="wipe(down)">
                                      <p:cBhvr>
                                        <p:cTn id="1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福建</a:t>
            </a:r>
            <a:r>
              <a:rPr lang="en-US" altLang="zh-CN" sz="2200">
                <a:solidFill>
                  <a:srgbClr val="000000"/>
                </a:solidFill>
                <a:latin typeface="Times New Roman" panose="02020603050405020304" pitchFamily="18" charset="0"/>
                <a:cs typeface="Times New Roman" panose="02020603050405020304" pitchFamily="18" charset="0"/>
              </a:rPr>
              <a:t>,14,4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《景德镇陶录》记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唐武德中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镇民陶玉者载瓷入关中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称为假玉器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且贡于朝。于是昌南镇瓷名天下。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《江西通志》载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景德镇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水土宜陶。宋景德中始置镇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材料反映了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唐时瓷都景德镇已驰名天下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陶玉身份为官营手工业者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该产品工艺精美畅销海内外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陶玉追求产品的知名度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题干材料中涉及的昌南镇即景德镇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同时题干提供的信息表明这里因瓷器而名扬天下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项符合题意。景德镇成为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瓷都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是在宋代之后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项在材料中未提及</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海内外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2965121" y="2564904"/>
            <a:ext cx="359637" cy="361175"/>
          </a:xfrm>
          <a:prstGeom prst="rect">
            <a:avLst/>
          </a:prstGeom>
        </p:spPr>
      </p:pic>
    </p:spTree>
    <p:extLst>
      <p:ext uri="{BB962C8B-B14F-4D97-AF65-F5344CB8AC3E}">
        <p14:creationId xmlns:p14="http://schemas.microsoft.com/office/powerpoint/2010/main" xmlns="" val="27825353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,16,4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明初的户役制度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将户籍分为若干类别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其中主要是民户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还有军户、匠户、灶户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煮盐户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等几十类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并严格禁止更换户别。这一措施有利于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缓和土地兼并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促成社会分化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强化社会控制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发展商品经济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明代实行户役制度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将户籍分为若干类别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并且严格禁止更换户别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这一措施有利于强化社会控制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两项明显错误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该措施强化了社会分工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没有造成社会分化</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5364088" y="2420888"/>
            <a:ext cx="359637" cy="361175"/>
          </a:xfrm>
          <a:prstGeom prst="rect">
            <a:avLst/>
          </a:prstGeom>
        </p:spPr>
      </p:pic>
    </p:spTree>
    <p:extLst>
      <p:ext uri="{BB962C8B-B14F-4D97-AF65-F5344CB8AC3E}">
        <p14:creationId xmlns:p14="http://schemas.microsoft.com/office/powerpoint/2010/main" xmlns="" val="13203904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,2,3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考工记》载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攻木之工七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攻金之工六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攻皮之工五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设色之工五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刮摩之工五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抟埴之工二。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材料所反映的当时官营手工业生产的显著特点是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技术先进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生产标准化</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产品丰富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生产多样化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分工细致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生产专业化</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产量庞大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生产规模化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从题干的描述中可以看出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当时木、金、皮生产及设色、刮摩、抟埴都有专业的固定的工人负责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这体现出当时官营手工业具有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分工细致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生产专业化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6444208" y="2420888"/>
            <a:ext cx="359637" cy="361175"/>
          </a:xfrm>
          <a:prstGeom prst="rect">
            <a:avLst/>
          </a:prstGeom>
        </p:spPr>
      </p:pic>
    </p:spTree>
    <p:extLst>
      <p:ext uri="{BB962C8B-B14F-4D97-AF65-F5344CB8AC3E}">
        <p14:creationId xmlns:p14="http://schemas.microsoft.com/office/powerpoint/2010/main" xmlns="" val="14681104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12776"/>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,5,2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徐光启《农政全书》载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今北土之吉贝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棉花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贱而布贵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南方反是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吉贝则泛舟而鬻诸南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布则泛舟而鬻诸北。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这说明当时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商业是棉纺织发展的前提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商人买贱卖贵伤害了农业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北方农业生产比南方发达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南方经济较北方更有优势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北方到南方卖棉花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南方则到北方卖加工后的布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手工业品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说明南方的经济技术更有优势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项。明朝时期经济重心已经在南方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棉纺织业发展是商业发展的表现之一</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两项材料不能体现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3275856" y="2276872"/>
            <a:ext cx="359637" cy="361175"/>
          </a:xfrm>
          <a:prstGeom prst="rect">
            <a:avLst/>
          </a:prstGeom>
        </p:spPr>
      </p:pic>
    </p:spTree>
    <p:extLst>
      <p:ext uri="{BB962C8B-B14F-4D97-AF65-F5344CB8AC3E}">
        <p14:creationId xmlns:p14="http://schemas.microsoft.com/office/powerpoint/2010/main" xmlns="" val="304985351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114868"/>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明清</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手工业由以官营为主到以私营为主的原因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生产力水平的提高为私营手工业的发展提供了物质和技术基础。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农业生产的进步为私营手工业的发展提供了原料。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商品经济的发展为私营手工业的发展提供了市场。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封建人身依附关系的松弛为私营手工业的发展提供了必要的自由劳动力。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720575" y="2125259"/>
            <a:ext cx="1049046" cy="405935"/>
          </a:xfrm>
          <a:prstGeom prst="rect">
            <a:avLst/>
          </a:prstGeom>
        </p:spPr>
      </p:pic>
    </p:spTree>
    <p:extLst>
      <p:ext uri="{BB962C8B-B14F-4D97-AF65-F5344CB8AC3E}">
        <p14:creationId xmlns:p14="http://schemas.microsoft.com/office/powerpoint/2010/main" xmlns="" val="21544634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08720"/>
            <a:ext cx="8128000" cy="5670783"/>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四川</a:t>
            </a:r>
            <a:r>
              <a:rPr lang="en-US" altLang="zh-CN" sz="2200">
                <a:solidFill>
                  <a:srgbClr val="000000"/>
                </a:solidFill>
                <a:latin typeface="Times New Roman" panose="02020603050405020304" pitchFamily="18" charset="0"/>
                <a:cs typeface="Times New Roman" panose="02020603050405020304" pitchFamily="18" charset="0"/>
              </a:rPr>
              <a:t>,13,22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瓷器是人类文明的见证。阅读材料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景德镇位于昌江畔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附近盛产造瓷的主要原料高岭土。北宋景德年间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其生产的影青瓷成为贡品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景德镇因此得名。两宋之际和元末的大规模战乱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使定窑、龙泉窑等陆续衰落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相对安定的景德镇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天下窑器所聚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的瓷都。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元代景德镇制坯、烧瓷等分工不断细化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这时创制的青花瓷、釉里红和卵白釉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至今仍享有崇高声誉。明朝在景德镇创建御器厂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其组织和分工相当细密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共计一坯工力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过手七十二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方克成器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。宣德、成化年间制造的御窑瓷器堪称经典。嘉靖至万历年间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商品经济大发展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加之西欧等海外市场的扩大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销量大增。清初对御窑厂进行了诸多改革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如匠役制改为雇募制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使康乾时代景德镇瓷业再度鼎盛。嘉庆后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墨守旧法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且有粗制滥造之弊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景德镇瓷业渐趋衰落。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据叶喆民《中国陶瓷史纲要》等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421506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6"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980728"/>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3,26,4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上</a:t>
            </a:r>
            <a:r>
              <a:rPr lang="zh-CN" altLang="zh-CN" sz="2200">
                <a:solidFill>
                  <a:srgbClr val="000000"/>
                </a:solidFill>
                <a:latin typeface="Times New Roman" panose="02020603050405020304" pitchFamily="18" charset="0"/>
                <a:cs typeface="Times New Roman" panose="02020603050405020304" pitchFamily="18" charset="0"/>
              </a:rPr>
              <a:t>表为唐代后期敦煌某地土地占有情况统计表。据此可知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当时该地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68125414"/>
              </p:ext>
            </p:extLst>
          </p:nvPr>
        </p:nvGraphicFramePr>
        <p:xfrm>
          <a:off x="508000" y="1527332"/>
          <a:ext cx="8128000" cy="3053796"/>
        </p:xfrm>
        <a:graphic>
          <a:graphicData uri="http://schemas.openxmlformats.org/presentationml/2006/ole">
            <p:oleObj spid="_x0000_s3082" name="文档" r:id="rId7" imgW="3895491" imgH="1464173" progId="Word.Document.12">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986598939"/>
              </p:ext>
            </p:extLst>
          </p:nvPr>
        </p:nvGraphicFramePr>
        <p:xfrm>
          <a:off x="1907704" y="4610522"/>
          <a:ext cx="1316037" cy="534988"/>
        </p:xfrm>
        <a:graphic>
          <a:graphicData uri="http://schemas.openxmlformats.org/presentationml/2006/ole">
            <p:oleObj spid="_x0000_s3083" name="文档" r:id="rId8" imgW="629327" imgH="254889" progId="Word.Document.12">
              <p:embed/>
            </p:oleObj>
          </a:graphicData>
        </a:graphic>
      </p:graphicFrame>
      <p:sp>
        <p:nvSpPr>
          <p:cNvPr id="9" name="矩形 8"/>
          <p:cNvSpPr>
            <a:spLocks noChangeAspect="1"/>
          </p:cNvSpPr>
          <p:nvPr/>
        </p:nvSpPr>
        <p:spPr>
          <a:xfrm>
            <a:off x="508000" y="517490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自耕农经济盛行</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土地集中现象突出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均田制破坏严重</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农业生产效率提高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9"/>
          <a:stretch>
            <a:fillRect/>
          </a:stretch>
        </p:blipFill>
        <p:spPr>
          <a:xfrm>
            <a:off x="1185485" y="4740396"/>
            <a:ext cx="359637" cy="361175"/>
          </a:xfrm>
          <a:prstGeom prst="rect">
            <a:avLst/>
          </a:prstGeom>
        </p:spPr>
      </p:pic>
    </p:spTree>
    <p:extLst>
      <p:ext uri="{BB962C8B-B14F-4D97-AF65-F5344CB8AC3E}">
        <p14:creationId xmlns:p14="http://schemas.microsoft.com/office/powerpoint/2010/main" xmlns="" val="33210862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797183"/>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1708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萨克森一炼金师在欧洲率先研制出瓷器。</a:t>
            </a:r>
            <a:r>
              <a:rPr lang="en-US" altLang="zh-CN" sz="2200">
                <a:solidFill>
                  <a:srgbClr val="000000"/>
                </a:solidFill>
                <a:latin typeface="Times New Roman" panose="02020603050405020304" pitchFamily="18" charset="0"/>
                <a:cs typeface="Times New Roman" panose="02020603050405020304" pitchFamily="18" charset="0"/>
              </a:rPr>
              <a:t>1710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萨克森王国宣布掌握制瓷专利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并成立梅森皇家瓷器厂。</a:t>
            </a:r>
            <a:r>
              <a:rPr lang="en-US" altLang="zh-CN" sz="2200">
                <a:solidFill>
                  <a:srgbClr val="000000"/>
                </a:solidFill>
                <a:latin typeface="Times New Roman" panose="02020603050405020304" pitchFamily="18" charset="0"/>
                <a:cs typeface="Times New Roman" panose="02020603050405020304" pitchFamily="18" charset="0"/>
              </a:rPr>
              <a:t>1722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两把交错的蓝剑成为梅森瓷器的商标且沿用至今。经过不断研发与创新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梅森瓷器逐渐摆脱了中国的影子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白色金子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和欧洲第一名瓷。后来受工业化冲击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全手工作业的梅森遇到极大挑战。</a:t>
            </a:r>
            <a:r>
              <a:rPr lang="en-US" altLang="zh-CN" sz="2200">
                <a:solidFill>
                  <a:srgbClr val="000000"/>
                </a:solidFill>
                <a:latin typeface="Times New Roman" panose="02020603050405020304" pitchFamily="18" charset="0"/>
                <a:cs typeface="Times New Roman" panose="02020603050405020304" pitchFamily="18" charset="0"/>
              </a:rPr>
              <a:t>1864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年新厂建成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为保护手工技艺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他们将原厂改为博物馆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专门保存模具</a:t>
            </a:r>
            <a:r>
              <a:rPr lang="en-US" altLang="zh-CN" sz="2200">
                <a:solidFill>
                  <a:srgbClr val="000000"/>
                </a:solidFill>
                <a:latin typeface="Times New Roman" panose="02020603050405020304" pitchFamily="18" charset="0"/>
                <a:cs typeface="Times New Roman" panose="02020603050405020304" pitchFamily="18" charset="0"/>
              </a:rPr>
              <a:t>,300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年的石膏模具至今无一缺失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随时能重新制出原汁原味的梅森瓷器。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梅森瓷器经久不衰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根源在于对质量一丝不苟的奉守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也离不开一万多种绚丽的色彩和精细的浮雕。全球瓷厂中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梅森最早建立了自己的绘画艺术学校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工艺师要完成近</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年的技术与艺术教育和</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年的经验积累才能上岗。梅森</a:t>
            </a:r>
            <a:r>
              <a:rPr lang="en-US" altLang="zh-CN" sz="2200">
                <a:solidFill>
                  <a:srgbClr val="000000"/>
                </a:solidFill>
                <a:latin typeface="Times New Roman" panose="02020603050405020304" pitchFamily="18" charset="0"/>
                <a:cs typeface="Times New Roman" panose="02020603050405020304" pitchFamily="18" charset="0"/>
              </a:rPr>
              <a:t>,300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年来一直贵为欧洲瓷都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是与严谨的梅森人在坚守传统的同时不断创新分不开的。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据蒲缇《梅森</a:t>
            </a:r>
            <a:r>
              <a:rPr lang="en-US" altLang="zh-CN" sz="2200">
                <a:solidFill>
                  <a:srgbClr val="000000"/>
                </a:solidFill>
                <a:latin typeface="Times New Roman" panose="02020603050405020304" pitchFamily="18" charset="0"/>
                <a:cs typeface="Times New Roman" panose="02020603050405020304" pitchFamily="18" charset="0"/>
              </a:rPr>
              <a:t>:300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年的白金盛宴》等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276822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467544" y="98072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据材料一概括景德镇发展成为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瓷都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的主要因素。</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据材料一、二说明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与景德镇相比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成就梅森瓷业</a:t>
            </a:r>
            <a:r>
              <a:rPr lang="en-US" altLang="zh-CN" sz="2200">
                <a:solidFill>
                  <a:srgbClr val="000000"/>
                </a:solidFill>
                <a:latin typeface="Times New Roman" panose="02020603050405020304" pitchFamily="18" charset="0"/>
                <a:cs typeface="Times New Roman" panose="02020603050405020304" pitchFamily="18" charset="0"/>
              </a:rPr>
              <a:t>300</a:t>
            </a:r>
            <a:r>
              <a:rPr lang="zh-CN" altLang="zh-CN" sz="2200">
                <a:solidFill>
                  <a:srgbClr val="000000"/>
                </a:solidFill>
                <a:latin typeface="Times New Roman" panose="02020603050405020304" pitchFamily="18" charset="0"/>
                <a:cs typeface="Times New Roman" panose="02020603050405020304" pitchFamily="18" charset="0"/>
              </a:rPr>
              <a:t>年辉煌的独特之处。</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综上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任举四川优秀传统文化的一个案例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就其如何传承并发扬光大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阐述你的见解。</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见解应与所举案例形成合理联系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优越的地理条件和独特的资源优势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相对安定的政治环境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商品经济的发展与海外需求的扩大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政府的重视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如创建御器厂、改革工匠制度。注重借鉴和改进技术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不断细化分工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注重核心产品的开发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如青花瓷。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独特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注重传统文化的保护与传承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如保护模具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重视技术专利和品牌保护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如申请专利和蓝剑商标沿用至今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重视人才培养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如建立专门学校。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略。要求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见解应与所举案例形成合理联系</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312246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animEffect transition="in" filter="wipe(down)">
                                      <p:cBhvr>
                                        <p:cTn id="13"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问由材料信息可直接得出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注意语言表述要精炼。第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问梳理材料可知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梅森瓷业注重对传统工艺的保护与传承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重视技术专利和品牌保护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注意人才培养等。第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问在回答时注意多角度分析、史论结合即可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可以列举蜀锦作为例子。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384847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56856"/>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商业的发展</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汉唐及以前的商业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被孟子称为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贱丈夫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的民间商人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最初是不合法的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不能到城里市场上去交易。他们只能在野外找个土岗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以左右望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获取利益。后来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民间商人向政府纳过税后就可以在城里的市场上进行交易了。这一变化反映了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政府放弃重农抑商</a:t>
            </a:r>
            <a:r>
              <a:rPr lang="zh-CN" altLang="zh-CN" sz="2200" smtClean="0">
                <a:solidFill>
                  <a:srgbClr val="000000"/>
                </a:solidFill>
                <a:latin typeface="Times New Roman" panose="02020603050405020304" pitchFamily="18" charset="0"/>
                <a:cs typeface="Times New Roman" panose="02020603050405020304" pitchFamily="18" charset="0"/>
              </a:rPr>
              <a:t>政策</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民间商人推动商业市镇崛起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政府不再监管商业</a:t>
            </a:r>
            <a:r>
              <a:rPr lang="zh-CN" altLang="zh-CN" sz="2200" smtClean="0">
                <a:solidFill>
                  <a:srgbClr val="000000"/>
                </a:solidFill>
                <a:latin typeface="Times New Roman" panose="02020603050405020304" pitchFamily="18" charset="0"/>
                <a:cs typeface="Times New Roman" panose="02020603050405020304" pitchFamily="18" charset="0"/>
              </a:rPr>
              <a:t>活动</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民间商人可以取得合法地位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题干中的变化是指民间商人从不能到城里市场上交易到纳税后可以在城里市场上进行交易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反映了民间商人取得了合法地位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项正确。自战国以后封建统治者一直推行重农抑商政策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商业市镇崛起是在明清时期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与题干中的时间不符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题干中民间商人必须纳税后才能在城里市场上进行交易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这是政府监管商业活动的表现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6516216" y="2924944"/>
            <a:ext cx="359637" cy="361175"/>
          </a:xfrm>
          <a:prstGeom prst="rect">
            <a:avLst/>
          </a:prstGeom>
        </p:spPr>
      </p:pic>
    </p:spTree>
    <p:extLst>
      <p:ext uri="{BB962C8B-B14F-4D97-AF65-F5344CB8AC3E}">
        <p14:creationId xmlns:p14="http://schemas.microsoft.com/office/powerpoint/2010/main" xmlns="" val="25075161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08720"/>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北朝时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嗜好奶类制品的北方人常常嘲笑南方人的喝茶习俗。唐中期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北方城市中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多开店铺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煎茶卖之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不问道俗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投钱取饮。其茶自江、淮而来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舟车相继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所在山积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唐中期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国家统一使南茶开始北</a:t>
            </a:r>
            <a:r>
              <a:rPr lang="zh-CN" altLang="zh-CN" sz="2200" smtClean="0">
                <a:solidFill>
                  <a:srgbClr val="000000"/>
                </a:solidFill>
                <a:latin typeface="Times New Roman" panose="02020603050405020304" pitchFamily="18" charset="0"/>
                <a:cs typeface="Times New Roman" panose="02020603050405020304" pitchFamily="18" charset="0"/>
              </a:rPr>
              <a:t>运</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南北方饮食习惯趋于一致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南方经济文化影响力</a:t>
            </a:r>
            <a:r>
              <a:rPr lang="zh-CN" altLang="zh-CN" sz="2200" smtClean="0">
                <a:solidFill>
                  <a:srgbClr val="000000"/>
                </a:solidFill>
                <a:latin typeface="Times New Roman" panose="02020603050405020304" pitchFamily="18" charset="0"/>
                <a:cs typeface="Times New Roman" panose="02020603050405020304" pitchFamily="18" charset="0"/>
              </a:rPr>
              <a:t>上升</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南方经济水平已超越北方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本题以南北朝到唐中期北方民众喝茶习俗的变化为切入点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考查考生对有效信息进行完整、准确、合理解读的能力。材料信息反映了北朝时北方人嘲笑南方人的喝茶习俗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唐朝中期北方城市中出现了很多茶铺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饮茶之人颇多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茶铺的茶叶多来自南方。北方人由嘲笑南方人喝茶到大量饮茶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这说明南方经济文化影响力上升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南方的习俗也被北方人接受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项。材料无法体现南茶开始北运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项。饮茶习惯只是饮食习惯的一个方面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南宋时期南方经济水平超越北方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2965121" y="2204864"/>
            <a:ext cx="359637" cy="361175"/>
          </a:xfrm>
          <a:prstGeom prst="rect">
            <a:avLst/>
          </a:prstGeom>
        </p:spPr>
      </p:pic>
    </p:spTree>
    <p:extLst>
      <p:ext uri="{BB962C8B-B14F-4D97-AF65-F5344CB8AC3E}">
        <p14:creationId xmlns:p14="http://schemas.microsoft.com/office/powerpoint/2010/main" xmlns="" val="22397284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3,25,4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《史记》记载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西汉前期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从事农牧业、采矿业、手工业和商业的人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通过自己的努力和智慧而致富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大者倾郡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中者倾县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下者倾乡里者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不可胜数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。这反映了当时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义利观发生根本改变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朝廷注重提高工商业者地位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经济得到恢复和发展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地方豪强势力控制了郡县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题干材料反映出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西汉前期各行各业的人们通过自身的努力和智慧大都可以致富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这反映出西汉前期经济得到恢复和发展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项正确。西汉时期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人们的义利观并没有发生根本改变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项错误。西汉的经济政策主要是重农抑商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项说法错误。材料并没有反映地方豪强势力控制郡县的问题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899592" y="2132856"/>
            <a:ext cx="359637" cy="361175"/>
          </a:xfrm>
          <a:prstGeom prst="rect">
            <a:avLst/>
          </a:prstGeom>
        </p:spPr>
      </p:pic>
    </p:spTree>
    <p:extLst>
      <p:ext uri="{BB962C8B-B14F-4D97-AF65-F5344CB8AC3E}">
        <p14:creationId xmlns:p14="http://schemas.microsoft.com/office/powerpoint/2010/main" xmlns="" val="32548242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,6,2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文献与考古表明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唐代中后期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波斯锦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胡锦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番锦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通过丝绸之路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不断输入中国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内地也生产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胡式锦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外来文化改变了唐代的社会生活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唐代中后期手工业趋于衰落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外来的丝织技术超过了唐朝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中外文化交流互动日益深入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波斯锦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等通过丝绸之路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输入中国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说明中外文化交流加深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项正确。国外纺织品输入唐朝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并没有改变唐代的社会生活</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唐朝手工业技术发展迅速</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材料中没有显示中外纺织技术对比的信息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2439299" y="2204864"/>
            <a:ext cx="359637" cy="361175"/>
          </a:xfrm>
          <a:prstGeom prst="rect">
            <a:avLst/>
          </a:prstGeom>
        </p:spPr>
      </p:pic>
    </p:spTree>
    <p:extLst>
      <p:ext uri="{BB962C8B-B14F-4D97-AF65-F5344CB8AC3E}">
        <p14:creationId xmlns:p14="http://schemas.microsoft.com/office/powerpoint/2010/main" xmlns="" val="29296277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8072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重庆</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汉武帝时张骞出使西域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远至今中亚阿姆河流域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受到渴望与汉通使往来的大宛等国的欢迎。其间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汉设置河西四郡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打通了与西域的直接交通。张骞在出使过程中所获得的信息对打开丝绸之路和建立中国与西方的联系起到了关键作用。据此可知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张骞出使西域的功绩是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开辟了沟通中西的</a:t>
            </a:r>
            <a:r>
              <a:rPr lang="zh-CN" altLang="zh-CN" sz="2200" smtClean="0">
                <a:solidFill>
                  <a:srgbClr val="000000"/>
                </a:solidFill>
                <a:latin typeface="Times New Roman" panose="02020603050405020304" pitchFamily="18" charset="0"/>
                <a:cs typeface="Times New Roman" panose="02020603050405020304" pitchFamily="18" charset="0"/>
              </a:rPr>
              <a:t>丝绸之路</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建立了汉朝与西方的联系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确立了汉朝对西域的管辖</a:t>
            </a:r>
            <a:r>
              <a:rPr lang="zh-CN" altLang="zh-CN" sz="2200" smtClean="0">
                <a:solidFill>
                  <a:srgbClr val="000000"/>
                </a:solidFill>
                <a:latin typeface="Times New Roman" panose="02020603050405020304" pitchFamily="18" charset="0"/>
                <a:cs typeface="Times New Roman" panose="02020603050405020304" pitchFamily="18" charset="0"/>
              </a:rPr>
              <a:t>权</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开启了中国与中亚的交往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张骞出使西域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远至今中亚阿姆河流域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打通了与西域的直接交通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可知张骞出使西域开启了中国与中亚的交往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项正确。题干强调的是张骞在出使过程中所获得的信息对打开丝绸之路和建立中国与西方的联系起到了关键作用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而不是张骞开辟了丝绸之路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建立了汉朝与西方的联系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汉宣帝时期设立西域都护府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确立了汉朝对西域的管辖权</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5436096" y="2708920"/>
            <a:ext cx="359637" cy="361175"/>
          </a:xfrm>
          <a:prstGeom prst="rect">
            <a:avLst/>
          </a:prstGeom>
        </p:spPr>
      </p:pic>
    </p:spTree>
    <p:extLst>
      <p:ext uri="{BB962C8B-B14F-4D97-AF65-F5344CB8AC3E}">
        <p14:creationId xmlns:p14="http://schemas.microsoft.com/office/powerpoint/2010/main" xmlns="" val="374559342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853211"/>
            <a:ext cx="8128000" cy="5780044"/>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6</a:t>
            </a:r>
            <a:r>
              <a:rPr lang="en-US" altLang="zh-CN" sz="2200">
                <a:solidFill>
                  <a:srgbClr val="000000"/>
                </a:solidFill>
                <a:cs typeface="Times New Roman" panose="02020603050405020304" pitchFamily="18" charset="0"/>
              </a:rPr>
              <a:t>.(2014·</a:t>
            </a:r>
            <a:r>
              <a:rPr lang="zh-CN" altLang="en-US"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cs typeface="Times New Roman" panose="02020603050405020304" pitchFamily="18" charset="0"/>
              </a:rPr>
              <a:t>,2,3</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唐前期规定</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诸非州县之所不得置市</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。后期则规定</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中县户满三千以上</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置市令一人、史二人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其不满三千户以上者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并不得置市官。若要路须置</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旧来交易繁者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听依三千户法置</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。由此可见唐后期</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市的建置制度已有所</a:t>
            </a:r>
            <a:r>
              <a:rPr lang="zh-CN" altLang="en-US" sz="2200" smtClean="0">
                <a:solidFill>
                  <a:srgbClr val="000000"/>
                </a:solidFill>
                <a:latin typeface="宋体" panose="02010600030101010101" pitchFamily="2" charset="-122"/>
                <a:cs typeface="Times New Roman" panose="02020603050405020304" pitchFamily="18" charset="0"/>
              </a:rPr>
              <a:t>调整   </a:t>
            </a:r>
            <a:r>
              <a:rPr lang="en-US" altLang="zh-CN" sz="2200" smtClean="0">
                <a:solidFill>
                  <a:srgbClr val="000000"/>
                </a:solidFill>
                <a:cs typeface="Times New Roman" panose="02020603050405020304" pitchFamily="18" charset="0"/>
              </a:rPr>
              <a:t>B</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县不满三千户绝不许设市</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市的交易不再受官府</a:t>
            </a:r>
            <a:r>
              <a:rPr lang="zh-CN" altLang="en-US" sz="2200" smtClean="0">
                <a:solidFill>
                  <a:srgbClr val="000000"/>
                </a:solidFill>
                <a:latin typeface="宋体" panose="02010600030101010101" pitchFamily="2" charset="-122"/>
                <a:cs typeface="Times New Roman" panose="02020603050405020304" pitchFamily="18" charset="0"/>
              </a:rPr>
              <a:t>监管</a:t>
            </a:r>
            <a:r>
              <a:rPr lang="zh-CN" altLang="en-US" sz="2200" smtClean="0"/>
              <a:t>      </a:t>
            </a:r>
            <a:r>
              <a:rPr lang="en-US" altLang="zh-CN" sz="2200" smtClean="0">
                <a:solidFill>
                  <a:srgbClr val="000000"/>
                </a:solidFill>
                <a:cs typeface="Times New Roman" panose="02020603050405020304" pitchFamily="18" charset="0"/>
              </a:rPr>
              <a:t>D</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只有州县所在地才许设市</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从材料信息看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唐朝前期只有</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州县之所</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才能设置市</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唐朝后期</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三千户以上的县设市令、史</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加强对市的管理</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但三千户以下的县不设市官</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如果是重要的交易地区</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依照三千户以上的方法设置。由此可见</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唐朝后期市的建置制度已有所调整</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故选</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项。唐朝前期就规定</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州县之所</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可以设市</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后期只是规定不满三千户的县不设市官</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项明显与材料不符</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故排除</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唐朝时市的交易仍受官府监管</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由材料中</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若要路须置</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旧来交易繁者</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听依三千户法置</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可知</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项表述错误。</a:t>
            </a:r>
            <a:endParaRPr lang="zh-CN" altLang="en-US" sz="2200"/>
          </a:p>
        </p:txBody>
      </p:sp>
      <p:pic>
        <p:nvPicPr>
          <p:cNvPr id="11" name="图片 10"/>
          <p:cNvPicPr>
            <a:picLocks noChangeAspect="1"/>
          </p:cNvPicPr>
          <p:nvPr/>
        </p:nvPicPr>
        <p:blipFill>
          <a:blip r:embed="rId6"/>
          <a:stretch>
            <a:fillRect/>
          </a:stretch>
        </p:blipFill>
        <p:spPr>
          <a:xfrm>
            <a:off x="5148064" y="2132856"/>
            <a:ext cx="359637" cy="361175"/>
          </a:xfrm>
          <a:prstGeom prst="rect">
            <a:avLst/>
          </a:prstGeom>
        </p:spPr>
      </p:pic>
    </p:spTree>
    <p:extLst>
      <p:ext uri="{BB962C8B-B14F-4D97-AF65-F5344CB8AC3E}">
        <p14:creationId xmlns:p14="http://schemas.microsoft.com/office/powerpoint/2010/main" xmlns="" val="42934885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福建</a:t>
            </a:r>
            <a:r>
              <a:rPr lang="en-US" altLang="zh-CN" sz="2200">
                <a:solidFill>
                  <a:srgbClr val="000000"/>
                </a:solidFill>
                <a:latin typeface="Times New Roman" panose="02020603050405020304" pitchFamily="18" charset="0"/>
                <a:cs typeface="Times New Roman" panose="02020603050405020304" pitchFamily="18" charset="0"/>
              </a:rPr>
              <a:t>,14,4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《隋都城图》题记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畦分棋布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闾巷皆中绳墨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坊有墉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墉有门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逋亡奸伪无所容足。而朝廷宫寺、民居市区不复相参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亦一代之精制也。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隋都城的设计重在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打破市坊的空间界限</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便利居民的交通出行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加强官府的严格控制</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促进城市的商业活动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畦分棋布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闾巷皆中绳墨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当时隋朝都城整齐划一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坊有墉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墉有门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逋亡奸伪无所容足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当时住宅区管理严格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坏人无处躲藏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而朝廷宫寺、民居市区不复相参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说明朝廷官署和居民区及市场是分开的。综合以上信息可知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隋都城设计的主要目的是方便官府对人民的控制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839481" y="2204864"/>
            <a:ext cx="359637" cy="361175"/>
          </a:xfrm>
          <a:prstGeom prst="rect">
            <a:avLst/>
          </a:prstGeom>
        </p:spPr>
      </p:pic>
    </p:spTree>
    <p:extLst>
      <p:ext uri="{BB962C8B-B14F-4D97-AF65-F5344CB8AC3E}">
        <p14:creationId xmlns:p14="http://schemas.microsoft.com/office/powerpoint/2010/main" xmlns="" val="14947016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052736"/>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从表格数据来看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占有</a:t>
            </a:r>
            <a:r>
              <a:rPr lang="en-US" altLang="zh-CN" sz="2200">
                <a:solidFill>
                  <a:srgbClr val="000000"/>
                </a:solidFill>
                <a:latin typeface="Times New Roman" panose="02020603050405020304" pitchFamily="18" charset="0"/>
                <a:cs typeface="Times New Roman" panose="02020603050405020304" pitchFamily="18" charset="0"/>
              </a:rPr>
              <a:t>20~130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亩土地的户数占了绝大部分</a:t>
            </a:r>
            <a:r>
              <a:rPr lang="en-US" altLang="zh-CN" sz="2200">
                <a:solidFill>
                  <a:srgbClr val="000000"/>
                </a:solidFill>
                <a:latin typeface="Times New Roman" panose="02020603050405020304" pitchFamily="18" charset="0"/>
                <a:cs typeface="Times New Roman" panose="02020603050405020304" pitchFamily="18" charset="0"/>
              </a:rPr>
              <a:t>(74.1%),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中国古代家庭拥有耕地的规模多为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五口之家可耕百亩之田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项说法正确。占有大量土地的户数较少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还不足</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项说法错误。表中数据说明土地兼并不明显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无法反映出均田制是否遭到破坏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项错误。材料反映的是土地占有情况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无法反映农业生产率问题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3543803"/>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自耕农</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与佃农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自耕农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自己占有土地和其他生产资料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依靠自己和家庭成员进行农业经营的个体农民。条件好的自耕农雇用他人务农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身份有可能转换为地主。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佃农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没有土地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耕种地主的土地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但有一定的劳动工具、生产资料和生活资料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有农业与手工业相结合的家庭经济。这种身份的人与地主具有人身依附关系。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借题发挥.eps" descr="id:2147495564;FounderCES"/>
          <p:cNvPicPr/>
          <p:nvPr/>
        </p:nvPicPr>
        <p:blipFill>
          <a:blip r:embed="rId6"/>
          <a:stretch>
            <a:fillRect/>
          </a:stretch>
        </p:blipFill>
        <p:spPr>
          <a:xfrm>
            <a:off x="711516" y="3606239"/>
            <a:ext cx="999792" cy="318654"/>
          </a:xfrm>
          <a:prstGeom prst="rect">
            <a:avLst/>
          </a:prstGeom>
        </p:spPr>
      </p:pic>
    </p:spTree>
    <p:extLst>
      <p:ext uri="{BB962C8B-B14F-4D97-AF65-F5344CB8AC3E}">
        <p14:creationId xmlns:p14="http://schemas.microsoft.com/office/powerpoint/2010/main" xmlns="" val="695520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2041"/>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文景之治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垂范后世。汉高祖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令贾人不得衣丝乘车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重租税以困辱之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至文帝时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法律贱商人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商人已富贵矣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皆背本趋末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。晁错称这种现象是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俗之所贵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主之所贱也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吏之所卑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法之所尊也。上下相反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好恶乖迕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。这表明汉初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商业活动的发展有利于经济恢复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商业畸形发展造成了农民的贫困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官商勾结使抑商政策未取得成效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重农抑商政策背离了农民的意愿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材料反映了汉高祖时期朝廷实行抑商政策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商人地位低下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到汉文帝时期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商人的法律地位低但生活富足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百姓们纷纷弃农经商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西汉文景时期出现了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文景之治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的盛世局面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项正确。材料中没有提及农民贫困的原因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汉文帝时期商人的社会地位依然低下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项材料中没有体现。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1185485" y="2564904"/>
            <a:ext cx="359637" cy="361175"/>
          </a:xfrm>
          <a:prstGeom prst="rect">
            <a:avLst/>
          </a:prstGeom>
        </p:spPr>
      </p:pic>
    </p:spTree>
    <p:extLst>
      <p:ext uri="{BB962C8B-B14F-4D97-AF65-F5344CB8AC3E}">
        <p14:creationId xmlns:p14="http://schemas.microsoft.com/office/powerpoint/2010/main" xmlns="" val="12997704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0872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,21,12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历代王朝的商业政策蕴含着一以贯之的经济思想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也会因时代变化而作出调整。阅读下列材料</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汉文帝变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政策为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惠商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政策。下令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开关梁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弛山泽之禁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。这些措施实行后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富商大贾周游天下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交易之物莫不通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得其所欲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的隆盛局面。人民可以进入山泽自由樵采、捕捞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以补助生活。但文、景时期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抑商政策中之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市井之子孙亦不得仕宦为吏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的规定一直未取消。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在西汉中前期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用贫求富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的热潮。求富最有效的途径是经商。经商也有经商的学问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商人们把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看做是人生的主要追求目标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天下熙熙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皆为利来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天下攘攘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皆为利往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的说法。为了求利而总结的经验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夫用贫求富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农不如工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工不如商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刺绣文不如倚市门。此言末业贫者之资也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以末致财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用本守之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以上材料摘编自张传玺《简明中国古代史》</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0384384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251520" y="827885"/>
            <a:ext cx="8636000" cy="5625451"/>
          </a:xfrm>
          <a:prstGeom prst="rect">
            <a:avLst/>
          </a:prstGeom>
        </p:spPr>
        <p:txBody>
          <a:bodyPr wrap="square">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请回答</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据材料一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指出汉文帝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惠商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政策的做法和成效。结合所学知识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概括指出战国至汉文帝统治前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抑商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政策的主要目的及其经济后果。</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据材料二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概述西汉中前期的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观念。</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据上述材料并结合所学知识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简要说明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抑商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惠商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的关系。</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做法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取消关卡和禁令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允许自由经商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成效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商业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快速发展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民众生活得到改善。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巩固小农经济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维护封建统治。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维护专制主义国家政权的经济基础。</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后果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阻碍商品经济发展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压抑经济活力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利润是商人的主要追求目标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经商是实现富裕的最有效途径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购买土地可以更好地保存财富。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抑商是基本的经济政策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惠商是促进经济发展的阶段性政策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在某些时期同时存在抑商政策和惠商政策。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354161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5" end="5"/>
                                            </p:txEl>
                                          </p:spTgt>
                                        </p:tgtEl>
                                        <p:attrNameLst>
                                          <p:attrName>style.visibility</p:attrName>
                                        </p:attrNameLst>
                                      </p:cBhvr>
                                      <p:to>
                                        <p:strVal val="visible"/>
                                      </p:to>
                                    </p:set>
                                    <p:animEffect transition="in" filter="wipe(down)">
                                      <p:cBhvr>
                                        <p:cTn id="10" dur="500"/>
                                        <p:tgtEl>
                                          <p:spTgt spid="2">
                                            <p:txEl>
                                              <p:pRg st="5" end="5"/>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animEffect transition="in" filter="wipe(down)">
                                      <p:cBhvr>
                                        <p:cTn id="13" dur="500"/>
                                        <p:tgtEl>
                                          <p:spTgt spid="2">
                                            <p:txEl>
                                              <p:pRg st="6" end="6"/>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7" end="7"/>
                                            </p:txEl>
                                          </p:spTgt>
                                        </p:tgtEl>
                                        <p:attrNameLst>
                                          <p:attrName>style.visibility</p:attrName>
                                        </p:attrNameLst>
                                      </p:cBhvr>
                                      <p:to>
                                        <p:strVal val="visible"/>
                                      </p:to>
                                    </p:set>
                                    <p:animEffect transition="in" filter="wipe(down)">
                                      <p:cBhvr>
                                        <p:cTn id="16" dur="500"/>
                                        <p:tgtEl>
                                          <p:spTgt spid="2">
                                            <p:txEl>
                                              <p:pRg st="7" end="7"/>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2">
                                            <p:txEl>
                                              <p:pRg st="8" end="8"/>
                                            </p:txEl>
                                          </p:spTgt>
                                        </p:tgtEl>
                                        <p:attrNameLst>
                                          <p:attrName>style.visibility</p:attrName>
                                        </p:attrNameLst>
                                      </p:cBhvr>
                                      <p:to>
                                        <p:strVal val="visible"/>
                                      </p:to>
                                    </p:set>
                                    <p:animEffect transition="in" filter="wipe(down)">
                                      <p:cBhvr>
                                        <p:cTn id="19" dur="500"/>
                                        <p:tgtEl>
                                          <p:spTgt spid="2">
                                            <p:txEl>
                                              <p:pRg st="8" end="8"/>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2">
                                            <p:txEl>
                                              <p:pRg st="9" end="9"/>
                                            </p:txEl>
                                          </p:spTgt>
                                        </p:tgtEl>
                                        <p:attrNameLst>
                                          <p:attrName>style.visibility</p:attrName>
                                        </p:attrNameLst>
                                      </p:cBhvr>
                                      <p:to>
                                        <p:strVal val="visible"/>
                                      </p:to>
                                    </p:set>
                                    <p:animEffect transition="in" filter="wipe(down)">
                                      <p:cBhvr>
                                        <p:cTn id="22"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问据材料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开关梁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弛山泽之禁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得出取消关卡和禁令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也就是允许自由经商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富商大贾周游天下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交易之物莫不通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得其所欲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得出商业快速发展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自由樵采、捕捞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得出民众生活得到改善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目的结合重农抑商政策的目的得出巩固小农经济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维护封建统治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后果结合重农抑商政策的影响得出阻碍了商品经济的发展。第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问直接依据材料信息整合回答即可。第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问根据所学知识并结合材料信息得出抑商政策是封建社会一直奉行的经济政策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惠商是阶段性的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抑商和惠商在某一阶段同时存在。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7333728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宋元商业的发展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,4,2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草市迎江货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津桥税海商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记录了唐朝民间商贸的景况。下列项中对其解读错误的是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草市的作用已十分显著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草市逐渐成为相对集中的地方商业中心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草市已成为海外贸易的重要形式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草市大多集中在水运方便的地方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草市萌芽于南北朝时期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唐代草市有所发展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草市作为自然形成的乡村集市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逐渐演变成相对集中的地方商业中心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但不可能成为海外贸易的重要形式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项与史实不符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6516216" y="2420888"/>
            <a:ext cx="359637" cy="361175"/>
          </a:xfrm>
          <a:prstGeom prst="rect">
            <a:avLst/>
          </a:prstGeom>
        </p:spPr>
      </p:pic>
    </p:spTree>
    <p:extLst>
      <p:ext uri="{BB962C8B-B14F-4D97-AF65-F5344CB8AC3E}">
        <p14:creationId xmlns:p14="http://schemas.microsoft.com/office/powerpoint/2010/main" xmlns="" val="10252231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84784"/>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宋代东南沿海地区出现了一些民间崇拜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如后来被视为海上保护神的妈祖、被视为妇幼保护神的临水夫人等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这些崇拜得到朝廷认可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后世影响不断扩大。这反映出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朝廷不断鼓励海洋开发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女性地位逐渐得到提高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东南沿海经济社会影响力上升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统治思想与民众观念趋向</a:t>
            </a:r>
            <a:r>
              <a:rPr lang="zh-CN" altLang="zh-CN" sz="2200" smtClean="0">
                <a:solidFill>
                  <a:srgbClr val="000000"/>
                </a:solidFill>
                <a:latin typeface="Times New Roman" panose="02020603050405020304" pitchFamily="18" charset="0"/>
                <a:cs typeface="Times New Roman" panose="02020603050405020304" pitchFamily="18" charset="0"/>
              </a:rPr>
              <a:t>一致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1185485" y="2795563"/>
            <a:ext cx="359637" cy="361175"/>
          </a:xfrm>
          <a:prstGeom prst="rect">
            <a:avLst/>
          </a:prstGeom>
        </p:spPr>
      </p:pic>
    </p:spTree>
    <p:extLst>
      <p:ext uri="{BB962C8B-B14F-4D97-AF65-F5344CB8AC3E}">
        <p14:creationId xmlns:p14="http://schemas.microsoft.com/office/powerpoint/2010/main" xmlns="" val="28398479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妈祖崇拜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这一社会小的切面切入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要求回答这一历史现象背后所反映的深刻的时代背景。注意把这一现象放在宋代历史的大背景下思考。宋代东南沿海地区的民间崇拜得到了政府认可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并且对后世产生重大影响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这反映出随着东南沿海地区经济的发展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其社会影响力上升。南宋时期我国的经济重心已经完成了南移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因此妈祖现象反映的深层次社会背景是我国经济重心的南移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项正确。中国古代实行防御性的海洋政策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政府不鼓励海洋开发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宋代受理学影响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女性社会地位低下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对女性神话人物的民间崇拜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并不意味着女性地位的提高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朝廷认可东南沿海地区民间崇拜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是为维护统治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不能表明其统治思想与民众观念趋向一致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972224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,6,2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元朝时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大规模的漕粮海运前所未有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海外贸易繁荣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泉州还被誉为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世界第一大港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。这反映出当时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重农抑商政策废止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造船航海技术进步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内河航运严重不畅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陆上丝绸之路受阻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材料强调的是元朝海运发达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说明与之相关的造船航海技术取得进步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项正确。元朝时仍然实行重农抑商政策</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题干未提及内河航运状况</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陆上丝绸之路受阻材料未体现且不符合史实</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7884368" y="2060848"/>
            <a:ext cx="359637" cy="361175"/>
          </a:xfrm>
          <a:prstGeom prst="rect">
            <a:avLst/>
          </a:prstGeom>
        </p:spPr>
      </p:pic>
    </p:spTree>
    <p:extLst>
      <p:ext uri="{BB962C8B-B14F-4D97-AF65-F5344CB8AC3E}">
        <p14:creationId xmlns:p14="http://schemas.microsoft.com/office/powerpoint/2010/main" xmlns="" val="40969177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856165"/>
            <a:ext cx="8128000" cy="574118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4</a:t>
            </a:r>
            <a:r>
              <a:rPr lang="en-US" altLang="zh-CN" sz="2200">
                <a:solidFill>
                  <a:srgbClr val="000000"/>
                </a:solidFill>
                <a:cs typeface="Times New Roman" panose="02020603050405020304" pitchFamily="18" charset="0"/>
              </a:rPr>
              <a:t>.(2015·</a:t>
            </a:r>
            <a:r>
              <a:rPr lang="zh-CN" altLang="en-US"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cs typeface="Times New Roman" panose="02020603050405020304" pitchFamily="18" charset="0"/>
              </a:rPr>
              <a:t>,14,4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唐代长安的商业店铺主要集中在东西两市。按规定</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诸行自有正铺者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不得于铺前更造偏铺</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。南宋都城中的商业活动散布于城内各处。据记载约有</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四百十四行</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。上述材料可以佐证</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南宋时期</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B</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私营商业已居主导地位</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坊市制度已经瓦解</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商业发展已超过农业</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资本主义萌芽已出现</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由材料信息</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唐代长安的商业店铺主要集中在东西两市</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可得出</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唐代实行严格的坊市制度</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由</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南宋都城中的商业活动散布于城内各处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可得出</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坊市制度在宋朝已经被打破</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故选</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项在材料中没有体现</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故排除</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材料中未涉及农业问题</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明清时期资本主义萌芽才出现</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而且材料也未体现资本主义萌芽的本质特点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endParaRPr lang="zh-CN" altLang="en-US" sz="2200"/>
          </a:p>
        </p:txBody>
      </p:sp>
      <p:pic>
        <p:nvPicPr>
          <p:cNvPr id="11" name="图片 10"/>
          <p:cNvPicPr>
            <a:picLocks noChangeAspect="1"/>
          </p:cNvPicPr>
          <p:nvPr/>
        </p:nvPicPr>
        <p:blipFill>
          <a:blip r:embed="rId6"/>
          <a:stretch>
            <a:fillRect/>
          </a:stretch>
        </p:blipFill>
        <p:spPr>
          <a:xfrm>
            <a:off x="4392181" y="2204864"/>
            <a:ext cx="359637" cy="361175"/>
          </a:xfrm>
          <a:prstGeom prst="rect">
            <a:avLst/>
          </a:prstGeom>
        </p:spPr>
      </p:pic>
    </p:spTree>
    <p:extLst>
      <p:ext uri="{BB962C8B-B14F-4D97-AF65-F5344CB8AC3E}">
        <p14:creationId xmlns:p14="http://schemas.microsoft.com/office/powerpoint/2010/main" xmlns="" val="31727056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,14,4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北宋仁宗年间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贩卖婺州罗帛的沈赞沿路偷税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在富阳境内被县民蒋泽等人捉到。经杭州官府裁决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没收其货物一百八十二匹。蒋泽等人因此获得赏钱。这说明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官府重视商税收入</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杭州丝织业比婺州发达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江南商业环境恶劣</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农本商末观念根深蒂固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宋代商人因为偷税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受到政府的重罚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这说明官府重视商业税收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项。材料中没有比较婺州与杭州丝织业的发展状况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项结论无从得出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对偷税行为进行惩罚是正常的司法现象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不能说明商业环境恶劣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偷税本身就是违法的行为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受到惩罚是应该的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不能说是受重农抑商观念的影响</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7812360" y="1988840"/>
            <a:ext cx="359637" cy="361175"/>
          </a:xfrm>
          <a:prstGeom prst="rect">
            <a:avLst/>
          </a:prstGeom>
        </p:spPr>
      </p:pic>
    </p:spTree>
    <p:extLst>
      <p:ext uri="{BB962C8B-B14F-4D97-AF65-F5344CB8AC3E}">
        <p14:creationId xmlns:p14="http://schemas.microsoft.com/office/powerpoint/2010/main" xmlns="" val="7744838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6"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00593"/>
            <a:ext cx="8128000" cy="3037242"/>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,6,2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北魏时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贾思勰的《齐民要术》总结出一套个体农户农副兼营的精耕细作农业模式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反复强调农户不要过度扩大耕种面积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宁可少好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不可多恶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精耕细作的目的是追求农业收益的最大化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精耕细作农业遏止了大土地所有制的发展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个体农户为主体的耕作模式抑制农业的进步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人口与土地的尖锐矛盾导致耕作模式的转变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endParaRPr lang="zh-CN" altLang="en-US" sz="2200"/>
          </a:p>
        </p:txBody>
      </p:sp>
      <p:graphicFrame>
        <p:nvGraphicFramePr>
          <p:cNvPr id="7" name="对象 6"/>
          <p:cNvGraphicFramePr>
            <a:graphicFrameLocks noChangeAspect="1"/>
          </p:cNvGraphicFramePr>
          <p:nvPr>
            <p:extLst>
              <p:ext uri="{D42A27DB-BD31-4B8C-83A1-F6EECF244321}">
                <p14:modId xmlns:p14="http://schemas.microsoft.com/office/powerpoint/2010/main" xmlns="" val="387149689"/>
              </p:ext>
            </p:extLst>
          </p:nvPr>
        </p:nvGraphicFramePr>
        <p:xfrm>
          <a:off x="620464" y="3696165"/>
          <a:ext cx="8128000" cy="3549259"/>
        </p:xfrm>
        <a:graphic>
          <a:graphicData uri="http://schemas.openxmlformats.org/presentationml/2006/ole">
            <p:oleObj spid="_x0000_s4102" name="文档" r:id="rId7" imgW="3947694" imgH="1723742" progId="Word.Document.12">
              <p:embed/>
            </p:oleObj>
          </a:graphicData>
        </a:graphic>
      </p:graphicFrame>
      <p:pic>
        <p:nvPicPr>
          <p:cNvPr id="8" name="图片 7"/>
          <p:cNvPicPr>
            <a:picLocks noChangeAspect="1"/>
          </p:cNvPicPr>
          <p:nvPr/>
        </p:nvPicPr>
        <p:blipFill>
          <a:blip r:embed="rId8"/>
          <a:stretch>
            <a:fillRect/>
          </a:stretch>
        </p:blipFill>
        <p:spPr>
          <a:xfrm>
            <a:off x="6876256" y="1556792"/>
            <a:ext cx="359637" cy="361175"/>
          </a:xfrm>
          <a:prstGeom prst="rect">
            <a:avLst/>
          </a:prstGeom>
        </p:spPr>
      </p:pic>
    </p:spTree>
    <p:extLst>
      <p:ext uri="{BB962C8B-B14F-4D97-AF65-F5344CB8AC3E}">
        <p14:creationId xmlns:p14="http://schemas.microsoft.com/office/powerpoint/2010/main" xmlns="" val="11458735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重庆</a:t>
            </a:r>
            <a:r>
              <a:rPr lang="en-US" altLang="zh-CN" sz="2200">
                <a:solidFill>
                  <a:srgbClr val="000000"/>
                </a:solidFill>
                <a:latin typeface="Times New Roman" panose="02020603050405020304" pitchFamily="18" charset="0"/>
                <a:cs typeface="Times New Roman" panose="02020603050405020304" pitchFamily="18" charset="0"/>
              </a:rPr>
              <a:t>,3,4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宋太宗时期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有官员上奏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岭南村墟聚落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间日集裨贩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谓之墟市。请降条约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令于城邑交易。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该建议遭到太宗的拒绝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徒扰民尔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可仍其旧。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这一史实主要反映了宋朝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专业市场每天开市</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乡村市场的繁荣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市场监管相对宽松</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坊市制继续实行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请降条约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令于城邑交易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徒扰民尔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可仍其旧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说明官员主张加强对乡村交易的管理的意见遭到最高统治者的拒绝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进一步说明市场监管相对比较宽松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岭南村墟聚落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间日集裨贩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谓之墟市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说明墟市间日开市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不是每天开市</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岭南村墟聚落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间日集裨贩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谓之墟市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说明宋代乡村市场已成为惯例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但并不能说明乡村市场繁荣</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宋代坊市制度在时间和空间上被突破</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1475656" y="2132856"/>
            <a:ext cx="359637" cy="361175"/>
          </a:xfrm>
          <a:prstGeom prst="rect">
            <a:avLst/>
          </a:prstGeom>
        </p:spPr>
      </p:pic>
    </p:spTree>
    <p:extLst>
      <p:ext uri="{BB962C8B-B14F-4D97-AF65-F5344CB8AC3E}">
        <p14:creationId xmlns:p14="http://schemas.microsoft.com/office/powerpoint/2010/main" xmlns="" val="163570596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928173"/>
            <a:ext cx="8096448" cy="5780044"/>
          </a:xfrm>
          <a:prstGeom prst="rect">
            <a:avLst/>
          </a:prstGeom>
        </p:spPr>
        <p:txBody>
          <a:bodyPr wrap="square">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7</a:t>
            </a:r>
            <a:r>
              <a:rPr lang="en-US" altLang="zh-CN" sz="2200">
                <a:solidFill>
                  <a:srgbClr val="000000"/>
                </a:solidFill>
                <a:cs typeface="Times New Roman" panose="02020603050405020304" pitchFamily="18" charset="0"/>
              </a:rPr>
              <a:t>.(2014·</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全国</a:t>
            </a:r>
            <a:r>
              <a:rPr lang="en-US" altLang="zh-CN" sz="2200">
                <a:solidFill>
                  <a:srgbClr val="000000"/>
                </a:solidFill>
                <a:cs typeface="Times New Roman" panose="02020603050405020304" pitchFamily="18" charset="0"/>
              </a:rPr>
              <a:t>2,26,4</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难度</a:t>
            </a:r>
            <a:r>
              <a:rPr lang="zh-CN" altLang="en-US" sz="2200">
                <a:solidFill>
                  <a:srgbClr val="FF00FF"/>
                </a:solidFill>
                <a:ea typeface="NEU-BZ-S9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北宋中期</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蜀民以铁钱重</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私为券</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谓之交子</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以便贸易</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富民十六户主之。其后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富者资稍衰</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不能偿所负</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争讼数起</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。这表明交子</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具有民间交易凭证功能</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产生于民间的商业纠纷</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提高了富商的社会地位</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促进了经济重心的南移</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本题主要考查考生完整、准确、合理地提取材料信息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运用所掌握的历史知识说明历史现象的能力。结合题干材料</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富民十六户主之</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以便贸易</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可知交子可以作为民间贸易凭证</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结合题意可知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交子产生之后由于富者</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不能偿所负</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才出现商业纠纷</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题干没有体现富商社会地位的提高</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题干没有体现出交子在全国的流通</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也没有涉及经济重心的南移</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endParaRPr lang="zh-CN" altLang="en-US" sz="2200"/>
          </a:p>
        </p:txBody>
      </p:sp>
      <p:pic>
        <p:nvPicPr>
          <p:cNvPr id="11" name="图片 10"/>
          <p:cNvPicPr>
            <a:picLocks noChangeAspect="1"/>
          </p:cNvPicPr>
          <p:nvPr/>
        </p:nvPicPr>
        <p:blipFill>
          <a:blip r:embed="rId6"/>
          <a:stretch>
            <a:fillRect/>
          </a:stretch>
        </p:blipFill>
        <p:spPr>
          <a:xfrm>
            <a:off x="4716016" y="1772816"/>
            <a:ext cx="359637" cy="361175"/>
          </a:xfrm>
          <a:prstGeom prst="rect">
            <a:avLst/>
          </a:prstGeom>
        </p:spPr>
      </p:pic>
    </p:spTree>
    <p:extLst>
      <p:ext uri="{BB962C8B-B14F-4D97-AF65-F5344CB8AC3E}">
        <p14:creationId xmlns:p14="http://schemas.microsoft.com/office/powerpoint/2010/main" xmlns="" val="8506786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56165"/>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,15,4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唐宋时期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户籍中出现了茶户、桑户、药户、漆户、蚕户等许多新的称谓。这反映出当时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自然经济开始解体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传统农业生产衰退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农业生产商品化程度提高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农民对地主的人身依附加强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题干中户籍新称谓的出现说明出现了大量专门的手工业者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这些手工业者需要把手工业产品作为商品卖到市场上去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以维持自己的生计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这有利于农产品的商品化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项为正确答案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中国自然经济开始解体出现于鸦片战争后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不是唐宋时期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手工业发展的基础是农业的发展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户籍称谓的变化反映了手工业的发展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这正是传统农业生产发展的表现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题干中户籍新称谓的出现表明农民有了自主经营的权力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这反映出农民对地主的人身依附关系逐渐松弛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7020272" y="1340768"/>
            <a:ext cx="359637" cy="361175"/>
          </a:xfrm>
          <a:prstGeom prst="rect">
            <a:avLst/>
          </a:prstGeom>
        </p:spPr>
      </p:pic>
    </p:spTree>
    <p:extLst>
      <p:ext uri="{BB962C8B-B14F-4D97-AF65-F5344CB8AC3E}">
        <p14:creationId xmlns:p14="http://schemas.microsoft.com/office/powerpoint/2010/main" xmlns="" val="3711158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,5,2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唐初征收赋税时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钱币与绢布、粮食并收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财政收入以贯、匹、石等为单位计算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到南宋时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赋税征收以钱币为主体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为单位计算。这表明南宋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商品经济快速发展</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农业手工业地位下降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重农抑商政策松弛</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经济控制逐步加强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从唐朝到宋代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赋税从征收实物到征收货币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反映了商品经济的发展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项。材料没有涉及农业和手工业的发展状况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中国封建社会一直没有放弃重农抑商政策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材料没有体现经济控制的内容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6228184" y="2636912"/>
            <a:ext cx="359637" cy="361175"/>
          </a:xfrm>
          <a:prstGeom prst="rect">
            <a:avLst/>
          </a:prstGeom>
        </p:spPr>
      </p:pic>
    </p:spTree>
    <p:extLst>
      <p:ext uri="{BB962C8B-B14F-4D97-AF65-F5344CB8AC3E}">
        <p14:creationId xmlns:p14="http://schemas.microsoft.com/office/powerpoint/2010/main" xmlns="" val="20993622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重庆</a:t>
            </a:r>
            <a:r>
              <a:rPr lang="en-US" altLang="zh-CN" sz="2200">
                <a:solidFill>
                  <a:srgbClr val="000000"/>
                </a:solidFill>
                <a:latin typeface="Times New Roman" panose="02020603050405020304" pitchFamily="18" charset="0"/>
                <a:cs typeface="Times New Roman" panose="02020603050405020304" pitchFamily="18" charset="0"/>
              </a:rPr>
              <a:t>,4,4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宋代文献记载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真宗时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诏商旅自京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便钱至诸州者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所在即给付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无得稽滞。按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太祖开宝三年置便钱务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许民入钱左藏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给以券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于诸州便换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自由流通的支票</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中国最早的纸币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国家发行的债券</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兑换货币的凭证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是兑换货币的凭证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项。由材料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入钱左藏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给以券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不是自由流通的支票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也不是国家发行的债券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中国最早的纸币是交子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839481" y="2780928"/>
            <a:ext cx="359637" cy="361175"/>
          </a:xfrm>
          <a:prstGeom prst="rect">
            <a:avLst/>
          </a:prstGeom>
        </p:spPr>
      </p:pic>
    </p:spTree>
    <p:extLst>
      <p:ext uri="{BB962C8B-B14F-4D97-AF65-F5344CB8AC3E}">
        <p14:creationId xmlns:p14="http://schemas.microsoft.com/office/powerpoint/2010/main" xmlns="" val="25608855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,14,4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北宋东京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今开封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通晓不绝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的夜市和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终日居此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不觉抵暮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的瓦子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文娱场所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随处可见流连忘返的市民身影。这一生活景象表明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商业活动不受时间限制</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市已遍布城内各处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文娱场所多由官府经营</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坊与市已没有区别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题干中的夜市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通晓不绝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、瓦子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不觉抵暮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强调的均是市的时间限制被打破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两项材料没有体现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坊和市是两个不同的概念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坊是指居住区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市是指商业区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宋代坊市界限虽被打破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但不能说两者无区别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4788024" y="2204864"/>
            <a:ext cx="359637" cy="361175"/>
          </a:xfrm>
          <a:prstGeom prst="rect">
            <a:avLst/>
          </a:prstGeom>
        </p:spPr>
      </p:pic>
    </p:spTree>
    <p:extLst>
      <p:ext uri="{BB962C8B-B14F-4D97-AF65-F5344CB8AC3E}">
        <p14:creationId xmlns:p14="http://schemas.microsoft.com/office/powerpoint/2010/main" xmlns="" val="13272174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3671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,3,3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以下关于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最符合下图场景的是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X23.eps" descr="id:2147495879;FounderCES"/>
          <p:cNvPicPr/>
          <p:nvPr/>
        </p:nvPicPr>
        <p:blipFill>
          <a:blip r:embed="rId6"/>
          <a:stretch>
            <a:fillRect/>
          </a:stretch>
        </p:blipFill>
        <p:spPr>
          <a:xfrm>
            <a:off x="3059832" y="1412776"/>
            <a:ext cx="2718599" cy="1916061"/>
          </a:xfrm>
          <a:prstGeom prst="rect">
            <a:avLst/>
          </a:prstGeom>
        </p:spPr>
      </p:pic>
      <p:sp>
        <p:nvSpPr>
          <p:cNvPr id="3" name="矩形 2"/>
          <p:cNvSpPr>
            <a:spLocks noChangeAspect="1"/>
          </p:cNvSpPr>
          <p:nvPr/>
        </p:nvSpPr>
        <p:spPr>
          <a:xfrm>
            <a:off x="508000" y="3328837"/>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《清明上河图》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局部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立九市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其六市在道西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三市在道东。</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凡江淮草市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尽近水际。</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千竹夜市喧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蛮声喧夜市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大街两边民户铺席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约十余里。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图片反映的是宋代开封城内街道两旁商业的繁荣景象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这说明宋朝商业的发展打破了坊市的隔离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出现了街市</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项是关于街市的材料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7"/>
          <a:stretch>
            <a:fillRect/>
          </a:stretch>
        </p:blipFill>
        <p:spPr>
          <a:xfrm>
            <a:off x="2042607" y="1341543"/>
            <a:ext cx="359637" cy="361175"/>
          </a:xfrm>
          <a:prstGeom prst="rect">
            <a:avLst/>
          </a:prstGeom>
        </p:spPr>
      </p:pic>
    </p:spTree>
    <p:extLst>
      <p:ext uri="{BB962C8B-B14F-4D97-AF65-F5344CB8AC3E}">
        <p14:creationId xmlns:p14="http://schemas.microsoft.com/office/powerpoint/2010/main" xmlns="" val="40724639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宋人诗云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东家打麦声彭魄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西家缫丝雪能白。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东家麦饭香扑扑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西家卖丝籴新谷。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诗中反映了宋代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产品商品化程度提高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手工业仅在乡村发展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开始出现独立的手工业家庭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手工业者脱离农业生产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西家卖丝籴新谷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都成了商品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这反映了农产品商品化程度的提高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项与史实不符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明显错误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项出现独立的手工业家庭是在春秋时期</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我国古代主要的经济形态是男耕女织。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1185485" y="2204864"/>
            <a:ext cx="359637" cy="361175"/>
          </a:xfrm>
          <a:prstGeom prst="rect">
            <a:avLst/>
          </a:prstGeom>
        </p:spPr>
      </p:pic>
    </p:spTree>
    <p:extLst>
      <p:ext uri="{BB962C8B-B14F-4D97-AF65-F5344CB8AC3E}">
        <p14:creationId xmlns:p14="http://schemas.microsoft.com/office/powerpoint/2010/main" xmlns="" val="240839971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39687"/>
            <a:ext cx="8128000" cy="5829673"/>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,3,2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下列各项史料中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能够反映南宋都城临安面貌的是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崇仁坊北街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一街辐辏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遂倾两市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昼夜喧呼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灯火不绝。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有大市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小市十余所。大市备置官司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税敛既重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时甚苦之。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酒楼歌馆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直至四鼓方静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而五鼓朝马将动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其有趁早市者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复起开张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无论四时皆然。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城绕宫城南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悉筑为坊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坊开巷。坊大者容四五百家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小者六七十家。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宋代商业的一个特点是实行街市制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即商业活动不受经营时间、活动区域的限制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同时也不再受政府的直接监管。从史料信息看</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项表明街市、早市已经出现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反映了城市商业活动不受时间的限制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项中的市仍有活动区域的限制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项中的市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备置官司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税敛既重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即市受到政府的直接管理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项中坊是住宅区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2619117" y="1340768"/>
            <a:ext cx="359637" cy="361175"/>
          </a:xfrm>
          <a:prstGeom prst="rect">
            <a:avLst/>
          </a:prstGeom>
        </p:spPr>
      </p:pic>
    </p:spTree>
    <p:extLst>
      <p:ext uri="{BB962C8B-B14F-4D97-AF65-F5344CB8AC3E}">
        <p14:creationId xmlns:p14="http://schemas.microsoft.com/office/powerpoint/2010/main" xmlns="" val="7256978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28173"/>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古代中国城市发展演变规律的认识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从城市功能上看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早期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是分开的。城市在先秦至唐代主要是政治中心或军事重镇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唐代以后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城市的经济功能逐渐增强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宋代以后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部分城市的经济功能逐渐超过了政治功能。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从城市的商业活动上看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政府对城市的商业活动由严格限制到逐渐放松。宋代以前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市坊分开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严格限制商业活动的时间和空间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宋代逐渐打破市坊界限。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从城市数量和规模上看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唐代开始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商业城市数量不断增多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规模不断扩大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至明清时期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江南地区出现了大批工商业城镇。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从城市布局和分布上看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城市的布局体现君主专制统治的理念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城市区域分布与经济重心紧密相连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唐宋以后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经济重心南移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江南城市逐渐增多。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随着城市商品经济的发展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市民阶层扩大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影响了文学艺术的发展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同样也推动了市民的价值观念、生活方式逐渐发生变化。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借题发挥.eps" descr="id:2147495564;FounderCES"/>
          <p:cNvPicPr/>
          <p:nvPr/>
        </p:nvPicPr>
        <p:blipFill>
          <a:blip r:embed="rId6"/>
          <a:stretch>
            <a:fillRect/>
          </a:stretch>
        </p:blipFill>
        <p:spPr>
          <a:xfrm>
            <a:off x="683565" y="1031954"/>
            <a:ext cx="999792" cy="318654"/>
          </a:xfrm>
          <a:prstGeom prst="rect">
            <a:avLst/>
          </a:prstGeom>
        </p:spPr>
      </p:pic>
    </p:spTree>
    <p:extLst>
      <p:ext uri="{BB962C8B-B14F-4D97-AF65-F5344CB8AC3E}">
        <p14:creationId xmlns:p14="http://schemas.microsoft.com/office/powerpoint/2010/main" xmlns="" val="8300426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,17,4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在古代史家的笔下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大江之南的乡村社会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家给人足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居则有室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佃则有田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薪则有山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艺则有圃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婚媾依时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闾阎安堵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妇人纺织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男子桑蓬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臧获服劳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比邻敦睦。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该材料反映的农业经济状况是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土地过度集中</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有田者无力可耕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小农户个体经营</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地权与劳动者契合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家给人足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反映了小农经济自给自足的特点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妇人纺织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男子桑蓬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则体现了小农经济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男耕女织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项符合题意。题干中没有涉及土地的集中程度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从题干材料中无法看出土地的拥有者没有能力耕田的信息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佃则有田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是说佃农有田可耕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但耕种的是地主的土地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3707904" y="2348880"/>
            <a:ext cx="359637" cy="361175"/>
          </a:xfrm>
          <a:prstGeom prst="rect">
            <a:avLst/>
          </a:prstGeom>
        </p:spPr>
      </p:pic>
    </p:spTree>
    <p:extLst>
      <p:ext uri="{BB962C8B-B14F-4D97-AF65-F5344CB8AC3E}">
        <p14:creationId xmlns:p14="http://schemas.microsoft.com/office/powerpoint/2010/main" xmlns="" val="31108769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,21,10</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中国古代饮茶之风始于唐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盛于宋。到宋代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茶叶已成为中原及周边各族人民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一日不可以无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的日常消费品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对宋代的社会生活产生了重大影响。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西戎茶马之市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自宋已然。盖土蕃潼酪腥膻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非茶不解其毒</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藉之可以得马。以草木之叶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易边场之用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利之最大者也。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谢肇淛《五杂俎》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蜀中旧使交子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纸币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惟有茶山交易最为浩瀚。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苏辙《论蜀茶五害状》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茶之制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择要会之地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曰江陵、曰真州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江苏仪征</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初数户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后繁之。市中荼坊林立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徽人、晋人荟萃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五音杂语。</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输之于边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数倍利之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骤富焉。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庄季裕《鸡肋编》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940127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材料四</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朱雀门外除东西两教坊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余皆居民或茶坊。</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茶坊每五更点灯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买卖衣物、图画、花环、领抹之类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至晓即散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谓之鬼市子。</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又北山子茶坊</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仕女往往夜游吃茶于彼。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孟元老《东京梦华录》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请回答</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据材料一和所学知识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分析宋政府茶叶专卖的主要原因。</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据材料二、材料三、材料四和所学知识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分析茶叶贸易对宋代商品经济的影响。</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茶坊、瓦肆等大量兴起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乃宋代开创之新气象。结合所学知识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说明宋代在城市商业布局、思想、文学等方面的新变化。</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548141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增加财政收入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促进贸易发展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增强军事力量。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促进纸币流通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以经济职能为主的城镇兴起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城市商业繁荣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市井生活繁荣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地域商人出现。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城市商业布局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打破市坊界限。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出现了一个以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为核心的观念系统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文学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出现一种更易抒发感情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表现市井生活的新体裁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本题以茶叶为切入点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考查宋代社会状况。第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问直接依据材料信息整合回答即可。第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问从茶叶角度切入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结合宋代商品经济发展状况进行分析归纳即可。第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问根据所学知识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从宋代城市、思想、文化角度回答即可。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804971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明清时期的商业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明中后期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大运河流经的东昌府是山东最重要的棉花产区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所产棉花多由江淮商人坐地收揽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沿运河运至江南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而后返销棉布。这一现象产生的主要因素是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交通方式的变革</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土地制度的调整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货币制度的改变</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地区经济的差异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本题考查明朝经济的区域专业化现象。题干材料反映的是山东东昌府这一棉花产区与江南棉布生产之间的区域合作关系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其反映的是农业种植和手工业生产的区域专业化现象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这一现象出现的根源在于地区经济优势及发展水平的差异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项正确。材料中涉及的运河运输在隋代就已经出现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不属于交通方式的变革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题干材料中未涉及土地制度和货币制度的调整与改变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7668344" y="2204864"/>
            <a:ext cx="359637" cy="361175"/>
          </a:xfrm>
          <a:prstGeom prst="rect">
            <a:avLst/>
          </a:prstGeom>
        </p:spPr>
      </p:pic>
    </p:spTree>
    <p:extLst>
      <p:ext uri="{BB962C8B-B14F-4D97-AF65-F5344CB8AC3E}">
        <p14:creationId xmlns:p14="http://schemas.microsoft.com/office/powerpoint/2010/main" xmlns="" val="38705680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研究表明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明代大商人的资本一般为白银数十万两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多者上百万两。到清代中期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大商人的资本一般在一百万两以上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甚至多达千万两。这表明清代中期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商人的地位发生根本性改变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重农抑商政策明显松弛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商业活动的规模进一步扩大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白银开始成为流通货币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本题考查明清时期商品经济的发展。题干材料对比了明清大商人的资本状况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说明清代商品经济发展水平高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商品经济的规模进一步扩大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明清时期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统治阶级仍实行重农抑商政策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两项均不符合题意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材料主旨是明清大商人的资本状况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与白银普遍流通无关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7164288" y="1988840"/>
            <a:ext cx="359637" cy="361175"/>
          </a:xfrm>
          <a:prstGeom prst="rect">
            <a:avLst/>
          </a:prstGeom>
        </p:spPr>
      </p:pic>
    </p:spTree>
    <p:extLst>
      <p:ext uri="{BB962C8B-B14F-4D97-AF65-F5344CB8AC3E}">
        <p14:creationId xmlns:p14="http://schemas.microsoft.com/office/powerpoint/2010/main" xmlns="" val="407689050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明朝嘉靖年间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山西武城县县令鉴于该县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集日寡而旷多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每逢集日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便组织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歌舞剧戏之徒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各呈其技于要街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众且观且市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远近毕至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喧声沸腾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粟米丝麻布帛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禽而鸡鹜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兽而牛羊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食而鱼肉果菰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与夫南北水陆之产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可以供民生所需者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错然填街溢巷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。从史料可知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当时武城县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农村集市贸易从无到有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文化与商业结合活跃经济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居民日常文化活动丰富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乡村城镇化发展比较迅速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6516216" y="3429000"/>
            <a:ext cx="359637" cy="361175"/>
          </a:xfrm>
          <a:prstGeom prst="rect">
            <a:avLst/>
          </a:prstGeom>
        </p:spPr>
      </p:pic>
    </p:spTree>
    <p:extLst>
      <p:ext uri="{BB962C8B-B14F-4D97-AF65-F5344CB8AC3E}">
        <p14:creationId xmlns:p14="http://schemas.microsoft.com/office/powerpoint/2010/main" xmlns="" val="14109054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本题考查中国古代商业。由材料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组织</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歌舞剧戏之徒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各呈其技于要街</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众且观且市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远近毕至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喧声沸腾</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文化与商业的结合推动了武城县的经济发展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项正确。由材料可知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山西武城县本来就有农村集市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日寡而旷多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项错误。材料中举办的文化活动是县令为了改善集市冷清的局面而采取的一项措施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不能说明居民日常文化活动丰富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项错误。材料并未涉及乡村城镇化发展的相关内容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只是强调了武城县集市繁荣的情况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691014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08720"/>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右图中的动物是郑和下西洋时外国使臣随船向明政府贡献的奇珍异兽。明朝君臣认为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这就是中国传说中的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麒麟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明成祖遂厚赐外国使臣。这表明当时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对外交流促使中国传统绘画出现新的类型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朝廷用中国文化对朝贡贸易贡品加以解读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海禁政策的解除促进了对外文化交流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外来物品的传入推动了传统观念更新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18xqg06.eps" descr="id:2147495893;FounderCES"/>
          <p:cNvPicPr/>
          <p:nvPr/>
        </p:nvPicPr>
        <p:blipFill>
          <a:blip r:embed="rId6"/>
          <a:stretch>
            <a:fillRect/>
          </a:stretch>
        </p:blipFill>
        <p:spPr>
          <a:xfrm>
            <a:off x="6372200" y="2204864"/>
            <a:ext cx="1944216" cy="3840427"/>
          </a:xfrm>
          <a:prstGeom prst="rect">
            <a:avLst/>
          </a:prstGeom>
        </p:spPr>
      </p:pic>
      <p:pic>
        <p:nvPicPr>
          <p:cNvPr id="12" name="图片 11"/>
          <p:cNvPicPr>
            <a:picLocks noChangeAspect="1"/>
          </p:cNvPicPr>
          <p:nvPr/>
        </p:nvPicPr>
        <p:blipFill>
          <a:blip r:embed="rId7"/>
          <a:stretch>
            <a:fillRect/>
          </a:stretch>
        </p:blipFill>
        <p:spPr>
          <a:xfrm>
            <a:off x="7344308" y="1800059"/>
            <a:ext cx="359637" cy="361175"/>
          </a:xfrm>
          <a:prstGeom prst="rect">
            <a:avLst/>
          </a:prstGeom>
        </p:spPr>
      </p:pic>
    </p:spTree>
    <p:extLst>
      <p:ext uri="{BB962C8B-B14F-4D97-AF65-F5344CB8AC3E}">
        <p14:creationId xmlns:p14="http://schemas.microsoft.com/office/powerpoint/2010/main" xmlns="" val="191223738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图片材料中的长颈鹿是郑和下西洋时外国使臣向明政府贡献的礼物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外国使臣因此得到明成祖的厚赐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故属于朝贡贸易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由明代朝臣用中国传说中的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麒麟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对其进行解释可知</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材料图片仍是中国传统绘画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图片内容反映了对外交流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但无法判断绘画形式受其影响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明太祖下令实行海禁政策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并延续到清朝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材料信息反映了以传统文化解释外来物品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并未体现传统观念更新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157673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6" action="ppaction://hlinksldjump"/>
            <a:extLst>
              <a:ext uri="{FF2B5EF4-FFF2-40B4-BE49-F238E27FC236}">
                <a16:creationId xmlns:a16="http://schemas.microsoft.com/office/drawing/2014/main" xmlns=""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836712"/>
            <a:ext cx="8128000" cy="805862"/>
          </a:xfrm>
          <a:prstGeom prst="rect">
            <a:avLst/>
          </a:prstGeom>
        </p:spPr>
        <p:txBody>
          <a:bodyPr>
            <a:spAutoFit/>
          </a:bodyPr>
          <a:lstStyle/>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5</a:t>
            </a:r>
            <a:r>
              <a:rPr lang="en-US" altLang="zh-CN" sz="2200">
                <a:solidFill>
                  <a:srgbClr val="000000"/>
                </a:solidFill>
                <a:cs typeface="Times New Roman" panose="02020603050405020304" pitchFamily="18" charset="0"/>
              </a:rPr>
              <a:t>.(2018·</a:t>
            </a:r>
            <a:r>
              <a:rPr lang="zh-CN" altLang="en-US"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cs typeface="Times New Roman" panose="02020603050405020304" pitchFamily="18" charset="0"/>
              </a:rPr>
              <a:t>,15,4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明中叶以来</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松江府</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今上海一带</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所辖市镇数量如下表所示。据此表可以得出</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B</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smtClean="0">
                <a:solidFill>
                  <a:srgbClr val="000000"/>
                </a:solidFill>
                <a:cs typeface="Times New Roman" panose="02020603050405020304" pitchFamily="18" charset="0"/>
              </a:rPr>
              <a:t>)</a:t>
            </a:r>
            <a:endParaRPr lang="en-US" altLang="zh-CN" sz="2200"/>
          </a:p>
        </p:txBody>
      </p:sp>
      <p:graphicFrame>
        <p:nvGraphicFramePr>
          <p:cNvPr id="4" name="对象 3"/>
          <p:cNvGraphicFramePr>
            <a:graphicFrameLocks noChangeAspect="1"/>
          </p:cNvGraphicFramePr>
          <p:nvPr>
            <p:extLst>
              <p:ext uri="{D42A27DB-BD31-4B8C-83A1-F6EECF244321}">
                <p14:modId xmlns:p14="http://schemas.microsoft.com/office/powerpoint/2010/main" xmlns="" val="3712344580"/>
              </p:ext>
            </p:extLst>
          </p:nvPr>
        </p:nvGraphicFramePr>
        <p:xfrm>
          <a:off x="508000" y="1628800"/>
          <a:ext cx="8128000" cy="2629842"/>
        </p:xfrm>
        <a:graphic>
          <a:graphicData uri="http://schemas.openxmlformats.org/presentationml/2006/ole">
            <p:oleObj spid="_x0000_s25605" name="文档" r:id="rId7" imgW="3895491" imgH="1260765" progId="Word.Document.12">
              <p:embed/>
            </p:oleObj>
          </a:graphicData>
        </a:graphic>
      </p:graphicFrame>
      <p:sp>
        <p:nvSpPr>
          <p:cNvPr id="5" name="矩形 4"/>
          <p:cNvSpPr>
            <a:spLocks noChangeAspect="1"/>
          </p:cNvSpPr>
          <p:nvPr/>
        </p:nvSpPr>
        <p:spPr>
          <a:xfrm>
            <a:off x="508000" y="3752449"/>
            <a:ext cx="8312472" cy="3037242"/>
          </a:xfrm>
          <a:prstGeom prst="rect">
            <a:avLst/>
          </a:prstGeom>
        </p:spPr>
        <p:txBody>
          <a:bodyPr wrap="square">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市镇数量增长体现出商人地位上升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明清时期松江地区工商业发展较快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市镇增多与近代开放通商口岸有关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清政府与民国政府都重视商业发展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①④</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smtClean="0">
                <a:solidFill>
                  <a:srgbClr val="000000"/>
                </a:solidFill>
                <a:latin typeface="NEU-BZ-S92"/>
                <a:cs typeface="宋体" panose="02010600030101010101" pitchFamily="2" charset="-122"/>
              </a:rPr>
              <a:t>③</a:t>
            </a:r>
            <a:r>
              <a:rPr lang="en-US" altLang="zh-CN" sz="2200" smtClean="0">
                <a:solidFill>
                  <a:srgbClr val="000000"/>
                </a:solidFill>
                <a:latin typeface="NEU-BZ-S92"/>
                <a:cs typeface="宋体" panose="02010600030101010101" pitchFamily="2" charset="-122"/>
              </a:rPr>
              <a:t>  </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②④</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从表格中可以看出明清时期松江府所辖市镇数量逐渐增加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这是松江地区工商业经济发展和近代长三角地区开放通商口岸的必然结果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②③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正确。从题干中无法看出商人社会地位上升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清政府曾长期推行重农抑商的政策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zh-CN" altLang="zh-CN" sz="2200">
                <a:solidFill>
                  <a:srgbClr val="000000"/>
                </a:solidFill>
                <a:latin typeface="NEU-BZ-S92"/>
                <a:cs typeface="宋体" panose="02010600030101010101" pitchFamily="2" charset="-122"/>
              </a:rPr>
              <a:t>①④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8"/>
          <a:stretch>
            <a:fillRect/>
          </a:stretch>
        </p:blipFill>
        <p:spPr>
          <a:xfrm>
            <a:off x="6012160" y="1248300"/>
            <a:ext cx="359637" cy="361175"/>
          </a:xfrm>
          <a:prstGeom prst="rect">
            <a:avLst/>
          </a:prstGeom>
        </p:spPr>
      </p:pic>
    </p:spTree>
    <p:extLst>
      <p:ext uri="{BB962C8B-B14F-4D97-AF65-F5344CB8AC3E}">
        <p14:creationId xmlns:p14="http://schemas.microsoft.com/office/powerpoint/2010/main" xmlns="" val="8517845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105</TotalTime>
  <Words>11129</Words>
  <Application>Microsoft Office PowerPoint</Application>
  <PresentationFormat>全屏显示(4:3)</PresentationFormat>
  <Paragraphs>1238</Paragraphs>
  <Slides>140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140</vt:i4>
      </vt:variant>
    </vt:vector>
  </HeadingPairs>
  <TitlesOfParts>
    <vt:vector size="142"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7</cp:revision>
  <dcterms:created xsi:type="dcterms:W3CDTF">2019-07-05T00:12:36Z</dcterms:created>
  <dcterms:modified xsi:type="dcterms:W3CDTF">2021-06-17T16:24:43Z</dcterms:modified>
</cp:coreProperties>
</file>