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142.xml" ContentType="application/vnd.openxmlformats-officedocument.presentationml.tags+xml"/>
  <Override PartName="/ppt/tags/tag15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6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2"/>
  </p:notesMasterIdLst>
  <p:handoutMasterIdLst>
    <p:handoutMasterId r:id="rId43"/>
  </p:handoutMasterIdLst>
  <p:sldIdLst>
    <p:sldId id="331" r:id="rId6"/>
    <p:sldId id="332" r:id="rId7"/>
    <p:sldId id="333" r:id="rId8"/>
    <p:sldId id="699" r:id="rId9"/>
    <p:sldId id="335" r:id="rId10"/>
    <p:sldId id="261" r:id="rId11"/>
    <p:sldId id="280" r:id="rId12"/>
    <p:sldId id="627" r:id="rId13"/>
    <p:sldId id="677" r:id="rId14"/>
    <p:sldId id="700" r:id="rId15"/>
    <p:sldId id="278" r:id="rId16"/>
    <p:sldId id="272" r:id="rId17"/>
    <p:sldId id="422" r:id="rId18"/>
    <p:sldId id="423" r:id="rId19"/>
    <p:sldId id="701" r:id="rId20"/>
    <p:sldId id="702" r:id="rId21"/>
    <p:sldId id="290" r:id="rId22"/>
    <p:sldId id="519" r:id="rId23"/>
    <p:sldId id="551" r:id="rId24"/>
    <p:sldId id="577" r:id="rId25"/>
    <p:sldId id="424" r:id="rId26"/>
    <p:sldId id="427" r:id="rId27"/>
    <p:sldId id="428" r:id="rId28"/>
    <p:sldId id="703" r:id="rId29"/>
    <p:sldId id="704" r:id="rId30"/>
    <p:sldId id="730" r:id="rId31"/>
    <p:sldId id="731" r:id="rId32"/>
    <p:sldId id="279" r:id="rId33"/>
    <p:sldId id="273" r:id="rId34"/>
    <p:sldId id="346" r:id="rId35"/>
    <p:sldId id="732" r:id="rId36"/>
    <p:sldId id="347" r:id="rId37"/>
    <p:sldId id="540" r:id="rId38"/>
    <p:sldId id="672" r:id="rId39"/>
    <p:sldId id="306" r:id="rId40"/>
    <p:sldId id="348"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社会主义制度的建立与社会主义建设的探索</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社会主义制度的建立与社会主义建设的探索</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社会主义制度的建立与社会主义建设的探索</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社会主义制度的建立与社会主义建设的探索</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社会主义制度的建立与社会主义建设的探索</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11.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28.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4.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5.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6.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47.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1.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21.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 Target="slide11.xml"/><Relationship Id="rId5" Type="http://schemas.openxmlformats.org/officeDocument/2006/relationships/notesSlide" Target="../notesSlides/notesSlide6.xml"/><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7.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8.xml"/></Relationships>
</file>

<file path=ppt/slides/_rels/slide2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62.xml"/><Relationship Id="rId4"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5.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tags" Target="../tags/tag16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3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tags" Target="../tags/tag166.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tags" Target="../tags/tag16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 Target="slide28.xml"/><Relationship Id="rId4" Type="http://schemas.openxmlformats.org/officeDocument/2006/relationships/notesSlide" Target="../notesSlides/notesSlide7.xml"/></Relationships>
</file>

<file path=ppt/slides/_rels/slide3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tags" Target="../tags/tag17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 Target="slide5.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xml"/><Relationship Id="rId5" Type="http://schemas.openxmlformats.org/officeDocument/2006/relationships/slide" Target="slide6.xml"/><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5.xml"/><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1042035"/>
            <a:ext cx="10796270" cy="922020"/>
          </a:xfrm>
          <a:prstGeom prst="rect">
            <a:avLst/>
          </a:prstGeom>
          <a:noFill/>
          <a:ln w="9525">
            <a:noFill/>
          </a:ln>
        </p:spPr>
        <p:txBody>
          <a:bodyPr wrap="square" anchor="t">
            <a:spAutoFit/>
          </a:bodyPr>
          <a:lstStyle/>
          <a:p>
            <a:pPr algn="ctr">
              <a:lnSpc>
                <a:spcPct val="150000"/>
              </a:lnSpc>
            </a:pP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第十</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社会主义制度的建立与社会主义建设的探索</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合 13"/>
          <p:cNvGrpSpPr/>
          <p:nvPr/>
        </p:nvGrpSpPr>
        <p:grpSpPr>
          <a:xfrm>
            <a:off x="3001010" y="2085975"/>
            <a:ext cx="6254115" cy="4521200"/>
            <a:chOff x="4726" y="3395"/>
            <a:chExt cx="9849" cy="7120"/>
          </a:xfrm>
        </p:grpSpPr>
        <p:grpSp>
          <p:nvGrpSpPr>
            <p:cNvPr id="66" name="组合 65"/>
            <p:cNvGrpSpPr/>
            <p:nvPr/>
          </p:nvGrpSpPr>
          <p:grpSpPr>
            <a:xfrm>
              <a:off x="4745" y="4857"/>
              <a:ext cx="9808" cy="1259"/>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4726" y="6349"/>
              <a:ext cx="9808" cy="1259"/>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4767" y="9257"/>
              <a:ext cx="9808" cy="1259"/>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 name="组合 1"/>
            <p:cNvGrpSpPr/>
            <p:nvPr/>
          </p:nvGrpSpPr>
          <p:grpSpPr>
            <a:xfrm>
              <a:off x="4767" y="3395"/>
              <a:ext cx="9808" cy="1257"/>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4750" y="7825"/>
              <a:ext cx="9808" cy="1259"/>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3" name="文本框 102"/>
          <p:cNvSpPr txBox="1"/>
          <p:nvPr/>
        </p:nvSpPr>
        <p:spPr>
          <a:xfrm>
            <a:off x="865505" y="1583690"/>
            <a:ext cx="1044702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下图是“文化大革命”时期的一张毕业证影印件。图中框定的四处信息中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不具有这一时期鲜明时代特征的是（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247" name="image60.jpg" descr="id:2147515797;FounderCES"/>
          <p:cNvPicPr>
            <a:picLocks noChangeAspect="1"/>
          </p:cNvPicPr>
          <p:nvPr/>
        </p:nvPicPr>
        <p:blipFill>
          <a:blip r:embed="rId3"/>
          <a:stretch>
            <a:fillRect/>
          </a:stretch>
        </p:blipFill>
        <p:spPr>
          <a:xfrm>
            <a:off x="5354955" y="2889250"/>
            <a:ext cx="2023110" cy="2428875"/>
          </a:xfrm>
          <a:prstGeom prst="rect">
            <a:avLst/>
          </a:prstGeom>
        </p:spPr>
      </p:pic>
      <p:sp>
        <p:nvSpPr>
          <p:cNvPr id="4" name="文本框 3"/>
          <p:cNvSpPr txBox="1"/>
          <p:nvPr/>
        </p:nvSpPr>
        <p:spPr>
          <a:xfrm>
            <a:off x="977265" y="5654040"/>
            <a:ext cx="6691630"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①</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②</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③</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④</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9013190" y="2280285"/>
            <a:ext cx="504825" cy="460375"/>
          </a:xfrm>
          <a:prstGeom prst="rect">
            <a:avLst/>
          </a:prstGeom>
          <a:noFill/>
        </p:spPr>
        <p:txBody>
          <a:bodyPr wrap="square" rtlCol="0">
            <a:spAutoFit/>
          </a:bodyPr>
          <a:lstStyle/>
          <a:p>
            <a:r>
              <a:rPr lang="en-US" altLang="zh-CN" sz="2400">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548630" y="2397130"/>
            <a:ext cx="351790" cy="2451263"/>
            <a:chOff x="11056" y="1761"/>
            <a:chExt cx="554" cy="3860"/>
          </a:xfrm>
        </p:grpSpPr>
        <p:grpSp>
          <p:nvGrpSpPr>
            <p:cNvPr id="2" name="组合 1"/>
            <p:cNvGrpSpPr/>
            <p:nvPr/>
          </p:nvGrpSpPr>
          <p:grpSpPr>
            <a:xfrm>
              <a:off x="11056" y="1761"/>
              <a:ext cx="552" cy="2498"/>
              <a:chOff x="6385743" y="2576511"/>
              <a:chExt cx="350520" cy="1525983"/>
            </a:xfrm>
          </p:grpSpPr>
          <p:sp>
            <p:nvSpPr>
              <p:cNvPr id="10" name="椭圆 9"/>
              <p:cNvSpPr/>
              <p:nvPr/>
            </p:nvSpPr>
            <p:spPr>
              <a:xfrm>
                <a:off x="6385743" y="2576511"/>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741814"/>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椭圆 8"/>
            <p:cNvSpPr/>
            <p:nvPr/>
          </p:nvSpPr>
          <p:spPr>
            <a:xfrm>
              <a:off x="11058" y="5031"/>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6825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4904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35883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14189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4400550" y="2371725"/>
            <a:ext cx="7523480" cy="2886710"/>
            <a:chOff x="7238" y="4021"/>
            <a:chExt cx="12813" cy="4546"/>
          </a:xfrm>
        </p:grpSpPr>
        <p:grpSp>
          <p:nvGrpSpPr>
            <p:cNvPr id="16" name="组合 15"/>
            <p:cNvGrpSpPr/>
            <p:nvPr/>
          </p:nvGrpSpPr>
          <p:grpSpPr>
            <a:xfrm>
              <a:off x="7238" y="4021"/>
              <a:ext cx="12813" cy="4546"/>
              <a:chOff x="3266299" y="1664728"/>
              <a:chExt cx="8136392" cy="2886905"/>
            </a:xfrm>
          </p:grpSpPr>
          <p:sp>
            <p:nvSpPr>
              <p:cNvPr id="18" name="文本框 2">
                <a:hlinkClick r:id="rId2" action="ppaction://hlinksldjump"/>
              </p:cNvPr>
              <p:cNvSpPr txBox="1"/>
              <p:nvPr/>
            </p:nvSpPr>
            <p:spPr>
              <a:xfrm>
                <a:off x="3270419" y="1664728"/>
                <a:ext cx="7685896" cy="83000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第一个五年计划、第一届全国人民代表</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大会与1954年《中华人民共和国宪法》</a:t>
                </a:r>
              </a:p>
            </p:txBody>
          </p:sp>
          <p:sp>
            <p:nvSpPr>
              <p:cNvPr id="23" name="文本框 2">
                <a:hlinkClick r:id="rId3" action="ppaction://hlinksldjump"/>
              </p:cNvPr>
              <p:cNvSpPr txBox="1"/>
              <p:nvPr/>
            </p:nvSpPr>
            <p:spPr>
              <a:xfrm>
                <a:off x="3266299" y="3721632"/>
                <a:ext cx="8136392" cy="830001"/>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中共八大、“大跃进”与人民公社化运动、</a:t>
                </a:r>
              </a:p>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“文化大革命”、社会主义建设成就</a:t>
                </a:r>
              </a:p>
            </p:txBody>
          </p:sp>
        </p:grpSp>
        <p:sp>
          <p:nvSpPr>
            <p:cNvPr id="6" name="文本框 2">
              <a:hlinkClick r:id="rId4" action="ppaction://hlinksldjump"/>
            </p:cNvPr>
            <p:cNvSpPr txBox="1"/>
            <p:nvPr/>
          </p:nvSpPr>
          <p:spPr>
            <a:xfrm>
              <a:off x="7244" y="5871"/>
              <a:ext cx="11243" cy="72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三大改造、社会主义初级阶段</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7035"/>
            <a:ext cx="10888980" cy="822325"/>
            <a:chOff x="1034884" y="617813"/>
            <a:chExt cx="9888752" cy="822325"/>
          </a:xfrm>
        </p:grpSpPr>
        <p:sp>
          <p:nvSpPr>
            <p:cNvPr id="17" name="圆角矩形 6">
              <a:hlinkClick r:id="rId5" action="ppaction://hlinksldjump"/>
            </p:cNvPr>
            <p:cNvSpPr/>
            <p:nvPr>
              <p:custDataLst>
                <p:tags r:id="rId2"/>
              </p:custDataLst>
            </p:nvPr>
          </p:nvSpPr>
          <p:spPr>
            <a:xfrm flipH="1">
              <a:off x="2642642" y="617813"/>
              <a:ext cx="8280994" cy="82232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第一个五年计划、第一届全国人民代表大会与1954年《中华人民共和国宪法》</a:t>
              </a:r>
            </a:p>
          </p:txBody>
        </p:sp>
        <p:sp>
          <p:nvSpPr>
            <p:cNvPr id="18" name="椭圆 7"/>
            <p:cNvSpPr>
              <a:spLocks noChangeAspect="1"/>
            </p:cNvSpPr>
            <p:nvPr>
              <p:custDataLst>
                <p:tags r:id="rId3"/>
              </p:custDataLst>
            </p:nvPr>
          </p:nvSpPr>
          <p:spPr>
            <a:xfrm>
              <a:off x="1034884" y="629878"/>
              <a:ext cx="1511454" cy="810260"/>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657600"/>
            <a:ext cx="11275695" cy="119888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了解“一五”计划；了解人民代表大会制度；知道中国特色社会主义的民主政治</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6833235" y="3315335"/>
            <a:ext cx="488442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4</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P18</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P22</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615315" y="4969510"/>
          <a:ext cx="10906125" cy="1426464"/>
        </p:xfrm>
        <a:graphic>
          <a:graphicData uri="http://schemas.openxmlformats.org/drawingml/2006/table">
            <a:tbl>
              <a:tblPr firstRow="1" bandRow="1">
                <a:tableStyleId>{5940675A-B579-460E-94D1-54222C63F5DA}</a:tableStyleId>
              </a:tblPr>
              <a:tblGrid>
                <a:gridCol w="1283970"/>
                <a:gridCol w="786130"/>
                <a:gridCol w="8836025"/>
              </a:tblGrid>
              <a:tr h="480695">
                <a:tc rowSpan="2">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第一个五年计划</a:t>
                      </a:r>
                      <a:endParaRPr 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新中国成立以后，国民经济得到根本好转，但我国还是一个落后的农业国，工业水平很低，基础薄弱，门类不全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1953—1957年底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58165" y="1518285"/>
          <a:ext cx="11059795" cy="4754880"/>
        </p:xfrm>
        <a:graphic>
          <a:graphicData uri="http://schemas.openxmlformats.org/drawingml/2006/table">
            <a:tbl>
              <a:tblPr firstRow="1" bandRow="1">
                <a:tableStyleId>{5940675A-B579-460E-94D1-54222C63F5DA}</a:tableStyleId>
              </a:tblPr>
              <a:tblGrid>
                <a:gridCol w="353695"/>
                <a:gridCol w="932180"/>
                <a:gridCol w="9773920"/>
              </a:tblGrid>
              <a:tr h="0">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第一个五年计划</a:t>
                      </a:r>
                      <a:endParaRPr 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有计划地进行社会主义建设，改变国家工业落后的面貌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基本</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任务</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集中主要力量发展重工业，建立国家工业化和国防现代化的初步基础</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相应地发展交通运输业、轻工业、农业和商业</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相应地培养建设人才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749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第一个五年计划从1953年开始执行</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第一个五年计划期间，我国以苏联帮助兴建的156个项目为中心，先后施工1万多个工业项目。钢铁、煤炭、电力、机械制造等各个领域快速发展</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到1957年底，第一个五年计划的各项经济建设指标大幅度超额完成</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28015" y="1758950"/>
          <a:ext cx="10906125" cy="3840480"/>
        </p:xfrm>
        <a:graphic>
          <a:graphicData uri="http://schemas.openxmlformats.org/drawingml/2006/table">
            <a:tbl>
              <a:tblPr firstRow="1" bandRow="1">
                <a:tableStyleId>{5940675A-B579-460E-94D1-54222C63F5DA}</a:tableStyleId>
              </a:tblPr>
              <a:tblGrid>
                <a:gridCol w="353695"/>
                <a:gridCol w="932180"/>
                <a:gridCol w="9620250"/>
              </a:tblGrid>
              <a:tr h="182880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方正黑体_GBK" charset="0"/>
                        </a:rPr>
                        <a:t>第一个五年计划</a:t>
                      </a:r>
                      <a:endParaRPr 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成就</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工业：鞍山钢铁公司无缝钢管厂等三大工程、长春第一汽车制造厂、沈阳第一机床厂和飞机制造厂等建成投产</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交通运输业：新建宝成、鹰厦等铁路30余条；川藏、青藏、新藏公路相继通车，密切了祖国内地与边疆地区的联系；1957年，武汉长江大桥建成，连接了长江南北的交通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我国开始改变工业落后的面貌，向社会主义工业化迈进。工业布局大为改观，初步改变了工业分布偏于沿海的不合理布局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09600" y="1507490"/>
          <a:ext cx="10906125" cy="3657600"/>
        </p:xfrm>
        <a:graphic>
          <a:graphicData uri="http://schemas.openxmlformats.org/drawingml/2006/table">
            <a:tbl>
              <a:tblPr firstRow="1" bandRow="1">
                <a:tableStyleId>{5940675A-B579-460E-94D1-54222C63F5DA}</a:tableStyleId>
              </a:tblPr>
              <a:tblGrid>
                <a:gridCol w="1205230"/>
                <a:gridCol w="708660"/>
                <a:gridCol w="8992235"/>
              </a:tblGrid>
              <a:tr h="1463040">
                <a:tc rowSpan="2">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取得成就的国内国际因素</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1952年土地改革的完成为社会主义工业化建设创造了条件</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1954宪法的颁布，保证了社会主义经济建设的顺利进行</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社会主义制度的巨大优越性</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中共中央的正确领导，采取正确的方针政策</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全国人民建设社会主义的热情高涨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苏联社会主义建设给我们提供了大量可以参考的经验</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苏联等社会主义国家的大力支援</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第二次世界大战后，国际局势相对稳定，亚非会议成功召开并圆满结束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548640" y="1522730"/>
          <a:ext cx="11123930" cy="4826635"/>
        </p:xfrm>
        <a:graphic>
          <a:graphicData uri="http://schemas.openxmlformats.org/drawingml/2006/table">
            <a:tbl>
              <a:tblPr firstRow="1" bandRow="1">
                <a:tableStyleId>{5940675A-B579-460E-94D1-54222C63F5DA}</a:tableStyleId>
              </a:tblPr>
              <a:tblGrid>
                <a:gridCol w="414655"/>
                <a:gridCol w="757555"/>
                <a:gridCol w="1846580"/>
                <a:gridCol w="4714240"/>
                <a:gridCol w="3390900"/>
              </a:tblGrid>
              <a:tr h="365760">
                <a:tc rowSpan="4">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第</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一</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届</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全</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国</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人</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民</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代</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表</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大</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会</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1954年9月，在北京召开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第一届全国人民</a:t>
                      </a:r>
                    </a:p>
                    <a:p>
                      <a:pPr indent="0" algn="ctr">
                        <a:lnSpc>
                          <a:spcPct val="12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代表大会</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603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制定了《中华人民共和国宪法》，其规定，中华人民共和国全国人民代表大会是最高国家权力机关。这就以国家根本大法的形式确定了人民代表大会制度</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选举毛泽东为中华人民共和国主席，朱德为副主席，刘少奇为第一届全国人民代表大会常务委员会委员长；决定周恩来为国务院总理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1954年《中华人民共和国宪法》</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我国第一部社会主义类型的宪法，也是我国有史以来真正反映人民利益的宪法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581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人民代表大会制度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我国的根本政治制度，为社会主义民主政治建设奠定了基础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250" name="image62.jpg"/>
          <p:cNvPicPr>
            <a:picLocks noChangeAspect="1"/>
          </p:cNvPicPr>
          <p:nvPr/>
        </p:nvPicPr>
        <p:blipFill>
          <a:blip r:embed="rId4"/>
          <a:stretch>
            <a:fillRect/>
          </a:stretch>
        </p:blipFill>
        <p:spPr>
          <a:xfrm>
            <a:off x="8343265" y="1642745"/>
            <a:ext cx="3287395" cy="23774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390" y="1696085"/>
            <a:ext cx="6784975" cy="670560"/>
            <a:chOff x="1034884" y="720630"/>
            <a:chExt cx="5767768" cy="486469"/>
          </a:xfrm>
        </p:grpSpPr>
        <p:sp>
          <p:nvSpPr>
            <p:cNvPr id="17" name="圆角矩形 6">
              <a:hlinkClick r:id="rId5" action="ppaction://hlinksldjump"/>
            </p:cNvPr>
            <p:cNvSpPr/>
            <p:nvPr>
              <p:custDataLst>
                <p:tags r:id="rId2"/>
              </p:custDataLst>
            </p:nvPr>
          </p:nvSpPr>
          <p:spPr>
            <a:xfrm flipH="1">
              <a:off x="2455639" y="720630"/>
              <a:ext cx="4347013" cy="48646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三大改造、社会主义初级阶段</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21091"/>
              <a:ext cx="1511441" cy="486008"/>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66420" y="2785745"/>
            <a:ext cx="11015980" cy="64516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了解“三大改造”，知道中国1956年进入社会主义初级阶段。</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sp>
        <p:nvSpPr>
          <p:cNvPr id="3" name="文本框 2"/>
          <p:cNvSpPr txBox="1"/>
          <p:nvPr/>
        </p:nvSpPr>
        <p:spPr>
          <a:xfrm>
            <a:off x="6804660" y="2506980"/>
            <a:ext cx="481393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5</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P23</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P26</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730250" y="3571240"/>
          <a:ext cx="10791190" cy="1828800"/>
        </p:xfrm>
        <a:graphic>
          <a:graphicData uri="http://schemas.openxmlformats.org/drawingml/2006/table">
            <a:tbl>
              <a:tblPr firstRow="1" bandRow="1">
                <a:tableStyleId>{5940675A-B579-460E-94D1-54222C63F5DA}</a:tableStyleId>
              </a:tblPr>
              <a:tblGrid>
                <a:gridCol w="537210"/>
                <a:gridCol w="733425"/>
                <a:gridCol w="9520555"/>
              </a:tblGrid>
              <a:tr h="1236980">
                <a:tc>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农业合作化</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土地改革以后，农民分到了土地，农业生产有了恢复和发展。但是，我国的农业仍然是一家一户分散经营的，影响农业生产的发展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农产品满足不了国家工业化建设的需要</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农业合作化的优越性，促使农民踊跃参加合作社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39445" y="1397635"/>
          <a:ext cx="10916921" cy="5083810"/>
        </p:xfrm>
        <a:graphic>
          <a:graphicData uri="http://schemas.openxmlformats.org/drawingml/2006/table">
            <a:tbl>
              <a:tblPr firstRow="1" bandRow="1">
                <a:tableStyleId>{5940675A-B579-460E-94D1-54222C63F5DA}</a:tableStyleId>
              </a:tblPr>
              <a:tblGrid>
                <a:gridCol w="382270"/>
                <a:gridCol w="859790"/>
                <a:gridCol w="993775"/>
                <a:gridCol w="5676900"/>
                <a:gridCol w="3004186"/>
              </a:tblGrid>
              <a:tr h="438785">
                <a:tc rowSpan="4">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农业合作化</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形式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农业生产合作社</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4">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农民申请加入农业</a:t>
                      </a: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生产合作社</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87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走</a:t>
                      </a:r>
                      <a:r>
                        <a:rPr lang="en-US" sz="2400" b="0">
                          <a:solidFill>
                            <a:srgbClr val="000000"/>
                          </a:solidFill>
                          <a:latin typeface="宋体" panose="02010600030101010101" pitchFamily="2" charset="-122"/>
                          <a:ea typeface="宋体" panose="02010600030101010101" pitchFamily="2" charset="-122"/>
                          <a:cs typeface="方正黑体_GBK" charset="0"/>
                        </a:rPr>
                        <a:t>集体化和共同富裕</a:t>
                      </a:r>
                      <a:r>
                        <a:rPr lang="en-US" sz="2400" b="0">
                          <a:solidFill>
                            <a:srgbClr val="000000"/>
                          </a:solidFill>
                          <a:latin typeface="宋体" panose="02010600030101010101" pitchFamily="2" charset="-122"/>
                          <a:ea typeface="宋体" panose="02010600030101010101" pitchFamily="2" charset="-122"/>
                          <a:cs typeface="方正书宋_GBK" charset="0"/>
                        </a:rPr>
                        <a:t>的社会主义道路</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69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过程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实行自愿互利的原则，通过典型示范逐步推广。经历了由农业互助组、初级农业生产合作社到高级农业生产合作社三个阶段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341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农业合作化运动，将农民土地所有制转变为社会主义公有制。同时推动了手工业的社会主义改造</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rowSpan="3" gridSpan="2">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手工业</a:t>
                      </a:r>
                    </a:p>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合作化</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农业合作化运动，推动了手工业的社会主义改造，解放了农村生产力，促进了工业化的发展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38785">
                <a:tc gridSpan="2"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v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1956年，90%以上的个体手工业者参加了手工业生产合作社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38785">
                <a:tc gridSpan="2"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v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形式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手工业生产合作社</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252" name="image63.jpg"/>
          <p:cNvPicPr>
            <a:picLocks noChangeAspect="1"/>
          </p:cNvPicPr>
          <p:nvPr/>
        </p:nvPicPr>
        <p:blipFill>
          <a:blip r:embed="rId4"/>
          <a:stretch>
            <a:fillRect/>
          </a:stretch>
        </p:blipFill>
        <p:spPr>
          <a:xfrm>
            <a:off x="8615045" y="1487805"/>
            <a:ext cx="2856865" cy="23298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487045" y="1394460"/>
          <a:ext cx="11220451" cy="5112385"/>
        </p:xfrm>
        <a:graphic>
          <a:graphicData uri="http://schemas.openxmlformats.org/drawingml/2006/table">
            <a:tbl>
              <a:tblPr firstRow="1" bandRow="1">
                <a:tableStyleId>{5940675A-B579-460E-94D1-54222C63F5DA}</a:tableStyleId>
              </a:tblPr>
              <a:tblGrid>
                <a:gridCol w="417195"/>
                <a:gridCol w="743585"/>
                <a:gridCol w="6240781"/>
                <a:gridCol w="3818890"/>
              </a:tblGrid>
              <a:tr h="2917825">
                <a:tc rowSpan="4">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公私合营  </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资本主义工商业是新中国初期社会经济的重要组成部分，人民政府通过调整工商业，帮助私营工商企业取得发展，但私营工商业中也有不利于国计民生的消极方面</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随着国民经济的恢复和国营经济力量的增强，公私合营经济出现并有所发展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nSpc>
                          <a:spcPct val="130000"/>
                        </a:lnSpc>
                        <a:buNone/>
                      </a:pPr>
                      <a:r>
                        <a:rPr lang="en-US" altLang="zh-CN" sz="2400">
                          <a:solidFill>
                            <a:srgbClr val="000000"/>
                          </a:solidFill>
                          <a:latin typeface="宋体" panose="02010600030101010101" pitchFamily="2" charset="-122"/>
                          <a:ea typeface="宋体" panose="02010600030101010101" pitchFamily="2" charset="-122"/>
                        </a:rPr>
                        <a:t> </a:t>
                      </a: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nSpc>
                          <a:spcPct val="130000"/>
                        </a:lnSpc>
                        <a:buNone/>
                      </a:pPr>
                      <a:endParaRPr lang="en-US" altLang="zh-CN" sz="2400">
                        <a:solidFill>
                          <a:srgbClr val="000000"/>
                        </a:solidFill>
                        <a:latin typeface="宋体" panose="02010600030101010101" pitchFamily="2" charset="-122"/>
                        <a:ea typeface="宋体" panose="02010600030101010101" pitchFamily="2" charset="-122"/>
                      </a:endParaRPr>
                    </a:p>
                    <a:p>
                      <a:pPr indent="0" algn="ctr">
                        <a:lnSpc>
                          <a:spcPct val="130000"/>
                        </a:lnSpc>
                        <a:buNone/>
                      </a:pPr>
                      <a:r>
                        <a:rPr lang="en-US" altLang="zh-CN" sz="2400">
                          <a:solidFill>
                            <a:srgbClr val="000000"/>
                          </a:solidFill>
                          <a:latin typeface="仿宋" panose="02010609060101010101" charset="-122"/>
                          <a:ea typeface="仿宋" panose="02010609060101010101" charset="-122"/>
                        </a:rPr>
                        <a:t>公私合营后的天津</a:t>
                      </a:r>
                    </a:p>
                    <a:p>
                      <a:pPr indent="0" algn="ctr">
                        <a:lnSpc>
                          <a:spcPct val="130000"/>
                        </a:lnSpc>
                        <a:buNone/>
                      </a:pPr>
                      <a:r>
                        <a:rPr lang="en-US" altLang="zh-CN" sz="2400">
                          <a:solidFill>
                            <a:srgbClr val="000000"/>
                          </a:solidFill>
                          <a:latin typeface="仿宋" panose="02010609060101010101" charset="-122"/>
                          <a:ea typeface="仿宋" panose="02010609060101010101" charset="-122"/>
                        </a:rPr>
                        <a:t>盛锡福帽厂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使私有制经济过渡到</a:t>
                      </a:r>
                      <a:r>
                        <a:rPr lang="en-US" sz="2400" b="0">
                          <a:solidFill>
                            <a:srgbClr val="000000"/>
                          </a:solidFill>
                          <a:latin typeface="宋体" panose="02010600030101010101" pitchFamily="2" charset="-122"/>
                          <a:ea typeface="宋体" panose="02010600030101010101" pitchFamily="2" charset="-122"/>
                          <a:cs typeface="方正黑体_GBK" charset="0"/>
                        </a:rPr>
                        <a:t>社会主义公有制经济</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方式</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公私合营</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创举</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国家对资本家占有的生产资料实行赎买政策，实现了和平过渡，是中国社会主义改造的创举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254" name="image64.jpg"/>
          <p:cNvPicPr>
            <a:picLocks noChangeAspect="1"/>
          </p:cNvPicPr>
          <p:nvPr/>
        </p:nvPicPr>
        <p:blipFill>
          <a:blip r:embed="rId4"/>
          <a:stretch>
            <a:fillRect/>
          </a:stretch>
        </p:blipFill>
        <p:spPr>
          <a:xfrm>
            <a:off x="7958455" y="2009775"/>
            <a:ext cx="3667760" cy="26295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1521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239" name="10.eps" descr="id:2147515717;FounderCES"/>
          <p:cNvPicPr>
            <a:picLocks noChangeAspect="1"/>
          </p:cNvPicPr>
          <p:nvPr/>
        </p:nvPicPr>
        <p:blipFill>
          <a:blip r:embed="rId2"/>
          <a:stretch>
            <a:fillRect/>
          </a:stretch>
        </p:blipFill>
        <p:spPr>
          <a:xfrm>
            <a:off x="447040" y="2590800"/>
            <a:ext cx="11308715" cy="333057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920115" y="2037080"/>
          <a:ext cx="10239375" cy="2924175"/>
        </p:xfrm>
        <a:graphic>
          <a:graphicData uri="http://schemas.openxmlformats.org/drawingml/2006/table">
            <a:tbl>
              <a:tblPr firstRow="1" bandRow="1">
                <a:tableStyleId>{5940675A-B579-460E-94D1-54222C63F5DA}</a:tableStyleId>
              </a:tblPr>
              <a:tblGrid>
                <a:gridCol w="543560"/>
                <a:gridCol w="897890"/>
                <a:gridCol w="8797925"/>
              </a:tblGrid>
              <a:tr h="365760">
                <a:tc rowSpan="4">
                  <a:txBody>
                    <a:bodyPr/>
                    <a:lstStyle/>
                    <a:p>
                      <a:pPr indent="0" algn="ctr">
                        <a:lnSpc>
                          <a:spcPct val="17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三大改造</a:t>
                      </a: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完成</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1956年底</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实质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生产资料私有制向社会主义公有制转变</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社会主义基本制度在我国建立起来，这是中国历史上最深刻的社会变革。我国从此进入社会主义初级阶段</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6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不足</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后期存在着要求过急、工作过粗、改变过快等缺点</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80390" y="1494154"/>
            <a:ext cx="10497185" cy="861059"/>
            <a:chOff x="1034884" y="696214"/>
            <a:chExt cx="8923442" cy="624670"/>
          </a:xfrm>
        </p:grpSpPr>
        <p:sp>
          <p:nvSpPr>
            <p:cNvPr id="17" name="圆角矩形 6">
              <a:hlinkClick r:id=""/>
            </p:cNvPr>
            <p:cNvSpPr/>
            <p:nvPr>
              <p:custDataLst>
                <p:tags r:id="rId2"/>
              </p:custDataLst>
            </p:nvPr>
          </p:nvSpPr>
          <p:spPr>
            <a:xfrm flipH="1">
              <a:off x="2455639" y="696214"/>
              <a:ext cx="7502687" cy="61453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中共八大、“大跃进”与人民公社化运动、“文化大革命”、社会主义建设成就</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05888"/>
              <a:ext cx="1511441" cy="61499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3" name="文本框 2"/>
          <p:cNvSpPr txBox="1"/>
          <p:nvPr/>
        </p:nvSpPr>
        <p:spPr>
          <a:xfrm>
            <a:off x="6628130" y="2508250"/>
            <a:ext cx="496824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6</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P27</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P32</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100" name="文本框 99"/>
          <p:cNvSpPr txBox="1"/>
          <p:nvPr/>
        </p:nvSpPr>
        <p:spPr>
          <a:xfrm>
            <a:off x="580390" y="2855595"/>
            <a:ext cx="11015980" cy="1753235"/>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知道“大跃进”和人民公社化运动的失误，了解“文化大革命”的严重危害及主要教训；了解这一时期以王进喜、雷锋、邓稼先、焦裕禄等为代表的广大干部群众艰苦奋斗的精神。</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nvPr>
        </p:nvGraphicFramePr>
        <p:xfrm>
          <a:off x="636270" y="4622165"/>
          <a:ext cx="10891520" cy="1828800"/>
        </p:xfrm>
        <a:graphic>
          <a:graphicData uri="http://schemas.openxmlformats.org/drawingml/2006/table">
            <a:tbl>
              <a:tblPr firstRow="1" bandRow="1">
                <a:tableStyleId>{5940675A-B579-460E-94D1-54222C63F5DA}</a:tableStyleId>
              </a:tblPr>
              <a:tblGrid>
                <a:gridCol w="1047115"/>
                <a:gridCol w="711200"/>
                <a:gridCol w="833120"/>
                <a:gridCol w="8300085"/>
              </a:tblGrid>
              <a:tr h="365760">
                <a:tc rowSpan="3">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在探索中曲折前进</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中共</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八大</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1956年在北京召开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大会分析了当时国内的主要矛盾，指出党和人民的主要任务是集中力量把我国尽快地从落后的农业国变为先进的工业国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75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作用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中共八大以后，中国开始全面的大规模的社会主义建设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13740" y="1493520"/>
          <a:ext cx="10807065" cy="4937760"/>
        </p:xfrm>
        <a:graphic>
          <a:graphicData uri="http://schemas.openxmlformats.org/drawingml/2006/table">
            <a:tbl>
              <a:tblPr firstRow="1" bandRow="1">
                <a:tableStyleId>{5940675A-B579-460E-94D1-54222C63F5DA}</a:tableStyleId>
              </a:tblPr>
              <a:tblGrid>
                <a:gridCol w="426085"/>
                <a:gridCol w="1040765"/>
                <a:gridCol w="993140"/>
                <a:gridCol w="8347075"/>
              </a:tblGrid>
              <a:tr h="553085">
                <a:tc rowSpan="5">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在探索中曲折前进</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社会主义建设总路线</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1958年，中共八大二次会议提出“鼓足干劲、力争上游、多快好省地建设社会主义”的总路线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86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“大跃进”和人民公社化运动　</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1958年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679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反映了人民群众迫切要求改变我国经济落后状况的愿望，但急于求成，忽视客观的经济规律；自然灾害严重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后果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1959年至1961年，我国的国民经济发生严重困难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722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教训</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经济建设要从我国基本国情出发，实事求是</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经济建设要遵循经济发展的客观规律，不能急于求成</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生产关系一定要适应生产力的发展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24840" y="1479550"/>
          <a:ext cx="10957560" cy="4937760"/>
        </p:xfrm>
        <a:graphic>
          <a:graphicData uri="http://schemas.openxmlformats.org/drawingml/2006/table">
            <a:tbl>
              <a:tblPr firstRow="1" bandRow="1">
                <a:tableStyleId>{5940675A-B579-460E-94D1-54222C63F5DA}</a:tableStyleId>
              </a:tblPr>
              <a:tblGrid>
                <a:gridCol w="1310640"/>
                <a:gridCol w="948055"/>
                <a:gridCol w="819785"/>
                <a:gridCol w="7879080"/>
              </a:tblGrid>
              <a:tr h="0">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在探索中曲折前进</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调整国民经济</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1961—1965年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八字</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方针</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调整、巩固、充实、提高</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17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到1965年，国民经济调整的任务基本完成，工农业生产得到恢复和发展，呈现出物价稳定、市场繁荣的新面貌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1780">
                <a:tc rowSpan="4">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“文化大革命”</a:t>
                      </a:r>
                      <a:endParaRPr lang="en-US" altLang="zh-CN"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1966—1976年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17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防止资本主义复辟</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17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爆发</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1966年夏，全面发动起来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口号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“以阶级斗争为纲”“打倒一切，全面内战”</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601345" y="1514475"/>
          <a:ext cx="11005185" cy="4937760"/>
        </p:xfrm>
        <a:graphic>
          <a:graphicData uri="http://schemas.openxmlformats.org/drawingml/2006/table">
            <a:tbl>
              <a:tblPr firstRow="1" bandRow="1">
                <a:tableStyleId>{5940675A-B579-460E-94D1-54222C63F5DA}</a:tableStyleId>
              </a:tblPr>
              <a:tblGrid>
                <a:gridCol w="854710"/>
                <a:gridCol w="744220"/>
                <a:gridCol w="9406255"/>
              </a:tblGrid>
              <a:tr h="890905">
                <a:tc rowSpan="2">
                  <a:txBody>
                    <a:bodyPr/>
                    <a:lstStyle/>
                    <a:p>
                      <a:pPr indent="0">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“文化大革命”</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过程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许多地方出现造反派组织打、砸、抢事件，学校停课、工厂停工“闹革命”</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民主与法制受到践踏，社会和生产秩序陷于混乱</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国家主席刘少奇遭受迫害，成为“文化大革命”中最大的冤案</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老一辈革命家的斗争遭到了压制和打击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591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粉碎</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1971年9月13日，林彪等人外逃，在蒙古人民共和国温都尔汗机毁人亡，即“九一三事件”。林彪反革命集团被粉碎 </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1976年10月，华国锋、叶剑英等代表中央将“四人帮”隔离审查，一举粉碎江青反革命集团，结束了长达十年之久的“文化大革命”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55015" y="1989455"/>
          <a:ext cx="10654665" cy="2743200"/>
        </p:xfrm>
        <a:graphic>
          <a:graphicData uri="http://schemas.openxmlformats.org/drawingml/2006/table">
            <a:tbl>
              <a:tblPr firstRow="1" bandRow="1">
                <a:tableStyleId>{5940675A-B579-460E-94D1-54222C63F5DA}</a:tableStyleId>
              </a:tblPr>
              <a:tblGrid>
                <a:gridCol w="840740"/>
                <a:gridCol w="869950"/>
                <a:gridCol w="8943975"/>
              </a:tblGrid>
              <a:tr h="829310">
                <a:tc rowSpan="2">
                  <a:txBody>
                    <a:bodyPr/>
                    <a:lstStyle/>
                    <a:p>
                      <a:pPr indent="0">
                        <a:lnSpc>
                          <a:spcPct val="17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“文化大革命”</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给党、国家和各族人民带来新中国成立后最严重的挫折，造成了巨大的损失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49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教训</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健全和加强社会主义民主与法制，走依法治国的道路</a:t>
                      </a:r>
                    </a:p>
                    <a:p>
                      <a:pPr indent="0">
                        <a:lnSpc>
                          <a:spcPct val="17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坚持以经济建设为中心，坚持实事求是，反对任何形式的个人崇拜和个人专断</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13435" y="1549400"/>
          <a:ext cx="10466705" cy="7014210"/>
        </p:xfrm>
        <a:graphic>
          <a:graphicData uri="http://schemas.openxmlformats.org/drawingml/2006/table">
            <a:tbl>
              <a:tblPr firstRow="1" bandRow="1">
                <a:tableStyleId>{5940675A-B579-460E-94D1-54222C63F5DA}</a:tableStyleId>
              </a:tblPr>
              <a:tblGrid>
                <a:gridCol w="522605"/>
                <a:gridCol w="814070"/>
                <a:gridCol w="9130030"/>
              </a:tblGrid>
              <a:tr h="569595">
                <a:tc rowSpan="2">
                  <a:txBody>
                    <a:bodyPr/>
                    <a:lstStyle/>
                    <a:p>
                      <a:pPr indent="0">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建设成就</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全面的社会主义建设事业开始后，中国人民在中国共产党的领导下，以高昂的热情投入社会主义建设事业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9984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主要成就</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钢铁：建成武汉、包头两大钢铁基地</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石油：大庆油田、胜利油田和大港油田建成，到1965年，实现了原油和石油产品的全部自给</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现代工业：新兴的电子工业、原子能工业、航天工业从无到有地发展起来</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交通方面：修建了兰新、兰青、包兰等铁路</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科技：我国首先完成了人工合成结晶牛胰岛素，在世界上居于领先地位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57555" y="1535430"/>
          <a:ext cx="10466705" cy="5486400"/>
        </p:xfrm>
        <a:graphic>
          <a:graphicData uri="http://schemas.openxmlformats.org/drawingml/2006/table">
            <a:tbl>
              <a:tblPr firstRow="1" bandRow="1">
                <a:tableStyleId>{5940675A-B579-460E-94D1-54222C63F5DA}</a:tableStyleId>
              </a:tblPr>
              <a:tblGrid>
                <a:gridCol w="522605"/>
                <a:gridCol w="814070"/>
                <a:gridCol w="580390"/>
                <a:gridCol w="583565"/>
                <a:gridCol w="5078730"/>
                <a:gridCol w="2887345"/>
              </a:tblGrid>
              <a:tr h="796290">
                <a:tc rowSpan="4">
                  <a:txBody>
                    <a:bodyPr/>
                    <a:lstStyle/>
                    <a:p>
                      <a:pPr indent="0">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建设成就</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模范人物</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代表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“铁人”王进喜、党的好干部焦裕禄、解放军好战士雷锋</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3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3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3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3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3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雷锋</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83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优秀</a:t>
                      </a:r>
                    </a:p>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品质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热爱祖国、艰苦创业，密切联系群众，全心全意为人民服务</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00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我国初步形成了独立的、比较完整的工业体系和国民经济体系，为现代化建设打下了坚实的物质基础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2494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“文化大革命”时期的成就</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1967年6月，成功爆炸了第一颗氢弹</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1970年4月，成功发射了第一颗人造地球卫星</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1973年，首次培育成功籼型杂交水稻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258" name="p61 雷锋.jpg"/>
          <p:cNvPicPr>
            <a:picLocks noChangeAspect="1"/>
          </p:cNvPicPr>
          <p:nvPr/>
        </p:nvPicPr>
        <p:blipFill>
          <a:blip r:embed="rId4"/>
          <a:stretch>
            <a:fillRect/>
          </a:stretch>
        </p:blipFill>
        <p:spPr>
          <a:xfrm>
            <a:off x="8364220" y="1887855"/>
            <a:ext cx="2832100" cy="205930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4907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87398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25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227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783751"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570230" y="3116580"/>
            <a:ext cx="11005820" cy="3415030"/>
          </a:xfrm>
          <a:prstGeom prst="rect">
            <a:avLst/>
          </a:prstGeom>
          <a:noFill/>
          <a:ln w="9525">
            <a:solidFill>
              <a:schemeClr val="tx1"/>
            </a:solidFill>
          </a:ln>
        </p:spPr>
        <p:txBody>
          <a:bodyPr wrap="square">
            <a:spAutoFit/>
          </a:bodyPr>
          <a:lstStyle/>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）第一个五年计划是优先发展重工业</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而不是片面地发展重工业。</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1949—1956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年是过渡时期</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其社会性质是新民主主义社会</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其任务是进行社会主义革命</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建立社会主义制度。</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年召开的第一届中国人民政治协商会议通过的《中国人民政治协商会议共同纲领》</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起临时宪法的作用</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年召开的第一届全国人民代表大会制定的《中华人民共和国宪法》</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才是我国第一部社会主义类型的宪法。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4315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p:nvPr>
            <p:custDataLst>
              <p:tags r:id="rId1"/>
            </p:custDataLst>
          </p:nvPr>
        </p:nvGraphicFramePr>
        <p:xfrm>
          <a:off x="709930" y="2570480"/>
          <a:ext cx="10699750" cy="3840480"/>
        </p:xfrm>
        <a:graphic>
          <a:graphicData uri="http://schemas.openxmlformats.org/drawingml/2006/table">
            <a:tbl>
              <a:tblPr firstRow="1" bandRow="1">
                <a:tableStyleId>{5940675A-B579-460E-94D1-54222C63F5DA}</a:tableStyleId>
              </a:tblPr>
              <a:tblGrid>
                <a:gridCol w="2200910"/>
                <a:gridCol w="880110"/>
                <a:gridCol w="880745"/>
                <a:gridCol w="879475"/>
                <a:gridCol w="2865120"/>
                <a:gridCol w="1320165"/>
                <a:gridCol w="1673225"/>
              </a:tblGrid>
              <a:tr h="40005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515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伟大成就</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2016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新中国成立初期</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工业发展</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折线型</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事物的发展趋势</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54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2016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三大改造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图片型</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方式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三大改造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图片型</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方式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08990" y="1590675"/>
            <a:ext cx="10641965" cy="4523105"/>
          </a:xfrm>
          <a:prstGeom prst="rect">
            <a:avLst/>
          </a:prstGeom>
          <a:noFill/>
          <a:ln w="9525">
            <a:solidFill>
              <a:schemeClr val="tx1"/>
            </a:solidFill>
          </a:ln>
        </p:spPr>
        <p:txBody>
          <a:bodyPr wrap="square">
            <a:spAutoFit/>
          </a:bodyPr>
          <a:lstStyle/>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年三大改造的基本完成标志着我国社会主义制度的建立</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；1954</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年第一届全国人民代表大会的召开标志着人民代表大会制度的建立。</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中华人民共和国的成立标志着我国进入新民主主义社会</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三大改造的基本完成标志着我国进入社会主义初级阶段。</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年土地改革确立的是农民土地所有制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年对农业的社会主义改造基本完成使农民土地所有制转变为集体公有制。</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）我国对资本主义工商业的社会主义改造的伟大创举是赎买政策</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而不是公私合营。</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116330" y="1911985"/>
            <a:ext cx="9899015" cy="3857625"/>
          </a:xfrm>
          <a:prstGeom prst="rect">
            <a:avLst/>
          </a:prstGeom>
          <a:noFill/>
          <a:ln w="9525">
            <a:solidFill>
              <a:schemeClr val="tx1"/>
            </a:solidFill>
          </a:ln>
        </p:spPr>
        <p:txBody>
          <a:bodyPr wrap="square">
            <a:spAutoFit/>
          </a:bodyPr>
          <a:lstStyle/>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）社会主义建设总路线不是在中共八大上提出的</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而是在</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1958</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年中共八大二次会议上提出的。</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）“文化大革命”发动的根本原因是“左”的错误发展到“以阶级斗争为纲”。</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）林彪不属于“四人帮”的成员</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他和江青分别属于不同的反革命集团。</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7798" y="128289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nvPr>
        </p:nvGraphicFramePr>
        <p:xfrm>
          <a:off x="440055" y="2078355"/>
          <a:ext cx="11279505" cy="4274820"/>
        </p:xfrm>
        <a:graphic>
          <a:graphicData uri="http://schemas.openxmlformats.org/drawingml/2006/table">
            <a:tbl>
              <a:tblPr firstRow="1" bandRow="1">
                <a:tableStyleId>{5940675A-B579-460E-94D1-54222C63F5DA}</a:tableStyleId>
              </a:tblPr>
              <a:tblGrid>
                <a:gridCol w="415290"/>
                <a:gridCol w="10864215"/>
              </a:tblGrid>
              <a:tr h="430530">
                <a:tc grid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探究一：20世纪50年代中国共产党探索社会主义道路的有利条件</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rowSpan="5">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国内</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经过抗美援朝战争、土地改革后，国内社会环境趋于稳定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354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三大改造基本完成，社会主义制度在我国基本确立，我国进入社会主义初级阶段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第一个五年计划顺利实施，经济建设取得了重大成就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《中华人民共和国宪法》颁布，人民群众对社会主义建设的热情日益高涨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中国共产党注意结合本国国情，不断总结本国的建设经验</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国际</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中国周边国际环境和国际形势趋于缓和，为我国进行社会主义建设提供了较好的外部环境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1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第三次科技革命日新月异，促进了社会的进步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795020" y="1499235"/>
          <a:ext cx="10504170" cy="5535930"/>
        </p:xfrm>
        <a:graphic>
          <a:graphicData uri="http://schemas.openxmlformats.org/drawingml/2006/table">
            <a:tbl>
              <a:tblPr firstRow="1" bandRow="1">
                <a:tableStyleId>{5940675A-B579-460E-94D1-54222C63F5DA}</a:tableStyleId>
              </a:tblPr>
              <a:tblGrid>
                <a:gridCol w="838200"/>
                <a:gridCol w="9665970"/>
              </a:tblGrid>
              <a:tr h="329565">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探究二：“文化大革命”产生的原因、性质及历史教训</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19785">
                <a:tc rowSpan="4">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原因</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“左”的错误导致一些领导人错误分析国内形势，片面强调阶级斗争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根本原因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2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个人崇拜盛行，使领导者的错误不能得到有效遏制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95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被反革命集团利用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95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周边国际形势紧张，中苏关系恶化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是一场由领导者错误发动、被反革命集团利用、给党和各族人民带来严重灾难的内乱。它不是任何意义上的进步和革命，而是一场历史性的灾难和倒退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822960" y="1834515"/>
          <a:ext cx="10504170" cy="3730752"/>
        </p:xfrm>
        <a:graphic>
          <a:graphicData uri="http://schemas.openxmlformats.org/drawingml/2006/table">
            <a:tbl>
              <a:tblPr firstRow="1" bandRow="1">
                <a:tableStyleId>{5940675A-B579-460E-94D1-54222C63F5DA}</a:tableStyleId>
              </a:tblPr>
              <a:tblGrid>
                <a:gridCol w="838200"/>
                <a:gridCol w="9665970"/>
              </a:tblGrid>
              <a:tr h="329565">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探究二：“文化大革命”产生的原因、性质及历史教训</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28930">
                <a:tc rowSpan="4">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教训</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要坚持实事求是的原则，正确分析国内外形势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12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党和国家必须将工作重心转移到经济建设上来，以经济建设为中心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197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要坚持党的民主集中制和集体领导原则，反对任何形式的个人崇拜和神化领袖的做法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66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必须进一步发扬社会主义民主，建立、健全社会主义法制体系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graphicFrame>
        <p:nvGraphicFramePr>
          <p:cNvPr id="2" name="表格 1"/>
          <p:cNvGraphicFramePr/>
          <p:nvPr>
            <p:custDataLst>
              <p:tags r:id="rId1"/>
            </p:custDataLst>
          </p:nvPr>
        </p:nvGraphicFramePr>
        <p:xfrm>
          <a:off x="734060" y="2217420"/>
          <a:ext cx="10735310" cy="4279392"/>
        </p:xfrm>
        <a:graphic>
          <a:graphicData uri="http://schemas.openxmlformats.org/drawingml/2006/table">
            <a:tbl>
              <a:tblPr firstRow="1" bandRow="1">
                <a:tableStyleId>{5940675A-B579-460E-94D1-54222C63F5DA}</a:tableStyleId>
              </a:tblPr>
              <a:tblGrid>
                <a:gridCol w="691515"/>
                <a:gridCol w="10043795"/>
              </a:tblGrid>
              <a:tr h="408305">
                <a:tc grid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比较一：三大改造与第一个五年计划</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67995">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区别</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第一个五年计划主要是发展经济，是中国工业化的起步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9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三大改造是变革社会生产关系，是为了解决工业化过程中的原料、劳动力、资金等问题，即为满足工业化正常进行的需要而开展的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6560">
                <a:tc rowSpan="2">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联系</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三大改造是为了配合第一个五年计划的进行、保证第一个五年计划的实施而开展的，三大改造从某种方面来说，起到了加快第一个五年计划进行和完成的作用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99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第一个五年计划实施的时间是1953—1957年，三大改造发生在1953—1956年。由此可见，三大改造发生在“一五”计划实施期间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nvPr>
        </p:nvGraphicFramePr>
        <p:xfrm>
          <a:off x="1033145" y="2040890"/>
          <a:ext cx="10058400" cy="3511296"/>
        </p:xfrm>
        <a:graphic>
          <a:graphicData uri="http://schemas.openxmlformats.org/drawingml/2006/table">
            <a:tbl>
              <a:tblPr firstRow="1" bandRow="1">
                <a:tableStyleId>{5940675A-B579-460E-94D1-54222C63F5DA}</a:tableStyleId>
              </a:tblPr>
              <a:tblGrid>
                <a:gridCol w="988060"/>
                <a:gridCol w="9070340"/>
              </a:tblGrid>
              <a:tr h="365760">
                <a:tc gridSpan="2">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比较二：农业合作化与人民公社化</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相同点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农业合作化与人民公社化的共同特点是把农民的土地所有制改为集体的土地所有制，是社会主义制度在农村建立的标志与体现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4968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不同点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人民公社化相对于农业合作化，规模更大、公有制程度更高，人民公社化实际上是追求平均主义，是探索社会主义建设过程中的一次严重失误；人民公社化实质是“大跃进”在农村的翻版和扩大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67080" y="1491615"/>
          <a:ext cx="10699750" cy="4937760"/>
        </p:xfrm>
        <a:graphic>
          <a:graphicData uri="http://schemas.openxmlformats.org/drawingml/2006/table">
            <a:tbl>
              <a:tblPr firstRow="1" bandRow="1">
                <a:tableStyleId>{5940675A-B579-460E-94D1-54222C63F5DA}</a:tableStyleId>
              </a:tblPr>
              <a:tblGrid>
                <a:gridCol w="2200910"/>
                <a:gridCol w="880110"/>
                <a:gridCol w="880745"/>
                <a:gridCol w="879475"/>
                <a:gridCol w="2865120"/>
                <a:gridCol w="1320165"/>
                <a:gridCol w="1673225"/>
              </a:tblGrid>
              <a:tr h="40005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0810">
                <a:tc rowSpan="3">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失误与曲折</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“文化大革命”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图片型</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特征</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60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“文化大革命”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特征</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2021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三大改造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折线型</a:t>
                      </a:r>
                    </a:p>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特征</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055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根据近五年河北真题分析，在全面复习本讲的基础上重点关注“一五”计划、三大改造、“文化大革命”等知识点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406640" y="2904169"/>
            <a:ext cx="363220" cy="1709548"/>
            <a:chOff x="9694" y="2017"/>
            <a:chExt cx="572" cy="2692"/>
          </a:xfrm>
        </p:grpSpPr>
        <p:sp>
          <p:nvSpPr>
            <p:cNvPr id="10" name="椭圆 9"/>
            <p:cNvSpPr/>
            <p:nvPr/>
          </p:nvSpPr>
          <p:spPr>
            <a:xfrm>
              <a:off x="9715" y="2017"/>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9694" y="4158"/>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22734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62633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560597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40300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6336030" y="2851150"/>
            <a:ext cx="4827905" cy="1818005"/>
            <a:chOff x="7910" y="3610"/>
            <a:chExt cx="9347" cy="2863"/>
          </a:xfrm>
        </p:grpSpPr>
        <p:sp>
          <p:nvSpPr>
            <p:cNvPr id="2" name="文本框 2">
              <a:hlinkClick r:id="rId3" action="ppaction://hlinksldjump"/>
            </p:cNvPr>
            <p:cNvSpPr txBox="1"/>
            <p:nvPr/>
          </p:nvSpPr>
          <p:spPr>
            <a:xfrm>
              <a:off x="7927" y="3610"/>
              <a:ext cx="933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伟大成就（高频考点）</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4" action="ppaction://hlinksldjump"/>
            </p:cNvPr>
            <p:cNvSpPr txBox="1"/>
            <p:nvPr/>
          </p:nvSpPr>
          <p:spPr>
            <a:xfrm>
              <a:off x="7910" y="5748"/>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失误与曲折</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340646"/>
            <a:ext cx="6266816" cy="627895"/>
            <a:chOff x="1034884" y="629878"/>
            <a:chExt cx="5253382" cy="627895"/>
          </a:xfrm>
        </p:grpSpPr>
        <p:sp>
          <p:nvSpPr>
            <p:cNvPr id="7" name="圆角矩形 6">
              <a:hlinkClick r:id="rId5" action="ppaction://hlinksldjump"/>
            </p:cNvPr>
            <p:cNvSpPr/>
            <p:nvPr>
              <p:custDataLst>
                <p:tags r:id="rId1"/>
              </p:custDataLst>
            </p:nvPr>
          </p:nvSpPr>
          <p:spPr>
            <a:xfrm flipH="1">
              <a:off x="2547181" y="664168"/>
              <a:ext cx="3741085"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伟大成就（高频考点）</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89585" y="3022600"/>
            <a:ext cx="11059795"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2021·河北，15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下面统计图中的“某时段”应是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353380" y="31793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369494"/>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4704715" y="3887470"/>
            <a:ext cx="6088380" cy="368300"/>
          </a:xfrm>
          <a:prstGeom prst="rect">
            <a:avLst/>
          </a:prstGeom>
          <a:noFill/>
          <a:ln w="9525">
            <a:noFill/>
          </a:ln>
        </p:spPr>
        <p:txBody>
          <a:bodyPr wrap="square">
            <a:spAutoFit/>
          </a:bodyPr>
          <a:lstStyle/>
          <a:p>
            <a:pPr indent="0" algn="ctr"/>
            <a:r>
              <a:rPr lang="zh-CN" b="1">
                <a:solidFill>
                  <a:srgbClr val="000000"/>
                </a:solidFill>
                <a:latin typeface="宋体" panose="02010600030101010101" pitchFamily="2" charset="-122"/>
                <a:ea typeface="宋体" panose="02010600030101010101" pitchFamily="2" charset="-122"/>
                <a:cs typeface="方正书宋_GBK" charset="0"/>
              </a:rPr>
              <a:t>某时段我国工业总产值中部分经济成分所占比重统计图</a:t>
            </a:r>
            <a:endParaRPr lang="zh-CN" altLang="en-US" b="1">
              <a:solidFill>
                <a:srgbClr val="000000"/>
              </a:solidFill>
              <a:latin typeface="宋体" panose="02010600030101010101" pitchFamily="2" charset="-122"/>
              <a:ea typeface="宋体" panose="02010600030101010101" pitchFamily="2" charset="-122"/>
              <a:cs typeface="方正书宋_GBK" charset="0"/>
            </a:endParaRPr>
          </a:p>
        </p:txBody>
      </p:sp>
      <p:pic>
        <p:nvPicPr>
          <p:cNvPr id="10" name="图片 9"/>
          <p:cNvPicPr/>
          <p:nvPr/>
        </p:nvPicPr>
        <p:blipFill>
          <a:blip r:embed="rId8"/>
          <a:stretch>
            <a:fillRect/>
          </a:stretch>
        </p:blipFill>
        <p:spPr>
          <a:xfrm>
            <a:off x="5095875" y="4283075"/>
            <a:ext cx="5546725" cy="2083435"/>
          </a:xfrm>
          <a:prstGeom prst="rect">
            <a:avLst/>
          </a:prstGeom>
          <a:noFill/>
          <a:ln w="9525">
            <a:noFill/>
          </a:ln>
        </p:spPr>
      </p:pic>
      <p:sp>
        <p:nvSpPr>
          <p:cNvPr id="18" name="文本框 17"/>
          <p:cNvSpPr txBox="1"/>
          <p:nvPr/>
        </p:nvSpPr>
        <p:spPr>
          <a:xfrm>
            <a:off x="556895" y="4119245"/>
            <a:ext cx="276415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1911</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1918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1949</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1956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1958</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1965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1978</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1985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795020" y="1498600"/>
            <a:ext cx="1060132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2016·河北，21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下列是我国不同历史时期印制的爱国题材的火花</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即火柴盒上的贴画</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，对其反映的史实出现的先后顺序，排列正确的是</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0181545" y="220907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2" name="组合 11"/>
          <p:cNvGrpSpPr/>
          <p:nvPr/>
        </p:nvGrpSpPr>
        <p:grpSpPr>
          <a:xfrm>
            <a:off x="2500630" y="2919730"/>
            <a:ext cx="6838315" cy="2737485"/>
            <a:chOff x="3938" y="4774"/>
            <a:chExt cx="10769" cy="4311"/>
          </a:xfrm>
        </p:grpSpPr>
        <p:grpSp>
          <p:nvGrpSpPr>
            <p:cNvPr id="10" name="组合 9"/>
            <p:cNvGrpSpPr/>
            <p:nvPr/>
          </p:nvGrpSpPr>
          <p:grpSpPr>
            <a:xfrm>
              <a:off x="3938" y="4774"/>
              <a:ext cx="10202" cy="3587"/>
              <a:chOff x="7371" y="5634"/>
              <a:chExt cx="4678" cy="1010"/>
            </a:xfrm>
          </p:grpSpPr>
          <p:pic>
            <p:nvPicPr>
              <p:cNvPr id="101" name="图片 100"/>
              <p:cNvPicPr/>
              <p:nvPr/>
            </p:nvPicPr>
            <p:blipFill>
              <a:blip r:embed="rId4"/>
              <a:stretch>
                <a:fillRect/>
              </a:stretch>
            </p:blipFill>
            <p:spPr>
              <a:xfrm>
                <a:off x="7371" y="5634"/>
                <a:ext cx="2430" cy="990"/>
              </a:xfrm>
              <a:prstGeom prst="rect">
                <a:avLst/>
              </a:prstGeom>
              <a:noFill/>
              <a:ln w="9525">
                <a:noFill/>
              </a:ln>
            </p:spPr>
          </p:pic>
          <p:pic>
            <p:nvPicPr>
              <p:cNvPr id="9" name="图片 8"/>
              <p:cNvPicPr/>
              <p:nvPr/>
            </p:nvPicPr>
            <p:blipFill>
              <a:blip r:embed="rId5"/>
              <a:stretch>
                <a:fillRect/>
              </a:stretch>
            </p:blipFill>
            <p:spPr>
              <a:xfrm>
                <a:off x="9724" y="5653"/>
                <a:ext cx="2325" cy="990"/>
              </a:xfrm>
              <a:prstGeom prst="rect">
                <a:avLst/>
              </a:prstGeom>
              <a:noFill/>
              <a:ln w="9525">
                <a:noFill/>
              </a:ln>
            </p:spPr>
          </p:pic>
        </p:grpSp>
        <p:sp>
          <p:nvSpPr>
            <p:cNvPr id="11" name="文本框 10"/>
            <p:cNvSpPr txBox="1"/>
            <p:nvPr/>
          </p:nvSpPr>
          <p:spPr>
            <a:xfrm>
              <a:off x="4025" y="8361"/>
              <a:ext cx="10682" cy="725"/>
            </a:xfrm>
            <a:prstGeom prst="rect">
              <a:avLst/>
            </a:prstGeom>
            <a:noFill/>
          </p:spPr>
          <p:txBody>
            <a:bodyPr wrap="square" rtlCol="0">
              <a:spAutoFit/>
            </a:bodyPr>
            <a:lstStyle/>
            <a:p>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①</a:t>
              </a:r>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②</a:t>
              </a:r>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③</a:t>
              </a:r>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④</a:t>
              </a:r>
            </a:p>
          </p:txBody>
        </p:sp>
      </p:grpSp>
      <p:sp>
        <p:nvSpPr>
          <p:cNvPr id="13" name="文本框 12"/>
          <p:cNvSpPr txBox="1"/>
          <p:nvPr/>
        </p:nvSpPr>
        <p:spPr>
          <a:xfrm>
            <a:off x="795020" y="5897880"/>
            <a:ext cx="1033462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②③④①</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④②①③</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①③④②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④②③①</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572135" y="1572260"/>
            <a:ext cx="10936605" cy="6451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2020·河北，14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下面两则老广告可共同佐证</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7824425" y="172076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46" name="王老吉.jpg" descr="id:2147515782;FounderCES"/>
          <p:cNvPicPr>
            <a:picLocks noChangeAspect="1"/>
          </p:cNvPicPr>
          <p:nvPr/>
        </p:nvPicPr>
        <p:blipFill>
          <a:blip r:embed="rId4"/>
          <a:stretch>
            <a:fillRect/>
          </a:stretch>
        </p:blipFill>
        <p:spPr>
          <a:xfrm>
            <a:off x="3311525" y="2270125"/>
            <a:ext cx="3702685" cy="2527300"/>
          </a:xfrm>
          <a:prstGeom prst="rect">
            <a:avLst/>
          </a:prstGeom>
        </p:spPr>
      </p:pic>
      <p:sp>
        <p:nvSpPr>
          <p:cNvPr id="103" name="文本框 102"/>
          <p:cNvSpPr txBox="1"/>
          <p:nvPr/>
        </p:nvSpPr>
        <p:spPr>
          <a:xfrm>
            <a:off x="695325" y="4993640"/>
            <a:ext cx="875919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cs typeface="Times New Roman" panose="02020603050405020304" pitchFamily="18" charset="0"/>
              </a:rPr>
              <a:t>A. </a:t>
            </a:r>
            <a:r>
              <a:rPr lang="zh-CN" sz="2400" b="1">
                <a:solidFill>
                  <a:srgbClr val="000000"/>
                </a:solidFill>
                <a:latin typeface="Times New Roman" panose="02020603050405020304" pitchFamily="18" charset="0"/>
                <a:cs typeface="Times New Roman" panose="02020603050405020304" pitchFamily="18" charset="0"/>
              </a:rPr>
              <a:t>民族工业发展的艰难历程</a:t>
            </a:r>
            <a:r>
              <a:rPr lang="en-US" altLang="zh-CN" sz="2400" b="1">
                <a:solidFill>
                  <a:srgbClr val="000000"/>
                </a:solidFill>
                <a:latin typeface="Times New Roman" panose="02020603050405020304" pitchFamily="18" charset="0"/>
                <a:cs typeface="Times New Roman" panose="02020603050405020304" pitchFamily="18" charset="0"/>
              </a:rPr>
              <a:t>                </a:t>
            </a:r>
            <a:r>
              <a:rPr lang="en-US" sz="2400" b="1">
                <a:solidFill>
                  <a:srgbClr val="000000"/>
                </a:solidFill>
                <a:latin typeface="Times New Roman" panose="02020603050405020304" pitchFamily="18" charset="0"/>
                <a:cs typeface="Times New Roman" panose="02020603050405020304" pitchFamily="18" charset="0"/>
              </a:rPr>
              <a:t>B. </a:t>
            </a:r>
            <a:r>
              <a:rPr lang="zh-CN" sz="2400" b="1">
                <a:solidFill>
                  <a:srgbClr val="000000"/>
                </a:solidFill>
                <a:latin typeface="Times New Roman" panose="02020603050405020304" pitchFamily="18" charset="0"/>
                <a:cs typeface="Times New Roman" panose="02020603050405020304" pitchFamily="18" charset="0"/>
              </a:rPr>
              <a:t>抗美援朝运动的开展</a:t>
            </a:r>
            <a:endParaRPr lang="en-US" sz="2400" b="1">
              <a:solidFill>
                <a:srgbClr val="000000"/>
              </a:solidFill>
              <a:latin typeface="Times New Roman" panose="02020603050405020304" pitchFamily="18" charset="0"/>
              <a:cs typeface="Times New Roman" panose="02020603050405020304" pitchFamily="18" charset="0"/>
            </a:endParaRPr>
          </a:p>
          <a:p>
            <a:r>
              <a:rPr lang="en-US" sz="2400" b="1">
                <a:solidFill>
                  <a:srgbClr val="000000"/>
                </a:solidFill>
                <a:latin typeface="Times New Roman" panose="02020603050405020304" pitchFamily="18" charset="0"/>
                <a:cs typeface="Times New Roman" panose="02020603050405020304" pitchFamily="18" charset="0"/>
              </a:rPr>
              <a:t>C. </a:t>
            </a:r>
            <a:r>
              <a:rPr lang="zh-CN" sz="2400" b="1">
                <a:solidFill>
                  <a:srgbClr val="000000"/>
                </a:solidFill>
                <a:latin typeface="Times New Roman" panose="02020603050405020304" pitchFamily="18" charset="0"/>
                <a:cs typeface="Times New Roman" panose="02020603050405020304" pitchFamily="18" charset="0"/>
              </a:rPr>
              <a:t>三大改造的实行</a:t>
            </a:r>
            <a:r>
              <a:rPr lang="en-US" altLang="zh-CN" sz="2400" b="1">
                <a:solidFill>
                  <a:srgbClr val="000000"/>
                </a:solidFill>
                <a:latin typeface="Times New Roman" panose="02020603050405020304" pitchFamily="18" charset="0"/>
                <a:cs typeface="Times New Roman" panose="02020603050405020304" pitchFamily="18" charset="0"/>
              </a:rPr>
              <a:t>                                </a:t>
            </a:r>
            <a:r>
              <a:rPr lang="en-US" sz="2400" b="1">
                <a:solidFill>
                  <a:srgbClr val="000000"/>
                </a:solidFill>
                <a:latin typeface="Times New Roman" panose="02020603050405020304" pitchFamily="18" charset="0"/>
                <a:cs typeface="Times New Roman" panose="02020603050405020304" pitchFamily="18" charset="0"/>
              </a:rPr>
              <a:t>D. </a:t>
            </a:r>
            <a:r>
              <a:rPr lang="zh-CN" sz="2400" b="1">
                <a:solidFill>
                  <a:srgbClr val="000000"/>
                </a:solidFill>
                <a:latin typeface="Times New Roman" panose="02020603050405020304" pitchFamily="18" charset="0"/>
                <a:cs typeface="Times New Roman" panose="02020603050405020304" pitchFamily="18" charset="0"/>
              </a:rPr>
              <a:t>改革开放政策的推行</a:t>
            </a:r>
            <a:endParaRPr lang="zh-CN" altLang="en-US"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657497" y="1515781"/>
            <a:ext cx="4612005" cy="627895"/>
            <a:chOff x="1034884" y="629878"/>
            <a:chExt cx="3866178" cy="627895"/>
          </a:xfrm>
        </p:grpSpPr>
        <p:sp>
          <p:nvSpPr>
            <p:cNvPr id="7" name="圆角矩形 6">
              <a:hlinkClick r:id=""/>
            </p:cNvPr>
            <p:cNvSpPr/>
            <p:nvPr>
              <p:custDataLst>
                <p:tags r:id="rId1"/>
              </p:custDataLst>
            </p:nvPr>
          </p:nvSpPr>
          <p:spPr>
            <a:xfrm flipH="1">
              <a:off x="2547181" y="664168"/>
              <a:ext cx="2353881"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失误与曲折</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2" name="文本框 101"/>
          <p:cNvSpPr txBox="1"/>
          <p:nvPr/>
        </p:nvSpPr>
        <p:spPr>
          <a:xfrm>
            <a:off x="698500" y="2159635"/>
            <a:ext cx="10795000" cy="286131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2020·河北，15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小说《平凡的世界》写道：孙少平的姐夫王满银，从一个河南手艺人那里买了些老鼠药，在集市上倒卖了其中的十几包，每包赚了五分钱，总共得利不到一元。人家说他走资本主义道路，他和那些扩大了几尺自留地或犯了点其他“资本主义”禁忌的老百姓等，都被强制“劳教”。该故事情节发生的历史背景是</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295730" y="451857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3" name="文本框 102"/>
          <p:cNvSpPr txBox="1"/>
          <p:nvPr/>
        </p:nvSpPr>
        <p:spPr>
          <a:xfrm>
            <a:off x="611505" y="5248910"/>
            <a:ext cx="883920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土地改革的开展</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一五计划的实施</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“文化大革命”的进行</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十一届三中全会的召开</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18166e63-6b6a-498d-adef-d6909dcbbd88}"/>
  <p:tag name="TABLE_ENDDRAG_ORIGIN_RECT" val="842*793"/>
  <p:tag name="TABLE_ENDDRAG_RECT" val="62*136*842*793"/>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18166e63-6b6a-498d-adef-d6909dcbbd88}"/>
  <p:tag name="TABLE_ENDDRAG_ORIGIN_RECT" val="842*793"/>
  <p:tag name="TABLE_ENDDRAG_RECT" val="62*136*842*793"/>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3d0b79a2-2ace-451b-93d3-e15b9683b29e}"/>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d32df668-2f2c-461e-b42e-0e0147f27978}"/>
  <p:tag name="TABLE_ENDDRAG_ORIGIN_RECT" val="841*767"/>
  <p:tag name="TABLE_ENDDRAG_RECT" val="63*118*841*767"/>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d32df668-2f2c-461e-b42e-0e0147f27978}"/>
  <p:tag name="TABLE_ENDDRAG_ORIGIN_RECT" val="841*767"/>
  <p:tag name="TABLE_ENDDRAG_RECT" val="63*118*841*767"/>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ba649f3c-39f3-4c39-8f88-1a368b99a26f}"/>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86058708-e4ec-45ec-8ce3-7b073c600761}"/>
  <p:tag name="TABLE_ENDDRAG_ORIGIN_RECT" val="875*335"/>
  <p:tag name="TABLE_ENDDRAG_RECT" val="50*119*875*33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39b79d9d-c3bb-43c3-a470-6a2eaa564fe3}"/>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6232d531-8517-43f6-9ca6-d4e1cd456fc1}"/>
  <p:tag name="TABLE_ENDDRAG_ORIGIN_RECT" val="834*882"/>
  <p:tag name="TABLE_ENDDRAG_RECT" val="66*122*834*882"/>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7524880a-edd2-449d-82b6-ed4a05a68fcd}"/>
  <p:tag name="TABLE_ENDDRAG_ORIGIN_RECT" val="844*412"/>
  <p:tag name="TABLE_ENDDRAG_RECT" val="62*127*844*412"/>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7524880a-edd2-449d-82b6-ed4a05a68fcd}"/>
  <p:tag name="TABLE_ENDDRAG_ORIGIN_RECT" val="844*412"/>
  <p:tag name="TABLE_ENDDRAG_RECT" val="62*127*844*412"/>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c07f2b2c-f7c9-4c13-8b9f-a8f0230814c3}"/>
  <p:tag name="TABLE_ENDDRAG_ORIGIN_RECT" val="857*123"/>
  <p:tag name="TABLE_ENDDRAG_RECT" val="50*363*857*123"/>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01e7be07-8781-4b0c-8e3b-9dd185df1649}"/>
  <p:tag name="TABLE_ENDDRAG_ORIGIN_RECT" val="850*388"/>
  <p:tag name="TABLE_ENDDRAG_RECT" val="56*125*850*388"/>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01e7be07-8781-4b0c-8e3b-9dd185df1649}"/>
  <p:tag name="TABLE_ENDDRAG_ORIGIN_RECT" val="833*1314"/>
  <p:tag name="TABLE_ENDDRAG_RECT" val="56*125*833*1314"/>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6464d234-14d1-464c-9e56-a524273aafb3}"/>
  <p:tag name="TABLE_ENDDRAG_ORIGIN_RECT" val="838*587"/>
  <p:tag name="TABLE_ENDDRAG_RECT" val="62*122*838*587"/>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6464d234-14d1-464c-9e56-a524273aafb3}"/>
  <p:tag name="TABLE_ENDDRAG_ORIGIN_RECT" val="838*587"/>
  <p:tag name="TABLE_ENDDRAG_RECT" val="62*122*838*587"/>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819a7166-359d-442e-9dd5-afedeb4ff2aa}"/>
  <p:tag name="TABLE_ENDDRAG_ORIGIN_RECT" val="824*871"/>
  <p:tag name="TABLE_ENDDRAG_RECT" val="54*120*824*871"/>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819a7166-359d-442e-9dd5-afedeb4ff2aa}"/>
  <p:tag name="TABLE_ENDDRAG_ORIGIN_RECT" val="824*871"/>
  <p:tag name="TABLE_ENDDRAG_RECT" val="54*120*824*871"/>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c97aae4a-04b5-43c7-973b-84c5d13d24f3}"/>
  <p:tag name="TABLE_ENDDRAG_ORIGIN_RECT" val="898*293"/>
  <p:tag name="TABLE_ENDDRAG_RECT" val="36*155*898*293"/>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0199f610-b3c5-428b-b344-71d471c0e85e}"/>
  <p:tag name="TABLE_ENDDRAG_ORIGIN_RECT" val="827*645"/>
  <p:tag name="TABLE_ENDDRAG_RECT" val="59*134*827*645"/>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0199f610-b3c5-428b-b344-71d471c0e85e}"/>
  <p:tag name="TABLE_ENDDRAG_ORIGIN_RECT" val="827*645"/>
  <p:tag name="TABLE_ENDDRAG_RECT" val="59*134*827*645"/>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70334f2f-449a-4ef6-b246-66589fff7b63}"/>
  <p:tag name="TABLE_ENDDRAG_ORIGIN_RECT" val="823*418"/>
  <p:tag name="TABLE_ENDDRAG_RECT" val="69*177*823*418"/>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fa9f3aa4-708c-4822-83c3-d5601f08e89f}"/>
  <p:tag name="TABLE_ENDDRAG_ORIGIN_RECT" val="776*148"/>
  <p:tag name="TABLE_ENDDRAG_RECT" val="90*159*776*148"/>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1730</Words>
  <Application>WPS 演示</Application>
  <PresentationFormat>自定义</PresentationFormat>
  <Paragraphs>430</Paragraphs>
  <Slides>36</Slides>
  <Notes>7</Notes>
  <HiddenSlides>0</HiddenSlides>
  <MMClips>0</MMClips>
  <ScaleCrop>false</ScaleCrop>
  <HeadingPairs>
    <vt:vector size="4" baseType="variant">
      <vt:variant>
        <vt:lpstr>主题</vt:lpstr>
      </vt:variant>
      <vt:variant>
        <vt:i4>5</vt:i4>
      </vt:variant>
      <vt:variant>
        <vt:lpstr>幻灯片标题</vt:lpstr>
      </vt:variant>
      <vt:variant>
        <vt:i4>36</vt:i4>
      </vt:variant>
    </vt:vector>
  </HeadingPairs>
  <TitlesOfParts>
    <vt:vector size="41"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1868</cp:revision>
  <dcterms:created xsi:type="dcterms:W3CDTF">2020-07-19T08:35:00Z</dcterms:created>
  <dcterms:modified xsi:type="dcterms:W3CDTF">2022-02-25T16:19:24Z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