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352" r:id="rId26"/>
    <p:sldId id="353" r:id="rId27"/>
    <p:sldId id="354" r:id="rId28"/>
    <p:sldId id="259" r:id="rId29"/>
    <p:sldId id="269" r:id="rId30"/>
    <p:sldId id="315" r:id="rId31"/>
    <p:sldId id="324" r:id="rId32"/>
    <p:sldId id="332" r:id="rId33"/>
    <p:sldId id="333" r:id="rId34"/>
    <p:sldId id="274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483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秦汉时期统一多民族国家的建立和巩固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285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休养生息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巩固政权和稳定社会局势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汉高祖吸取秦朝因暴政导致速亡的教训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休养生息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的政策。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兵皆罢归家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还乡务农。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将那些因战乱、饥荒而成为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奴婢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的人释放为平民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以增加农业劳动力。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为稳定民心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鼓励人民致力农业生产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汉高祖采取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轻徭薄赋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减轻农民的赋税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相应地减免徭役及兵役。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汉高祖的继任者继续实行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休养生息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使汉初的经济逐渐得以恢复和发展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社会局势稳定下来。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69084" y="1806656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69084" y="2273999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9714" y="23677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9714" y="2845499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8741" y="296004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8741" y="343778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1560" y="3562719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1560" y="4030062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154" y="4144609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154" y="4611952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9385" y="4716110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9385" y="5193844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39996" y="4716110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39996" y="5193844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154" y="5318781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154" y="5786124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6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034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文景之治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汉文帝和汉景帝注重农业生产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以农为本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要求各级官吏关心农桑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并进一步减轻赋税和徭役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把田赋降到了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三十税一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以德化民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废除了一些严刑峻法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如断残肢体的肉刑。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勤俭治国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反对奢侈浮华。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文景时期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政治清明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人民生活安定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国力增强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这一时期的统治局面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文景之治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9753" y="1796265"/>
            <a:ext cx="16218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09753" y="2263608"/>
            <a:ext cx="16218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1440" y="2960047"/>
            <a:ext cx="16635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1440" y="3437781"/>
            <a:ext cx="16635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78413" y="2960047"/>
            <a:ext cx="15986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78413" y="3437781"/>
            <a:ext cx="15986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7847" y="3552329"/>
            <a:ext cx="16145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7847" y="4030063"/>
            <a:ext cx="16145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33340" y="4716111"/>
            <a:ext cx="15986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33340" y="5193845"/>
            <a:ext cx="15986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907"/>
            <a:ext cx="49965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汉武帝巩固大一统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王朝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141297"/>
              </p:ext>
            </p:extLst>
          </p:nvPr>
        </p:nvGraphicFramePr>
        <p:xfrm>
          <a:off x="692150" y="718567"/>
          <a:ext cx="10807700" cy="6695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3837245" imgH="2377187" progId="Word.Document.12">
                  <p:embed/>
                </p:oleObj>
              </mc:Choice>
              <mc:Fallback>
                <p:oleObj name="文档" r:id="rId3" imgW="3837245" imgH="23771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18567"/>
                        <a:ext cx="10807700" cy="66954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49674" y="1433276"/>
            <a:ext cx="112745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2438" y="3773765"/>
            <a:ext cx="112745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71458" y="4350889"/>
            <a:ext cx="7564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77773" y="4943171"/>
            <a:ext cx="741526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20407"/>
              </p:ext>
            </p:extLst>
          </p:nvPr>
        </p:nvGraphicFramePr>
        <p:xfrm>
          <a:off x="692150" y="103734"/>
          <a:ext cx="10807700" cy="7279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3" imgW="3837245" imgH="2584524" progId="Word.Document.12">
                  <p:embed/>
                </p:oleObj>
              </mc:Choice>
              <mc:Fallback>
                <p:oleObj name="文档" r:id="rId3" imgW="3837245" imgH="25845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3734"/>
                        <a:ext cx="10807700" cy="7279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54039" y="2492456"/>
            <a:ext cx="14873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53502" y="830604"/>
            <a:ext cx="1487342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53103" y="1412495"/>
            <a:ext cx="1487342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35268" y="1320713"/>
            <a:ext cx="7505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35826" y="3658668"/>
            <a:ext cx="7505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59172" y="832608"/>
            <a:ext cx="90817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60977"/>
              </p:ext>
            </p:extLst>
          </p:nvPr>
        </p:nvGraphicFramePr>
        <p:xfrm>
          <a:off x="692150" y="487159"/>
          <a:ext cx="10807700" cy="612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文档" r:id="rId3" imgW="3837004" imgH="2173181" progId="Word.Document.12">
                  <p:embed/>
                </p:oleObj>
              </mc:Choice>
              <mc:Fallback>
                <p:oleObj name="文档" r:id="rId3" imgW="3837004" imgH="21731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87159"/>
                        <a:ext cx="10807700" cy="612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7856" y="2295030"/>
            <a:ext cx="11183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78758" y="4037486"/>
            <a:ext cx="7301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37564" y="4037486"/>
            <a:ext cx="8139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23459" y="4621022"/>
            <a:ext cx="14869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3267" y="4621022"/>
            <a:ext cx="168916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386644"/>
              </p:ext>
            </p:extLst>
          </p:nvPr>
        </p:nvGraphicFramePr>
        <p:xfrm>
          <a:off x="692150" y="509027"/>
          <a:ext cx="10807700" cy="6110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文档" r:id="rId3" imgW="3837245" imgH="2169489" progId="Word.Document.12">
                  <p:embed/>
                </p:oleObj>
              </mc:Choice>
              <mc:Fallback>
                <p:oleObj name="文档" r:id="rId3" imgW="3837245" imgH="216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509027"/>
                        <a:ext cx="10807700" cy="6110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902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新朝建立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朝政越来越腐败。公元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夺取政权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西汉灭亡。王莽的施政加剧了社会动荡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政权最终被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农民起义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79147" y="23365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79147" y="27935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0201" y="29080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0201" y="33754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4511" y="3508053"/>
            <a:ext cx="16183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4511" y="3965005"/>
            <a:ext cx="16183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05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三、东汉的统治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光武中兴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西汉宗室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史称东汉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刘秀就是光武帝。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刘秀多次下令释放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奴婢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减轻农民的负担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减轻刑罚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裁减官员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加强对官吏的监督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惩处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贪官污吏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允许北方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少数民族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缓和民族矛盾。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到光武帝统治后期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社会出现了比较安定的局面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经济得到恢复和发展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光武中兴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9714" y="181704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9714" y="2294781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15486" y="181704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15486" y="2294781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50168" y="300161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50168" y="346895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54913" y="3583502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54913" y="4061236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99514" y="3583502"/>
            <a:ext cx="16178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99514" y="4061236"/>
            <a:ext cx="16178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45152" y="4165393"/>
            <a:ext cx="16340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5152" y="4643127"/>
            <a:ext cx="16340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70414" y="5329174"/>
            <a:ext cx="16178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70414" y="5817299"/>
            <a:ext cx="16178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43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外戚宦官交替专权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东汉中期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继位的皇帝大多年幼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无法主政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大权就由皇帝的母亲太后主持。太后重用自己的亲戚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的势力膨胀。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皇帝长大后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不甘心被外戚摆布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想亲自行使君权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就依赖身边的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设法除掉外戚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宦官由此得到宠信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把持朝政。如此循环往复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形成了东汉后期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交替专权的局面。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轮流把持朝政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任用亲信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诛杀异己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导致政治腐朽不堪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正直的官员受到排挤陷害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社会混乱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人民遭殃。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交替专权的恶性循环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动摇了东汉的统治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东汉王朝走向衰亡。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06539" y="736393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06539" y="1214127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6" y="19105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23882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54300" y="25028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54300" y="29701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46982" y="30847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46982" y="35520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62719" y="30847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62719" y="35520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748" y="4248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748" y="47262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90360" y="4248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90360" y="47262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748" y="542909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748" y="589643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90360" y="542909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90360" y="589643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0550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黄巾起义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东汉后期的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越来越腐败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时局动荡不安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社会上大批贫民流离失所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自然灾害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频繁发生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广大人民再也无法忍受这种黑暗统治了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反抗的情绪在民间蔓延。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经过精心策划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等领导的一场有组织、有准备的农民大起义终于爆发了。起义军头裹黄巾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在全国各地同时向东汉王朝发动猛烈进攻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腐败的东汉政权迅速处于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土崩瓦解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的境地。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14766" y="15261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14766" y="20038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9202" y="2118384"/>
            <a:ext cx="15935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89202" y="2596118"/>
            <a:ext cx="15935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90347" y="3282166"/>
            <a:ext cx="5835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90347" y="3749509"/>
            <a:ext cx="5835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58338" y="3282166"/>
            <a:ext cx="7931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58338" y="3770291"/>
            <a:ext cx="7931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3158" y="5038230"/>
            <a:ext cx="16418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3158" y="5515964"/>
            <a:ext cx="1641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35952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东汉统治者调集军队进行镇压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同时调和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内部的矛盾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一致对付农民起义。在东汉军队的残酷镇压下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黄巾军受到重挫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损失惨重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起义首领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因病去世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个月的黄巾起义最后被镇压下去。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黄巾起义沉重打击了东汉的统治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使其一蹶不振。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12793" y="1798298"/>
            <a:ext cx="16678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12793" y="2276032"/>
            <a:ext cx="16678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22883" y="29600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2883" y="34481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3982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四、沟通中外文明的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丝绸之路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年和公元前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汉武帝派张骞两次出使西域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促进了汉朝与西域各国之间的相互了解与往来。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5973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陆上丝绸之路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商人们载着汉朝的丝绸等货物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穿过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河西走廊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经西域运往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再转运到更远的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又把西域的物产和奇珍异宝运到中原。这条沟通欧亚的陆上交通道路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就是著名的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丝绸之路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汉朝的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漆器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等物品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凿井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铸铁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等技术传到西域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葡萄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苜蓿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良种马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玻璃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宝石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以及多种乐器和歌舞等传入中原。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丝绸之路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是古代东西方往来的大动脉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对于中国同其他国家和地区的贸易与文化交流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起到了极大的促进作用。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07448" y="8922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07448" y="13699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34822" y="892256"/>
            <a:ext cx="127696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34822" y="1369990"/>
            <a:ext cx="12769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7" y="1484538"/>
            <a:ext cx="3866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1951881"/>
            <a:ext cx="3866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61375" y="14845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61375" y="19518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6330" y="14845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6330" y="19518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38620" y="14845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38620" y="19518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49647" y="2669102"/>
            <a:ext cx="16054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49647" y="3126054"/>
            <a:ext cx="16054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00749" y="3245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00749" y="37128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26877" y="3245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26877" y="37128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90048" y="3245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90048" y="37128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10414" y="324551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10414" y="37128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05132" y="3245518"/>
            <a:ext cx="9066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05132" y="3712861"/>
            <a:ext cx="90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04902" y="382740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04902" y="42947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22848" y="3827409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22848" y="4294752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57156" y="3827409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57156" y="4294752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61864" y="3827409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61864" y="4294752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24431" y="3827409"/>
            <a:ext cx="11938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24431" y="4294752"/>
            <a:ext cx="11938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6" y="440930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487664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4064" y="440930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4064" y="487664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9410" y="440930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9410" y="487664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3767" y="4997285"/>
            <a:ext cx="16377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3767" y="5464628"/>
            <a:ext cx="16377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1" grpId="0" animBg="1"/>
      <p:bldP spid="33" grpId="0" animBg="1"/>
      <p:bldP spid="35" grpId="0" animBg="1"/>
      <p:bldP spid="37" grpId="0" animBg="1"/>
      <p:bldP spid="39" grpId="0" animBg="1"/>
      <p:bldP spid="42" grpId="0" animBg="1"/>
      <p:bldP spid="44" grpId="0" animBg="1"/>
      <p:bldP spid="46" grpId="0" animBg="1"/>
      <p:bldP spid="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74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海上丝绸之路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汉武帝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大力开辟海上交通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汉朝先后开辟了多条海上航线。其中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从山东沿岸出发的船只穿过黄海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可到达朝鲜、日本。更重要的一条航线是从东南沿海港口出发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中南半岛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马来半岛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穿过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马六甲海峡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通往孟加拉湾沿岸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最远抵达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印度半岛南端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锡兰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45152" y="1817047"/>
            <a:ext cx="12068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45152" y="2284390"/>
            <a:ext cx="12068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26017" y="3573110"/>
            <a:ext cx="15847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26017" y="4040453"/>
            <a:ext cx="15847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74356" y="3573110"/>
            <a:ext cx="16005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74356" y="4040453"/>
            <a:ext cx="16005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30953" y="3573110"/>
            <a:ext cx="20153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30953" y="4040453"/>
            <a:ext cx="20153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62688" y="4176427"/>
            <a:ext cx="242426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62688" y="4622988"/>
            <a:ext cx="24242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13729" y="417642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13729" y="462298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2386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五、对西域的管理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西汉朝廷设置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西域都护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作为管理西域的最高长官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管辖西域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都护府设在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乌垒城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西域都护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的设置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标志着西域正式归属中央政权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其管辖范围包括今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巴尔喀什湖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以东、以南的广大地区。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东汉明帝时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派兵出击匈奴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出使西域。班超在西域期间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出使大秦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开辟了通往西亚的路线。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40921" y="1775483"/>
            <a:ext cx="3839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40920" y="2242826"/>
            <a:ext cx="3839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21609" y="1785874"/>
            <a:ext cx="15964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21609" y="2242826"/>
            <a:ext cx="159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2024" y="2367765"/>
            <a:ext cx="12332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2024" y="2824717"/>
            <a:ext cx="12332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1442" y="2367765"/>
            <a:ext cx="16843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01442" y="2824717"/>
            <a:ext cx="1684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79524" y="2949656"/>
            <a:ext cx="8634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79524" y="3416999"/>
            <a:ext cx="8634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25543" y="3541938"/>
            <a:ext cx="20160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25544" y="3998890"/>
            <a:ext cx="2016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9465" y="410900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9465" y="45971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1474" y="47012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61474" y="51686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28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62915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六、两汉的科技和文化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造纸术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人们已经懂得了造纸的基本方法。东汉时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宦官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蔡伦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改进造纸术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纸的质量大大提高。此后纸的使用日益普遍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纸逐渐取代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成为人们广泛使用的书写材料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也便利了典籍的流传。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医学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东汉末年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的名医张仲景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伤寒杂病论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治未病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被后世称为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东汉末年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的名医华佗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实施外科手术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麻沸散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五禽戏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帮助人们强身健体。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7139" y="9130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7139" y="13907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14467" y="14949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14467" y="19726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78692" y="2097602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78692" y="2564945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24443" y="3848680"/>
            <a:ext cx="1642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24443" y="4316023"/>
            <a:ext cx="1642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2289" y="3843275"/>
            <a:ext cx="20491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32289" y="4310618"/>
            <a:ext cx="2049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3029" y="4435555"/>
            <a:ext cx="11898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3029" y="4902898"/>
            <a:ext cx="11898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94081" y="4435555"/>
            <a:ext cx="7976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94081" y="4902898"/>
            <a:ext cx="7976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24443" y="5016924"/>
            <a:ext cx="1642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24443" y="5484267"/>
            <a:ext cx="1642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76808" y="5016924"/>
            <a:ext cx="12275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76807" y="5484267"/>
            <a:ext cx="12275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1856" y="5594586"/>
            <a:ext cx="12275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1855" y="6082711"/>
            <a:ext cx="12275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41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5" grpId="0" animBg="1"/>
      <p:bldP spid="17" grpId="0" animBg="1"/>
      <p:bldP spid="20" grpId="0" animBg="1"/>
      <p:bldP spid="25" grpId="0" animBg="1"/>
      <p:bldP spid="27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7700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史学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西汉史学家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编写的《史记》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是中国古代第一部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纪传体通史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记述了从传说中的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汉武帝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年的史事。书中记录了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帝王将相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的历史活动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肯定他们的功绩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也揭露了他们的腐朽和罪恶。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65464" y="2107992"/>
            <a:ext cx="12078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65464" y="2575335"/>
            <a:ext cx="12078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0845" y="2710665"/>
            <a:ext cx="20203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0845" y="3157226"/>
            <a:ext cx="20203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3337" y="27106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3337" y="31572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8002" y="2710665"/>
            <a:ext cx="12031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8002" y="3157226"/>
            <a:ext cx="12031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40565" y="3292806"/>
            <a:ext cx="16485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40565" y="3739367"/>
            <a:ext cx="16485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22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340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宗教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末年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创立了太平道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也吸收了流行在社会上的一些神仙方术。当时在汉中、巴蜀地区还有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创立的五斗米道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受到下层民众的信奉。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佛教产生于古代印度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张骞通西域后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丝绸之路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传入中国。东汉明帝时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西域的僧人运载佛经到洛阳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得到上层统治阶级的扶持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佛教逐步在社会上传播开来。佛教的传入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丰富了中国文化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在社会、思想、文学以及建筑、雕刻、绘画等方面产生了深远影响。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148" y="11832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148" y="16505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16221" y="118320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16221" y="165054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93367" y="118320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93367" y="165054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19494" y="118320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19494" y="165054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8495" y="2346983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8495" y="2824717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29885" y="2928874"/>
            <a:ext cx="1727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29885" y="3406608"/>
            <a:ext cx="1727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41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秦始皇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和汉武帝治国措施的比较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483832"/>
              </p:ext>
            </p:extLst>
          </p:nvPr>
        </p:nvGraphicFramePr>
        <p:xfrm>
          <a:off x="692150" y="896207"/>
          <a:ext cx="10807700" cy="6110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文档" r:id="rId3" imgW="3837245" imgH="2169489" progId="Word.Document.12">
                  <p:embed/>
                </p:oleObj>
              </mc:Choice>
              <mc:Fallback>
                <p:oleObj name="文档" r:id="rId3" imgW="3837245" imgH="216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96207"/>
                        <a:ext cx="10807700" cy="6110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756693"/>
              </p:ext>
            </p:extLst>
          </p:nvPr>
        </p:nvGraphicFramePr>
        <p:xfrm>
          <a:off x="692150" y="959925"/>
          <a:ext cx="10807700" cy="497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文档" r:id="rId3" imgW="3837245" imgH="1767412" progId="Word.Document.12">
                  <p:embed/>
                </p:oleObj>
              </mc:Choice>
              <mc:Fallback>
                <p:oleObj name="文档" r:id="rId3" imgW="3837245" imgH="17674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59925"/>
                        <a:ext cx="10807700" cy="497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980694"/>
              </p:ext>
            </p:extLst>
          </p:nvPr>
        </p:nvGraphicFramePr>
        <p:xfrm>
          <a:off x="692150" y="1651499"/>
          <a:ext cx="10807700" cy="3809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文档" r:id="rId3" imgW="3837245" imgH="1352376" progId="Word.Document.12">
                  <p:embed/>
                </p:oleObj>
              </mc:Choice>
              <mc:Fallback>
                <p:oleObj name="文档" r:id="rId3" imgW="3837245" imgH="13523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51499"/>
                        <a:ext cx="10807700" cy="3809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566584"/>
              </p:ext>
            </p:extLst>
          </p:nvPr>
        </p:nvGraphicFramePr>
        <p:xfrm>
          <a:off x="692150" y="1377255"/>
          <a:ext cx="10807700" cy="435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文档" r:id="rId3" imgW="3837245" imgH="1547115" progId="Word.Document.12">
                  <p:embed/>
                </p:oleObj>
              </mc:Choice>
              <mc:Fallback>
                <p:oleObj name="文档" r:id="rId3" imgW="3837245" imgH="15471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77255"/>
                        <a:ext cx="10807700" cy="4357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7781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秦朝是我国历史上第一个统一的多民族的中央集权国家。下列史实与其不符的是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推行郡县制　　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推崇儒术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修筑长城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统一文字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推行郡县制、修筑长城、统一文字都是秦始皇统治期间采取的措施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而汉武帝为加强思想控制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提倡儒家思想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罢黜百家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独尊儒术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1074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一、秦朝的兴亡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秦朝建立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秦国发动强大的攻势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先后攻灭韩、赵、魏、楚、燕、齐六国。公元前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秦国完成统一大业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建立秦朝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咸阳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。秦灭六国后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又北进南下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对边疆地区进行开拓和经营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管辖范围大为拓展。秦的统一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春秋战国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以来长期争战混乱的局面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建立起我国历史上第一个统一的多民族的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50165" y="1754701"/>
            <a:ext cx="5942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50164" y="2222044"/>
            <a:ext cx="594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09271" y="2346983"/>
            <a:ext cx="5883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09270" y="2814326"/>
            <a:ext cx="5883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46913" y="2928874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46913" y="3406608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55531" y="3531547"/>
            <a:ext cx="13289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55531" y="3998890"/>
            <a:ext cx="13289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6763" y="4103047"/>
            <a:ext cx="4489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6763" y="4570390"/>
            <a:ext cx="4489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1438" y="4695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1438" y="51626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2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43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巩固统一的措施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国家的最高统治者称为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拥有至高无上的权威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总揽全国的一切军政大权。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皇帝之下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设有中央政权机构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丞相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御史大夫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分别掌管行政、军事和监察事务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最后的决断权由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掌控。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进一步废除西周以来实行的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建立由中央直接管辖的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郡县制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。郡县的长官都由朝廷直接任免。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秦始皇命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等人统一文字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制定笔画规整的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作为通用文字颁行全国。文字的统一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使政令能够在全国各地顺利推行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也使不同地域的人民能够顺畅沟通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的交流与发展。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56629" y="76892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56629" y="122587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09219" y="193270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09219" y="24000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24955" y="193270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24955" y="24000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8698" y="1932709"/>
            <a:ext cx="16598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8698" y="2400052"/>
            <a:ext cx="16598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4539" y="25028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4539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7355" y="3105520"/>
            <a:ext cx="12167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7355" y="3562472"/>
            <a:ext cx="12167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44934" y="3105520"/>
            <a:ext cx="12289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44934" y="3562472"/>
            <a:ext cx="12289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6978" y="426676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6978" y="4734105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28224" y="426676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28224" y="473410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90570" y="543964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90570" y="59069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4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01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秦始皇下令废除六国的货币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以秦国的圆形方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作为标准货币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在全国流通。这就改变了以往币制混乱的状况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有利于国家对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的管理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促进各地经济的交流。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度量衡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秦始皇规定以秦制为基础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度量衡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所有度量衡用器由国家统一监制。度量衡的统一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便利了经济的发展。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为加强各地的交通往来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秦始皇下令统一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车辆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的宽窄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并修筑贯通全国的道路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使秦朝的陆路交通四通八达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派兵开凿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统一岭南及东南沿海地区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派大将蒙恬北击匈奴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并修筑了西起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万里长城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154" y="746784"/>
            <a:ext cx="12282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154" y="1214127"/>
            <a:ext cx="12282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71965" y="13286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71965" y="1796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01445" y="1920956"/>
            <a:ext cx="12122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01445" y="2388299"/>
            <a:ext cx="1212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13683" y="36666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13683" y="413397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6" y="42485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47158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5273" y="48408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85273" y="53081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42574" y="6014974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2574" y="6482317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68986" y="6014974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68986" y="6482317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6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秦朝的疆域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陇西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是当时世界上的大国之一。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秦末农民大起义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为了反抗秦朝的暴政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在大泽乡领导了中国历史上第一次农民大起义。在攻占陈县后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陈胜建立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但在秦军的强大攻势下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起义军最终失败。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秦朝灭亡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在巨鹿之战中以少胜多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将秦军的主力歼灭。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率军直抵咸阳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秦朝统治者投降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秦朝灭亡。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66921" y="90264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66921" y="136998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91812" y="90264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91812" y="136998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7094" y="90264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7094" y="136998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3257" y="90264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3257" y="136998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97557" y="2066428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97557" y="2544162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6" y="2669101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3136444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57541" y="3251917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57541" y="3719260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18000" y="442655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18000" y="4883504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8327" y="4997580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8327" y="5464923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9583" y="4997580"/>
            <a:ext cx="6029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9582" y="5464923"/>
            <a:ext cx="6029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386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楚汉之争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秦朝灭亡后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为争夺帝位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展开争战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楚汉之争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虽势力强大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却刚愎自用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一味依赖武力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注重收揽民心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善用人才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力量逐渐由弱变强。最终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刘邦的军队将项羽及部下包围在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垓下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项羽兵败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突围后自刎。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这场历时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取得了最终的胜利。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18675" y="17754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18675" y="22428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34411" y="17754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4411" y="22428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147" y="2939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147" y="34169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57029" y="2939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57029" y="34169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2420" y="41030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2420" y="45807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42229" y="46849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42229" y="516267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0788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二、西汉的统治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西汉建立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建立汉朝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史称西汉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刘邦就是汉高祖。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0730" y="28977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0730" y="33650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37384" y="28977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37384" y="33650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344</TotalTime>
  <Words>2181</Words>
  <Application>Microsoft Office PowerPoint</Application>
  <PresentationFormat>宽屏</PresentationFormat>
  <Paragraphs>80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54</cp:revision>
  <dcterms:created xsi:type="dcterms:W3CDTF">2020-12-05T02:41:23Z</dcterms:created>
  <dcterms:modified xsi:type="dcterms:W3CDTF">2021-01-12T00:44:24Z</dcterms:modified>
</cp:coreProperties>
</file>