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80" r:id="rId16"/>
    <p:sldId id="345" r:id="rId17"/>
    <p:sldId id="346" r:id="rId18"/>
    <p:sldId id="347" r:id="rId19"/>
    <p:sldId id="348" r:id="rId20"/>
    <p:sldId id="349" r:id="rId21"/>
    <p:sldId id="350" r:id="rId22"/>
    <p:sldId id="351" r:id="rId23"/>
    <p:sldId id="352" r:id="rId24"/>
    <p:sldId id="259" r:id="rId25"/>
    <p:sldId id="335" r:id="rId26"/>
    <p:sldId id="336" r:id="rId27"/>
    <p:sldId id="337" r:id="rId28"/>
    <p:sldId id="274"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1/13/2021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258532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专题二　中国共产党领导的革命和建设</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81985"/>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抗日根据地建立抗日民主政权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实行地主</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减租减息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、农民交租交息的土地政策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开展大生产运动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使根据地成为敌后游击战得以坚持并取得最后胜利的基地。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月召开的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中共七大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为争取抗战胜利和实现中国光明前途准备了条件。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571762" y="1858611"/>
            <a:ext cx="16483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571762" y="2325954"/>
            <a:ext cx="16483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579421" y="3604284"/>
            <a:ext cx="16320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579421" y="4082018"/>
            <a:ext cx="16320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70851"/>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人民解放战争时期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毛泽东和周恩来等参加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重庆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国共双方达成和平建国的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双十协定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(2)1947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彭德怀率领的西北野战军先后取得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青化砭</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沙</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家店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等战役的胜利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粉碎了国民党军队对陕北的重点进攻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华东野战军在山东</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孟良崮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消灭国民党王牌主力整编第七十四师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打退了敌人对山东解放区的重点进攻。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548911" y="181704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548911" y="22947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441432" y="2419720"/>
            <a:ext cx="162201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441432" y="2887063"/>
            <a:ext cx="16220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978387" y="2991220"/>
            <a:ext cx="12299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978387" y="3468954"/>
            <a:ext cx="12299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85669" y="3583502"/>
            <a:ext cx="12299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85669" y="4050845"/>
            <a:ext cx="12299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4044113" y="4165928"/>
            <a:ext cx="12177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4044113" y="4643662"/>
            <a:ext cx="12177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45093"/>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(3)1947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刘伯承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邓小平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率领晋冀鲁豫解放军主力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挺进大别山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揭开了人民解放军</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战略进攻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的序幕。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(4)1948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人民解放军通过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辽沈</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战役</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淮海</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平津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战役三大战役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基本上消灭了国民党的主力部队。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中国人民解放军发动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渡江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结束了国民党在大陆的统治。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258821" y="1224765"/>
            <a:ext cx="12286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258821" y="1692108"/>
            <a:ext cx="12286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879804" y="1224765"/>
            <a:ext cx="12286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879804" y="1692108"/>
            <a:ext cx="12286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799074" y="1822558"/>
            <a:ext cx="161516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799074" y="2269119"/>
            <a:ext cx="16151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8579190" y="2388547"/>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8579190" y="2855890"/>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80020" y="2970438"/>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80020" y="3437781"/>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816638" y="2970438"/>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816638" y="3437781"/>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136965" y="4144610"/>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136965" y="4611953"/>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9701069" y="4144610"/>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9701069" y="4611953"/>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3" grpId="0" animBg="1"/>
      <p:bldP spid="15" grpId="0" animBg="1"/>
      <p:bldP spid="17"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41567"/>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二、社会主义革命时期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中华人民共和国的成立和巩固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中国人民政治协商会议第一届全体会议召开。会上制定了《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中国人民政治协商会议共同纲领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讨论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成立新中国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开国大典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的举行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标志着中华人民共和国成立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中国真正成为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独立自主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占人类总数四分之一的中国人从此站起来了。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(3)1951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和平解放。至此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祖国大陆获得统一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各族人民实现了大团结。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257465" y="2066429"/>
            <a:ext cx="56787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257465" y="2533772"/>
            <a:ext cx="56787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281720" y="20664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281720" y="25337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23323" y="2669101"/>
            <a:ext cx="12925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23323" y="3126053"/>
            <a:ext cx="12925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4286165" y="3250992"/>
            <a:ext cx="16366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4286165" y="3718335"/>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4151083" y="3820149"/>
            <a:ext cx="16366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4151083" y="4287492"/>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2854486" y="5007056"/>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2854486" y="5474399"/>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4"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04607"/>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(4)1950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彭德怀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为司令员的中国人民志愿军和朝鲜军民并肩作战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取得抗美援朝的伟大胜利。抗美援朝战争的胜利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为我国的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经济建设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赢得了一个相对稳定的和平环境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大大提高了我国的国际地位。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(5)1950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土地改革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。土地改革的完成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彻底摧毁了我国存在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2 000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多年的封建土地制度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消灭了地主阶级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农民翻了身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得到了土地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成为土地的主人。这使人民政权更加巩固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也大大解放了农村生产力。农业生产获得迅速恢复和发展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为国家的工业化建设准备了条件。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321320" y="580529"/>
            <a:ext cx="1203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321320" y="1047872"/>
            <a:ext cx="12031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5785833" y="1744310"/>
            <a:ext cx="16180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5785834" y="2211653"/>
            <a:ext cx="1618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713097" y="2909268"/>
            <a:ext cx="16180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713098" y="3387002"/>
            <a:ext cx="1618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13889"/>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向社会主义过渡时期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(1)1953—1957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我国实施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第一个五年计划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开始改变我国工业落后的面貌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社会主义工业化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迈进。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(2)1954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第一届全国人民代表大会在北京召开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大会制定了《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中华人民共和国宪法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以国家根本大法的形式确定了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人民代表大会制度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(3)1953—1956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国家基本上完成了对</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手工业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和资本主义工商业的社会主义改造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社会主义基本制度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在我国建立起来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我国从此进入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初级阶段。</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712956" y="1183202"/>
            <a:ext cx="28355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712956" y="1650545"/>
            <a:ext cx="28355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164711" y="1744311"/>
            <a:ext cx="28355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164711" y="2222045"/>
            <a:ext cx="28355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998317" y="2928875"/>
            <a:ext cx="368020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998317" y="3396218"/>
            <a:ext cx="368020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177436" y="3521141"/>
            <a:ext cx="33114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177435" y="3988484"/>
            <a:ext cx="33114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744856" y="40926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7744856" y="45599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8960592" y="4092656"/>
            <a:ext cx="12224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8960592" y="4559999"/>
            <a:ext cx="12224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6192803" y="4694151"/>
            <a:ext cx="325341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6192802" y="5161494"/>
            <a:ext cx="32534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4570175" y="5266829"/>
            <a:ext cx="16081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4570175" y="5734172"/>
            <a:ext cx="16081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6" grpId="0" animBg="1"/>
      <p:bldP spid="18" grpId="0" animBg="1"/>
      <p:bldP spid="21"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836"/>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三、社会主义建设时期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社会主义探索时期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中共八大召开。中共八大以后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中国开始全面的大规模的社会主义建设。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(2)1958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全国掀起了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和人民公社化运动。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和人民公社化运动反映了人民群众迫切要求改变我国经济落后状况的愿望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但急于求成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忽视了客观的经济规律。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在社会主义探索过程中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王进喜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、党的好</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干部</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焦裕禄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、解放军好战士雷锋成为全国人民学习的楷模。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(4)1966—1976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给党、国家和各族人民带来中华人民共和国成立后最严重的挫折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造成了巨大的损失。</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948994" y="4258910"/>
            <a:ext cx="122589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948994" y="4736644"/>
            <a:ext cx="12258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87185" y="4851192"/>
            <a:ext cx="122589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87185" y="5318535"/>
            <a:ext cx="12258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05503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25730"/>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建设中国特色社会主义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中共十一届三中全会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是中华人民共和国成立以来党的历史上具有深远意义的伟大转折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开启了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改革开放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和社会主义现代化的伟大征程。中共十一届三中全会以后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中国共产党在思想、政治、组织等方面进行全面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拨乱反正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对内改革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我国农村开始实行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家庭联产承包责任制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城市经济体制改革的中心环节是</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增强企业活力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556084" y="1889783"/>
            <a:ext cx="36470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556084" y="2357126"/>
            <a:ext cx="36470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405698" y="2471674"/>
            <a:ext cx="16425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405698" y="2939017"/>
            <a:ext cx="1642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322571" y="3649812"/>
            <a:ext cx="16425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322571" y="4117155"/>
            <a:ext cx="1642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8704561" y="4235739"/>
            <a:ext cx="25176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8704561" y="4703082"/>
            <a:ext cx="25176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712932" y="4828021"/>
            <a:ext cx="12925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763111" y="5295364"/>
            <a:ext cx="12545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866918" y="4808416"/>
            <a:ext cx="24680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866918" y="5275759"/>
            <a:ext cx="24680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29119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6" presetClass="exit" presetSubtype="21" fill="hold" grpId="0" nodeType="withEffect">
                                  <p:stCondLst>
                                    <p:cond delay="0"/>
                                  </p:stCondLst>
                                  <p:childTnLst>
                                    <p:animEffect transition="out" filter="barn(inVertic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18606"/>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对外开放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深圳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珠海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汕头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厦门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个经济特区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后来我国又开放</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个沿海城市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海南岛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被划为经济特区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上海浦东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开发区。逐步形成了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经济特区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沿海</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开放城市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沿海</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经济开放区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内地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这样一个全方位、多层次、宽领域的对外开放格局。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中国加入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世界贸易组织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为我国参与经济全球化开辟了新途径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为国民经济和社会发展开拓了新空间。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(4)1982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在中国共产党第十二次全国代表大会上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邓小平明确提出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把马克思主义的普遍真理同我国的具体实际结合起来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走自己的道路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中国特色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的社会主义。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439556" y="38095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439556" y="85868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6655293" y="38095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6655293" y="85868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872225" y="38095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872225" y="85868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087962" y="38095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087962" y="85868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4580231" y="971810"/>
            <a:ext cx="3799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4580231" y="1439153"/>
            <a:ext cx="3799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7107536" y="982201"/>
            <a:ext cx="1197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7107537" y="1449544"/>
            <a:ext cx="1197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1613238" y="1553701"/>
            <a:ext cx="15950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1613239" y="2031435"/>
            <a:ext cx="1595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6904628" y="1553701"/>
            <a:ext cx="161100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6904629" y="2031435"/>
            <a:ext cx="16110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10177764" y="1553701"/>
            <a:ext cx="12909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10177765" y="2031435"/>
            <a:ext cx="12909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794774" y="2145983"/>
            <a:ext cx="3794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794774" y="2613326"/>
            <a:ext cx="37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8A90BD6A-DAC1-4175-BADE-A70FD2E31095}"/>
              </a:ext>
            </a:extLst>
          </p:cNvPr>
          <p:cNvSpPr/>
          <p:nvPr/>
        </p:nvSpPr>
        <p:spPr>
          <a:xfrm>
            <a:off x="2831438" y="2145983"/>
            <a:ext cx="20107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xmlns="" id="{94F29B7E-74BF-4821-88B9-C8400B1817B7}"/>
              </a:ext>
            </a:extLst>
          </p:cNvPr>
          <p:cNvCxnSpPr>
            <a:cxnSpLocks/>
          </p:cNvCxnSpPr>
          <p:nvPr/>
        </p:nvCxnSpPr>
        <p:spPr>
          <a:xfrm>
            <a:off x="2831438" y="2613326"/>
            <a:ext cx="20107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8A90BD6A-DAC1-4175-BADE-A70FD2E31095}"/>
              </a:ext>
            </a:extLst>
          </p:cNvPr>
          <p:cNvSpPr/>
          <p:nvPr/>
        </p:nvSpPr>
        <p:spPr>
          <a:xfrm>
            <a:off x="5686620" y="2145983"/>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2" name="直接连接符 31">
            <a:extLst>
              <a:ext uri="{FF2B5EF4-FFF2-40B4-BE49-F238E27FC236}">
                <a16:creationId xmlns:a16="http://schemas.microsoft.com/office/drawing/2014/main" xmlns="" id="{94F29B7E-74BF-4821-88B9-C8400B1817B7}"/>
              </a:ext>
            </a:extLst>
          </p:cNvPr>
          <p:cNvCxnSpPr>
            <a:cxnSpLocks/>
          </p:cNvCxnSpPr>
          <p:nvPr/>
        </p:nvCxnSpPr>
        <p:spPr>
          <a:xfrm>
            <a:off x="5686620" y="2613326"/>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8A90BD6A-DAC1-4175-BADE-A70FD2E31095}"/>
              </a:ext>
            </a:extLst>
          </p:cNvPr>
          <p:cNvSpPr/>
          <p:nvPr/>
        </p:nvSpPr>
        <p:spPr>
          <a:xfrm>
            <a:off x="8230507" y="2745751"/>
            <a:ext cx="24457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4" name="直接连接符 33">
            <a:extLst>
              <a:ext uri="{FF2B5EF4-FFF2-40B4-BE49-F238E27FC236}">
                <a16:creationId xmlns:a16="http://schemas.microsoft.com/office/drawing/2014/main" xmlns="" id="{94F29B7E-74BF-4821-88B9-C8400B1817B7}"/>
              </a:ext>
            </a:extLst>
          </p:cNvPr>
          <p:cNvCxnSpPr>
            <a:cxnSpLocks/>
          </p:cNvCxnSpPr>
          <p:nvPr/>
        </p:nvCxnSpPr>
        <p:spPr>
          <a:xfrm>
            <a:off x="8230507" y="3202703"/>
            <a:ext cx="24457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8A90BD6A-DAC1-4175-BADE-A70FD2E31095}"/>
              </a:ext>
            </a:extLst>
          </p:cNvPr>
          <p:cNvSpPr/>
          <p:nvPr/>
        </p:nvSpPr>
        <p:spPr>
          <a:xfrm>
            <a:off x="5481120" y="5661683"/>
            <a:ext cx="16264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7" name="直接连接符 36">
            <a:extLst>
              <a:ext uri="{FF2B5EF4-FFF2-40B4-BE49-F238E27FC236}">
                <a16:creationId xmlns:a16="http://schemas.microsoft.com/office/drawing/2014/main" xmlns="" id="{94F29B7E-74BF-4821-88B9-C8400B1817B7}"/>
              </a:ext>
            </a:extLst>
          </p:cNvPr>
          <p:cNvCxnSpPr>
            <a:cxnSpLocks/>
          </p:cNvCxnSpPr>
          <p:nvPr/>
        </p:nvCxnSpPr>
        <p:spPr>
          <a:xfrm>
            <a:off x="5481120" y="6129026"/>
            <a:ext cx="16264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4706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par>
                                <p:cTn id="48" presetID="16" presetClass="exit" presetSubtype="21" fill="hold" grpId="0" nodeType="withEffect">
                                  <p:stCondLst>
                                    <p:cond delay="0"/>
                                  </p:stCondLst>
                                  <p:childTnLst>
                                    <p:animEffect transition="out" filter="barn(inVertical)">
                                      <p:cBhvr>
                                        <p:cTn id="49" dur="500"/>
                                        <p:tgtEl>
                                          <p:spTgt spid="25"/>
                                        </p:tgtEl>
                                      </p:cBhvr>
                                    </p:animEffect>
                                    <p:set>
                                      <p:cBhvr>
                                        <p:cTn id="50" dur="1" fill="hold">
                                          <p:stCondLst>
                                            <p:cond delay="499"/>
                                          </p:stCondLst>
                                        </p:cTn>
                                        <p:tgtEl>
                                          <p:spTgt spid="2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6" presetClass="exit" presetSubtype="21" fill="hold" grpId="0" nodeType="clickEffect">
                                  <p:stCondLst>
                                    <p:cond delay="0"/>
                                  </p:stCondLst>
                                  <p:childTnLst>
                                    <p:animEffect transition="out" filter="barn(inVertical)">
                                      <p:cBhvr>
                                        <p:cTn id="54" dur="500"/>
                                        <p:tgtEl>
                                          <p:spTgt spid="28"/>
                                        </p:tgtEl>
                                      </p:cBhvr>
                                    </p:animEffect>
                                    <p:set>
                                      <p:cBhvr>
                                        <p:cTn id="55" dur="1" fill="hold">
                                          <p:stCondLst>
                                            <p:cond delay="499"/>
                                          </p:stCondLst>
                                        </p:cTn>
                                        <p:tgtEl>
                                          <p:spTgt spid="28"/>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6" presetClass="exit" presetSubtype="21" fill="hold" grpId="0" nodeType="clickEffect">
                                  <p:stCondLst>
                                    <p:cond delay="0"/>
                                  </p:stCondLst>
                                  <p:childTnLst>
                                    <p:animEffect transition="out" filter="barn(inVertical)">
                                      <p:cBhvr>
                                        <p:cTn id="59" dur="500"/>
                                        <p:tgtEl>
                                          <p:spTgt spid="31"/>
                                        </p:tgtEl>
                                      </p:cBhvr>
                                    </p:animEffect>
                                    <p:set>
                                      <p:cBhvr>
                                        <p:cTn id="60" dur="1" fill="hold">
                                          <p:stCondLst>
                                            <p:cond delay="499"/>
                                          </p:stCondLst>
                                        </p:cTn>
                                        <p:tgtEl>
                                          <p:spTgt spid="3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6" presetClass="exit" presetSubtype="21" fill="hold" grpId="0" nodeType="clickEffect">
                                  <p:stCondLst>
                                    <p:cond delay="0"/>
                                  </p:stCondLst>
                                  <p:childTnLst>
                                    <p:animEffect transition="out" filter="barn(inVertical)">
                                      <p:cBhvr>
                                        <p:cTn id="64" dur="500"/>
                                        <p:tgtEl>
                                          <p:spTgt spid="33"/>
                                        </p:tgtEl>
                                      </p:cBhvr>
                                    </p:animEffect>
                                    <p:set>
                                      <p:cBhvr>
                                        <p:cTn id="65" dur="1" fill="hold">
                                          <p:stCondLst>
                                            <p:cond delay="499"/>
                                          </p:stCondLst>
                                        </p:cTn>
                                        <p:tgtEl>
                                          <p:spTgt spid="3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6" presetClass="exit" presetSubtype="21" fill="hold" grpId="0" nodeType="clickEffect">
                                  <p:stCondLst>
                                    <p:cond delay="0"/>
                                  </p:stCondLst>
                                  <p:childTnLst>
                                    <p:animEffect transition="out" filter="barn(inVertical)">
                                      <p:cBhvr>
                                        <p:cTn id="69" dur="500"/>
                                        <p:tgtEl>
                                          <p:spTgt spid="36"/>
                                        </p:tgtEl>
                                      </p:cBhvr>
                                    </p:animEffect>
                                    <p:set>
                                      <p:cBhvr>
                                        <p:cTn id="70"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4" grpId="0" animBg="1"/>
      <p:bldP spid="17" grpId="0" animBg="1"/>
      <p:bldP spid="20" grpId="0" animBg="1"/>
      <p:bldP spid="22" grpId="0" animBg="1"/>
      <p:bldP spid="25" grpId="0" animBg="1"/>
      <p:bldP spid="28" grpId="0" animBg="1"/>
      <p:bldP spid="31" grpId="0" animBg="1"/>
      <p:bldP spid="33"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91880"/>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(5)1987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邓小平为中共十三大阐明了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社会主义初级阶段</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明确概括了党在社会主义初级阶段的基本路线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建设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四项基本原则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改革开放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邓小平到南方视察。在视察过程中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他发表一系列重要谈话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强调党的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基本路线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要管一百年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动摇不得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改革开放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胆子要大一些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敢于试验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要抓住时机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发展自己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关键是发展经济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才是硬道理。邓小平的南方谈话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进一步解放了人们的思想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对建设中国特色社会主义产生了深远影响。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(7)1992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年召开的中共十四大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提出必须用邓小平建设有中国特色社会主义理论武装全党。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(8)1997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中共十五大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邓小平理论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确立为党的指导思想。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7725556" y="175283"/>
            <a:ext cx="33719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7725556" y="642626"/>
            <a:ext cx="33719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74038" y="1339065"/>
            <a:ext cx="16366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74038" y="1806408"/>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597893" y="1339065"/>
            <a:ext cx="239518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597893" y="1806408"/>
            <a:ext cx="23951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943766" y="1339065"/>
            <a:ext cx="16366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943766" y="1806408"/>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523763" y="1941738"/>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523763" y="2409081"/>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4967922" y="2509956"/>
            <a:ext cx="162553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4967922" y="2977299"/>
            <a:ext cx="16255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10504115" y="2509956"/>
            <a:ext cx="93338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10504115" y="2977299"/>
            <a:ext cx="9333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776383" y="3093980"/>
            <a:ext cx="8281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776383" y="3561323"/>
            <a:ext cx="8281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2550883" y="368741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2550883" y="41547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8A90BD6A-DAC1-4175-BADE-A70FD2E31095}"/>
              </a:ext>
            </a:extLst>
          </p:cNvPr>
          <p:cNvSpPr/>
          <p:nvPr/>
        </p:nvSpPr>
        <p:spPr>
          <a:xfrm>
            <a:off x="5410601" y="6014974"/>
            <a:ext cx="20166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xmlns="" id="{94F29B7E-74BF-4821-88B9-C8400B1817B7}"/>
              </a:ext>
            </a:extLst>
          </p:cNvPr>
          <p:cNvCxnSpPr>
            <a:cxnSpLocks/>
          </p:cNvCxnSpPr>
          <p:nvPr/>
        </p:nvCxnSpPr>
        <p:spPr>
          <a:xfrm>
            <a:off x="5410601" y="6482317"/>
            <a:ext cx="2016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14425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par>
                                <p:cTn id="38" presetID="16" presetClass="exit" presetSubtype="21" fill="hold" grpId="0" nodeType="withEffect">
                                  <p:stCondLst>
                                    <p:cond delay="0"/>
                                  </p:stCondLst>
                                  <p:childTnLst>
                                    <p:animEffect transition="out" filter="barn(inVertic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5"/>
                                        </p:tgtEl>
                                      </p:cBhvr>
                                    </p:animEffect>
                                    <p:set>
                                      <p:cBhvr>
                                        <p:cTn id="45" dur="1" fill="hold">
                                          <p:stCondLst>
                                            <p:cond delay="499"/>
                                          </p:stCondLst>
                                        </p:cTn>
                                        <p:tgtEl>
                                          <p:spTgt spid="2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xit" presetSubtype="21" fill="hold" grpId="0" nodeType="clickEffect">
                                  <p:stCondLst>
                                    <p:cond delay="0"/>
                                  </p:stCondLst>
                                  <p:childTnLst>
                                    <p:animEffect transition="out" filter="barn(inVertical)">
                                      <p:cBhvr>
                                        <p:cTn id="49" dur="500"/>
                                        <p:tgtEl>
                                          <p:spTgt spid="28"/>
                                        </p:tgtEl>
                                      </p:cBhvr>
                                    </p:animEffect>
                                    <p:set>
                                      <p:cBhvr>
                                        <p:cTn id="50"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P spid="14" grpId="0" animBg="1"/>
      <p:bldP spid="16" grpId="0" animBg="1"/>
      <p:bldP spid="19" grpId="0" animBg="1"/>
      <p:bldP spid="22" grpId="0" animBg="1"/>
      <p:bldP spid="25"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专题知识整合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热点考向例析</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095"/>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(9)2002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在中共十六大上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三个代表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重要思想被确立为党的指导思想。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(10)2007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在中共十七大上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胡锦涛作了《高举中国特色社会主义伟大旗帜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为夺取全面建设小康社会新胜利而奋斗》的报告。</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(11)2012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中共十八大提出了夺取中国特色社会主义新胜利的基本要求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确定了全面建成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小康社会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和全面深化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改革开放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的目标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对新的时代条件下推进中国特色社会主义事业作出了全面部署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对全面提高党的建设科学化水平提出了明确要求。在中共十八大上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科学发展观被确立为中国共产党的指导思想。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022933" y="164892"/>
            <a:ext cx="16147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022933" y="642626"/>
            <a:ext cx="16147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200299" y="3677020"/>
            <a:ext cx="16218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200299" y="4144363"/>
            <a:ext cx="16218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878000" y="3677020"/>
            <a:ext cx="12402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878000" y="4144363"/>
            <a:ext cx="12402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69511" y="4248520"/>
            <a:ext cx="4314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69510" y="4726254"/>
            <a:ext cx="4314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0143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02574"/>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(12)2017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中国共产党第十九次全国代表大会在北京召开。在中共十九大上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习近平新时代中国特色社会主义思想被确立为中国共产党必须长期坚持的指导思想。习近平新时代中国特色社会主义思想是对马克思列宁主义、毛泽东思想、邓小平理论、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三个代表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重要思想、科学发展观的继承和发展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是马克思主义中国化最新成果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是党和人民实践经验和集体智慧的结晶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是中国特色社会主义理论体系的重要组成部分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是全党全国人民为实现中华民族伟大复兴而奋斗的行动指南。</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7654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86120"/>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(13)2013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习近平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深刻阐述了中国梦的宏伟蓝图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强调中国梦就是要实现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国家富强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民族振兴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人民幸福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实现中国梦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中国道路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、弘扬</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中国精神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、凝聚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中国力量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中国梦归根到底是人民的梦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必须紧紧依靠人民来实现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必须不断为人民造福。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为了实现中国梦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中国共产党确立了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两个一百年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奋斗目标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即到中国共产党成立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实现国内生产总值和城乡居民人均收入比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年翻一番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全面建成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小康社会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到中华人民共和国成立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建成富强民主文明和谐美丽的社会主义现代化强国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实现中华民族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伟大复兴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073656" y="362319"/>
            <a:ext cx="11937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073656" y="829662"/>
            <a:ext cx="11937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263123" y="956639"/>
            <a:ext cx="16077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263123" y="1413591"/>
            <a:ext cx="1607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302500" y="956639"/>
            <a:ext cx="16077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302500" y="1413591"/>
            <a:ext cx="1607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328729" y="956639"/>
            <a:ext cx="16077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328729" y="1413591"/>
            <a:ext cx="1607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2039757" y="1541746"/>
            <a:ext cx="16077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2039757" y="1998698"/>
            <a:ext cx="1607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4889183" y="1541746"/>
            <a:ext cx="16077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4889183" y="1998698"/>
            <a:ext cx="1607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730570" y="1541746"/>
            <a:ext cx="16238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728218" y="1998698"/>
            <a:ext cx="1607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8165159" y="3295800"/>
            <a:ext cx="202695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8165160" y="3763143"/>
            <a:ext cx="20269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7842518" y="4454444"/>
            <a:ext cx="16077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7842518" y="4932178"/>
            <a:ext cx="1607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5798308" y="5629960"/>
            <a:ext cx="16400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5798308" y="6097303"/>
            <a:ext cx="16400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89091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4"/>
                                        </p:tgtEl>
                                      </p:cBhvr>
                                    </p:animEffect>
                                    <p:set>
                                      <p:cBhvr>
                                        <p:cTn id="5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5" grpId="0" animBg="1"/>
      <p:bldP spid="17" grpId="0" animBg="1"/>
      <p:bldP spid="19" grpId="0" animBg="1"/>
      <p:bldP spid="22"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1162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以习近平同志为核心的党中央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从坚持和发展中国特色社会主义全局出发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提出并形成了全面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建成小康社会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深化改革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依法治国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从严治党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四个全面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战略布局。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(16)2015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中共十八届五中全会在北京举行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创新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协调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绿色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共享</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的新发展理念。新发展理念针对的是我国发展中的突出矛盾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回答的是中国当前最为紧迫的现实问题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关系我国发展全局和未来前景。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424220" y="1484538"/>
            <a:ext cx="24575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424220" y="1941490"/>
            <a:ext cx="24575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68085" y="2066428"/>
            <a:ext cx="16589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68085" y="2523380"/>
            <a:ext cx="16589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644189" y="2066428"/>
            <a:ext cx="16425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644189" y="2523380"/>
            <a:ext cx="1642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6503868" y="2066428"/>
            <a:ext cx="16425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6503868" y="2523380"/>
            <a:ext cx="1642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0497521" y="3240601"/>
            <a:ext cx="8181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0497520" y="3697553"/>
            <a:ext cx="8181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88867" y="3828961"/>
            <a:ext cx="8181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788866" y="4285913"/>
            <a:ext cx="8181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2003463" y="3828961"/>
            <a:ext cx="8263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2003462" y="4285913"/>
            <a:ext cx="8263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3241400" y="3828961"/>
            <a:ext cx="8263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3241399" y="4285913"/>
            <a:ext cx="8263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4446746" y="3828961"/>
            <a:ext cx="8263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4446745" y="4285913"/>
            <a:ext cx="8263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4587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6" grpId="0" animBg="1"/>
      <p:bldP spid="18" grpId="0" animBg="1"/>
      <p:bldP spid="20"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热点考向例析</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00833"/>
            <a:ext cx="10807700" cy="4819781"/>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一位美国记者赞叹道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每一场革命都有它自身的传奇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毛泽东率领数万工农红军所完成的战略转移就是中国革命史上的伟大传奇。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他说的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伟大传奇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秋收起义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井冈山会师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红军长征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跃进大别山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工农红军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战略转移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可判断这一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伟大传奇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指的是红军长征。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1905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arn(inVertic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61454"/>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中华民族在近百年艰苦卓绝的伟大复兴历程中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中国新生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伟大转折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实现了国家的独立与富强。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中国新生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伟大转折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分别是指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辛亥革命推翻了两千多年的帝制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中华人民共和国诞生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中华人民共和国诞生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中共十一届三中全会召开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中华人民共和国诞生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抗战胜利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中华人民共和国成立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5435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62723"/>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联系所学知识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年中华人民共和国成立标志着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中国新生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年召开的中共十一届三中全会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完成了党的思想路线、政治路线和组织路线的伟大转折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我国进入社会主义现代化建设新时期。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6752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专题知识整合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13387"/>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一、新民主主义革命时期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新民主主义革命兴起时期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(1)1921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中共一大在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召开。中共一大的召开标志着中国共产党的诞生。中国共产党的诞生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历史上</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开天辟地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的大事。自从有了中国共产党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中国革命的面貌就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焕然一新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1922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中共二大在上海召开。在这次大会上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中国共产党在中国历史上第一次提出了彻底的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反帝反封建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的民主革命纲领。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501902" y="173391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501902" y="222204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733714" y="2928873"/>
            <a:ext cx="16873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33714" y="3396216"/>
            <a:ext cx="1687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33714" y="3510764"/>
            <a:ext cx="16873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33714" y="3978107"/>
            <a:ext cx="1687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523763" y="4103046"/>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534154" y="4539216"/>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720764" y="4681654"/>
            <a:ext cx="20426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720764" y="5148997"/>
            <a:ext cx="20426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7026"/>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中国共产党成立之后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中国劳动组合书记部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集中领导全国的工人运动。京汉铁路工人罢工失败后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中国共产党认识到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单枪匹马不能取得革命的胜利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必须团结一切可能的同盟者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才能战胜强大的敌人。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(4)1926—1927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中国共产党与国民党合作进行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北伐战争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基本上推翻了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北洋军阀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的黑暗统治。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周恩来等人领导了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南昌起义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打响了武装反抗国民党反动统治的第一枪。</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504703" y="975383"/>
            <a:ext cx="36835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504703" y="1442726"/>
            <a:ext cx="36835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381616" y="3338026"/>
            <a:ext cx="16149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381616" y="3784587"/>
            <a:ext cx="16149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240589" y="3899134"/>
            <a:ext cx="16149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240589" y="4366477"/>
            <a:ext cx="16149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535202" y="4481025"/>
            <a:ext cx="7936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535201" y="4927586"/>
            <a:ext cx="7936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2744698" y="4481025"/>
            <a:ext cx="20552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2744697" y="4927586"/>
            <a:ext cx="2055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3352567" y="4481025"/>
            <a:ext cx="211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3352566" y="4927586"/>
            <a:ext cx="211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7344998" y="4501807"/>
            <a:ext cx="16149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7344998" y="4958759"/>
            <a:ext cx="16149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P spid="17"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7054"/>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中共中央在汉口召开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八七会议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土地革命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和武装反抗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反动统治的总方针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决定在秋收时节发动武装起义。在会上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政权是由枪杆子中取得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的著名论断。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领导工农革命军发动秋收起义。起义失败后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毛泽东放弃进攻</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转而向敌人统治力量薄弱</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山区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井冈山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革命根据地。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1928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井冈山会师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建立了中国革命第一支坚强队伍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中国工农红军第四军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945971" y="632483"/>
            <a:ext cx="162185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945971" y="1099826"/>
            <a:ext cx="16218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96060" y="1224765"/>
            <a:ext cx="162185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96060" y="1681717"/>
            <a:ext cx="16218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477392" y="1224765"/>
            <a:ext cx="11928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477391" y="1681717"/>
            <a:ext cx="11928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797037" y="1796265"/>
            <a:ext cx="11928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797036" y="2263608"/>
            <a:ext cx="11928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3469474" y="2970437"/>
            <a:ext cx="11928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3469473" y="3437780"/>
            <a:ext cx="11928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4970257" y="3563988"/>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4970257" y="4031331"/>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785669" y="4135488"/>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785669" y="4602831"/>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3723829" y="4135488"/>
            <a:ext cx="12193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3723829" y="4602831"/>
            <a:ext cx="12193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1549944" y="4717379"/>
            <a:ext cx="7822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1549944" y="5184722"/>
            <a:ext cx="7822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2039792" y="5308315"/>
            <a:ext cx="36693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2039792" y="5775658"/>
            <a:ext cx="36693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3" grpId="0" animBg="1"/>
      <p:bldP spid="17" grpId="0" animBg="1"/>
      <p:bldP spid="19" grpId="0" animBg="1"/>
      <p:bldP spid="21" grpId="0" animBg="1"/>
      <p:bldP spid="24"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58211"/>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(9)1934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第五次反</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围剿</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中央红军被迫进行长征。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中共中央召开了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遵义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开始确立</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为主要代表的马克思主义正确路线在中共中央的领导地位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成为党的历史上生死攸关的转折点。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红军三大主力在甘肃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会宁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长征胜利结束。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479747" y="1941737"/>
            <a:ext cx="28600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479747" y="2409080"/>
            <a:ext cx="28600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206011" y="252260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206011" y="29899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82863" y="3111602"/>
            <a:ext cx="12137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82863" y="3568554"/>
            <a:ext cx="12137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656918" y="4278666"/>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656918" y="4746009"/>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12374"/>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抗日战争时期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九一八事变激起了全国人民的抗日怒潮。中国共产党派杨靖宇等人在东北组织游击队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开展抗日游击战争。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(2)1935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在中国共产党领导下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北平学生</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一二</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九运动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促进了全国抗日救亡运动新高潮的到来。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(3)1936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西安事变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和平解决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标志着十年内战基本停止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抗日民族统一战线初步形成。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84091" y="3531547"/>
            <a:ext cx="216726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84091" y="3998890"/>
            <a:ext cx="21672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677958" y="4113437"/>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677958" y="4580780"/>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43710"/>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(4)1937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卢沟桥事变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爆发后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国共两党再次合作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正式建立抗日民族统一战线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开始领导全民族抗战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中国工农红军主力改编为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国民革命军第八路军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、红军长征后留在南方八省的游击队改编为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国民革命军新编第四军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(5)1937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八路军取得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平型关大捷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这是全民族抗战以来中国军队在正面战场取得的第一个胜利。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(6)1940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年下半年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八路军总部在彭德怀的指挥下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百团大战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。有力打击了日军的侵略气焰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共产党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八路军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的威望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振奋了全国军民争取抗战胜利的信心。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090957" y="622092"/>
            <a:ext cx="20166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090957" y="1089435"/>
            <a:ext cx="20166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248384" y="1796265"/>
            <a:ext cx="366934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248384" y="2253217"/>
            <a:ext cx="36693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070175" y="2383555"/>
            <a:ext cx="408668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070175" y="2840507"/>
            <a:ext cx="40866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5512681" y="2969667"/>
            <a:ext cx="20203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5512681" y="3426619"/>
            <a:ext cx="2020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10312892" y="41446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10312892" y="45911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94820" y="47265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94820" y="51834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8207284" y="4726501"/>
            <a:ext cx="12354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8207284" y="5183453"/>
            <a:ext cx="12354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9870689" y="4726501"/>
            <a:ext cx="12354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9870689" y="5183453"/>
            <a:ext cx="12354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7" grpId="0" animBg="1"/>
      <p:bldP spid="19" grpId="0" animBg="1"/>
      <p:bldP spid="22"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323</TotalTime>
  <Words>2290</Words>
  <Application>Microsoft Office PowerPoint</Application>
  <PresentationFormat>宽屏</PresentationFormat>
  <Paragraphs>88</Paragraphs>
  <Slides>28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45</cp:revision>
  <dcterms:created xsi:type="dcterms:W3CDTF">2020-12-05T02:41:23Z</dcterms:created>
  <dcterms:modified xsi:type="dcterms:W3CDTF">2021-01-13T01:20:15Z</dcterms:modified>
</cp:coreProperties>
</file>