
<file path=[Content_Types].xml><?xml version="1.0" encoding="utf-8"?>
<Types xmlns="http://schemas.openxmlformats.org/package/2006/content-types">
  <Override PartName="/ppt/slideMasters/slideMaster3.xml" ContentType="application/vnd.openxmlformats-officedocument.presentationml.slideMaster+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tags/tag140.xml" ContentType="application/vnd.openxmlformats-officedocument.presentationml.tags+xml"/>
  <Override PartName="/ppt/tags/tag151.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167.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Override PartName="/ppt/tags/tag170.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slideMasters/slideMaster5.xml" ContentType="application/vnd.openxmlformats-officedocument.presentationml.slideMaster+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42.xml" ContentType="application/vnd.openxmlformats-officedocument.presentationml.tags+xml"/>
  <Override PartName="/ppt/notesSlides/notesSlide4.xml" ContentType="application/vnd.openxmlformats-officedocument.presentationml.notesSlide+xml"/>
  <Override PartName="/ppt/tags/tag153.xml" ContentType="application/vnd.openxmlformats-officedocument.presentationml.tags+xml"/>
  <Override PartName="/ppt/slides/slide38.xml" ContentType="application/vnd.openxmlformats-officedocument.presentationml.slide+xml"/>
  <Override PartName="/ppt/slideLayouts/slideLayout48.xml" ContentType="application/vnd.openxmlformats-officedocument.presentationml.slideLayout+xml"/>
  <Override PartName="/ppt/tags/tag131.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Layouts/slideLayout33.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58.xml" ContentType="application/vnd.openxmlformats-officedocument.presentationml.tags+xml"/>
  <Override PartName="/ppt/tags/tag169.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47.xml" ContentType="application/vnd.openxmlformats-officedocument.presentationml.tags+xml"/>
  <Override PartName="/ppt/tags/tag165.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tags/tag154.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43.xml" ContentType="application/vnd.openxmlformats-officedocument.presentationml.tags+xml"/>
  <Override PartName="/ppt/notesSlides/notesSlide5.xml" ContentType="application/vnd.openxmlformats-officedocument.presentationml.notesSlide+xml"/>
  <Override PartName="/ppt/tags/tag161.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tags/tag150.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9.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166.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tags/tag155.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62.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ppt/tags/tag149.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tags/tag152.xml" ContentType="application/vnd.openxmlformats-officedocument.presentationml.tags+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tags/tag141.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Layouts/slideLayout61.xml" ContentType="application/vnd.openxmlformats-officedocument.presentationml.slideLayout+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168.xml" ContentType="application/vnd.openxmlformats-officedocument.presentationml.tags+xml"/>
  <Override PartName="/ppt/tags/tag53.xml" ContentType="application/vnd.openxmlformats-officedocument.presentationml.tags+xml"/>
  <Override PartName="/ppt/tags/tag157.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60.xml" ContentType="application/vnd.openxmlformats-officedocument.presentationml.tags+xml"/>
  <Override PartName="/ppt/slideMasters/slideMaster1.xml" ContentType="application/vnd.openxmlformats-officedocument.presentationml.slideMaster+xml"/>
  <Override PartName="/ppt/theme/theme3.xml" ContentType="application/vnd.openxmlformats-officedocument.theme+xml"/>
  <Override PartName="/ppt/tags/tag102.xml" ContentType="application/vnd.openxmlformats-officedocument.presentationml.tags+xml"/>
  <Override PartName="/ppt/slideLayouts/slideLayout5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Lst>
  <p:notesMasterIdLst>
    <p:notesMasterId r:id="rId44"/>
  </p:notesMasterIdLst>
  <p:handoutMasterIdLst>
    <p:handoutMasterId r:id="rId45"/>
  </p:handoutMasterIdLst>
  <p:sldIdLst>
    <p:sldId id="331" r:id="rId6"/>
    <p:sldId id="332" r:id="rId7"/>
    <p:sldId id="333" r:id="rId8"/>
    <p:sldId id="759" r:id="rId9"/>
    <p:sldId id="335" r:id="rId10"/>
    <p:sldId id="261" r:id="rId11"/>
    <p:sldId id="760" r:id="rId12"/>
    <p:sldId id="761" r:id="rId13"/>
    <p:sldId id="762" r:id="rId14"/>
    <p:sldId id="763" r:id="rId15"/>
    <p:sldId id="677" r:id="rId16"/>
    <p:sldId id="700" r:id="rId17"/>
    <p:sldId id="764" r:id="rId18"/>
    <p:sldId id="278" r:id="rId19"/>
    <p:sldId id="272" r:id="rId20"/>
    <p:sldId id="422" r:id="rId21"/>
    <p:sldId id="423" r:id="rId22"/>
    <p:sldId id="701" r:id="rId23"/>
    <p:sldId id="702" r:id="rId24"/>
    <p:sldId id="766" r:id="rId25"/>
    <p:sldId id="290" r:id="rId26"/>
    <p:sldId id="519" r:id="rId27"/>
    <p:sldId id="742" r:id="rId28"/>
    <p:sldId id="424" r:id="rId29"/>
    <p:sldId id="577" r:id="rId30"/>
    <p:sldId id="427" r:id="rId31"/>
    <p:sldId id="428" r:id="rId32"/>
    <p:sldId id="703" r:id="rId33"/>
    <p:sldId id="704" r:id="rId34"/>
    <p:sldId id="730" r:id="rId35"/>
    <p:sldId id="731" r:id="rId36"/>
    <p:sldId id="279" r:id="rId37"/>
    <p:sldId id="273" r:id="rId38"/>
    <p:sldId id="346" r:id="rId39"/>
    <p:sldId id="347" r:id="rId40"/>
    <p:sldId id="767" r:id="rId41"/>
    <p:sldId id="768" r:id="rId42"/>
    <p:sldId id="306"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79"/>
    <p:restoredTop sz="94617"/>
  </p:normalViewPr>
  <p:slideViewPr>
    <p:cSldViewPr snapToGrid="0">
      <p:cViewPr varScale="1">
        <p:scale>
          <a:sx n="62" d="100"/>
          <a:sy n="62" d="100"/>
        </p:scale>
        <p:origin x="-592"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heme" Target="theme/theme1.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11</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2.xml"/><Relationship Id="rId5" Type="http://schemas.openxmlformats.org/officeDocument/2006/relationships/tags" Target="../tags/tag62.xml"/><Relationship Id="rId4" Type="http://schemas.openxmlformats.org/officeDocument/2006/relationships/tags" Target="../tags/tag61.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3.xml"/><Relationship Id="rId5" Type="http://schemas.openxmlformats.org/officeDocument/2006/relationships/tags" Target="../tags/tag73.xml"/><Relationship Id="rId4" Type="http://schemas.openxmlformats.org/officeDocument/2006/relationships/tags" Target="../tags/tag72.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3.xml"/><Relationship Id="rId5" Type="http://schemas.openxmlformats.org/officeDocument/2006/relationships/tags" Target="../tags/tag78.xml"/><Relationship Id="rId4" Type="http://schemas.openxmlformats.org/officeDocument/2006/relationships/tags" Target="../tags/tag77.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3.xml"/><Relationship Id="rId5" Type="http://schemas.openxmlformats.org/officeDocument/2006/relationships/tags" Target="../tags/tag83.xml"/><Relationship Id="rId4" Type="http://schemas.openxmlformats.org/officeDocument/2006/relationships/tags" Target="../tags/tag82.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3.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3.xml"/><Relationship Id="rId4" Type="http://schemas.openxmlformats.org/officeDocument/2006/relationships/tags" Target="../tags/tag101.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3.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3.xml"/><Relationship Id="rId5" Type="http://schemas.openxmlformats.org/officeDocument/2006/relationships/tags" Target="../tags/tag115.xml"/><Relationship Id="rId4" Type="http://schemas.openxmlformats.org/officeDocument/2006/relationships/tags" Target="../tags/tag114.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3.xml"/><Relationship Id="rId4" Type="http://schemas.openxmlformats.org/officeDocument/2006/relationships/tags" Target="../tags/tag119.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3.xml"/><Relationship Id="rId5" Type="http://schemas.openxmlformats.org/officeDocument/2006/relationships/tags" Target="../tags/tag124.xml"/><Relationship Id="rId4" Type="http://schemas.openxmlformats.org/officeDocument/2006/relationships/tags" Target="../tags/tag123.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第十三讲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国防建设与外交成就</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1">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第十三讲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国防建设与外交成就</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考情分析</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第十三讲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国防建设与外交成就</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真题试做</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第十三讲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国防建设与外交成就</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第十三讲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国防建设与外交成就</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拓展提升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9.xml"/><Relationship Id="rId16" Type="http://schemas.openxmlformats.org/officeDocument/2006/relationships/tags" Target="../tags/tag4.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17" Type="http://schemas.openxmlformats.org/officeDocument/2006/relationships/tags" Target="../tags/tag67.xml"/><Relationship Id="rId2" Type="http://schemas.openxmlformats.org/officeDocument/2006/relationships/slideLayout" Target="../slideLayouts/slideLayout30.xml"/><Relationship Id="rId16" Type="http://schemas.openxmlformats.org/officeDocument/2006/relationships/tags" Target="../tags/tag66.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ags" Target="../tags/tag65.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ags" Target="../tags/tag6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5.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3.xml"/><Relationship Id="rId2" Type="http://schemas.openxmlformats.org/officeDocument/2006/relationships/tags" Target="../tags/tag126.xml"/><Relationship Id="rId16" Type="http://schemas.openxmlformats.org/officeDocument/2006/relationships/slide" Target="slide14.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Layout" Target="../slideLayouts/slideLayout46.xml"/><Relationship Id="rId5" Type="http://schemas.openxmlformats.org/officeDocument/2006/relationships/tags" Target="../tags/tag129.xml"/><Relationship Id="rId15" Type="http://schemas.openxmlformats.org/officeDocument/2006/relationships/slide" Target="slide2.xml"/><Relationship Id="rId10" Type="http://schemas.openxmlformats.org/officeDocument/2006/relationships/tags" Target="../tags/tag134.xml"/><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slide" Target="slide32.xml"/></Relationships>
</file>

<file path=ppt/slides/_rels/slide10.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0.xml"/><Relationship Id="rId1" Type="http://schemas.openxmlformats.org/officeDocument/2006/relationships/tags" Target="../tags/tag139.xml"/><Relationship Id="rId5" Type="http://schemas.openxmlformats.org/officeDocument/2006/relationships/slide" Target="slide5.xml"/><Relationship Id="rId4" Type="http://schemas.openxmlformats.org/officeDocument/2006/relationships/notesSlide" Target="../notesSlides/notesSlide3.xml"/></Relationships>
</file>

<file path=ppt/slides/_rels/slide12.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5.xml"/><Relationship Id="rId1" Type="http://schemas.openxmlformats.org/officeDocument/2006/relationships/slideLayout" Target="../slideLayouts/slideLayout4.xml"/><Relationship Id="rId4" Type="http://schemas.openxmlformats.org/officeDocument/2006/relationships/slide" Target="slide21.xml"/></Relationships>
</file>

<file path=ppt/slides/_rels/slide15.xml.rels><?xml version="1.0" encoding="UTF-8" standalone="yes"?>
<Relationships xmlns="http://schemas.openxmlformats.org/package/2006/relationships"><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 Id="rId6" Type="http://schemas.openxmlformats.org/officeDocument/2006/relationships/slide" Target="slide14.xml"/><Relationship Id="rId5" Type="http://schemas.openxmlformats.org/officeDocument/2006/relationships/slide" Target="slide6.xml"/><Relationship Id="rId4"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44.xml"/><Relationship Id="rId4"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45.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46.xml"/><Relationship Id="rId4"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4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48.xml"/></Relationships>
</file>

<file path=ppt/slides/_rels/slide21.xml.rels><?xml version="1.0" encoding="UTF-8" standalone="yes"?>
<Relationships xmlns="http://schemas.openxmlformats.org/package/2006/relationships"><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 Id="rId6" Type="http://schemas.openxmlformats.org/officeDocument/2006/relationships/slide" Target="slide14.xml"/><Relationship Id="rId5" Type="http://schemas.openxmlformats.org/officeDocument/2006/relationships/slide" Target="slide6.xml"/><Relationship Id="rId4"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152.xml"/><Relationship Id="rId4" Type="http://schemas.openxmlformats.org/officeDocument/2006/relationships/slide" Target="slide14.xml"/></Relationships>
</file>

<file path=ppt/slides/_rels/slide2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53.xml"/></Relationships>
</file>

<file path=ppt/slides/_rels/slide24.xml.rels><?xml version="1.0" encoding="UTF-8" standalone="yes"?>
<Relationships xmlns="http://schemas.openxmlformats.org/package/2006/relationships"><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 Id="rId6" Type="http://schemas.openxmlformats.org/officeDocument/2006/relationships/slide" Target="slide14.xml"/><Relationship Id="rId5" Type="http://schemas.openxmlformats.org/officeDocument/2006/relationships/notesSlide" Target="../notesSlides/notesSlide5.xml"/><Relationship Id="rId4"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57.xml"/></Relationships>
</file>

<file path=ppt/slides/_rels/slide2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58.xml"/></Relationships>
</file>

<file path=ppt/slides/_rels/slide2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59.xml"/></Relationships>
</file>

<file path=ppt/slides/_rels/slide2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60.xml"/></Relationships>
</file>

<file path=ppt/slides/_rels/slide2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6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5.xml"/></Relationships>
</file>

<file path=ppt/slides/_rels/slide3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62.xml"/></Relationships>
</file>

<file path=ppt/slides/_rels/slide3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63.xml"/></Relationships>
</file>

<file path=ppt/slides/_rels/slide32.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3.xml"/><Relationship Id="rId1" Type="http://schemas.openxmlformats.org/officeDocument/2006/relationships/slideLayout" Target="../slideLayouts/slideLayout5.xml"/><Relationship Id="rId4" Type="http://schemas.openxmlformats.org/officeDocument/2006/relationships/slide" Target="slide38.xml"/></Relationships>
</file>

<file path=ppt/slides/_rels/slide33.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Layout" Target="../slideLayouts/slideLayout5.xml"/><Relationship Id="rId1" Type="http://schemas.openxmlformats.org/officeDocument/2006/relationships/tags" Target="../tags/tag164.xml"/></Relationships>
</file>

<file path=ppt/slides/_rels/slide34.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66.xml"/><Relationship Id="rId1" Type="http://schemas.openxmlformats.org/officeDocument/2006/relationships/tags" Target="../tags/tag165.xml"/><Relationship Id="rId4" Type="http://schemas.openxmlformats.org/officeDocument/2006/relationships/slide" Target="slide32.xml"/></Relationships>
</file>

<file path=ppt/slides/_rels/slide36.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Layout" Target="../slideLayouts/slideLayout5.xml"/><Relationship Id="rId1" Type="http://schemas.openxmlformats.org/officeDocument/2006/relationships/tags" Target="../tags/tag167.xml"/></Relationships>
</file>

<file path=ppt/slides/_rels/slide37.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Layout" Target="../slideLayouts/slideLayout5.xml"/><Relationship Id="rId1" Type="http://schemas.openxmlformats.org/officeDocument/2006/relationships/tags" Target="../tags/tag168.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70.xml"/><Relationship Id="rId1" Type="http://schemas.openxmlformats.org/officeDocument/2006/relationships/tags" Target="../tags/tag169.xml"/><Relationship Id="rId5" Type="http://schemas.openxmlformats.org/officeDocument/2006/relationships/slide" Target="slide32.xml"/><Relationship Id="rId4" Type="http://schemas.openxmlformats.org/officeDocument/2006/relationships/notesSlide" Target="../notesSlides/notesSlide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6.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slide" Target="slide1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slide" Target="slide5.xm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slide" Target="slide1.xml"/><Relationship Id="rId5" Type="http://schemas.openxmlformats.org/officeDocument/2006/relationships/slide" Target="slide6.xml"/><Relationship Id="rId4" Type="http://schemas.openxmlformats.org/officeDocument/2006/relationships/notesSlide" Target="../notesSlides/notesSlide2.xml"/></Relationships>
</file>

<file path=ppt/slides/_rels/slide7.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文本框 5"/>
          <p:cNvSpPr txBox="1"/>
          <p:nvPr/>
        </p:nvSpPr>
        <p:spPr>
          <a:xfrm>
            <a:off x="1282700" y="1000125"/>
            <a:ext cx="10796270" cy="1106805"/>
          </a:xfrm>
          <a:prstGeom prst="rect">
            <a:avLst/>
          </a:prstGeom>
          <a:noFill/>
          <a:ln w="9525">
            <a:noFill/>
          </a:ln>
        </p:spPr>
        <p:txBody>
          <a:bodyPr wrap="square" anchor="t">
            <a:spAutoFit/>
          </a:bodyPr>
          <a:lstStyle/>
          <a:p>
            <a:pPr algn="ctr">
              <a:lnSpc>
                <a:spcPct val="150000"/>
              </a:lnSpc>
            </a:pPr>
            <a:r>
              <a:rPr lang="zh-CN" altLang="en-US" sz="44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第十三</a:t>
            </a:r>
            <a:r>
              <a:rPr lang="zh-CN" altLang="en-US"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讲  国防建设与外交成就</a:t>
            </a: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4" name="组合 13"/>
          <p:cNvGrpSpPr/>
          <p:nvPr/>
        </p:nvGrpSpPr>
        <p:grpSpPr>
          <a:xfrm>
            <a:off x="3001010" y="2141855"/>
            <a:ext cx="6254115" cy="4521200"/>
            <a:chOff x="4726" y="3395"/>
            <a:chExt cx="9849" cy="7120"/>
          </a:xfrm>
        </p:grpSpPr>
        <p:grpSp>
          <p:nvGrpSpPr>
            <p:cNvPr id="66" name="组合 65"/>
            <p:cNvGrpSpPr/>
            <p:nvPr/>
          </p:nvGrpSpPr>
          <p:grpSpPr>
            <a:xfrm>
              <a:off x="4745" y="4857"/>
              <a:ext cx="9808" cy="1259"/>
              <a:chOff x="3027246" y="1986474"/>
              <a:chExt cx="5990707" cy="902160"/>
            </a:xfrm>
          </p:grpSpPr>
          <p:sp>
            <p:nvSpPr>
              <p:cNvPr id="38" name="圆角矩形 6">
                <a:hlinkClick r:id=""/>
              </p:cNvPr>
              <p:cNvSpPr/>
              <p:nvPr>
                <p:custDataLst>
                  <p:tags r:id="rId9"/>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10"/>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2</a:t>
                </a:r>
              </a:p>
            </p:txBody>
          </p:sp>
          <p:sp>
            <p:nvSpPr>
              <p:cNvPr id="45" name="文本框 2">
                <a:hlinkClick r:id="rId12" action="ppaction://hlinksldjump"/>
              </p:cNvPr>
              <p:cNvSpPr txBox="1"/>
              <p:nvPr/>
            </p:nvSpPr>
            <p:spPr>
              <a:xfrm>
                <a:off x="4055472" y="1986474"/>
                <a:ext cx="4838313" cy="832212"/>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数据纵览  考情分析</a:t>
                </a: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4726" y="6349"/>
              <a:ext cx="9808" cy="1259"/>
              <a:chOff x="3043127" y="3212301"/>
              <a:chExt cx="5992288" cy="912996"/>
            </a:xfrm>
          </p:grpSpPr>
          <p:sp>
            <p:nvSpPr>
              <p:cNvPr id="42" name="圆角矩形 6">
                <a:hlinkClick r:id="" action="ppaction://noaction"/>
              </p:cNvPr>
              <p:cNvSpPr/>
              <p:nvPr>
                <p:custDataLst>
                  <p:tags r:id="rId7"/>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8"/>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3</a:t>
                </a:r>
              </a:p>
            </p:txBody>
          </p:sp>
          <p:sp>
            <p:nvSpPr>
              <p:cNvPr id="46" name="文本框 16">
                <a:hlinkClick r:id="rId13" action="ppaction://hlinksldjump"/>
              </p:cNvPr>
              <p:cNvSpPr txBox="1"/>
              <p:nvPr/>
            </p:nvSpPr>
            <p:spPr>
              <a:xfrm>
                <a:off x="4326508" y="3212301"/>
                <a:ext cx="4329600" cy="842208"/>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数据链接  真题试做</a:t>
                </a: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nvGrpSpPr>
            <p:cNvPr id="68" name="组合 67"/>
            <p:cNvGrpSpPr/>
            <p:nvPr/>
          </p:nvGrpSpPr>
          <p:grpSpPr>
            <a:xfrm>
              <a:off x="4767" y="9257"/>
              <a:ext cx="9808" cy="1259"/>
              <a:chOff x="3027246" y="4400809"/>
              <a:chExt cx="5990707" cy="927813"/>
            </a:xfrm>
          </p:grpSpPr>
          <p:sp>
            <p:nvSpPr>
              <p:cNvPr id="34" name="圆角矩形 6"/>
              <p:cNvSpPr/>
              <p:nvPr>
                <p:custDataLst>
                  <p:tags r:id="rId5"/>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6"/>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5</a:t>
                </a:r>
              </a:p>
            </p:txBody>
          </p:sp>
          <p:sp>
            <p:nvSpPr>
              <p:cNvPr id="47" name="文本框 16">
                <a:hlinkClick r:id="rId14" action="ppaction://hlinksldjump"/>
              </p:cNvPr>
              <p:cNvSpPr txBox="1"/>
              <p:nvPr/>
            </p:nvSpPr>
            <p:spPr>
              <a:xfrm>
                <a:off x="4784650" y="4400809"/>
                <a:ext cx="4015810" cy="855876"/>
              </a:xfrm>
              <a:prstGeom prst="rect">
                <a:avLst/>
              </a:prstGeom>
              <a:noFill/>
              <a:ln w="9525">
                <a:noFill/>
              </a:ln>
            </p:spPr>
            <p:txBody>
              <a:bodyPr wrap="square" anchor="t">
                <a:spAutoFit/>
              </a:bodyPr>
              <a:lstStyle/>
              <a:p>
                <a:pP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数据分析  拓展提升</a:t>
                </a: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2" name="组合 1"/>
            <p:cNvGrpSpPr/>
            <p:nvPr/>
          </p:nvGrpSpPr>
          <p:grpSpPr>
            <a:xfrm>
              <a:off x="4767" y="3395"/>
              <a:ext cx="9808" cy="1257"/>
              <a:chOff x="3027246" y="1967738"/>
              <a:chExt cx="5990707" cy="920896"/>
            </a:xfrm>
          </p:grpSpPr>
          <p:sp>
            <p:nvSpPr>
              <p:cNvPr id="5" name="圆角矩形 6">
                <a:hlinkClick r:id=""/>
              </p:cNvPr>
              <p:cNvSpPr/>
              <p:nvPr>
                <p:custDataLst>
                  <p:tags r:id="rId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1</a:t>
                </a:r>
              </a:p>
            </p:txBody>
          </p:sp>
          <p:sp>
            <p:nvSpPr>
              <p:cNvPr id="7" name="文本框 2">
                <a:hlinkClick r:id="rId15" action="ppaction://hlinksldjump"/>
              </p:cNvPr>
              <p:cNvSpPr txBox="1"/>
              <p:nvPr/>
            </p:nvSpPr>
            <p:spPr>
              <a:xfrm>
                <a:off x="4055472" y="1967738"/>
                <a:ext cx="4838313" cy="850867"/>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数据导航  时空坐标</a:t>
                </a:r>
              </a:p>
            </p:txBody>
          </p:sp>
          <p:sp>
            <p:nvSpPr>
              <p:cNvPr id="8" name="圆角矩形 7"/>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9" name="组合 8"/>
            <p:cNvGrpSpPr/>
            <p:nvPr/>
          </p:nvGrpSpPr>
          <p:grpSpPr>
            <a:xfrm>
              <a:off x="4750" y="7825"/>
              <a:ext cx="9808" cy="1259"/>
              <a:chOff x="3043127" y="3212301"/>
              <a:chExt cx="5992288" cy="912996"/>
            </a:xfrm>
          </p:grpSpPr>
          <p:sp>
            <p:nvSpPr>
              <p:cNvPr id="10"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1"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12" name="文本框 16">
                <a:hlinkClick r:id="rId16" action="ppaction://hlinksldjump"/>
              </p:cNvPr>
              <p:cNvSpPr txBox="1"/>
              <p:nvPr/>
            </p:nvSpPr>
            <p:spPr>
              <a:xfrm>
                <a:off x="4299626" y="3212301"/>
                <a:ext cx="4329600" cy="842208"/>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p>
            </p:txBody>
          </p:sp>
          <p:sp>
            <p:nvSpPr>
              <p:cNvPr id="13" name="圆角矩形 1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a:hlinkClick r:id=""/>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612775" y="1328420"/>
            <a:ext cx="11118850" cy="2861310"/>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材料二　</a:t>
            </a:r>
            <a:r>
              <a:rPr lang="en-US" sz="2400" b="1">
                <a:solidFill>
                  <a:srgbClr val="000000"/>
                </a:solidFill>
                <a:latin typeface="楷体" panose="02010609060101010101" charset="-122"/>
                <a:ea typeface="楷体" panose="02010609060101010101" charset="-122"/>
                <a:cs typeface="楷体" panose="02010609060101010101" charset="-122"/>
              </a:rPr>
              <a:t>1971</a:t>
            </a:r>
            <a:r>
              <a:rPr lang="zh-CN" sz="2400" b="1">
                <a:solidFill>
                  <a:srgbClr val="000000"/>
                </a:solidFill>
                <a:latin typeface="楷体" panose="02010609060101010101" charset="-122"/>
                <a:ea typeface="楷体" panose="02010609060101010101" charset="-122"/>
                <a:cs typeface="楷体" panose="02010609060101010101" charset="-122"/>
              </a:rPr>
              <a:t>年第</a:t>
            </a:r>
            <a:r>
              <a:rPr lang="en-US" sz="2400" b="1">
                <a:solidFill>
                  <a:srgbClr val="000000"/>
                </a:solidFill>
                <a:latin typeface="楷体" panose="02010609060101010101" charset="-122"/>
                <a:ea typeface="楷体" panose="02010609060101010101" charset="-122"/>
                <a:cs typeface="楷体" panose="02010609060101010101" charset="-122"/>
              </a:rPr>
              <a:t>26</a:t>
            </a:r>
            <a:r>
              <a:rPr lang="zh-CN" sz="2400" b="1">
                <a:solidFill>
                  <a:srgbClr val="000000"/>
                </a:solidFill>
                <a:latin typeface="楷体" panose="02010609060101010101" charset="-122"/>
                <a:ea typeface="楷体" panose="02010609060101010101" charset="-122"/>
                <a:cs typeface="楷体" panose="02010609060101010101" charset="-122"/>
              </a:rPr>
              <a:t>届联合国大会以压倒多数通过了阿尔巴尼亚、阿尔及利亚等</a:t>
            </a:r>
            <a:r>
              <a:rPr lang="en-US" sz="2400" b="1">
                <a:solidFill>
                  <a:srgbClr val="000000"/>
                </a:solidFill>
                <a:latin typeface="楷体" panose="02010609060101010101" charset="-122"/>
                <a:ea typeface="楷体" panose="02010609060101010101" charset="-122"/>
                <a:cs typeface="楷体" panose="02010609060101010101" charset="-122"/>
              </a:rPr>
              <a:t>23</a:t>
            </a:r>
            <a:r>
              <a:rPr lang="zh-CN" sz="2400" b="1">
                <a:solidFill>
                  <a:srgbClr val="000000"/>
                </a:solidFill>
                <a:latin typeface="楷体" panose="02010609060101010101" charset="-122"/>
                <a:ea typeface="楷体" panose="02010609060101010101" charset="-122"/>
                <a:cs typeface="楷体" panose="02010609060101010101" charset="-122"/>
              </a:rPr>
              <a:t>国代表的提案（</a:t>
            </a:r>
            <a:r>
              <a:rPr lang="zh-CN" sz="2400" b="1">
                <a:solidFill>
                  <a:srgbClr val="000000"/>
                </a:solidFill>
                <a:latin typeface="楷体" panose="02010609060101010101" charset="-122"/>
                <a:ea typeface="楷体" panose="02010609060101010101" charset="-122"/>
                <a:cs typeface="楷体" panose="02010609060101010101" charset="-122"/>
                <a:sym typeface="+mn-ea"/>
              </a:rPr>
              <a:t>即</a:t>
            </a:r>
            <a:r>
              <a:rPr lang="en-US" sz="2400" b="1">
                <a:solidFill>
                  <a:srgbClr val="000000"/>
                </a:solidFill>
                <a:latin typeface="楷体" panose="02010609060101010101" charset="-122"/>
                <a:ea typeface="楷体" panose="02010609060101010101" charset="-122"/>
                <a:cs typeface="楷体" panose="02010609060101010101" charset="-122"/>
                <a:sym typeface="+mn-ea"/>
              </a:rPr>
              <a:t>2758</a:t>
            </a:r>
            <a:r>
              <a:rPr lang="zh-CN" sz="2400" b="1">
                <a:solidFill>
                  <a:srgbClr val="000000"/>
                </a:solidFill>
                <a:latin typeface="楷体" panose="02010609060101010101" charset="-122"/>
                <a:ea typeface="楷体" panose="02010609060101010101" charset="-122"/>
                <a:cs typeface="楷体" panose="02010609060101010101" charset="-122"/>
                <a:sym typeface="+mn-ea"/>
              </a:rPr>
              <a:t>号决议</a:t>
            </a:r>
            <a:r>
              <a:rPr lang="zh-CN" sz="2400" b="1">
                <a:solidFill>
                  <a:srgbClr val="000000"/>
                </a:solidFill>
                <a:latin typeface="楷体" panose="02010609060101010101" charset="-122"/>
                <a:ea typeface="楷体" panose="02010609060101010101" charset="-122"/>
                <a:cs typeface="楷体" panose="02010609060101010101" charset="-122"/>
              </a:rPr>
              <a:t>）</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承认中华人民共和国政府的代表是中国在联合国组织的唯一合法代表</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中华人民共和国是安全理事会五个常任理事国之一。</a:t>
            </a:r>
            <a:endParaRPr lang="en-US" sz="2400" b="1">
              <a:solidFill>
                <a:srgbClr val="000000"/>
              </a:solidFill>
              <a:latin typeface="楷体" panose="02010609060101010101" charset="-122"/>
              <a:ea typeface="楷体" panose="02010609060101010101" charset="-122"/>
              <a:cs typeface="楷体" panose="02010609060101010101" charset="-122"/>
            </a:endParaRPr>
          </a:p>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）据材料二和所学知识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概括新中国恢复成为安理会常任理事国的有利国际条件及对当时世界的影响。（</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8</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4" name="矩形 3"/>
          <p:cNvSpPr/>
          <p:nvPr/>
        </p:nvSpPr>
        <p:spPr>
          <a:xfrm>
            <a:off x="1426210" y="4166870"/>
            <a:ext cx="9175750" cy="1198880"/>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国际条件：亚非拉国家在联合国的作用加强；美国霸权地位的衰落；世界和平与发展的需要；等等。</a:t>
            </a:r>
          </a:p>
        </p:txBody>
      </p:sp>
      <p:sp>
        <p:nvSpPr>
          <p:cNvPr id="2" name="矩形 1"/>
          <p:cNvSpPr/>
          <p:nvPr/>
        </p:nvSpPr>
        <p:spPr>
          <a:xfrm>
            <a:off x="1398270" y="5370830"/>
            <a:ext cx="9175750" cy="1198880"/>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世界影响：增强了亚非拉国家的力量；有利于联合国宗旨的实现；有利于世界的和平与发展；等等。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6" name="组合 35"/>
          <p:cNvGrpSpPr/>
          <p:nvPr/>
        </p:nvGrpSpPr>
        <p:grpSpPr>
          <a:xfrm>
            <a:off x="936897" y="1641511"/>
            <a:ext cx="4250056" cy="627895"/>
            <a:chOff x="1034884" y="629878"/>
            <a:chExt cx="3562761" cy="627895"/>
          </a:xfrm>
        </p:grpSpPr>
        <p:sp>
          <p:nvSpPr>
            <p:cNvPr id="7" name="圆角矩形 6">
              <a:hlinkClick r:id=""/>
            </p:cNvPr>
            <p:cNvSpPr/>
            <p:nvPr>
              <p:custDataLst>
                <p:tags r:id="rId1"/>
              </p:custDataLst>
            </p:nvPr>
          </p:nvSpPr>
          <p:spPr>
            <a:xfrm flipH="1">
              <a:off x="2547181" y="664168"/>
              <a:ext cx="2050464"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国防建设</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endParaRPr lang="en-US" altLang="zh-CN" sz="2800" b="1" strike="noStrike" noProof="1" smtClean="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2" name="文本框 101"/>
          <p:cNvSpPr txBox="1"/>
          <p:nvPr/>
        </p:nvSpPr>
        <p:spPr>
          <a:xfrm>
            <a:off x="908050" y="2564765"/>
            <a:ext cx="10304780" cy="341503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2016·河北，28</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阅读材料，回答问题。</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9分</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altLang="en-US" sz="2400" b="1">
                <a:latin typeface="宋体" panose="02010600030101010101" pitchFamily="2" charset="-122"/>
                <a:ea typeface="宋体" panose="02010600030101010101" pitchFamily="2" charset="-122"/>
                <a:cs typeface="楷体" panose="02010609060101010101" charset="-122"/>
              </a:rPr>
              <a:t>材料一</a:t>
            </a:r>
            <a:r>
              <a:rPr lang="zh-CN" altLang="en-US" sz="2400" b="1">
                <a:latin typeface="楷体" panose="02010609060101010101" charset="-122"/>
                <a:ea typeface="楷体" panose="02010609060101010101" charset="-122"/>
                <a:cs typeface="楷体" panose="02010609060101010101" charset="-122"/>
              </a:rPr>
              <a:t>　1953年1月7日，毛泽东在高级步兵学校第一期开学典礼上的训词中指出：“为了保卫祖国免受帝国主义者的侵略，依靠我们过去和较为落后的国内敌人作战的装备和战术是不够的了，我们必须掌握最新的装备和随之而来的最新的战术。我们必须向苏联的军事科学学习，以便迅速把我军提高到足以在现代化的战争中取胜的水平……”</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3" name="文本框 2"/>
          <p:cNvSpPr txBox="1"/>
          <p:nvPr/>
        </p:nvSpPr>
        <p:spPr>
          <a:xfrm>
            <a:off x="1188720" y="1525270"/>
            <a:ext cx="9716135" cy="4523105"/>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材料二　</a:t>
            </a:r>
            <a:r>
              <a:rPr lang="en-US" sz="2400" b="1">
                <a:solidFill>
                  <a:srgbClr val="000000"/>
                </a:solidFill>
                <a:latin typeface="楷体" panose="02010609060101010101" charset="-122"/>
                <a:ea typeface="楷体" panose="02010609060101010101" charset="-122"/>
                <a:cs typeface="楷体" panose="02010609060101010101" charset="-122"/>
              </a:rPr>
              <a:t>2015</a:t>
            </a:r>
            <a:r>
              <a:rPr lang="zh-CN" sz="2400" b="1">
                <a:solidFill>
                  <a:srgbClr val="000000"/>
                </a:solidFill>
                <a:latin typeface="楷体" panose="02010609060101010101" charset="-122"/>
                <a:ea typeface="楷体" panose="02010609060101010101" charset="-122"/>
                <a:cs typeface="楷体" panose="02010609060101010101" charset="-122"/>
              </a:rPr>
              <a:t>年</a:t>
            </a:r>
            <a:r>
              <a:rPr lang="en-US" sz="2400" b="1">
                <a:solidFill>
                  <a:srgbClr val="000000"/>
                </a:solidFill>
                <a:latin typeface="楷体" panose="02010609060101010101" charset="-122"/>
                <a:ea typeface="楷体" panose="02010609060101010101" charset="-122"/>
                <a:cs typeface="楷体" panose="02010609060101010101" charset="-122"/>
              </a:rPr>
              <a:t>12</a:t>
            </a:r>
            <a:r>
              <a:rPr lang="zh-CN" sz="2400" b="1">
                <a:solidFill>
                  <a:srgbClr val="000000"/>
                </a:solidFill>
                <a:latin typeface="楷体" panose="02010609060101010101" charset="-122"/>
                <a:ea typeface="楷体" panose="02010609060101010101" charset="-122"/>
                <a:cs typeface="楷体" panose="02010609060101010101" charset="-122"/>
              </a:rPr>
              <a:t>月</a:t>
            </a:r>
            <a:r>
              <a:rPr lang="en-US" sz="2400" b="1">
                <a:solidFill>
                  <a:srgbClr val="000000"/>
                </a:solidFill>
                <a:latin typeface="楷体" panose="02010609060101010101" charset="-122"/>
                <a:ea typeface="楷体" panose="02010609060101010101" charset="-122"/>
                <a:cs typeface="楷体" panose="02010609060101010101" charset="-122"/>
              </a:rPr>
              <a:t>31</a:t>
            </a:r>
            <a:r>
              <a:rPr lang="zh-CN" sz="2400" b="1">
                <a:solidFill>
                  <a:srgbClr val="000000"/>
                </a:solidFill>
                <a:latin typeface="楷体" panose="02010609060101010101" charset="-122"/>
                <a:ea typeface="楷体" panose="02010609060101010101" charset="-122"/>
                <a:cs typeface="楷体" panose="02010609060101010101" charset="-122"/>
              </a:rPr>
              <a:t>日</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习近平在中国人民解放军陆军领导机构、火箭军（</a:t>
            </a:r>
            <a:r>
              <a:rPr lang="zh-CN" sz="2400" b="1">
                <a:solidFill>
                  <a:srgbClr val="000000"/>
                </a:solidFill>
                <a:latin typeface="楷体" panose="02010609060101010101" charset="-122"/>
                <a:ea typeface="楷体" panose="02010609060101010101" charset="-122"/>
                <a:cs typeface="楷体" panose="02010609060101010101" charset="-122"/>
                <a:sym typeface="+mn-ea"/>
              </a:rPr>
              <a:t>即以前的第二炮兵部队</a:t>
            </a:r>
            <a:r>
              <a:rPr lang="zh-CN" sz="2400" b="1">
                <a:solidFill>
                  <a:srgbClr val="000000"/>
                </a:solidFill>
                <a:latin typeface="楷体" panose="02010609060101010101" charset="-122"/>
                <a:ea typeface="楷体" panose="02010609060101010101" charset="-122"/>
                <a:cs typeface="楷体" panose="02010609060101010101" charset="-122"/>
              </a:rPr>
              <a:t>）、战略支援部队成立大会上的训词中指出</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“成立陆军领导机构、火箭军、战略支援部队</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是党中央和中央军委着眼实现中国梦强军梦作出的重大决策</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是构建中国特色现代军事力量体系的战略举措</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必将成为我军现代化建设的一个重要里程碑</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载入人民军队史册。”同时</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他还阐述了战略支援部队的重要作用</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“战略支援部队是维护国家安全的新型作战力量</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是我军新质作战能力的重要增长点。</a:t>
            </a:r>
            <a:r>
              <a:rPr lang="en-US" sz="2400" b="1">
                <a:solidFill>
                  <a:srgbClr val="000000"/>
                </a:solidFill>
                <a:latin typeface="楷体" panose="02010609060101010101" charset="-122"/>
                <a:ea typeface="楷体" panose="02010609060101010101" charset="-122"/>
                <a:cs typeface="楷体" panose="02010609060101010101" charset="-122"/>
              </a:rPr>
              <a:t>”</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600075" y="1388745"/>
            <a:ext cx="10866755" cy="4523105"/>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）据材料一和所学知识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指出当时人民军队建设主要是针对哪一不利国际因素而进行的。（</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）据材料二和所学知识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指出此次军队改革增添了什么新型作战力量。（</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）概括此次军队改革的直接目的是什么。（</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p>
          <a:p>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）上述材料和问题探究的主题是什么？</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p>
        </p:txBody>
      </p:sp>
      <p:sp>
        <p:nvSpPr>
          <p:cNvPr id="3" name="矩形 2"/>
          <p:cNvSpPr/>
          <p:nvPr/>
        </p:nvSpPr>
        <p:spPr>
          <a:xfrm>
            <a:off x="4537075" y="2456815"/>
            <a:ext cx="2505075" cy="645160"/>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美国的敌视。</a:t>
            </a:r>
          </a:p>
        </p:txBody>
      </p:sp>
      <p:sp>
        <p:nvSpPr>
          <p:cNvPr id="4" name="矩形 3"/>
          <p:cNvSpPr/>
          <p:nvPr/>
        </p:nvSpPr>
        <p:spPr>
          <a:xfrm>
            <a:off x="3456940" y="4098290"/>
            <a:ext cx="4634865" cy="645160"/>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新型作战力量：战略支援部队。</a:t>
            </a:r>
          </a:p>
        </p:txBody>
      </p:sp>
      <p:sp>
        <p:nvSpPr>
          <p:cNvPr id="7" name="矩形 6"/>
          <p:cNvSpPr/>
          <p:nvPr/>
        </p:nvSpPr>
        <p:spPr>
          <a:xfrm>
            <a:off x="3415030" y="4673600"/>
            <a:ext cx="4536440" cy="645160"/>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直接目的：建设现代化的军队。</a:t>
            </a:r>
          </a:p>
        </p:txBody>
      </p:sp>
      <p:sp>
        <p:nvSpPr>
          <p:cNvPr id="8" name="矩形 7"/>
          <p:cNvSpPr/>
          <p:nvPr/>
        </p:nvSpPr>
        <p:spPr>
          <a:xfrm>
            <a:off x="2491105" y="5809615"/>
            <a:ext cx="6748780" cy="645160"/>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人民军队的现代化建设</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或新中国的国防建设</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121400" y="2578749"/>
            <a:ext cx="351790" cy="2213764"/>
            <a:chOff x="11056" y="2135"/>
            <a:chExt cx="554" cy="3486"/>
          </a:xfrm>
        </p:grpSpPr>
        <p:grpSp>
          <p:nvGrpSpPr>
            <p:cNvPr id="2" name="组合 1"/>
            <p:cNvGrpSpPr/>
            <p:nvPr/>
          </p:nvGrpSpPr>
          <p:grpSpPr>
            <a:xfrm>
              <a:off x="11056" y="2135"/>
              <a:ext cx="552" cy="2124"/>
              <a:chOff x="6385743" y="2804974"/>
              <a:chExt cx="350520" cy="1297520"/>
            </a:xfrm>
          </p:grpSpPr>
          <p:sp>
            <p:nvSpPr>
              <p:cNvPr id="10" name="椭圆 9"/>
              <p:cNvSpPr/>
              <p:nvPr/>
            </p:nvSpPr>
            <p:spPr>
              <a:xfrm>
                <a:off x="6385743" y="2804974"/>
                <a:ext cx="350520"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6385743" y="3741814"/>
                <a:ext cx="350520" cy="36068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9" name="椭圆 8"/>
            <p:cNvSpPr/>
            <p:nvPr/>
          </p:nvSpPr>
          <p:spPr>
            <a:xfrm>
              <a:off x="11058" y="5031"/>
              <a:ext cx="552" cy="59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18001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58874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49853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28159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7" name="组合 6"/>
          <p:cNvGrpSpPr/>
          <p:nvPr/>
        </p:nvGrpSpPr>
        <p:grpSpPr>
          <a:xfrm>
            <a:off x="4973320" y="2567306"/>
            <a:ext cx="6828851" cy="2635250"/>
            <a:chOff x="7238" y="4417"/>
            <a:chExt cx="11630" cy="4150"/>
          </a:xfrm>
        </p:grpSpPr>
        <p:grpSp>
          <p:nvGrpSpPr>
            <p:cNvPr id="16" name="组合 15"/>
            <p:cNvGrpSpPr/>
            <p:nvPr/>
          </p:nvGrpSpPr>
          <p:grpSpPr>
            <a:xfrm>
              <a:off x="7238" y="4417"/>
              <a:ext cx="11249" cy="4150"/>
              <a:chOff x="3266299" y="1916206"/>
              <a:chExt cx="7143522" cy="2635428"/>
            </a:xfrm>
          </p:grpSpPr>
          <p:sp>
            <p:nvSpPr>
              <p:cNvPr id="18" name="文本框 2">
                <a:hlinkClick r:id="rId2" action="ppaction://hlinksldjump"/>
              </p:cNvPr>
              <p:cNvSpPr txBox="1"/>
              <p:nvPr/>
            </p:nvSpPr>
            <p:spPr>
              <a:xfrm>
                <a:off x="3270419" y="1916206"/>
                <a:ext cx="7139258" cy="460406"/>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人民海军、人民空军、导弹部队</a:t>
                </a:r>
              </a:p>
            </p:txBody>
          </p:sp>
          <p:sp>
            <p:nvSpPr>
              <p:cNvPr id="23" name="文本框 2">
                <a:hlinkClick r:id="rId3" action="ppaction://hlinksldjump"/>
              </p:cNvPr>
              <p:cNvSpPr txBox="1"/>
              <p:nvPr/>
            </p:nvSpPr>
            <p:spPr>
              <a:xfrm>
                <a:off x="3266299" y="3721633"/>
                <a:ext cx="7143522" cy="830001"/>
              </a:xfrm>
              <a:prstGeom prst="rect">
                <a:avLst/>
              </a:prstGeom>
              <a:noFill/>
              <a:ln w="9525">
                <a:noFill/>
              </a:ln>
            </p:spPr>
            <p:txBody>
              <a:bodyPr wrap="square" anchor="t">
                <a:spAutoFit/>
              </a:bodyPr>
              <a:lstStyle/>
              <a:p>
                <a:pPr lvl="0"/>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三</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中国恢复在联合国的合法席位、</a:t>
                </a:r>
              </a:p>
              <a:p>
                <a:pPr lvl="0"/>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中美建交、中日建交、全方位外交</a:t>
                </a:r>
              </a:p>
            </p:txBody>
          </p:sp>
        </p:grpSp>
        <p:sp>
          <p:nvSpPr>
            <p:cNvPr id="6" name="文本框 2">
              <a:hlinkClick r:id="rId4" action="ppaction://hlinksldjump"/>
            </p:cNvPr>
            <p:cNvSpPr txBox="1"/>
            <p:nvPr/>
          </p:nvSpPr>
          <p:spPr>
            <a:xfrm>
              <a:off x="7244" y="5871"/>
              <a:ext cx="11624" cy="72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和平共处五项原则、万隆会议</a:t>
              </a:r>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402280"/>
            <a:ext cx="7819390" cy="614680"/>
            <a:chOff x="1034884" y="673058"/>
            <a:chExt cx="7101125" cy="614680"/>
          </a:xfrm>
        </p:grpSpPr>
        <p:sp>
          <p:nvSpPr>
            <p:cNvPr id="17" name="圆角矩形 6">
              <a:hlinkClick r:id="rId5" action="ppaction://hlinksldjump"/>
            </p:cNvPr>
            <p:cNvSpPr/>
            <p:nvPr>
              <p:custDataLst>
                <p:tags r:id="rId2"/>
              </p:custDataLst>
            </p:nvPr>
          </p:nvSpPr>
          <p:spPr>
            <a:xfrm flipH="1">
              <a:off x="2642642" y="673058"/>
              <a:ext cx="5493367" cy="600075"/>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人民海军、人民空军、导弹部队</a:t>
              </a:r>
            </a:p>
          </p:txBody>
        </p:sp>
        <p:sp>
          <p:nvSpPr>
            <p:cNvPr id="18" name="椭圆 7"/>
            <p:cNvSpPr>
              <a:spLocks noChangeAspect="1"/>
            </p:cNvSpPr>
            <p:nvPr>
              <p:custDataLst>
                <p:tags r:id="rId3"/>
              </p:custDataLst>
            </p:nvPr>
          </p:nvSpPr>
          <p:spPr>
            <a:xfrm>
              <a:off x="1034884" y="686393"/>
              <a:ext cx="1511454" cy="60134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考点一</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矩形 1"/>
          <p:cNvSpPr/>
          <p:nvPr/>
        </p:nvSpPr>
        <p:spPr>
          <a:xfrm>
            <a:off x="496570" y="3573780"/>
            <a:ext cx="11275695" cy="1198880"/>
          </a:xfrm>
          <a:prstGeom prst="rect">
            <a:avLst/>
          </a:prstGeom>
        </p:spPr>
        <p:txBody>
          <a:bodyPr wrap="square">
            <a:spAutoFit/>
          </a:bodyPr>
          <a:lstStyle/>
          <a:p>
            <a:pPr>
              <a:lnSpc>
                <a:spcPct val="150000"/>
              </a:lnSpc>
              <a:spcAft>
                <a:spcPts val="0"/>
              </a:spcAft>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通过中华人民共和国成立70周年国庆阅兵仪式上展出的武器装备，了解我国国防和军队建设的成就</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3" name="组合 12"/>
          <p:cNvGrpSpPr/>
          <p:nvPr/>
        </p:nvGrpSpPr>
        <p:grpSpPr>
          <a:xfrm>
            <a:off x="2476906" y="1368561"/>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sp>
        <p:nvSpPr>
          <p:cNvPr id="100" name="文本框 99"/>
          <p:cNvSpPr txBox="1"/>
          <p:nvPr/>
        </p:nvSpPr>
        <p:spPr>
          <a:xfrm>
            <a:off x="6698615" y="3203575"/>
            <a:ext cx="5033010" cy="460375"/>
          </a:xfrm>
          <a:prstGeom prst="rect">
            <a:avLst/>
          </a:prstGeom>
          <a:noFill/>
          <a:ln w="9525">
            <a:noFill/>
          </a:ln>
        </p:spPr>
        <p:txBody>
          <a:bodyPr wrap="square">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统编教材八下第</a:t>
            </a:r>
            <a:r>
              <a:rPr lang="en-US" sz="2400" b="0">
                <a:latin typeface="宋体" panose="02010600030101010101" pitchFamily="2" charset="-122"/>
                <a:ea typeface="宋体" panose="02010600030101010101" pitchFamily="2" charset="-122"/>
                <a:cs typeface="宋体" panose="02010600030101010101" pitchFamily="2" charset="-122"/>
              </a:rPr>
              <a:t>15</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P76</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P80</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graphicFrame>
        <p:nvGraphicFramePr>
          <p:cNvPr id="3" name="表格 2"/>
          <p:cNvGraphicFramePr/>
          <p:nvPr>
            <p:custDataLst>
              <p:tags r:id="rId1"/>
            </p:custDataLst>
          </p:nvPr>
        </p:nvGraphicFramePr>
        <p:xfrm>
          <a:off x="622300" y="4926330"/>
          <a:ext cx="10649585" cy="1239520"/>
        </p:xfrm>
        <a:graphic>
          <a:graphicData uri="http://schemas.openxmlformats.org/drawingml/2006/table">
            <a:tbl>
              <a:tblPr firstRow="1" bandRow="1">
                <a:tableStyleId>{5940675A-B579-460E-94D1-54222C63F5DA}</a:tableStyleId>
              </a:tblPr>
              <a:tblGrid>
                <a:gridCol w="1767205"/>
                <a:gridCol w="982345"/>
                <a:gridCol w="7900035"/>
              </a:tblGrid>
              <a:tr h="123952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陆、海、空军的建设</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陆军</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发展成包括步兵、炮兵、装甲兵、防化兵、通信兵等多兵种的现代化部队，武器装备不断更新</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450215" y="1548765"/>
          <a:ext cx="11252200" cy="4387850"/>
        </p:xfrm>
        <a:graphic>
          <a:graphicData uri="http://schemas.openxmlformats.org/drawingml/2006/table">
            <a:tbl>
              <a:tblPr firstRow="1" bandRow="1">
                <a:tableStyleId>{5940675A-B579-460E-94D1-54222C63F5DA}</a:tableStyleId>
              </a:tblPr>
              <a:tblGrid>
                <a:gridCol w="492125"/>
                <a:gridCol w="421640"/>
                <a:gridCol w="531495"/>
                <a:gridCol w="6410325"/>
                <a:gridCol w="3396615"/>
              </a:tblGrid>
              <a:tr h="422910">
                <a:tc rowSpan="4">
                  <a:txBody>
                    <a:bodyPr/>
                    <a:lstStyle/>
                    <a:p>
                      <a:pPr indent="0" algn="ctr">
                        <a:lnSpc>
                          <a:spcPct val="11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陆</a:t>
                      </a:r>
                    </a:p>
                    <a:p>
                      <a:pPr indent="0" algn="ctr">
                        <a:lnSpc>
                          <a:spcPct val="11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a:t>
                      </a:r>
                      <a:r>
                        <a:rPr lang="en-US" sz="2400">
                          <a:solidFill>
                            <a:srgbClr val="FF00FF"/>
                          </a:solidFill>
                          <a:latin typeface="黑体" panose="02010609060101010101" pitchFamily="49" charset="-122"/>
                          <a:ea typeface="黑体" panose="02010609060101010101" pitchFamily="49" charset="-122"/>
                          <a:cs typeface="宋体" panose="02010600030101010101" pitchFamily="2" charset="-122"/>
                          <a:sym typeface="+mn-ea"/>
                        </a:rPr>
                        <a:t>海</a:t>
                      </a: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a:t>
                      </a:r>
                    </a:p>
                    <a:p>
                      <a:pPr indent="0" algn="ctr">
                        <a:lnSpc>
                          <a:spcPct val="11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空军的建设</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4">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 </a:t>
                      </a:r>
                    </a:p>
                    <a:p>
                      <a:pPr indent="0" algn="ctr">
                        <a:lnSpc>
                          <a:spcPct val="130000"/>
                        </a:lnSpc>
                        <a:buNone/>
                      </a:pP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海军</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建</a:t>
                      </a:r>
                    </a:p>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在新中国成立前夕，中国人民解放军的第一支海军部队——华东军区海军建立</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新中国成立后，建立了东海、南海和北海舰队</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57658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发</a:t>
                      </a:r>
                    </a:p>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展</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1971年，我国自行研制的导弹驱逐舰完成了多次科学试验和对外出访任务。接着，海军又陆续装备了我国自己制造的核潜艇</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316355">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20世纪90年代以后，我国海军武器装备不断更新换代，海军由水面舰艇部队、潜艇部队、海军航空兵、海军陆战队等多兵种组成</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仿宋" panose="02010609060101010101" charset="-122"/>
                        <a:ea typeface="仿宋" panose="02010609060101010101" charset="-122"/>
                        <a:cs typeface="仿宋" panose="02010609060101010101" charset="-122"/>
                      </a:endParaRPr>
                    </a:p>
                    <a:p>
                      <a:pPr indent="0" algn="ctr">
                        <a:buNone/>
                      </a:pPr>
                      <a:r>
                        <a:rPr lang="en-US" sz="2400" b="0">
                          <a:solidFill>
                            <a:srgbClr val="000000"/>
                          </a:solidFill>
                          <a:latin typeface="仿宋" panose="02010609060101010101" charset="-122"/>
                          <a:ea typeface="仿宋" panose="02010609060101010101" charset="-122"/>
                          <a:cs typeface="仿宋" panose="02010609060101010101" charset="-122"/>
                        </a:rPr>
                        <a:t>“辽宁舰”</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2012年9月，我国第一艘航空母舰“辽宁舰”交接入列</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327" name="image93.jpg"/>
          <p:cNvPicPr>
            <a:picLocks noChangeAspect="1"/>
          </p:cNvPicPr>
          <p:nvPr/>
        </p:nvPicPr>
        <p:blipFill>
          <a:blip r:embed="rId4"/>
          <a:stretch>
            <a:fillRect/>
          </a:stretch>
        </p:blipFill>
        <p:spPr>
          <a:xfrm>
            <a:off x="8343265" y="4004310"/>
            <a:ext cx="3317875" cy="157861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729615" y="1716405"/>
          <a:ext cx="10649585" cy="7315200"/>
        </p:xfrm>
        <a:graphic>
          <a:graphicData uri="http://schemas.openxmlformats.org/drawingml/2006/table">
            <a:tbl>
              <a:tblPr firstRow="1" bandRow="1">
                <a:tableStyleId>{5940675A-B579-460E-94D1-54222C63F5DA}</a:tableStyleId>
              </a:tblPr>
              <a:tblGrid>
                <a:gridCol w="604520"/>
                <a:gridCol w="729615"/>
                <a:gridCol w="741680"/>
                <a:gridCol w="8573770"/>
              </a:tblGrid>
              <a:tr h="563245">
                <a:tc rowSpan="2">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陆海空军的建设</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lnSpc>
                          <a:spcPct val="160000"/>
                        </a:lnSpc>
                        <a:buNone/>
                      </a:pPr>
                      <a:r>
                        <a:rPr lang="en-US" altLang="zh-CN" sz="2400">
                          <a:solidFill>
                            <a:srgbClr val="000000"/>
                          </a:solidFill>
                          <a:latin typeface="黑体" panose="02010609060101010101" pitchFamily="49" charset="-122"/>
                          <a:ea typeface="黑体" panose="02010609060101010101" pitchFamily="49" charset="-122"/>
                        </a:rPr>
                        <a:t>空军</a:t>
                      </a:r>
                      <a:endParaRPr lang="en-US" altLang="zh-CN" sz="2400" b="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建立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1949年11月，在陆军的基础上建立起来；刚刚诞生，就面临抗美援朝战争的考验；建立早期，飞机主要从国外购买，后来逐步走上国产化道路</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6868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发展</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1956年，我国仿制成功歼-5型歼击机。后来，我国又制造了各种型号的歼击机、轰炸机和强击机</a:t>
                      </a:r>
                    </a:p>
                    <a:p>
                      <a:pPr indent="0">
                        <a:lnSpc>
                          <a:spcPct val="16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改革开放以来，空军的现代化建设有了新的飞跃，成为保卫祖国领空的钢铁卫士</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715010" y="1628140"/>
          <a:ext cx="10706100" cy="4351655"/>
        </p:xfrm>
        <a:graphic>
          <a:graphicData uri="http://schemas.openxmlformats.org/drawingml/2006/table">
            <a:tbl>
              <a:tblPr firstRow="1" bandRow="1">
                <a:tableStyleId>{5940675A-B579-460E-94D1-54222C63F5DA}</a:tableStyleId>
              </a:tblPr>
              <a:tblGrid>
                <a:gridCol w="431800"/>
                <a:gridCol w="805815"/>
                <a:gridCol w="5955665"/>
                <a:gridCol w="3512820"/>
              </a:tblGrid>
              <a:tr h="441325">
                <a:tc rowSpan="4">
                  <a:txBody>
                    <a:bodyPr/>
                    <a:lstStyle/>
                    <a:p>
                      <a:pPr indent="0" algn="ctr">
                        <a:lnSpc>
                          <a:spcPct val="170000"/>
                        </a:lnSpc>
                        <a:buNone/>
                      </a:pPr>
                      <a:r>
                        <a:rPr lang="en-US" sz="2400">
                          <a:solidFill>
                            <a:srgbClr val="FF00FF"/>
                          </a:solidFill>
                          <a:latin typeface="黑体" panose="02010609060101010101" pitchFamily="49" charset="-122"/>
                          <a:ea typeface="黑体" panose="02010609060101010101" pitchFamily="49" charset="-122"/>
                          <a:cs typeface="宋体" panose="02010600030101010101" pitchFamily="2" charset="-122"/>
                        </a:rPr>
                        <a:t>导弹部队</a:t>
                      </a:r>
                      <a:endPar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组建</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1966年，中国组建第二炮兵部队，即导弹部队。2015年，第二炮兵部队更名为火箭军</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ctr">
                        <a:lnSpc>
                          <a:spcPct val="17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7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70000"/>
                        </a:lnSpc>
                        <a:buNone/>
                      </a:pPr>
                      <a:r>
                        <a:rPr lang="en-US" sz="2400" b="0">
                          <a:solidFill>
                            <a:srgbClr val="000000"/>
                          </a:solidFill>
                          <a:latin typeface="仿宋" panose="02010609060101010101" charset="-122"/>
                          <a:ea typeface="仿宋" panose="02010609060101010101" charset="-122"/>
                          <a:cs typeface="宋体" panose="02010600030101010101" pitchFamily="2" charset="-122"/>
                        </a:rPr>
                        <a:t>战略导弹部队</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2103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任务</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是中国战略威慑的核心力量，主要担负遏制他国对中国使用核武器、遂行核反击和常规导弹精确打击任务</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28625">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组成</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由</a:t>
                      </a:r>
                      <a:r>
                        <a:rPr lang="en-US" sz="2400" b="0">
                          <a:solidFill>
                            <a:srgbClr val="000000"/>
                          </a:solidFill>
                          <a:latin typeface="宋体" panose="02010600030101010101" pitchFamily="2" charset="-122"/>
                          <a:ea typeface="宋体" panose="02010600030101010101" pitchFamily="2" charset="-122"/>
                          <a:cs typeface="方正黑体_GBK" charset="0"/>
                        </a:rPr>
                        <a:t>核导弹部队、常规导弹部队、作战保障部队</a:t>
                      </a:r>
                      <a:r>
                        <a:rPr lang="en-US" sz="2400" b="0">
                          <a:solidFill>
                            <a:srgbClr val="000000"/>
                          </a:solidFill>
                          <a:latin typeface="宋体" panose="02010600030101010101" pitchFamily="2" charset="-122"/>
                          <a:ea typeface="宋体" panose="02010600030101010101" pitchFamily="2" charset="-122"/>
                          <a:cs typeface="方正书宋_GBK" charset="0"/>
                        </a:rPr>
                        <a:t>等组成</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28955">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装备</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装备了东风系列弹道导弹和长剑巡航导弹等</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7" name="image94.jpg"/>
          <p:cNvPicPr>
            <a:picLocks noChangeAspect="1"/>
          </p:cNvPicPr>
          <p:nvPr/>
        </p:nvPicPr>
        <p:blipFill>
          <a:blip r:embed="rId4"/>
          <a:stretch>
            <a:fillRect/>
          </a:stretch>
        </p:blipFill>
        <p:spPr>
          <a:xfrm>
            <a:off x="7974965" y="1830705"/>
            <a:ext cx="3376295" cy="18923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7" name="表格 6"/>
          <p:cNvGraphicFramePr/>
          <p:nvPr>
            <p:custDataLst>
              <p:tags r:id="rId1"/>
            </p:custDataLst>
          </p:nvPr>
        </p:nvGraphicFramePr>
        <p:xfrm>
          <a:off x="841375" y="1767840"/>
          <a:ext cx="10439400" cy="3840480"/>
        </p:xfrm>
        <a:graphic>
          <a:graphicData uri="http://schemas.openxmlformats.org/drawingml/2006/table">
            <a:tbl>
              <a:tblPr firstRow="1" bandRow="1">
                <a:tableStyleId>{5940675A-B579-460E-94D1-54222C63F5DA}</a:tableStyleId>
              </a:tblPr>
              <a:tblGrid>
                <a:gridCol w="1455420"/>
                <a:gridCol w="1043940"/>
                <a:gridCol w="7940040"/>
              </a:tblGrid>
              <a:tr h="428625">
                <a:tc rowSpan="3">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宋体" panose="02010600030101010101" pitchFamily="2" charset="-122"/>
                        </a:rPr>
                        <a:t>新时代强</a:t>
                      </a:r>
                    </a:p>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宋体" panose="02010600030101010101" pitchFamily="2" charset="-122"/>
                        </a:rPr>
                        <a:t>军之路</a:t>
                      </a:r>
                      <a:endPar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新目标</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2014年，全军政治工作会议在福建古田召开，强调军队政治工作要为新形势下的强军目标提供坚强政治保证</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7559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新变化</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2016年，中国人民解放军成立五大战区，即东部战区、南部战区、西部战区、北部战区、中部战区，构建军队联合作战体系</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80415">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中国人民解放军调整组建五大军种，即陆军、海军、空军、火箭军、战略支援部队</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233604"/>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数据导航</a:t>
              </a:r>
              <a:r>
                <a:rPr kumimoji="1" lang="zh-CN" altLang="en-US" sz="3600" b="1" dirty="0" smtClean="0">
                  <a:latin typeface="黑体" panose="02010609060101010101" pitchFamily="49" charset="-122"/>
                  <a:ea typeface="黑体" panose="02010609060101010101" pitchFamily="49" charset="-122"/>
                </a:rPr>
                <a:t>  时空坐标</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pic>
        <p:nvPicPr>
          <p:cNvPr id="321" name="13.eps" descr="id:2147516418;FounderCES"/>
          <p:cNvPicPr>
            <a:picLocks noChangeAspect="1"/>
          </p:cNvPicPr>
          <p:nvPr/>
        </p:nvPicPr>
        <p:blipFill>
          <a:blip r:embed="rId2"/>
          <a:stretch>
            <a:fillRect/>
          </a:stretch>
        </p:blipFill>
        <p:spPr>
          <a:xfrm>
            <a:off x="956945" y="2106930"/>
            <a:ext cx="10196195" cy="4448175"/>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7" name="表格 6"/>
          <p:cNvGraphicFramePr/>
          <p:nvPr>
            <p:custDataLst>
              <p:tags r:id="rId1"/>
            </p:custDataLst>
          </p:nvPr>
        </p:nvGraphicFramePr>
        <p:xfrm>
          <a:off x="1064895" y="1795780"/>
          <a:ext cx="9949180" cy="3840480"/>
        </p:xfrm>
        <a:graphic>
          <a:graphicData uri="http://schemas.openxmlformats.org/drawingml/2006/table">
            <a:tbl>
              <a:tblPr firstRow="1" bandRow="1">
                <a:tableStyleId>{5940675A-B579-460E-94D1-54222C63F5DA}</a:tableStyleId>
              </a:tblPr>
              <a:tblGrid>
                <a:gridCol w="1496695"/>
                <a:gridCol w="1282700"/>
                <a:gridCol w="7169785"/>
              </a:tblGrid>
              <a:tr h="175260">
                <a:tc rowSpan="2">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宋体" panose="02010600030101010101" pitchFamily="2" charset="-122"/>
                        </a:rPr>
                        <a:t>新时代强军之路</a:t>
                      </a:r>
                      <a:endPar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新格局</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国防和军队改革取得历史性突破，形成军委管总、战区主战、军种主建的新格局，军队组织架构和力量体系实现革命性重塑，国防和军队的现代化建设取得巨大成就</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4592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认识</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改革开放以来，我国走科技强军之路，目的不是对外侵略扩张、称霸世界，而是加强国防力量，有效保障国家主权和领土安全，提高我国的国际地位</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390" y="1696085"/>
            <a:ext cx="6735446" cy="670560"/>
            <a:chOff x="1034884" y="720630"/>
            <a:chExt cx="5725664" cy="486469"/>
          </a:xfrm>
        </p:grpSpPr>
        <p:sp>
          <p:nvSpPr>
            <p:cNvPr id="17" name="圆角矩形 6">
              <a:hlinkClick r:id="rId5" action="ppaction://hlinksldjump"/>
            </p:cNvPr>
            <p:cNvSpPr/>
            <p:nvPr>
              <p:custDataLst>
                <p:tags r:id="rId2"/>
              </p:custDataLst>
            </p:nvPr>
          </p:nvSpPr>
          <p:spPr>
            <a:xfrm flipH="1">
              <a:off x="2455639" y="720630"/>
              <a:ext cx="4304909" cy="486469"/>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endParaRPr lang="zh-CN" altLang="en-US" sz="2800" b="1" dirty="0" smtClean="0">
                <a:latin typeface="黑体" panose="02010609060101010101" pitchFamily="49" charset="-122"/>
                <a:ea typeface="黑体" panose="02010609060101010101" pitchFamily="49" charset="-122"/>
                <a:sym typeface="宋体" panose="02010600030101010101" pitchFamily="2" charset="-122"/>
              </a:endParaRPr>
            </a:p>
            <a:p>
              <a:pPr algn="l"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和平共处五项原则、万隆会议</a:t>
              </a:r>
            </a:p>
            <a:p>
              <a:pPr fontAlgn="auto"/>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721091"/>
              <a:ext cx="1511441" cy="486008"/>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考点二</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566420" y="2911475"/>
            <a:ext cx="11015980" cy="645160"/>
          </a:xfrm>
          <a:prstGeom prst="rect">
            <a:avLst/>
          </a:prstGeom>
          <a:noFill/>
          <a:ln w="9525">
            <a:noFill/>
          </a:ln>
        </p:spPr>
        <p:txBody>
          <a:bodyPr wrap="square">
            <a:spAutoFit/>
          </a:bodyPr>
          <a:lstStyle/>
          <a:p>
            <a:pPr indent="0">
              <a:lnSpc>
                <a:spcPct val="150000"/>
              </a:lnSpc>
              <a:spcBef>
                <a:spcPts val="0"/>
              </a:spcBef>
              <a:spcAft>
                <a:spcPts val="0"/>
              </a:spcAft>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知道中国独立自主的和平外交政策。</a:t>
            </a:r>
            <a:endParaRPr lang="zh-CN" altLang="en-US" sz="2400">
              <a:solidFill>
                <a:srgbClr val="000000"/>
              </a:solidFill>
              <a:latin typeface="宋体" panose="02010600030101010101" pitchFamily="2" charset="-122"/>
              <a:ea typeface="宋体" panose="02010600030101010101" pitchFamily="2" charset="-122"/>
              <a:cs typeface="方正书宋_GBK" charset="0"/>
            </a:endParaRPr>
          </a:p>
        </p:txBody>
      </p:sp>
      <p:sp>
        <p:nvSpPr>
          <p:cNvPr id="3" name="文本框 2"/>
          <p:cNvSpPr txBox="1"/>
          <p:nvPr/>
        </p:nvSpPr>
        <p:spPr>
          <a:xfrm>
            <a:off x="6720205" y="2534920"/>
            <a:ext cx="5191760" cy="460375"/>
          </a:xfrm>
          <a:prstGeom prst="rect">
            <a:avLst/>
          </a:prstGeom>
          <a:noFill/>
          <a:ln w="9525">
            <a:noFill/>
          </a:ln>
        </p:spPr>
        <p:txBody>
          <a:bodyPr wrap="square">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统编教材八下第</a:t>
            </a:r>
            <a:r>
              <a:rPr lang="en-US" sz="2400" b="0">
                <a:latin typeface="宋体" panose="02010600030101010101" pitchFamily="2" charset="-122"/>
                <a:ea typeface="宋体" panose="02010600030101010101" pitchFamily="2" charset="-122"/>
                <a:cs typeface="宋体" panose="02010600030101010101" pitchFamily="2" charset="-122"/>
              </a:rPr>
              <a:t>16</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P81</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P84</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graphicFrame>
        <p:nvGraphicFramePr>
          <p:cNvPr id="2" name="表格 1"/>
          <p:cNvGraphicFramePr/>
          <p:nvPr>
            <p:custDataLst>
              <p:tags r:id="rId1"/>
            </p:custDataLst>
          </p:nvPr>
        </p:nvGraphicFramePr>
        <p:xfrm>
          <a:off x="614680" y="3638550"/>
          <a:ext cx="10977880" cy="1972945"/>
        </p:xfrm>
        <a:graphic>
          <a:graphicData uri="http://schemas.openxmlformats.org/drawingml/2006/table">
            <a:tbl>
              <a:tblPr firstRow="1" bandRow="1">
                <a:tableStyleId>{5940675A-B579-460E-94D1-54222C63F5DA}</a:tableStyleId>
              </a:tblPr>
              <a:tblGrid>
                <a:gridCol w="949960"/>
                <a:gridCol w="1431925"/>
                <a:gridCol w="8595995"/>
              </a:tblGrid>
              <a:tr h="418465">
                <a:tc rowSpan="2">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和平共处五项原则的提出</a:t>
                      </a:r>
                      <a:endParaRPr lang="en-US" altLang="zh-CN"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外交政策</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新中国成立以后，奉行独立自主的和平外交政策</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1224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外交活动</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新中国展开积极的外交活动，在成立后的第一年里，就同苏联等十几个国家建立了外交关系，为恢复经济建设创造一个好的外部环境。而美国等一些帝国主义国家对新中国采取敌视态度，实行外交孤立政策，不与中国建交，并对中国实行封锁和禁运</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a:lnL w="12700" cap="flat" cmpd="sng" algn="ctr">
                      <a:solidFill>
                        <a:srgbClr val="000000"/>
                      </a:solidFill>
                      <a:prstDash val="solid"/>
                      <a:round/>
                      <a:headEnd type="none" w="med" len="med"/>
                      <a:tailEnd type="none" w="med" len="med"/>
                    </a:lnL>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916305" y="1572895"/>
          <a:ext cx="10304780" cy="5896610"/>
        </p:xfrm>
        <a:graphic>
          <a:graphicData uri="http://schemas.openxmlformats.org/drawingml/2006/table">
            <a:tbl>
              <a:tblPr firstRow="1" bandRow="1">
                <a:tableStyleId>{5940675A-B579-460E-94D1-54222C63F5DA}</a:tableStyleId>
              </a:tblPr>
              <a:tblGrid>
                <a:gridCol w="809625"/>
                <a:gridCol w="429260"/>
                <a:gridCol w="386080"/>
                <a:gridCol w="758190"/>
                <a:gridCol w="7921625"/>
              </a:tblGrid>
              <a:tr h="506095">
                <a:tc rowSpan="4">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和平共处五项原则的提出</a:t>
                      </a:r>
                      <a:endParaRPr lang="en-US" altLang="zh-CN"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4">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外交活动</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4">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和平共处五项原则</a:t>
                      </a:r>
                      <a:r>
                        <a:rPr lang="en-US" altLang="zh-CN" sz="2400" b="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提出</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1953年底，周恩来在接见印度代表团时，首次提出和平共处五项原则，作为处理两国关系的原则</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2799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推广</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1954年，周恩来访问印度和缅甸，分别与印度总理尼赫鲁、缅甸总理吴努发表联合声明，双方一致同意以和平共处五项原则作为指导中印、中缅两国关系的基本原则</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7597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内容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互相尊重主权和领土完整，互不侵犯，互不干涉内政，平等互利，和平共处</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9941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影响</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在国际上产生深远影响，被世界上越来越多的国家接受，成为处理国与国之间关系的基本准则</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为新中国打开外交新局面奠定了基础，标志着中国外交政策的成熟</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nvPr>
        </p:nvGraphicFramePr>
        <p:xfrm>
          <a:off x="663575" y="1515110"/>
          <a:ext cx="10781030" cy="4937760"/>
        </p:xfrm>
        <a:graphic>
          <a:graphicData uri="http://schemas.openxmlformats.org/drawingml/2006/table">
            <a:tbl>
              <a:tblPr firstRow="1" bandRow="1">
                <a:tableStyleId>{5940675A-B579-460E-94D1-54222C63F5DA}</a:tableStyleId>
              </a:tblPr>
              <a:tblGrid>
                <a:gridCol w="846455"/>
                <a:gridCol w="899795"/>
                <a:gridCol w="746125"/>
                <a:gridCol w="8288655"/>
              </a:tblGrid>
              <a:tr h="693420">
                <a:tc rowSpan="3">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加强与亚非国家的团结合作</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新中国积极发展与亚非国家的友好关系，促进亚非国家之间的团结与合作</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49606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rowSpan="2">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亚非会议</a:t>
                      </a:r>
                      <a:r>
                        <a:rPr lang="zh-CN"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en-US" sz="240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万隆会议</a:t>
                      </a:r>
                      <a:r>
                        <a:rPr lang="zh-CN"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概况</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1955年，周恩来率中国代表团参加在印度尼西亚万隆召开的亚非会议。这是第一次没有殖民主义国家参加的亚非会议。针对帝国主义破坏会议的阴谋和各国间的矛盾、分歧，周恩来提出“求同存异”的方针，促进了会议的圆满成功</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42315">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p>
                      <a:pPr indent="0" algn="ctr">
                        <a:lnSpc>
                          <a:spcPct val="150000"/>
                        </a:lnSpc>
                        <a:buNone/>
                      </a:pPr>
                      <a:r>
                        <a:rPr lang="zh-CN" altLang="en-US" sz="2400">
                          <a:solidFill>
                            <a:srgbClr val="000000"/>
                          </a:solidFill>
                          <a:latin typeface="黑体" panose="02010609060101010101" pitchFamily="49" charset="-122"/>
                          <a:ea typeface="黑体" panose="02010609060101010101" pitchFamily="49" charset="-122"/>
                        </a:rPr>
                        <a:t>意义</a:t>
                      </a:r>
                      <a:endParaRPr lang="zh-CN" altLang="en-US" sz="2400" b="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会议的圆满成功，提高了中国的国际地位，中国代表团还积极开展会外交往，与很多国家的代表团举行会晤，加强了同亚非各国的团结与合作</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6" name="组合 15"/>
          <p:cNvGrpSpPr/>
          <p:nvPr/>
        </p:nvGrpSpPr>
        <p:grpSpPr>
          <a:xfrm>
            <a:off x="580390" y="1479548"/>
            <a:ext cx="8326120" cy="847726"/>
            <a:chOff x="1034884" y="655214"/>
            <a:chExt cx="7077864" cy="614997"/>
          </a:xfrm>
        </p:grpSpPr>
        <p:sp>
          <p:nvSpPr>
            <p:cNvPr id="17" name="圆角矩形 6">
              <a:hlinkClick r:id=""/>
            </p:cNvPr>
            <p:cNvSpPr/>
            <p:nvPr>
              <p:custDataLst>
                <p:tags r:id="rId2"/>
              </p:custDataLst>
            </p:nvPr>
          </p:nvSpPr>
          <p:spPr>
            <a:xfrm flipH="1">
              <a:off x="2455639" y="655214"/>
              <a:ext cx="5657109" cy="604401"/>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中国恢复在联合国的合法席位、中美建交、</a:t>
              </a:r>
            </a:p>
            <a:p>
              <a:pPr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中日建交、全方位外交</a:t>
              </a:r>
            </a:p>
          </p:txBody>
        </p:sp>
        <p:sp>
          <p:nvSpPr>
            <p:cNvPr id="18" name="椭圆 7"/>
            <p:cNvSpPr>
              <a:spLocks noChangeAspect="1"/>
            </p:cNvSpPr>
            <p:nvPr>
              <p:custDataLst>
                <p:tags r:id="rId3"/>
              </p:custDataLst>
            </p:nvPr>
          </p:nvSpPr>
          <p:spPr>
            <a:xfrm>
              <a:off x="1034884" y="665810"/>
              <a:ext cx="1511441" cy="604401"/>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考点三</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3" name="文本框 2"/>
          <p:cNvSpPr txBox="1"/>
          <p:nvPr/>
        </p:nvSpPr>
        <p:spPr>
          <a:xfrm>
            <a:off x="6444615" y="2438400"/>
            <a:ext cx="5207000" cy="460375"/>
          </a:xfrm>
          <a:prstGeom prst="rect">
            <a:avLst/>
          </a:prstGeom>
          <a:noFill/>
          <a:ln w="9525">
            <a:noFill/>
          </a:ln>
        </p:spPr>
        <p:txBody>
          <a:bodyPr wrap="square">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统编教材八下第</a:t>
            </a:r>
            <a:r>
              <a:rPr lang="en-US" sz="2400" b="0">
                <a:latin typeface="宋体" panose="02010600030101010101" pitchFamily="2" charset="-122"/>
                <a:ea typeface="宋体" panose="02010600030101010101" pitchFamily="2" charset="-122"/>
                <a:cs typeface="宋体" panose="02010600030101010101" pitchFamily="2" charset="-122"/>
              </a:rPr>
              <a:t>17</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P85</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P88</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sp>
        <p:nvSpPr>
          <p:cNvPr id="100" name="文本框 99"/>
          <p:cNvSpPr txBox="1"/>
          <p:nvPr/>
        </p:nvSpPr>
        <p:spPr>
          <a:xfrm>
            <a:off x="580390" y="2855595"/>
            <a:ext cx="11015980" cy="645160"/>
          </a:xfrm>
          <a:prstGeom prst="rect">
            <a:avLst/>
          </a:prstGeom>
          <a:noFill/>
          <a:ln w="9525">
            <a:noFill/>
          </a:ln>
        </p:spPr>
        <p:txBody>
          <a:bodyPr wrap="square">
            <a:spAutoFit/>
          </a:bodyPr>
          <a:lstStyle/>
          <a:p>
            <a:pPr indent="0">
              <a:lnSpc>
                <a:spcPct val="150000"/>
              </a:lnSpc>
              <a:spcBef>
                <a:spcPts val="0"/>
              </a:spcBef>
              <a:spcAft>
                <a:spcPts val="0"/>
              </a:spcAft>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了解中国恢复在联合国的合法席位和中美建交等史实。</a:t>
            </a:r>
            <a:endParaRPr lang="zh-CN" altLang="en-US" sz="2400">
              <a:solidFill>
                <a:srgbClr val="000000"/>
              </a:solidFill>
              <a:latin typeface="宋体" panose="02010600030101010101" pitchFamily="2" charset="-122"/>
              <a:ea typeface="宋体" panose="02010600030101010101" pitchFamily="2" charset="-122"/>
              <a:cs typeface="方正书宋_GBK" charset="0"/>
            </a:endParaRPr>
          </a:p>
        </p:txBody>
      </p:sp>
      <p:graphicFrame>
        <p:nvGraphicFramePr>
          <p:cNvPr id="2" name="表格 1"/>
          <p:cNvGraphicFramePr/>
          <p:nvPr>
            <p:custDataLst>
              <p:tags r:id="rId1"/>
            </p:custDataLst>
          </p:nvPr>
        </p:nvGraphicFramePr>
        <p:xfrm>
          <a:off x="660400" y="3641090"/>
          <a:ext cx="10655935" cy="1828800"/>
        </p:xfrm>
        <a:graphic>
          <a:graphicData uri="http://schemas.openxmlformats.org/drawingml/2006/table">
            <a:tbl>
              <a:tblPr firstRow="1" bandRow="1">
                <a:tableStyleId>{5940675A-B579-460E-94D1-54222C63F5DA}</a:tableStyleId>
              </a:tblPr>
              <a:tblGrid>
                <a:gridCol w="1045845"/>
                <a:gridCol w="697865"/>
                <a:gridCol w="8912225"/>
              </a:tblGrid>
              <a:tr h="1015365">
                <a:tc>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方正黑体_GBK" charset="0"/>
                        </a:rPr>
                        <a:t>恢复在联合国的合法席位</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联合国成立于1945年，是由主权国家组成的国际组织。中国是创始会员国之一，也是联合国安理会常任理事国之一，当时由国民政府代表中国</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1949年中华人民共和国成立后，作为代表中国的唯一合法政府，理应享有联合国的合法席位，但仍由蒋介石集团占据</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761365" y="1538605"/>
          <a:ext cx="10655935" cy="4749800"/>
        </p:xfrm>
        <a:graphic>
          <a:graphicData uri="http://schemas.openxmlformats.org/drawingml/2006/table">
            <a:tbl>
              <a:tblPr firstRow="1" bandRow="1">
                <a:tableStyleId>{5940675A-B579-460E-94D1-54222C63F5DA}</a:tableStyleId>
              </a:tblPr>
              <a:tblGrid>
                <a:gridCol w="736600"/>
                <a:gridCol w="726440"/>
                <a:gridCol w="9192895"/>
              </a:tblGrid>
              <a:tr h="498475">
                <a:tc rowSpan="3">
                  <a:txBody>
                    <a:bodyPr/>
                    <a:lstStyle/>
                    <a:p>
                      <a:pPr indent="0" algn="ctr">
                        <a:lnSpc>
                          <a:spcPct val="130000"/>
                        </a:lnSpc>
                        <a:buNone/>
                      </a:pPr>
                      <a:r>
                        <a:rPr lang="en-US" sz="2400">
                          <a:solidFill>
                            <a:srgbClr val="FF00FF"/>
                          </a:solidFill>
                          <a:latin typeface="黑体" panose="02010609060101010101" pitchFamily="49" charset="-122"/>
                          <a:ea typeface="黑体" panose="02010609060101010101" pitchFamily="49" charset="-122"/>
                          <a:cs typeface="方正黑体_GBK" charset="0"/>
                        </a:rPr>
                        <a:t>恢复在联合国的合法席位</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原因</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新中国综合国力增强，国际地位不断提高</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亚、非、拉美等发展中国家支持中国恢复在联合国的合法席位</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美国霸权地位的衰落</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中国政府及外交工作人员的努力</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7307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史实</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1971年10月，第26届联合国大会通过决议，恢复中华人民共和国在联合国的一切合法权利</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7881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对中国：①提高了中国的国际地位；②有利于我国统一大业的进行对美国：美国孤立中国政策破产对世界：①极大增强了第三世界在联合国的力量；②有利于打破超级大国控制联合国及国际事务的局面；③有利于维护世界和平；④有利于联合国家旨的实现</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937895" y="1637665"/>
          <a:ext cx="10274300" cy="4389120"/>
        </p:xfrm>
        <a:graphic>
          <a:graphicData uri="http://schemas.openxmlformats.org/drawingml/2006/table">
            <a:tbl>
              <a:tblPr firstRow="1" bandRow="1">
                <a:tableStyleId>{5940675A-B579-460E-94D1-54222C63F5DA}</a:tableStyleId>
              </a:tblPr>
              <a:tblGrid>
                <a:gridCol w="791210"/>
                <a:gridCol w="704215"/>
                <a:gridCol w="8778875"/>
              </a:tblGrid>
              <a:tr h="1391920">
                <a:tc rowSpan="2">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方正黑体_GBK" charset="0"/>
                        </a:rPr>
                        <a:t>中美建交</a:t>
                      </a:r>
                      <a:r>
                        <a:rPr lang="en-US" altLang="zh-CN" sz="2400">
                          <a:solidFill>
                            <a:srgbClr val="000000"/>
                          </a:solidFill>
                          <a:latin typeface="宋体" panose="02010600030101010101" pitchFamily="2" charset="-122"/>
                          <a:ea typeface="宋体" panose="02010600030101010101" pitchFamily="2" charset="-122"/>
                        </a:rPr>
                        <a:t> </a:t>
                      </a:r>
                    </a:p>
                    <a:p>
                      <a:pPr indent="0" algn="ctr">
                        <a:lnSpc>
                          <a:spcPct val="150000"/>
                        </a:lnSpc>
                        <a:buNone/>
                      </a:pPr>
                      <a:r>
                        <a:rPr lang="en-US" altLang="zh-CN" sz="2400">
                          <a:solidFill>
                            <a:srgbClr val="000000"/>
                          </a:solidFill>
                          <a:latin typeface="宋体" panose="02010600030101010101" pitchFamily="2" charset="-122"/>
                          <a:ea typeface="宋体" panose="02010600030101010101" pitchFamily="2" charset="-122"/>
                        </a:rPr>
                        <a:t> </a:t>
                      </a:r>
                      <a:endParaRPr lang="en-US" altLang="zh-CN"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新中国成立后，美国政府敌视新中国，对新中国实行封锁禁运、包围威胁的政策。双方敌对的状态长达20多年</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随着中国国际地位的提高和国际形势的变化，20世纪70年代初，改善中美关系成为两国共同的要求，中美关系出现了转机</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苏联的挑战</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8610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过程</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1971年，美国乒乓球代表团正式访问中国，被称为“乒乓外交”</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1971年7月，基辛格秘密访问中国</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770255" y="1497965"/>
          <a:ext cx="10638155" cy="4937760"/>
        </p:xfrm>
        <a:graphic>
          <a:graphicData uri="http://schemas.openxmlformats.org/drawingml/2006/table">
            <a:tbl>
              <a:tblPr firstRow="1" bandRow="1">
                <a:tableStyleId>{5940675A-B579-460E-94D1-54222C63F5DA}</a:tableStyleId>
              </a:tblPr>
              <a:tblGrid>
                <a:gridCol w="735330"/>
                <a:gridCol w="760095"/>
                <a:gridCol w="9142730"/>
              </a:tblGrid>
              <a:tr h="807085">
                <a:tc rowSpan="2">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方正黑体_GBK" charset="0"/>
                        </a:rPr>
                        <a:t>中美建交</a:t>
                      </a:r>
                      <a:r>
                        <a:rPr lang="en-US" altLang="zh-CN" sz="2400">
                          <a:solidFill>
                            <a:srgbClr val="000000"/>
                          </a:solidFill>
                          <a:latin typeface="宋体" panose="02010600030101010101" pitchFamily="2" charset="-122"/>
                          <a:ea typeface="宋体" panose="02010600030101010101" pitchFamily="2" charset="-122"/>
                        </a:rPr>
                        <a:t> </a:t>
                      </a:r>
                    </a:p>
                    <a:p>
                      <a:pPr indent="0" algn="ctr">
                        <a:lnSpc>
                          <a:spcPct val="150000"/>
                        </a:lnSpc>
                        <a:buNone/>
                      </a:pPr>
                      <a:r>
                        <a:rPr lang="en-US" altLang="zh-CN" sz="2400">
                          <a:solidFill>
                            <a:srgbClr val="000000"/>
                          </a:solidFill>
                          <a:latin typeface="宋体" panose="02010600030101010101" pitchFamily="2" charset="-122"/>
                          <a:ea typeface="宋体" panose="02010600030101010101" pitchFamily="2" charset="-122"/>
                        </a:rPr>
                        <a:t> </a:t>
                      </a:r>
                      <a:endParaRPr lang="en-US" altLang="zh-CN"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过程</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1972年，尼克松访华，中美双方正式签署并发表了《联合公报》，两国关系开始走向正常化</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1979年，中美正式建立外交关系。美国承认只有一个中国，台湾是中国领土的一部分，承认中华人民共和国政府是中国的唯一合法政府。中美关系实现正常化</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0388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影响</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进一步提高了中国的国际地位，有利于祖国统一大业的实现</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促进了中美两国的经济文化交流</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改变了国际战略格局，对亚太地区乃至世界的和平与稳定有重大意义</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1126490" y="2080260"/>
          <a:ext cx="9800590" cy="3108325"/>
        </p:xfrm>
        <a:graphic>
          <a:graphicData uri="http://schemas.openxmlformats.org/drawingml/2006/table">
            <a:tbl>
              <a:tblPr firstRow="1" bandRow="1">
                <a:tableStyleId>{5940675A-B579-460E-94D1-54222C63F5DA}</a:tableStyleId>
              </a:tblPr>
              <a:tblGrid>
                <a:gridCol w="967740"/>
                <a:gridCol w="1050925"/>
                <a:gridCol w="7781925"/>
              </a:tblGrid>
              <a:tr h="662305">
                <a:tc rowSpan="2">
                  <a:txBody>
                    <a:bodyPr/>
                    <a:lstStyle/>
                    <a:p>
                      <a:pPr indent="0" algn="ctr">
                        <a:lnSpc>
                          <a:spcPct val="170000"/>
                        </a:lnSpc>
                        <a:buNone/>
                      </a:pPr>
                      <a:r>
                        <a:rPr lang="en-US" sz="2400">
                          <a:solidFill>
                            <a:srgbClr val="FF00FF"/>
                          </a:solidFill>
                          <a:latin typeface="黑体" panose="02010609060101010101" pitchFamily="49" charset="-122"/>
                          <a:ea typeface="黑体" panose="02010609060101010101" pitchFamily="49" charset="-122"/>
                          <a:cs typeface="方正黑体_GBK" charset="0"/>
                        </a:rPr>
                        <a:t>中日</a:t>
                      </a:r>
                    </a:p>
                    <a:p>
                      <a:pPr indent="0" algn="ctr">
                        <a:lnSpc>
                          <a:spcPct val="170000"/>
                        </a:lnSpc>
                        <a:buNone/>
                      </a:pPr>
                      <a:r>
                        <a:rPr lang="en-US" sz="2400">
                          <a:solidFill>
                            <a:srgbClr val="FF00FF"/>
                          </a:solidFill>
                          <a:latin typeface="黑体" panose="02010609060101010101" pitchFamily="49" charset="-122"/>
                          <a:ea typeface="黑体" panose="02010609060101010101" pitchFamily="49" charset="-122"/>
                          <a:cs typeface="方正黑体_GBK" charset="0"/>
                        </a:rPr>
                        <a:t>建交</a:t>
                      </a:r>
                      <a:r>
                        <a:rPr lang="en-US" altLang="zh-CN" sz="2400">
                          <a:solidFill>
                            <a:srgbClr val="000000"/>
                          </a:solidFill>
                          <a:latin typeface="宋体" panose="02010600030101010101" pitchFamily="2" charset="-122"/>
                          <a:ea typeface="宋体" panose="02010600030101010101" pitchFamily="2" charset="-122"/>
                        </a:rPr>
                        <a:t> </a:t>
                      </a:r>
                      <a:endParaRPr lang="en-US" altLang="zh-CN"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原因</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中国综合国力的提升，国际地位的提高</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根本原因</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7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中国重返联合国，中美关系缓和的推动</a:t>
                      </a:r>
                    </a:p>
                    <a:p>
                      <a:pPr indent="0">
                        <a:lnSpc>
                          <a:spcPct val="17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中日经济发展的需要</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4333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建交</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1972年，日本首相田中角荣访华，中日两国正式建立外交关系</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523875" y="1480185"/>
          <a:ext cx="11174730" cy="4937760"/>
        </p:xfrm>
        <a:graphic>
          <a:graphicData uri="http://schemas.openxmlformats.org/drawingml/2006/table">
            <a:tbl>
              <a:tblPr firstRow="1" bandRow="1">
                <a:tableStyleId>{5940675A-B579-460E-94D1-54222C63F5DA}</a:tableStyleId>
              </a:tblPr>
              <a:tblGrid>
                <a:gridCol w="451485"/>
                <a:gridCol w="515620"/>
                <a:gridCol w="10207625"/>
              </a:tblGrid>
              <a:tr h="534035">
                <a:tc rowSpan="2">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方正黑体_GBK" charset="0"/>
                        </a:rPr>
                        <a:t>全</a:t>
                      </a:r>
                    </a:p>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方正黑体_GBK" charset="0"/>
                        </a:rPr>
                        <a:t>方</a:t>
                      </a:r>
                    </a:p>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方正黑体_GBK" charset="0"/>
                        </a:rPr>
                        <a:t>位</a:t>
                      </a:r>
                    </a:p>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方正黑体_GBK" charset="0"/>
                        </a:rPr>
                        <a:t>外</a:t>
                      </a:r>
                    </a:p>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方正黑体_GBK" charset="0"/>
                        </a:rPr>
                        <a:t>交</a:t>
                      </a:r>
                      <a:r>
                        <a:rPr lang="en-US" altLang="zh-CN" sz="2400">
                          <a:solidFill>
                            <a:srgbClr val="000000"/>
                          </a:solidFill>
                          <a:latin typeface="宋体" panose="02010600030101010101" pitchFamily="2" charset="-122"/>
                          <a:ea typeface="宋体" panose="02010600030101010101" pitchFamily="2" charset="-122"/>
                        </a:rPr>
                        <a:t> </a:t>
                      </a:r>
                      <a:endParaRPr lang="en-US" altLang="zh-CN"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a:t>
                      </a:r>
                    </a:p>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改革开放以后，中国继续奉行独立自主的和平外交政策，坚持在和平共处五项原则的基础上，同其他国家发展友好合作关系</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在经济全球化和政治多极化的趋势下，我国以更开放的姿态对外交往</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57734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表</a:t>
                      </a:r>
                    </a:p>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现</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中国注重改善和发展与周边国家的睦邻友好关系，注重加强同发展中国家的政治经济合作，力争中美、中日关系稳定发展，逐步实现中苏关系正常化，积极发展与欧盟国家的关系</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中国积极发展全球伙伴关系，秉持共商共建共享的全球治理观，顺应和平、发展、合作、共赢的时代潮流，积极参与全球治理体系改革和建设，推动构建人类命运共同体</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191694"/>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数据纵览</a:t>
              </a:r>
              <a:r>
                <a:rPr kumimoji="1" lang="zh-CN" altLang="en-US" sz="3600" b="1" dirty="0" smtClean="0">
                  <a:latin typeface="黑体" panose="02010609060101010101" pitchFamily="49" charset="-122"/>
                  <a:ea typeface="黑体" panose="02010609060101010101" pitchFamily="49" charset="-122"/>
                </a:rPr>
                <a:t>  考情分析</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3" name="表格 2"/>
          <p:cNvGraphicFramePr/>
          <p:nvPr>
            <p:custDataLst>
              <p:tags r:id="rId1"/>
            </p:custDataLst>
          </p:nvPr>
        </p:nvGraphicFramePr>
        <p:xfrm>
          <a:off x="483870" y="2259965"/>
          <a:ext cx="11252835" cy="4109720"/>
        </p:xfrm>
        <a:graphic>
          <a:graphicData uri="http://schemas.openxmlformats.org/drawingml/2006/table">
            <a:tbl>
              <a:tblPr firstRow="1" bandRow="1">
                <a:tableStyleId>{5940675A-B579-460E-94D1-54222C63F5DA}</a:tableStyleId>
              </a:tblPr>
              <a:tblGrid>
                <a:gridCol w="1907540"/>
                <a:gridCol w="908685"/>
                <a:gridCol w="1854200"/>
                <a:gridCol w="822325"/>
                <a:gridCol w="2361565"/>
                <a:gridCol w="1440815"/>
                <a:gridCol w="1957705"/>
              </a:tblGrid>
              <a:tr h="452120">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知识点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年份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题号</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分值</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考查点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题型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设问类型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2120">
                <a:tc rowSpan="5">
                  <a:txBody>
                    <a:bodyPr/>
                    <a:lstStyle/>
                    <a:p>
                      <a:pPr indent="0" algn="ctr">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新中国的</a:t>
                      </a:r>
                    </a:p>
                    <a:p>
                      <a:pPr indent="0" algn="ctr">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外交成就</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en-US" sz="2400" b="0">
                          <a:solidFill>
                            <a:srgbClr val="000000"/>
                          </a:solidFill>
                          <a:latin typeface="宋体" panose="02010600030101010101" pitchFamily="2" charset="-122"/>
                          <a:ea typeface="宋体" panose="02010600030101010101" pitchFamily="2" charset="-122"/>
                          <a:cs typeface="方正黑体_GBK" charset="0"/>
                        </a:rPr>
                        <a:t>2016</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en-US" sz="2400" b="0">
                          <a:solidFill>
                            <a:srgbClr val="000000"/>
                          </a:solidFill>
                          <a:latin typeface="宋体" panose="02010600030101010101" pitchFamily="2" charset="-122"/>
                          <a:ea typeface="宋体" panose="02010600030101010101" pitchFamily="2" charset="-122"/>
                          <a:cs typeface="方正黑体_GBK" charset="0"/>
                        </a:rPr>
                        <a:t>15</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en-US" sz="2400" b="0">
                          <a:solidFill>
                            <a:srgbClr val="000000"/>
                          </a:solidFill>
                          <a:latin typeface="宋体" panose="02010600030101010101" pitchFamily="2" charset="-122"/>
                          <a:ea typeface="宋体" panose="02010600030101010101" pitchFamily="2" charset="-122"/>
                          <a:cs typeface="方正黑体_GBK" charset="0"/>
                        </a:rPr>
                        <a:t>2</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宋体" panose="02010600030101010101" pitchFamily="2" charset="-122"/>
                          <a:ea typeface="宋体" panose="02010600030101010101" pitchFamily="2" charset="-122"/>
                          <a:cs typeface="方正黑体_GBK" charset="0"/>
                        </a:rPr>
                        <a:t>中美关系的改善</a:t>
                      </a:r>
                      <a:endParaRPr lang="en-US" altLang="zh-CN" sz="2400" b="0">
                        <a:solidFill>
                          <a:srgbClr val="000000"/>
                        </a:solidFill>
                        <a:latin typeface="宋体" panose="02010600030101010101" pitchFamily="2" charset="-122"/>
                        <a:ea typeface="宋体" panose="02010600030101010101" pitchFamily="2"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宋体" panose="02010600030101010101" pitchFamily="2" charset="-122"/>
                          <a:ea typeface="宋体" panose="02010600030101010101" pitchFamily="2" charset="-122"/>
                          <a:cs typeface="方正黑体_GBK" charset="0"/>
                        </a:rPr>
                        <a:t>文字材料型选择题</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宋体" panose="02010600030101010101" pitchFamily="2" charset="-122"/>
                          <a:ea typeface="宋体" panose="02010600030101010101" pitchFamily="2" charset="-122"/>
                          <a:cs typeface="方正黑体_GBK" charset="0"/>
                        </a:rPr>
                        <a:t>原因</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21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en-US" sz="2400" b="0">
                          <a:solidFill>
                            <a:srgbClr val="000000"/>
                          </a:solidFill>
                          <a:latin typeface="宋体" panose="02010600030101010101" pitchFamily="2" charset="-122"/>
                          <a:ea typeface="宋体" panose="02010600030101010101" pitchFamily="2" charset="-122"/>
                          <a:cs typeface="方正黑体_GBK" charset="0"/>
                        </a:rPr>
                        <a:t>2018</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en-US" sz="2400" b="0">
                          <a:solidFill>
                            <a:srgbClr val="000000"/>
                          </a:solidFill>
                          <a:latin typeface="宋体" panose="02010600030101010101" pitchFamily="2" charset="-122"/>
                          <a:ea typeface="宋体" panose="02010600030101010101" pitchFamily="2" charset="-122"/>
                          <a:cs typeface="方正黑体_GBK" charset="0"/>
                        </a:rPr>
                        <a:t>20</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en-US" sz="2400" b="0">
                          <a:solidFill>
                            <a:srgbClr val="000000"/>
                          </a:solidFill>
                          <a:latin typeface="宋体" panose="02010600030101010101" pitchFamily="2" charset="-122"/>
                          <a:ea typeface="宋体" panose="02010600030101010101" pitchFamily="2" charset="-122"/>
                          <a:cs typeface="方正黑体_GBK" charset="0"/>
                        </a:rPr>
                        <a:t>3</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宋体" panose="02010600030101010101" pitchFamily="2" charset="-122"/>
                          <a:ea typeface="宋体" panose="02010600030101010101" pitchFamily="2" charset="-122"/>
                          <a:cs typeface="方正黑体_GBK" charset="0"/>
                        </a:rPr>
                        <a:t>尼克松访华</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400">
                          <a:solidFill>
                            <a:srgbClr val="000000"/>
                          </a:solidFill>
                          <a:latin typeface="宋体" panose="02010600030101010101" pitchFamily="2" charset="-122"/>
                          <a:ea typeface="宋体" panose="02010600030101010101" pitchFamily="2" charset="-122"/>
                          <a:cs typeface="方正黑体_GBK" charset="0"/>
                          <a:sym typeface="+mn-ea"/>
                        </a:rPr>
                        <a:t>图片材料型选择题</a:t>
                      </a:r>
                      <a:endParaRPr lang="en-US" altLang="en-US" sz="2400" b="0">
                        <a:solidFill>
                          <a:srgbClr val="000000"/>
                        </a:solidFill>
                        <a:latin typeface="宋体" panose="02010600030101010101" pitchFamily="2" charset="-122"/>
                        <a:ea typeface="宋体" panose="02010600030101010101" pitchFamily="2"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宋体" panose="02010600030101010101" pitchFamily="2" charset="-122"/>
                          <a:ea typeface="宋体" panose="02010600030101010101" pitchFamily="2" charset="-122"/>
                          <a:cs typeface="方正黑体_GBK" charset="0"/>
                        </a:rPr>
                        <a:t>影响</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21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en-US" sz="2400" b="0">
                          <a:solidFill>
                            <a:srgbClr val="000000"/>
                          </a:solidFill>
                          <a:latin typeface="宋体" panose="02010600030101010101" pitchFamily="2" charset="-122"/>
                          <a:ea typeface="宋体" panose="02010600030101010101" pitchFamily="2" charset="-122"/>
                          <a:cs typeface="方正黑体_GBK" charset="0"/>
                        </a:rPr>
                        <a:t>2019</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en-US" sz="2400" b="0">
                          <a:solidFill>
                            <a:srgbClr val="000000"/>
                          </a:solidFill>
                          <a:latin typeface="宋体" panose="02010600030101010101" pitchFamily="2" charset="-122"/>
                          <a:ea typeface="宋体" panose="02010600030101010101" pitchFamily="2" charset="-122"/>
                          <a:cs typeface="方正黑体_GBK" charset="0"/>
                        </a:rPr>
                        <a:t>14</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en-US" sz="2400" b="0">
                          <a:solidFill>
                            <a:srgbClr val="000000"/>
                          </a:solidFill>
                          <a:latin typeface="宋体" panose="02010600030101010101" pitchFamily="2" charset="-122"/>
                          <a:ea typeface="宋体" panose="02010600030101010101" pitchFamily="2" charset="-122"/>
                          <a:cs typeface="方正黑体_GBK" charset="0"/>
                        </a:rPr>
                        <a:t>2</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宋体" panose="02010600030101010101" pitchFamily="2" charset="-122"/>
                          <a:ea typeface="宋体" panose="02010600030101010101" pitchFamily="2" charset="-122"/>
                          <a:cs typeface="方正黑体_GBK" charset="0"/>
                        </a:rPr>
                        <a:t>中国参加联合国</a:t>
                      </a:r>
                    </a:p>
                    <a:p>
                      <a:pPr indent="0" algn="ctr">
                        <a:buNone/>
                      </a:pPr>
                      <a:r>
                        <a:rPr lang="zh-CN" altLang="en-US" sz="2400" b="0">
                          <a:solidFill>
                            <a:srgbClr val="000000"/>
                          </a:solidFill>
                          <a:latin typeface="宋体" panose="02010600030101010101" pitchFamily="2" charset="-122"/>
                          <a:ea typeface="宋体" panose="02010600030101010101" pitchFamily="2" charset="-122"/>
                          <a:cs typeface="方正黑体_GBK" charset="0"/>
                        </a:rPr>
                        <a:t>成立大会</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400">
                          <a:solidFill>
                            <a:srgbClr val="000000"/>
                          </a:solidFill>
                          <a:latin typeface="宋体" panose="02010600030101010101" pitchFamily="2" charset="-122"/>
                          <a:ea typeface="宋体" panose="02010600030101010101" pitchFamily="2" charset="-122"/>
                          <a:cs typeface="方正黑体_GBK" charset="0"/>
                          <a:sym typeface="+mn-ea"/>
                        </a:rPr>
                        <a:t>图片材料型选择题</a:t>
                      </a:r>
                      <a:endParaRPr lang="en-US" altLang="en-US" sz="2400" b="0">
                        <a:solidFill>
                          <a:srgbClr val="000000"/>
                        </a:solidFill>
                        <a:latin typeface="宋体" panose="02010600030101010101" pitchFamily="2" charset="-122"/>
                        <a:ea typeface="宋体" panose="02010600030101010101" pitchFamily="2"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宋体" panose="02010600030101010101" pitchFamily="2" charset="-122"/>
                          <a:ea typeface="宋体" panose="02010600030101010101" pitchFamily="2" charset="-122"/>
                          <a:cs typeface="方正黑体_GBK" charset="0"/>
                        </a:rPr>
                        <a:t>材料判断</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21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en-US" sz="2400" b="0">
                          <a:solidFill>
                            <a:srgbClr val="000000"/>
                          </a:solidFill>
                          <a:latin typeface="宋体" panose="02010600030101010101" pitchFamily="2" charset="-122"/>
                          <a:ea typeface="宋体" panose="02010600030101010101" pitchFamily="2" charset="-122"/>
                          <a:cs typeface="方正黑体_GBK" charset="0"/>
                        </a:rPr>
                        <a:t>2020</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en-US" sz="2400" b="0">
                          <a:solidFill>
                            <a:srgbClr val="000000"/>
                          </a:solidFill>
                          <a:latin typeface="宋体" panose="02010600030101010101" pitchFamily="2" charset="-122"/>
                          <a:ea typeface="宋体" panose="02010600030101010101" pitchFamily="2" charset="-122"/>
                          <a:cs typeface="方正黑体_GBK" charset="0"/>
                        </a:rPr>
                        <a:t>28</a:t>
                      </a:r>
                      <a:r>
                        <a:rPr lang="zh-CN" altLang="en-US" sz="2400" b="0">
                          <a:solidFill>
                            <a:srgbClr val="000000"/>
                          </a:solidFill>
                          <a:latin typeface="宋体" panose="02010600030101010101" pitchFamily="2" charset="-122"/>
                          <a:ea typeface="宋体" panose="02010600030101010101" pitchFamily="2" charset="-122"/>
                          <a:cs typeface="方正黑体_GBK" charset="0"/>
                        </a:rPr>
                        <a:t>（</a:t>
                      </a:r>
                      <a:r>
                        <a:rPr lang="en-US" altLang="zh-CN" sz="2400" b="0">
                          <a:solidFill>
                            <a:srgbClr val="000000"/>
                          </a:solidFill>
                          <a:latin typeface="宋体" panose="02010600030101010101" pitchFamily="2" charset="-122"/>
                          <a:ea typeface="宋体" panose="02010600030101010101" pitchFamily="2" charset="-122"/>
                          <a:cs typeface="方正黑体_GBK" charset="0"/>
                        </a:rPr>
                        <a:t>1</a:t>
                      </a:r>
                      <a:r>
                        <a:rPr lang="zh-CN" altLang="en-US" sz="2400" b="0">
                          <a:solidFill>
                            <a:srgbClr val="000000"/>
                          </a:solidFill>
                          <a:latin typeface="宋体" panose="02010600030101010101" pitchFamily="2" charset="-122"/>
                          <a:ea typeface="宋体" panose="02010600030101010101" pitchFamily="2" charset="-122"/>
                          <a:cs typeface="方正黑体_GBK" charset="0"/>
                        </a:rPr>
                        <a:t>）（</a:t>
                      </a:r>
                      <a:r>
                        <a:rPr lang="en-US" altLang="zh-CN" sz="2400" b="0">
                          <a:solidFill>
                            <a:srgbClr val="000000"/>
                          </a:solidFill>
                          <a:latin typeface="宋体" panose="02010600030101010101" pitchFamily="2" charset="-122"/>
                          <a:ea typeface="宋体" panose="02010600030101010101" pitchFamily="2" charset="-122"/>
                          <a:cs typeface="方正黑体_GBK" charset="0"/>
                        </a:rPr>
                        <a:t>2</a:t>
                      </a:r>
                      <a:r>
                        <a:rPr lang="zh-CN" altLang="en-US" sz="2400" b="0">
                          <a:solidFill>
                            <a:srgbClr val="000000"/>
                          </a:solidFill>
                          <a:latin typeface="宋体" panose="02010600030101010101" pitchFamily="2" charset="-122"/>
                          <a:ea typeface="宋体" panose="02010600030101010101" pitchFamily="2" charset="-122"/>
                          <a:cs typeface="方正黑体_GBK" charset="0"/>
                        </a:rPr>
                        <a:t>）</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en-US" sz="2400" b="0">
                          <a:solidFill>
                            <a:srgbClr val="000000"/>
                          </a:solidFill>
                          <a:latin typeface="宋体" panose="02010600030101010101" pitchFamily="2" charset="-122"/>
                          <a:ea typeface="宋体" panose="02010600030101010101" pitchFamily="2" charset="-122"/>
                          <a:cs typeface="方正黑体_GBK" charset="0"/>
                        </a:rPr>
                        <a:t>15</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宋体" panose="02010600030101010101" pitchFamily="2" charset="-122"/>
                          <a:ea typeface="宋体" panose="02010600030101010101" pitchFamily="2" charset="-122"/>
                          <a:cs typeface="方正黑体_GBK" charset="0"/>
                        </a:rPr>
                        <a:t>中国重返联合国</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400">
                          <a:solidFill>
                            <a:srgbClr val="000000"/>
                          </a:solidFill>
                          <a:latin typeface="宋体" panose="02010600030101010101" pitchFamily="2" charset="-122"/>
                          <a:ea typeface="宋体" panose="02010600030101010101" pitchFamily="2" charset="-122"/>
                          <a:cs typeface="方正黑体_GBK" charset="0"/>
                          <a:sym typeface="+mn-ea"/>
                        </a:rPr>
                        <a:t>材料</a:t>
                      </a:r>
                    </a:p>
                    <a:p>
                      <a:pPr indent="0" algn="ctr">
                        <a:buNone/>
                      </a:pPr>
                      <a:r>
                        <a:rPr lang="zh-CN" altLang="en-US" sz="2400">
                          <a:solidFill>
                            <a:srgbClr val="000000"/>
                          </a:solidFill>
                          <a:latin typeface="宋体" panose="02010600030101010101" pitchFamily="2" charset="-122"/>
                          <a:ea typeface="宋体" panose="02010600030101010101" pitchFamily="2" charset="-122"/>
                          <a:cs typeface="方正黑体_GBK" charset="0"/>
                          <a:sym typeface="+mn-ea"/>
                        </a:rPr>
                        <a:t>分析题</a:t>
                      </a:r>
                      <a:endParaRPr lang="en-US" altLang="en-US" sz="2400" b="0">
                        <a:solidFill>
                          <a:srgbClr val="000000"/>
                        </a:solidFill>
                        <a:latin typeface="宋体" panose="02010600030101010101" pitchFamily="2" charset="-122"/>
                        <a:ea typeface="宋体" panose="02010600030101010101" pitchFamily="2"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宋体" panose="02010600030101010101" pitchFamily="2" charset="-122"/>
                          <a:ea typeface="宋体" panose="02010600030101010101" pitchFamily="2" charset="-122"/>
                          <a:cs typeface="方正黑体_GBK" charset="0"/>
                        </a:rPr>
                        <a:t>材料判断、原因、影响</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en-US" sz="2400" b="0">
                          <a:solidFill>
                            <a:srgbClr val="000000"/>
                          </a:solidFill>
                          <a:latin typeface="宋体" panose="02010600030101010101" pitchFamily="2" charset="-122"/>
                          <a:ea typeface="宋体" panose="02010600030101010101" pitchFamily="2" charset="-122"/>
                          <a:cs typeface="方正黑体_GBK" charset="0"/>
                        </a:rPr>
                        <a:t>2021</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en-US" sz="2400" b="0">
                          <a:solidFill>
                            <a:srgbClr val="000000"/>
                          </a:solidFill>
                          <a:latin typeface="宋体" panose="02010600030101010101" pitchFamily="2" charset="-122"/>
                          <a:ea typeface="宋体" panose="02010600030101010101" pitchFamily="2" charset="-122"/>
                          <a:cs typeface="方正黑体_GBK" charset="0"/>
                        </a:rPr>
                        <a:t>21</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en-US" sz="2400" b="0">
                          <a:solidFill>
                            <a:srgbClr val="000000"/>
                          </a:solidFill>
                          <a:latin typeface="宋体" panose="02010600030101010101" pitchFamily="2" charset="-122"/>
                          <a:ea typeface="宋体" panose="02010600030101010101" pitchFamily="2" charset="-122"/>
                          <a:cs typeface="方正黑体_GBK" charset="0"/>
                        </a:rPr>
                        <a:t>2</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宋体" panose="02010600030101010101" pitchFamily="2" charset="-122"/>
                          <a:ea typeface="宋体" panose="02010600030101010101" pitchFamily="2" charset="-122"/>
                          <a:cs typeface="方正黑体_GBK" charset="0"/>
                        </a:rPr>
                        <a:t>中美关系</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400">
                          <a:solidFill>
                            <a:srgbClr val="000000"/>
                          </a:solidFill>
                          <a:latin typeface="宋体" panose="02010600030101010101" pitchFamily="2" charset="-122"/>
                          <a:ea typeface="宋体" panose="02010600030101010101" pitchFamily="2" charset="-122"/>
                          <a:cs typeface="方正黑体_GBK" charset="0"/>
                          <a:sym typeface="+mn-ea"/>
                        </a:rPr>
                        <a:t>文字材料型选择题</a:t>
                      </a:r>
                      <a:endParaRPr lang="en-US" altLang="en-US" sz="2400" b="0">
                        <a:solidFill>
                          <a:srgbClr val="000000"/>
                        </a:solidFill>
                        <a:latin typeface="宋体" panose="02010600030101010101" pitchFamily="2" charset="-122"/>
                        <a:ea typeface="宋体" panose="02010600030101010101" pitchFamily="2"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宋体" panose="02010600030101010101" pitchFamily="2" charset="-122"/>
                          <a:ea typeface="宋体" panose="02010600030101010101" pitchFamily="2" charset="-122"/>
                          <a:cs typeface="方正黑体_GBK" charset="0"/>
                        </a:rPr>
                        <a:t>材料判断</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803275" y="1703705"/>
          <a:ext cx="10628630" cy="4178935"/>
        </p:xfrm>
        <a:graphic>
          <a:graphicData uri="http://schemas.openxmlformats.org/drawingml/2006/table">
            <a:tbl>
              <a:tblPr firstRow="1" bandRow="1">
                <a:tableStyleId>{5940675A-B579-460E-94D1-54222C63F5DA}</a:tableStyleId>
              </a:tblPr>
              <a:tblGrid>
                <a:gridCol w="802005"/>
                <a:gridCol w="879475"/>
                <a:gridCol w="8947150"/>
              </a:tblGrid>
              <a:tr h="4178935">
                <a:tc>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方正黑体_GBK" charset="0"/>
                        </a:rPr>
                        <a:t>全方位外交</a:t>
                      </a:r>
                      <a:r>
                        <a:rPr lang="en-US" altLang="zh-CN" sz="2400">
                          <a:solidFill>
                            <a:srgbClr val="000000"/>
                          </a:solidFill>
                          <a:latin typeface="宋体" panose="02010600030101010101" pitchFamily="2" charset="-122"/>
                          <a:ea typeface="宋体" panose="02010600030101010101" pitchFamily="2" charset="-122"/>
                        </a:rPr>
                        <a:t> </a:t>
                      </a:r>
                      <a:endParaRPr lang="en-US" altLang="zh-CN"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表现</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中国积极拓展多边外交，加强与联合国的合作，为解决区域性争端、维护世界和平和建立一个公正合理的世界新秩序而努力</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中国广泛参与多边经济、社会领域的活动，在环境、粮食、预防犯罪、禁毒、难民、妇女等全球性问题上发挥了积极作用</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中国举办“一带一路”国际合作高峰论坛、亚太经合组织领导人非正式会议、二十国集团领导人峰会、金砖国家领导人会晤、亚信峰会等重要国际会议，加强国际合作</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1040765" y="1941195"/>
          <a:ext cx="10026015" cy="3291840"/>
        </p:xfrm>
        <a:graphic>
          <a:graphicData uri="http://schemas.openxmlformats.org/drawingml/2006/table">
            <a:tbl>
              <a:tblPr firstRow="1" bandRow="1">
                <a:tableStyleId>{5940675A-B579-460E-94D1-54222C63F5DA}</a:tableStyleId>
              </a:tblPr>
              <a:tblGrid>
                <a:gridCol w="843915"/>
                <a:gridCol w="893445"/>
                <a:gridCol w="8288655"/>
              </a:tblGrid>
              <a:tr h="338455">
                <a:tc rowSpan="2">
                  <a:txBody>
                    <a:bodyPr/>
                    <a:lstStyle/>
                    <a:p>
                      <a:pPr indent="0" algn="ctr">
                        <a:lnSpc>
                          <a:spcPct val="160000"/>
                        </a:lnSpc>
                        <a:buNone/>
                      </a:pPr>
                      <a:r>
                        <a:rPr lang="en-US" sz="2400">
                          <a:solidFill>
                            <a:srgbClr val="FF00FF"/>
                          </a:solidFill>
                          <a:latin typeface="黑体" panose="02010609060101010101" pitchFamily="49" charset="-122"/>
                          <a:ea typeface="黑体" panose="02010609060101010101" pitchFamily="49" charset="-122"/>
                          <a:cs typeface="方正黑体_GBK" charset="0"/>
                        </a:rPr>
                        <a:t>全方位外交</a:t>
                      </a:r>
                      <a:r>
                        <a:rPr lang="en-US" altLang="zh-CN" sz="2400">
                          <a:solidFill>
                            <a:srgbClr val="000000"/>
                          </a:solidFill>
                          <a:latin typeface="宋体" panose="02010600030101010101" pitchFamily="2" charset="-122"/>
                          <a:ea typeface="宋体" panose="02010600030101010101" pitchFamily="2" charset="-122"/>
                        </a:rPr>
                        <a:t> </a:t>
                      </a:r>
                      <a:endParaRPr lang="en-US" altLang="zh-CN"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外交</a:t>
                      </a:r>
                    </a:p>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布局</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中国特色大国外交全面推进，形成全方位、多层次、立体化的外交布局</a:t>
                      </a:r>
                    </a:p>
                    <a:p>
                      <a:pPr indent="0">
                        <a:lnSpc>
                          <a:spcPct val="16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截至2019年9月，中国已与世界上180个国家建交，参加了100多个政府间国际组织的工作</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中国的国际地位不断提高，成为维护和促进世界和平、稳定与发展的坚定力量，在国际事务中发挥着日益重要的作用</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254907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287398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数据分析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拓展提升</a:t>
            </a:r>
          </a:p>
        </p:txBody>
      </p:sp>
      <p:sp>
        <p:nvSpPr>
          <p:cNvPr id="4" name="圆角矩形 3"/>
          <p:cNvSpPr/>
          <p:nvPr/>
        </p:nvSpPr>
        <p:spPr>
          <a:xfrm>
            <a:off x="582568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562271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6783751" y="2730609"/>
            <a:ext cx="5107993" cy="2033253"/>
            <a:chOff x="3549527" y="2100735"/>
            <a:chExt cx="5107993" cy="2033253"/>
          </a:xfrm>
        </p:grpSpPr>
        <p:sp>
          <p:nvSpPr>
            <p:cNvPr id="18" name="文本框 2">
              <a:hlinkClick r:id="rId2" action="ppaction://hlinksldjump"/>
            </p:cNvPr>
            <p:cNvSpPr txBox="1"/>
            <p:nvPr/>
          </p:nvSpPr>
          <p:spPr>
            <a:xfrm>
              <a:off x="3559940" y="2100735"/>
              <a:ext cx="4838313"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易错易混</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3549527" y="2885350"/>
              <a:ext cx="4838313"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问题探究</a:t>
              </a:r>
              <a:endParaRPr lang="zh-CN" altLang="zh-CN" sz="2400" dirty="0">
                <a:latin typeface="黑体" panose="02010609060101010101" pitchFamily="49" charset="-122"/>
                <a:ea typeface="黑体" panose="02010609060101010101" pitchFamily="49" charset="-122"/>
              </a:endParaRPr>
            </a:p>
          </p:txBody>
        </p:sp>
        <p:sp>
          <p:nvSpPr>
            <p:cNvPr id="23" name="文本框 2">
              <a:hlinkClick r:id="rId4" action="ppaction://hlinksldjump"/>
            </p:cNvPr>
            <p:cNvSpPr txBox="1"/>
            <p:nvPr/>
          </p:nvSpPr>
          <p:spPr>
            <a:xfrm>
              <a:off x="3559940" y="3673613"/>
              <a:ext cx="5097580"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比较异同</a:t>
              </a:r>
              <a:endParaRPr lang="zh-CN" altLang="zh-CN" sz="2400"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462936" y="1410471"/>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数据分析  拓展提升</a:t>
              </a:r>
              <a:endParaRPr kumimoji="1" lang="zh-CN" altLang="en-US" sz="3600" b="1" dirty="0">
                <a:latin typeface="黑体" panose="02010609060101010101" pitchFamily="49" charset="-122"/>
                <a:ea typeface="黑体" panose="0201060906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5</a:t>
              </a:r>
              <a:endParaRPr kumimoji="1" lang="zh-CN" altLang="en-US" sz="3600" b="1" dirty="0">
                <a:latin typeface="黑体" panose="02010609060101010101" pitchFamily="49" charset="-122"/>
                <a:ea typeface="黑体" panose="02010609060101010101" pitchFamily="49" charset="-122"/>
              </a:endParaRPr>
            </a:p>
          </p:txBody>
        </p:sp>
      </p:grpSp>
      <p:grpSp>
        <p:nvGrpSpPr>
          <p:cNvPr id="6" name="组合 5"/>
          <p:cNvGrpSpPr/>
          <p:nvPr/>
        </p:nvGrpSpPr>
        <p:grpSpPr>
          <a:xfrm>
            <a:off x="710818" y="2368113"/>
            <a:ext cx="3103246" cy="580390"/>
            <a:chOff x="2455866" y="664479"/>
            <a:chExt cx="2770987" cy="580390"/>
          </a:xfrm>
        </p:grpSpPr>
        <p:sp>
          <p:nvSpPr>
            <p:cNvPr id="7" name="圆角矩形 6">
              <a:hlinkClick r:id=""/>
            </p:cNvPr>
            <p:cNvSpPr/>
            <p:nvPr>
              <p:custDataLst>
                <p:tags r:id="rId1"/>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易错易混</a:t>
              </a:r>
            </a:p>
          </p:txBody>
        </p:sp>
        <p:sp>
          <p:nvSpPr>
            <p:cNvPr id="8" name="圆角矩形 7"/>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100" name="文本框 99"/>
          <p:cNvSpPr txBox="1"/>
          <p:nvPr/>
        </p:nvSpPr>
        <p:spPr>
          <a:xfrm>
            <a:off x="626745" y="3103245"/>
            <a:ext cx="11036300" cy="3448685"/>
          </a:xfrm>
          <a:prstGeom prst="rect">
            <a:avLst/>
          </a:prstGeom>
          <a:noFill/>
          <a:ln w="9525">
            <a:solidFill>
              <a:schemeClr val="tx1"/>
            </a:solidFill>
          </a:ln>
        </p:spPr>
        <p:txBody>
          <a:bodyPr wrap="square">
            <a:spAutoFit/>
          </a:bodyPr>
          <a:lstStyle/>
          <a:p>
            <a:pPr indent="0">
              <a:lnSpc>
                <a:spcPct val="13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）中国人民解放军诞生于</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1927</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年的南昌起义</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建立之初由陆军组成</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经历了中国工农革命军、中国工农红军、八路军和新四军等阶段</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，1946</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10</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月改称中国人民解放军。随后</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中国人民解放军的兵种不断增加</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，1949</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年中华人民共和国成立前夕</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第一支海军部队建立</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；1949</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11</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月</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人民空军在陆军的基础上建立起来</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；1966</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年中国组建第二炮兵部队</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即导弹部队。</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）万隆会议上周恩来提出“求同存异”的方针</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和平共处五项原则是周恩来在</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1953</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年接见印度代表团时提出的。</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780415" y="1673860"/>
            <a:ext cx="10630535" cy="4523105"/>
          </a:xfrm>
          <a:prstGeom prst="rect">
            <a:avLst/>
          </a:prstGeom>
          <a:noFill/>
          <a:ln w="9525">
            <a:solidFill>
              <a:schemeClr val="tx1"/>
            </a:solidFill>
          </a:ln>
        </p:spPr>
        <p:txBody>
          <a:bodyPr wrap="square">
            <a:spAutoFit/>
          </a:bodyPr>
          <a:lstStyle/>
          <a:p>
            <a:pPr indent="0">
              <a:lnSpc>
                <a:spcPct val="150000"/>
              </a:lnSpc>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1971</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10</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月</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25</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日</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第</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26</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届联合国大会恢复了中国在联合国的合法席位。因为中国是联合国的创始国之一</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所以是“恢复”而不是“加入”。</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1972</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年中美关系开始走向正常化</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，1979</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年中美正式建立友好外交关系</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中美关系实现正常化。</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）中美正式建立外交关系的标志不是《中美联合公报》</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而是《中美建交公报》。虽然中美关系实现正常化</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但并不意味着美国放弃了压制中国的政策。</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）改革开放后</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中国积极开展全方位、多层次的外交活动</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积极拓展多边外交</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但中国外交政策仍然是独立自主的和平外交政策。</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677798" y="1660088"/>
            <a:ext cx="3103246" cy="580390"/>
            <a:chOff x="2455866" y="664479"/>
            <a:chExt cx="2770987" cy="580390"/>
          </a:xfrm>
        </p:grpSpPr>
        <p:sp>
          <p:nvSpPr>
            <p:cNvPr id="4" name="圆角矩形 6">
              <a:hlinkClick r:id=""/>
            </p:cNvPr>
            <p:cNvSpPr/>
            <p:nvPr>
              <p:custDataLst>
                <p:tags r:id="rId2"/>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问题探究</a:t>
              </a:r>
            </a:p>
          </p:txBody>
        </p:sp>
        <p:sp>
          <p:nvSpPr>
            <p:cNvPr id="6" name="圆角矩形 5"/>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aphicFrame>
        <p:nvGraphicFramePr>
          <p:cNvPr id="2" name="表格 1"/>
          <p:cNvGraphicFramePr/>
          <p:nvPr>
            <p:custDataLst>
              <p:tags r:id="rId1"/>
            </p:custDataLst>
          </p:nvPr>
        </p:nvGraphicFramePr>
        <p:xfrm>
          <a:off x="816610" y="2844800"/>
          <a:ext cx="10483850" cy="2977515"/>
        </p:xfrm>
        <a:graphic>
          <a:graphicData uri="http://schemas.openxmlformats.org/drawingml/2006/table">
            <a:tbl>
              <a:tblPr firstRow="1" bandRow="1">
                <a:tableStyleId>{5940675A-B579-460E-94D1-54222C63F5DA}</a:tableStyleId>
              </a:tblPr>
              <a:tblGrid>
                <a:gridCol w="985520"/>
                <a:gridCol w="9498330"/>
              </a:tblGrid>
              <a:tr h="417195">
                <a:tc gridSpan="2">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探究一：新中国外交取得重大成就的原因和启示</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03632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原因</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新中国成为主权独立的国家</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新中国综合国力、国际威望不断提高</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新中国奉行独立自主的和平外交政策，贯彻和平共处五项原则</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针对国际形势的变化，新中国采取积极灵活的外交政策</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830580" y="1769110"/>
          <a:ext cx="10483850" cy="3840480"/>
        </p:xfrm>
        <a:graphic>
          <a:graphicData uri="http://schemas.openxmlformats.org/drawingml/2006/table">
            <a:tbl>
              <a:tblPr firstRow="1" bandRow="1">
                <a:tableStyleId>{5940675A-B579-460E-94D1-54222C63F5DA}</a:tableStyleId>
              </a:tblPr>
              <a:tblGrid>
                <a:gridCol w="985520"/>
                <a:gridCol w="9498330"/>
              </a:tblGrid>
              <a:tr h="417195">
                <a:tc gridSpan="2">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探究一：新中国外交取得重大成就的原因和启示</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14300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启示</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奉行独立自主的和平外交政策，创设和平友好的外部环境，才能使国家更快更好地发展</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只有更快更好地发展经济，提高综合国力和国际地位，才能更好地维护祖国的和平与安全</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和平与发展是相互作用、互为因果的关系，我们应坚定不移地走和平发展之路</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793115" y="1669415"/>
          <a:ext cx="10648315" cy="4389120"/>
        </p:xfrm>
        <a:graphic>
          <a:graphicData uri="http://schemas.openxmlformats.org/drawingml/2006/table">
            <a:tbl>
              <a:tblPr firstRow="1" bandRow="1">
                <a:tableStyleId>{5940675A-B579-460E-94D1-54222C63F5DA}</a:tableStyleId>
              </a:tblPr>
              <a:tblGrid>
                <a:gridCol w="995680"/>
                <a:gridCol w="9652635"/>
              </a:tblGrid>
              <a:tr h="496570">
                <a:tc gridSpan="2">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探究二：对新中国国防建设的认识</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29083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目的</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维护领土与主权的完整，维护国家统一与世界和平</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3467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重要</a:t>
                      </a:r>
                    </a:p>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保障</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人民海军、空军和导弹部队的建立和发展，成为新中国的“钢铁长城”，是维护国家安全统一和全面建设小康社会的重要保障</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21615">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重要性</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要认识科技强军的重要性，提高人民军队的政治素质和军事本领，加强国防建设</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责任感</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进一步增强国防观念，培养崇尚科学的精神和为国防建设贡献力量的责任感</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678433" y="1418153"/>
            <a:ext cx="3103246" cy="580390"/>
            <a:chOff x="2455866" y="664479"/>
            <a:chExt cx="2770987" cy="580390"/>
          </a:xfrm>
        </p:grpSpPr>
        <p:sp>
          <p:nvSpPr>
            <p:cNvPr id="4" name="圆角矩形 6">
              <a:hlinkClick r:id=""/>
            </p:cNvPr>
            <p:cNvSpPr/>
            <p:nvPr>
              <p:custDataLst>
                <p:tags r:id="rId2"/>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比较异同</a:t>
              </a:r>
            </a:p>
          </p:txBody>
        </p:sp>
        <p:sp>
          <p:nvSpPr>
            <p:cNvPr id="5" name="圆角矩形 4"/>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100" name="文本框 99"/>
          <p:cNvSpPr txBox="1"/>
          <p:nvPr/>
        </p:nvSpPr>
        <p:spPr>
          <a:xfrm>
            <a:off x="2854325" y="3836035"/>
            <a:ext cx="5080000" cy="252730"/>
          </a:xfrm>
          <a:prstGeom prst="rect">
            <a:avLst/>
          </a:prstGeom>
          <a:noFill/>
          <a:ln w="9525">
            <a:noFill/>
          </a:ln>
        </p:spPr>
        <p:txBody>
          <a:bodyPr>
            <a:spAutoFit/>
          </a:bodyPr>
          <a:lstStyle/>
          <a:p>
            <a:pPr indent="0"/>
            <a:r>
              <a:rPr lang="en-US" sz="1050" b="0">
                <a:solidFill>
                  <a:srgbClr val="000000"/>
                </a:solidFill>
                <a:latin typeface="NEU-BZ-S92" charset="0"/>
                <a:cs typeface="方正书宋_GBK" charset="0"/>
              </a:rPr>
              <a:t> </a:t>
            </a:r>
            <a:endParaRPr lang="zh-CN" altLang="en-US"/>
          </a:p>
        </p:txBody>
      </p:sp>
      <p:graphicFrame>
        <p:nvGraphicFramePr>
          <p:cNvPr id="2" name="表格 1"/>
          <p:cNvGraphicFramePr/>
          <p:nvPr>
            <p:custDataLst>
              <p:tags r:id="rId1"/>
            </p:custDataLst>
          </p:nvPr>
        </p:nvGraphicFramePr>
        <p:xfrm>
          <a:off x="678180" y="2147570"/>
          <a:ext cx="10846435" cy="4279392"/>
        </p:xfrm>
        <a:graphic>
          <a:graphicData uri="http://schemas.openxmlformats.org/drawingml/2006/table">
            <a:tbl>
              <a:tblPr firstRow="1" bandRow="1">
                <a:tableStyleId>{5940675A-B579-460E-94D1-54222C63F5DA}</a:tableStyleId>
              </a:tblPr>
              <a:tblGrid>
                <a:gridCol w="850900"/>
                <a:gridCol w="9995535"/>
              </a:tblGrid>
              <a:tr h="409575">
                <a:tc gridSpan="2">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比较：旧中国屈辱外交与新中国辉煌外交的原因</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18770">
                <a:tc rowSpan="2">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国家</a:t>
                      </a:r>
                    </a:p>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性质</a:t>
                      </a:r>
                      <a:endParaRPr lang="en-US" sz="2400" b="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旧中国是半殖民地半封建的国家，无独立自主权；旧中国社会制度落后，必然导致外交失败</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021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新中国是一个独立自主的社会主义国家</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26110">
                <a:tc rowSpan="2">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综合</a:t>
                      </a:r>
                    </a:p>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国力</a:t>
                      </a:r>
                      <a:endParaRPr lang="en-US" sz="2400" b="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旧中国因为战争的拖累和不平等条约的赔偿，使国力进一步衰弱；旧中国经济落后，必然挨打，弱国肯定无外交</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765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新中国成立后，经过国民经济的恢复和社会主义的建设，国力极大增强</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rowSpan="2">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国际</a:t>
                      </a:r>
                    </a:p>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地位</a:t>
                      </a:r>
                      <a:endParaRPr lang="en-US" sz="2400" b="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旧中国因为综合国力衰弱，在国际上毫无地位</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70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新中国成立后，在国际事务中扮演的角色越来越重要，国际地位逐渐提高</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525780" y="1659255"/>
          <a:ext cx="11126470" cy="4389120"/>
        </p:xfrm>
        <a:graphic>
          <a:graphicData uri="http://schemas.openxmlformats.org/drawingml/2006/table">
            <a:tbl>
              <a:tblPr firstRow="1" bandRow="1">
                <a:tableStyleId>{5940675A-B579-460E-94D1-54222C63F5DA}</a:tableStyleId>
              </a:tblPr>
              <a:tblGrid>
                <a:gridCol w="1907540"/>
                <a:gridCol w="908685"/>
                <a:gridCol w="1854200"/>
                <a:gridCol w="822325"/>
                <a:gridCol w="2361565"/>
                <a:gridCol w="1343025"/>
                <a:gridCol w="1929130"/>
              </a:tblGrid>
              <a:tr h="452120">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知识点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年份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题号</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分值</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考查点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设问类型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2120">
                <a:tc rowSpan="2">
                  <a:txBody>
                    <a:bodyPr/>
                    <a:lstStyle/>
                    <a:p>
                      <a:pPr indent="0" algn="ctr">
                        <a:lnSpc>
                          <a:spcPct val="150000"/>
                        </a:lnSpc>
                        <a:buNone/>
                      </a:pPr>
                      <a:r>
                        <a:rPr lang="zh-CN"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国防建</a:t>
                      </a:r>
                    </a:p>
                    <a:p>
                      <a:pPr indent="0" algn="ctr">
                        <a:lnSpc>
                          <a:spcPct val="150000"/>
                        </a:lnSpc>
                        <a:buNone/>
                      </a:pPr>
                      <a:r>
                        <a:rPr lang="zh-CN"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设成就</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altLang="en-US" sz="2400" b="0">
                          <a:solidFill>
                            <a:srgbClr val="000000"/>
                          </a:solidFill>
                          <a:latin typeface="宋体" panose="02010600030101010101" pitchFamily="2" charset="-122"/>
                          <a:ea typeface="宋体" panose="02010600030101010101" pitchFamily="2" charset="-122"/>
                          <a:cs typeface="方正黑体_GBK" charset="0"/>
                        </a:rPr>
                        <a:t>2016</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altLang="en-US" sz="2400" b="0">
                          <a:solidFill>
                            <a:srgbClr val="000000"/>
                          </a:solidFill>
                          <a:latin typeface="宋体" panose="02010600030101010101" pitchFamily="2" charset="-122"/>
                          <a:ea typeface="宋体" panose="02010600030101010101" pitchFamily="2" charset="-122"/>
                          <a:cs typeface="方正黑体_GBK" charset="0"/>
                        </a:rPr>
                        <a:t>28</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altLang="en-US" sz="2400" b="0">
                          <a:solidFill>
                            <a:srgbClr val="000000"/>
                          </a:solidFill>
                          <a:latin typeface="宋体" panose="02010600030101010101" pitchFamily="2" charset="-122"/>
                          <a:ea typeface="宋体" panose="02010600030101010101" pitchFamily="2" charset="-122"/>
                          <a:cs typeface="方正黑体_GBK" charset="0"/>
                        </a:rPr>
                        <a:t>9</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黑体_GBK" charset="0"/>
                        </a:rPr>
                        <a:t>军队现代化与</a:t>
                      </a:r>
                    </a:p>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黑体_GBK" charset="0"/>
                        </a:rPr>
                        <a:t>军事改革</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黑体_GBK" charset="0"/>
                        </a:rPr>
                        <a:t>材料</a:t>
                      </a:r>
                    </a:p>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黑体_GBK" charset="0"/>
                        </a:rPr>
                        <a:t>分析题</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黑体_GBK" charset="0"/>
                        </a:rPr>
                        <a:t>原因、目的、归纳</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altLang="en-US" sz="2400" b="0">
                          <a:solidFill>
                            <a:srgbClr val="000000"/>
                          </a:solidFill>
                          <a:latin typeface="宋体" panose="02010600030101010101" pitchFamily="2" charset="-122"/>
                          <a:ea typeface="宋体" panose="02010600030101010101" pitchFamily="2" charset="-122"/>
                          <a:cs typeface="方正黑体_GBK" charset="0"/>
                        </a:rPr>
                        <a:t>2021</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altLang="en-US" sz="2400" b="0">
                          <a:solidFill>
                            <a:srgbClr val="000000"/>
                          </a:solidFill>
                          <a:latin typeface="宋体" panose="02010600030101010101" pitchFamily="2" charset="-122"/>
                          <a:ea typeface="宋体" panose="02010600030101010101" pitchFamily="2" charset="-122"/>
                          <a:cs typeface="方正黑体_GBK" charset="0"/>
                        </a:rPr>
                        <a:t>27</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altLang="en-US" sz="2400" b="0">
                          <a:solidFill>
                            <a:srgbClr val="000000"/>
                          </a:solidFill>
                          <a:latin typeface="宋体" panose="02010600030101010101" pitchFamily="2" charset="-122"/>
                          <a:ea typeface="宋体" panose="02010600030101010101" pitchFamily="2" charset="-122"/>
                          <a:cs typeface="方正黑体_GBK" charset="0"/>
                        </a:rPr>
                        <a:t>12</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黑体_GBK" charset="0"/>
                        </a:rPr>
                        <a:t>人民军队武器</a:t>
                      </a:r>
                    </a:p>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黑体_GBK" charset="0"/>
                        </a:rPr>
                        <a:t>装备建设</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a:solidFill>
                            <a:srgbClr val="000000"/>
                          </a:solidFill>
                          <a:latin typeface="宋体" panose="02010600030101010101" pitchFamily="2" charset="-122"/>
                          <a:ea typeface="宋体" panose="02010600030101010101" pitchFamily="2" charset="-122"/>
                          <a:cs typeface="方正黑体_GBK" charset="0"/>
                          <a:sym typeface="+mn-ea"/>
                        </a:rPr>
                        <a:t>材料</a:t>
                      </a:r>
                    </a:p>
                    <a:p>
                      <a:pPr indent="0" algn="ctr">
                        <a:lnSpc>
                          <a:spcPct val="150000"/>
                        </a:lnSpc>
                        <a:buNone/>
                      </a:pPr>
                      <a:r>
                        <a:rPr lang="zh-CN" altLang="en-US" sz="2400">
                          <a:solidFill>
                            <a:srgbClr val="000000"/>
                          </a:solidFill>
                          <a:latin typeface="宋体" panose="02010600030101010101" pitchFamily="2" charset="-122"/>
                          <a:ea typeface="宋体" panose="02010600030101010101" pitchFamily="2" charset="-122"/>
                          <a:cs typeface="方正黑体_GBK" charset="0"/>
                          <a:sym typeface="+mn-ea"/>
                        </a:rPr>
                        <a:t>分析题</a:t>
                      </a:r>
                      <a:endParaRPr lang="en-US" altLang="en-US" sz="2400" b="0">
                        <a:solidFill>
                          <a:srgbClr val="000000"/>
                        </a:solidFill>
                        <a:latin typeface="宋体" panose="02010600030101010101" pitchFamily="2" charset="-122"/>
                        <a:ea typeface="宋体" panose="02010600030101010101" pitchFamily="2"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黑体_GBK" charset="0"/>
                        </a:rPr>
                        <a:t>表现、影响与现代化建设的关系</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a:txBody>
                    <a:bodyPr/>
                    <a:lstStyle/>
                    <a:p>
                      <a:pPr indent="0" algn="ctr">
                        <a:lnSpc>
                          <a:spcPct val="150000"/>
                        </a:lnSpc>
                        <a:buNone/>
                      </a:pPr>
                      <a:r>
                        <a:rPr lang="en-US" altLang="zh-CN" sz="2400" b="0">
                          <a:solidFill>
                            <a:srgbClr val="FF00FF"/>
                          </a:solidFill>
                          <a:latin typeface="黑体" panose="02010609060101010101" pitchFamily="49" charset="-122"/>
                          <a:ea typeface="黑体" panose="02010609060101010101" pitchFamily="49" charset="-122"/>
                          <a:cs typeface="黑体" panose="02010609060101010101" pitchFamily="49" charset="-122"/>
                        </a:rPr>
                        <a:t>2022</a:t>
                      </a:r>
                      <a:r>
                        <a:rPr lang="zh-CN"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年中考</a:t>
                      </a:r>
                    </a:p>
                    <a:p>
                      <a:pPr indent="0" algn="ctr">
                        <a:lnSpc>
                          <a:spcPct val="150000"/>
                        </a:lnSpc>
                        <a:buNone/>
                      </a:pPr>
                      <a:r>
                        <a:rPr lang="zh-CN"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预测</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6">
                  <a:txBody>
                    <a:bodyPr/>
                    <a:lstStyle/>
                    <a:p>
                      <a:pPr indent="0" algn="l">
                        <a:lnSpc>
                          <a:spcPct val="150000"/>
                        </a:lnSpc>
                        <a:buNone/>
                      </a:pPr>
                      <a:r>
                        <a:rPr lang="en-US" altLang="en-US" sz="2400" b="0">
                          <a:solidFill>
                            <a:srgbClr val="000000"/>
                          </a:solidFill>
                          <a:latin typeface="宋体" panose="02010600030101010101" pitchFamily="2" charset="-122"/>
                          <a:ea typeface="宋体" panose="02010600030101010101" pitchFamily="2" charset="-122"/>
                          <a:cs typeface="方正黑体_GBK" charset="0"/>
                        </a:rPr>
                        <a:t>本考点多年中考均有相当题量涉及，可见是中考热点。近期美国采取在各个领域的对华遏制政策，中美关系进入建交以来的最低点</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7406640" y="2904169"/>
            <a:ext cx="363220" cy="1709548"/>
            <a:chOff x="9694" y="2017"/>
            <a:chExt cx="572" cy="2692"/>
          </a:xfrm>
        </p:grpSpPr>
        <p:sp>
          <p:nvSpPr>
            <p:cNvPr id="10" name="椭圆 9"/>
            <p:cNvSpPr/>
            <p:nvPr/>
          </p:nvSpPr>
          <p:spPr>
            <a:xfrm>
              <a:off x="9715" y="2017"/>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椭圆 10"/>
            <p:cNvSpPr/>
            <p:nvPr/>
          </p:nvSpPr>
          <p:spPr>
            <a:xfrm>
              <a:off x="9694" y="4158"/>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227348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262633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p:cNvSpPr/>
          <p:nvPr/>
        </p:nvSpPr>
        <p:spPr>
          <a:xfrm>
            <a:off x="560597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540300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 name="组合 5"/>
          <p:cNvGrpSpPr/>
          <p:nvPr/>
        </p:nvGrpSpPr>
        <p:grpSpPr>
          <a:xfrm>
            <a:off x="6336030" y="2851150"/>
            <a:ext cx="4827905" cy="1818005"/>
            <a:chOff x="7910" y="3610"/>
            <a:chExt cx="9347" cy="2863"/>
          </a:xfrm>
        </p:grpSpPr>
        <p:sp>
          <p:nvSpPr>
            <p:cNvPr id="2" name="文本框 2">
              <a:hlinkClick r:id="rId3" action="ppaction://hlinksldjump"/>
            </p:cNvPr>
            <p:cNvSpPr txBox="1"/>
            <p:nvPr/>
          </p:nvSpPr>
          <p:spPr>
            <a:xfrm>
              <a:off x="7927" y="3610"/>
              <a:ext cx="9330"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zh-CN" altLang="en-US" sz="2400" b="1" dirty="0">
                  <a:latin typeface="黑体" panose="02010609060101010101" pitchFamily="49" charset="-122"/>
                  <a:ea typeface="黑体" panose="02010609060101010101" pitchFamily="49" charset="-122"/>
                  <a:sym typeface="宋体" panose="02010600030101010101" pitchFamily="2" charset="-122"/>
                </a:rPr>
                <a:t>  外交成就（高频考点）</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4" action="ppaction://hlinksldjump"/>
            </p:cNvPr>
            <p:cNvSpPr txBox="1"/>
            <p:nvPr/>
          </p:nvSpPr>
          <p:spPr>
            <a:xfrm>
              <a:off x="7910" y="5748"/>
              <a:ext cx="8044"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zh-CN" altLang="en-US" sz="2400" b="1" dirty="0">
                  <a:latin typeface="黑体" panose="02010609060101010101" pitchFamily="49" charset="-122"/>
                  <a:ea typeface="黑体" panose="02010609060101010101" pitchFamily="49" charset="-122"/>
                  <a:sym typeface="宋体" panose="02010600030101010101" pitchFamily="2" charset="-122"/>
                </a:rPr>
                <a:t>  国防建设</a:t>
              </a:r>
              <a:endParaRPr lang="zh-CN" altLang="zh-CN" sz="2400"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73677" y="2214916"/>
            <a:ext cx="6091555" cy="627895"/>
            <a:chOff x="1034884" y="629878"/>
            <a:chExt cx="5106464" cy="627895"/>
          </a:xfrm>
        </p:grpSpPr>
        <p:sp>
          <p:nvSpPr>
            <p:cNvPr id="7" name="圆角矩形 6">
              <a:hlinkClick r:id="rId5" action="ppaction://hlinksldjump"/>
            </p:cNvPr>
            <p:cNvSpPr/>
            <p:nvPr>
              <p:custDataLst>
                <p:tags r:id="rId1"/>
              </p:custDataLst>
            </p:nvPr>
          </p:nvSpPr>
          <p:spPr>
            <a:xfrm flipH="1">
              <a:off x="2547181" y="664168"/>
              <a:ext cx="359416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外交成就（高频考点）</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endParaRPr lang="en-US" altLang="zh-CN" sz="2800" b="1" strike="noStrike" noProof="1" smtClean="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489585" y="2854960"/>
            <a:ext cx="11226800" cy="28613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sym typeface="+mn-ea"/>
              </a:rPr>
              <a:t>2021·河北，21</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冷战国际史二十四讲》一书中写道：“两国关系实现正常化是历史的大势所趋：意识形态和社会制度间的差异和隔膜终究不能将世界上举足轻重的两个国家永久地分割开来。无论是各自发展的需要，还是参与国际事务的需要，两国早晚会在相互接触、彼此合作中寻求各自国家利益的最佳结合点，这已经在两国建交以来的历史和现实中得到了验证。”可见，“两国”应是</a:t>
            </a:r>
            <a:r>
              <a:rPr lang="zh-CN" altLang="zh-CN"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sym typeface="+mn-ea"/>
              </a:rPr>
              <a:t>    </a:t>
            </a:r>
            <a:r>
              <a:rPr lang="zh-CN" altLang="zh-CN" sz="2400" b="1" dirty="0" smtClean="0">
                <a:latin typeface="宋体" panose="02010600030101010101" pitchFamily="2" charset="-122"/>
                <a:ea typeface="宋体" panose="02010600030101010101" pitchFamily="2" charset="-122"/>
              </a:rPr>
              <a:t>）</a:t>
            </a:r>
            <a:endParaRPr lang="zh-CN" altLang="en-US" sz="2400" b="1" dirty="0">
              <a:latin typeface="Times New Roman" panose="02020603050405020304"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6"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7"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10197420" y="519992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组合 13"/>
          <p:cNvGrpSpPr/>
          <p:nvPr/>
        </p:nvGrpSpPr>
        <p:grpSpPr>
          <a:xfrm>
            <a:off x="2499483" y="1299644"/>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a:t>
              </a:r>
              <a:r>
                <a:rPr kumimoji="1" lang="zh-CN" altLang="en-US" sz="3600" b="1" dirty="0" smtClean="0">
                  <a:latin typeface="黑体" panose="02010609060101010101" pitchFamily="49" charset="-122"/>
                  <a:ea typeface="黑体" panose="02010609060101010101" pitchFamily="49" charset="-122"/>
                </a:rPr>
                <a:t>链接  真题试做</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sp>
        <p:nvSpPr>
          <p:cNvPr id="100" name="文本框 99"/>
          <p:cNvSpPr txBox="1"/>
          <p:nvPr/>
        </p:nvSpPr>
        <p:spPr>
          <a:xfrm>
            <a:off x="502285" y="5925820"/>
            <a:ext cx="11047730" cy="460375"/>
          </a:xfrm>
          <a:prstGeom prst="rect">
            <a:avLst/>
          </a:prstGeom>
          <a:noFill/>
          <a:ln w="9525">
            <a:noFill/>
          </a:ln>
        </p:spPr>
        <p:txBody>
          <a:bodyPr wrap="square">
            <a:spAutoFit/>
          </a:bodyPr>
          <a:lstStyle/>
          <a:p>
            <a:pPr indent="0"/>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中国、美国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美国、日本</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美国、英国</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中国、俄罗斯</a:t>
            </a:r>
            <a:endParaRPr lang="zh-CN" altLang="en-US" sz="2400" b="1">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a:hlinkClick r:id=""/>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1200150" y="1781175"/>
            <a:ext cx="9580245" cy="2306955"/>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2016·</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河北</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，15</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1969</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月</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20</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日</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尼克松在总统就职演说中再次暗示他有意改变对华政策。根据毛泽东的意见</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《人民日报》于</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月</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28</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日破例全文刊登了尼克松的这篇演说。这表明中美关系大门打开的原因是（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186180" y="4384675"/>
            <a:ext cx="9093200"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友好国家的帮助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民间交往的推动</a:t>
            </a:r>
            <a:endPar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两国领导人的努力</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改革开放的实施</a:t>
            </a:r>
            <a:endParaRPr lang="zh-CN" altLang="en-US" sz="2400" b="1">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矩形 7"/>
          <p:cNvSpPr/>
          <p:nvPr/>
        </p:nvSpPr>
        <p:spPr>
          <a:xfrm>
            <a:off x="2334850" y="358575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a:hlinkClick r:id=""/>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753745" y="1463040"/>
            <a:ext cx="10194290" cy="2306955"/>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2020·</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河北</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，28</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阅读材料</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综合运用所学知识探究问题。（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15</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材料一　</a:t>
            </a:r>
            <a:r>
              <a:rPr lang="zh-CN" sz="2400" b="1">
                <a:solidFill>
                  <a:srgbClr val="000000"/>
                </a:solidFill>
                <a:latin typeface="楷体" panose="02010609060101010101" charset="-122"/>
                <a:ea typeface="楷体" panose="02010609060101010101" charset="-122"/>
                <a:cs typeface="楷体" panose="02010609060101010101" charset="-122"/>
              </a:rPr>
              <a:t>据报道</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美国东部时间</a:t>
            </a:r>
            <a:r>
              <a:rPr lang="en-US" sz="2400" b="1">
                <a:solidFill>
                  <a:srgbClr val="000000"/>
                </a:solidFill>
                <a:latin typeface="楷体" panose="02010609060101010101" charset="-122"/>
                <a:ea typeface="楷体" panose="02010609060101010101" charset="-122"/>
                <a:cs typeface="楷体" panose="02010609060101010101" charset="-122"/>
              </a:rPr>
              <a:t>2020</a:t>
            </a:r>
            <a:r>
              <a:rPr lang="zh-CN" sz="2400" b="1">
                <a:solidFill>
                  <a:srgbClr val="000000"/>
                </a:solidFill>
                <a:latin typeface="楷体" panose="02010609060101010101" charset="-122"/>
                <a:ea typeface="楷体" panose="02010609060101010101" charset="-122"/>
                <a:cs typeface="楷体" panose="02010609060101010101" charset="-122"/>
              </a:rPr>
              <a:t>年</a:t>
            </a:r>
            <a:r>
              <a:rPr lang="en-US" sz="2400" b="1">
                <a:solidFill>
                  <a:srgbClr val="000000"/>
                </a:solidFill>
                <a:latin typeface="楷体" panose="02010609060101010101" charset="-122"/>
                <a:ea typeface="楷体" panose="02010609060101010101" charset="-122"/>
                <a:cs typeface="楷体" panose="02010609060101010101" charset="-122"/>
              </a:rPr>
              <a:t>5</a:t>
            </a:r>
            <a:r>
              <a:rPr lang="zh-CN" sz="2400" b="1">
                <a:solidFill>
                  <a:srgbClr val="000000"/>
                </a:solidFill>
                <a:latin typeface="楷体" panose="02010609060101010101" charset="-122"/>
                <a:ea typeface="楷体" panose="02010609060101010101" charset="-122"/>
                <a:cs typeface="楷体" panose="02010609060101010101" charset="-122"/>
              </a:rPr>
              <a:t>月</a:t>
            </a:r>
            <a:r>
              <a:rPr lang="en-US" sz="2400" b="1">
                <a:solidFill>
                  <a:srgbClr val="000000"/>
                </a:solidFill>
                <a:latin typeface="楷体" panose="02010609060101010101" charset="-122"/>
                <a:ea typeface="楷体" panose="02010609060101010101" charset="-122"/>
                <a:cs typeface="楷体" panose="02010609060101010101" charset="-122"/>
              </a:rPr>
              <a:t>27</a:t>
            </a:r>
            <a:r>
              <a:rPr lang="zh-CN" sz="2400" b="1">
                <a:solidFill>
                  <a:srgbClr val="000000"/>
                </a:solidFill>
                <a:latin typeface="楷体" panose="02010609060101010101" charset="-122"/>
                <a:ea typeface="楷体" panose="02010609060101010101" charset="-122"/>
                <a:cs typeface="楷体" panose="02010609060101010101" charset="-122"/>
              </a:rPr>
              <a:t>日</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美国要求联合国安理会就中国即将出台“香港特别行政区维护国家安全法”一事举行会议进行讨论</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这一提议被中国一票否决。</a:t>
            </a:r>
            <a:endParaRPr lang="zh-CN" altLang="en-US" sz="2400" b="1">
              <a:latin typeface="楷体" panose="02010609060101010101" charset="-122"/>
              <a:ea typeface="楷体" panose="02010609060101010101" charset="-122"/>
              <a:cs typeface="楷体" panose="02010609060101010101" charset="-122"/>
            </a:endParaRPr>
          </a:p>
        </p:txBody>
      </p:sp>
      <p:pic>
        <p:nvPicPr>
          <p:cNvPr id="325" name="w1.eps" descr="id:2147516462;FounderCES"/>
          <p:cNvPicPr>
            <a:picLocks noChangeAspect="1"/>
          </p:cNvPicPr>
          <p:nvPr/>
        </p:nvPicPr>
        <p:blipFill>
          <a:blip r:embed="rId3"/>
          <a:stretch>
            <a:fillRect/>
          </a:stretch>
        </p:blipFill>
        <p:spPr>
          <a:xfrm>
            <a:off x="3103245" y="3700780"/>
            <a:ext cx="5113655" cy="281813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a:hlinkClick r:id=""/>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1243330" y="1614805"/>
            <a:ext cx="9493885" cy="1753235"/>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）据材料一中的相关信息</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指出美国“这一提议”被否决是因为中国行使了安理会常任理事国的哪一权利。（</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）结合所学知识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指出中国最初成为安理会常任理事国的时间及主要原因。（</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4</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4017645" y="3625215"/>
            <a:ext cx="2298700" cy="645160"/>
          </a:xfrm>
          <a:prstGeom prst="rect">
            <a:avLst/>
          </a:prstGeom>
        </p:spPr>
        <p:txBody>
          <a:bodyPr wrap="square">
            <a:spAutoFit/>
          </a:bodyPr>
          <a:lstStyle/>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权利：</a:t>
            </a: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否决权。</a:t>
            </a:r>
          </a:p>
        </p:txBody>
      </p:sp>
      <p:sp>
        <p:nvSpPr>
          <p:cNvPr id="2" name="矩形 1"/>
          <p:cNvSpPr/>
          <p:nvPr/>
        </p:nvSpPr>
        <p:spPr>
          <a:xfrm>
            <a:off x="4010660" y="4387850"/>
            <a:ext cx="2480310" cy="645160"/>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时间：1945年。</a:t>
            </a:r>
          </a:p>
        </p:txBody>
      </p:sp>
      <p:sp>
        <p:nvSpPr>
          <p:cNvPr id="4" name="矩形 3"/>
          <p:cNvSpPr/>
          <p:nvPr/>
        </p:nvSpPr>
        <p:spPr>
          <a:xfrm>
            <a:off x="2071370" y="5186680"/>
            <a:ext cx="7329170" cy="645160"/>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主要原因：中国在世界反法西斯战争中作出突出贡献。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TABLE_ENDDRAG_ORIGIN_RECT" val="869*35"/>
  <p:tag name="TABLE_ENDDRAG_RECT" val="43*187*869*35"/>
  <p:tag name="KSO_WM_UNIT_TABLE_BEAUTIFY" val="smartTable{a401689b-3cc9-4263-9810-406a7f073ffb}"/>
</p:tagLst>
</file>

<file path=ppt/tags/tag136.xml><?xml version="1.0" encoding="utf-8"?>
<p:tagLst xmlns:a="http://schemas.openxmlformats.org/drawingml/2006/main" xmlns:r="http://schemas.openxmlformats.org/officeDocument/2006/relationships" xmlns:p="http://schemas.openxmlformats.org/presentationml/2006/main">
  <p:tag name="TABLE_ENDDRAG_ORIGIN_RECT" val="869*35"/>
  <p:tag name="TABLE_ENDDRAG_RECT" val="43*187*869*35"/>
  <p:tag name="KSO_WM_UNIT_TABLE_BEAUTIFY" val="smartTable{a401689b-3cc9-4263-9810-406a7f073ffb}"/>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1.xml><?xml version="1.0" encoding="utf-8"?>
<p:tagLst xmlns:a="http://schemas.openxmlformats.org/drawingml/2006/main" xmlns:r="http://schemas.openxmlformats.org/officeDocument/2006/relationships" xmlns:p="http://schemas.openxmlformats.org/presentationml/2006/main">
  <p:tag name="KSO_WM_UNIT_TABLE_BEAUTIFY" val="smartTable{3fa6e201-9d04-41ef-8fb8-c512d72ea5b9}"/>
  <p:tag name="TABLE_ENDDRAG_ORIGIN_RECT" val="838*975"/>
  <p:tag name="TABLE_ENDDRAG_RECT" val="56*118*838*975"/>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4.xml><?xml version="1.0" encoding="utf-8"?>
<p:tagLst xmlns:a="http://schemas.openxmlformats.org/drawingml/2006/main" xmlns:r="http://schemas.openxmlformats.org/officeDocument/2006/relationships" xmlns:p="http://schemas.openxmlformats.org/presentationml/2006/main">
  <p:tag name="KSO_WM_UNIT_TABLE_BEAUTIFY" val="smartTable{3fa6e201-9d04-41ef-8fb8-c512d72ea5b9}"/>
  <p:tag name="TABLE_ENDDRAG_ORIGIN_RECT" val="838*975"/>
  <p:tag name="TABLE_ENDDRAG_RECT" val="56*118*838*975"/>
</p:tagLst>
</file>

<file path=ppt/tags/tag145.xml><?xml version="1.0" encoding="utf-8"?>
<p:tagLst xmlns:a="http://schemas.openxmlformats.org/drawingml/2006/main" xmlns:r="http://schemas.openxmlformats.org/officeDocument/2006/relationships" xmlns:p="http://schemas.openxmlformats.org/presentationml/2006/main">
  <p:tag name="KSO_WM_UNIT_TABLE_BEAUTIFY" val="smartTable{3fa6e201-9d04-41ef-8fb8-c512d72ea5b9}"/>
  <p:tag name="TABLE_ENDDRAG_ORIGIN_RECT" val="838*975"/>
  <p:tag name="TABLE_ENDDRAG_RECT" val="56*118*838*975"/>
</p:tagLst>
</file>

<file path=ppt/tags/tag146.xml><?xml version="1.0" encoding="utf-8"?>
<p:tagLst xmlns:a="http://schemas.openxmlformats.org/drawingml/2006/main" xmlns:r="http://schemas.openxmlformats.org/officeDocument/2006/relationships" xmlns:p="http://schemas.openxmlformats.org/presentationml/2006/main">
  <p:tag name="KSO_WM_UNIT_TABLE_BEAUTIFY" val="smartTable{b03e035b-2985-44ba-84e8-a3df7ba2ef21}"/>
  <p:tag name="TABLE_ENDDRAG_ORIGIN_RECT" val="830*922"/>
  <p:tag name="TABLE_ENDDRAG_RECT" val="68*121*830*922"/>
</p:tagLst>
</file>

<file path=ppt/tags/tag147.xml><?xml version="1.0" encoding="utf-8"?>
<p:tagLst xmlns:a="http://schemas.openxmlformats.org/drawingml/2006/main" xmlns:r="http://schemas.openxmlformats.org/officeDocument/2006/relationships" xmlns:p="http://schemas.openxmlformats.org/presentationml/2006/main">
  <p:tag name="KSO_WM_UNIT_TABLE_BEAUTIFY" val="smartTable{95a5dee8-6765-43fe-9683-df05e71f87ad}"/>
</p:tagLst>
</file>

<file path=ppt/tags/tag148.xml><?xml version="1.0" encoding="utf-8"?>
<p:tagLst xmlns:a="http://schemas.openxmlformats.org/drawingml/2006/main" xmlns:r="http://schemas.openxmlformats.org/officeDocument/2006/relationships" xmlns:p="http://schemas.openxmlformats.org/presentationml/2006/main">
  <p:tag name="KSO_WM_UNIT_TABLE_BEAUTIFY" val="smartTable{95a5dee8-6765-43fe-9683-df05e71f87ad}"/>
</p:tagLst>
</file>

<file path=ppt/tags/tag149.xml><?xml version="1.0" encoding="utf-8"?>
<p:tagLst xmlns:a="http://schemas.openxmlformats.org/drawingml/2006/main" xmlns:r="http://schemas.openxmlformats.org/officeDocument/2006/relationships" xmlns:p="http://schemas.openxmlformats.org/presentationml/2006/main">
  <p:tag name="KSO_WM_UNIT_TABLE_BEAUTIFY" val="smartTable{87358446-22df-4852-affb-1e33a9e71c80}"/>
  <p:tag name="TABLE_ENDDRAG_ORIGIN_RECT" val="811*764"/>
  <p:tag name="TABLE_ENDDRAG_RECT" val="72*123*811*764"/>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2.xml><?xml version="1.0" encoding="utf-8"?>
<p:tagLst xmlns:a="http://schemas.openxmlformats.org/drawingml/2006/main" xmlns:r="http://schemas.openxmlformats.org/officeDocument/2006/relationships" xmlns:p="http://schemas.openxmlformats.org/presentationml/2006/main">
  <p:tag name="KSO_WM_UNIT_TABLE_BEAUTIFY" val="smartTable{87358446-22df-4852-affb-1e33a9e71c80}"/>
  <p:tag name="TABLE_ENDDRAG_ORIGIN_RECT" val="811*764"/>
  <p:tag name="TABLE_ENDDRAG_RECT" val="72*123*811*764"/>
</p:tagLst>
</file>

<file path=ppt/tags/tag153.xml><?xml version="1.0" encoding="utf-8"?>
<p:tagLst xmlns:a="http://schemas.openxmlformats.org/drawingml/2006/main" xmlns:r="http://schemas.openxmlformats.org/officeDocument/2006/relationships" xmlns:p="http://schemas.openxmlformats.org/presentationml/2006/main">
  <p:tag name="KSO_WM_UNIT_TABLE_BEAUTIFY" val="smartTable{3a3c1164-1942-47f2-bdc5-1aa7c3d1953b}"/>
  <p:tag name="TABLE_ENDDRAG_ORIGIN_RECT" val="848*388"/>
  <p:tag name="TABLE_ENDDRAG_RECT" val="63*135*848*388"/>
</p:tagLst>
</file>

<file path=ppt/tags/tag154.xml><?xml version="1.0" encoding="utf-8"?>
<p:tagLst xmlns:a="http://schemas.openxmlformats.org/drawingml/2006/main" xmlns:r="http://schemas.openxmlformats.org/officeDocument/2006/relationships" xmlns:p="http://schemas.openxmlformats.org/presentationml/2006/main">
  <p:tag name="KSO_WM_UNIT_TABLE_BEAUTIFY" val="smartTable{54159137-045c-4204-a957-731ce240d0f3}"/>
</p:tagLst>
</file>

<file path=ppt/tags/tag15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7.xml><?xml version="1.0" encoding="utf-8"?>
<p:tagLst xmlns:a="http://schemas.openxmlformats.org/drawingml/2006/main" xmlns:r="http://schemas.openxmlformats.org/officeDocument/2006/relationships" xmlns:p="http://schemas.openxmlformats.org/presentationml/2006/main">
  <p:tag name="KSO_WM_UNIT_TABLE_BEAUTIFY" val="smartTable{abe0266f-37ea-46c1-8232-bf7dc0fe295b}"/>
  <p:tag name="TABLE_ENDDRAG_ORIGIN_RECT" val="839*726"/>
  <p:tag name="TABLE_ENDDRAG_RECT" val="58*123*839*726"/>
</p:tagLst>
</file>

<file path=ppt/tags/tag158.xml><?xml version="1.0" encoding="utf-8"?>
<p:tagLst xmlns:a="http://schemas.openxmlformats.org/drawingml/2006/main" xmlns:r="http://schemas.openxmlformats.org/officeDocument/2006/relationships" xmlns:p="http://schemas.openxmlformats.org/presentationml/2006/main">
  <p:tag name="KSO_WM_UNIT_TABLE_BEAUTIFY" val="smartTable{b871aedd-112c-49be-a910-7b04c0a73467}"/>
  <p:tag name="TABLE_ENDDRAG_ORIGIN_RECT" val="796*686"/>
  <p:tag name="TABLE_ENDDRAG_RECT" val="74*134*796*686"/>
</p:tagLst>
</file>

<file path=ppt/tags/tag159.xml><?xml version="1.0" encoding="utf-8"?>
<p:tagLst xmlns:a="http://schemas.openxmlformats.org/drawingml/2006/main" xmlns:r="http://schemas.openxmlformats.org/officeDocument/2006/relationships" xmlns:p="http://schemas.openxmlformats.org/presentationml/2006/main">
  <p:tag name="KSO_WM_UNIT_TABLE_BEAUTIFY" val="smartTable{b871aedd-112c-49be-a910-7b04c0a73467}"/>
  <p:tag name="TABLE_ENDDRAG_ORIGIN_RECT" val="796*686"/>
  <p:tag name="TABLE_ENDDRAG_RECT" val="74*134*796*686"/>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TABLE_BEAUTIFY" val="smartTable{021691bd-7b24-40ea-a236-682df53a583c}"/>
  <p:tag name="TABLE_ENDDRAG_ORIGIN_RECT" val="761*232"/>
  <p:tag name="TABLE_ENDDRAG_RECT" val="89*163*761*232"/>
</p:tagLst>
</file>

<file path=ppt/tags/tag161.xml><?xml version="1.0" encoding="utf-8"?>
<p:tagLst xmlns:a="http://schemas.openxmlformats.org/drawingml/2006/main" xmlns:r="http://schemas.openxmlformats.org/officeDocument/2006/relationships" xmlns:p="http://schemas.openxmlformats.org/presentationml/2006/main">
  <p:tag name="KSO_WM_UNIT_TABLE_BEAUTIFY" val="smartTable{4bb6001b-cab4-41d7-9ec7-6e089ec651d1}"/>
</p:tagLst>
</file>

<file path=ppt/tags/tag162.xml><?xml version="1.0" encoding="utf-8"?>
<p:tagLst xmlns:a="http://schemas.openxmlformats.org/drawingml/2006/main" xmlns:r="http://schemas.openxmlformats.org/officeDocument/2006/relationships" xmlns:p="http://schemas.openxmlformats.org/presentationml/2006/main">
  <p:tag name="KSO_WM_UNIT_TABLE_BEAUTIFY" val="smartTable{4bb6001b-cab4-41d7-9ec7-6e089ec651d1}"/>
</p:tagLst>
</file>

<file path=ppt/tags/tag163.xml><?xml version="1.0" encoding="utf-8"?>
<p:tagLst xmlns:a="http://schemas.openxmlformats.org/drawingml/2006/main" xmlns:r="http://schemas.openxmlformats.org/officeDocument/2006/relationships" xmlns:p="http://schemas.openxmlformats.org/presentationml/2006/main">
  <p:tag name="KSO_WM_UNIT_TABLE_BEAUTIFY" val="smartTable{4bb6001b-cab4-41d7-9ec7-6e089ec651d1}"/>
</p:tagLst>
</file>

<file path=ppt/tags/tag16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5.xml><?xml version="1.0" encoding="utf-8"?>
<p:tagLst xmlns:a="http://schemas.openxmlformats.org/drawingml/2006/main" xmlns:r="http://schemas.openxmlformats.org/officeDocument/2006/relationships" xmlns:p="http://schemas.openxmlformats.org/presentationml/2006/main">
  <p:tag name="KSO_WM_UNIT_TABLE_BEAUTIFY" val="smartTable{b88826a3-bae4-4e7a-91b6-1029a727d78c}"/>
  <p:tag name="TABLE_ENDDRAG_ORIGIN_RECT" val="825*427"/>
  <p:tag name="TABLE_ENDDRAG_RECT" val="53*181*825*427"/>
</p:tagLst>
</file>

<file path=ppt/tags/tag16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7.xml><?xml version="1.0" encoding="utf-8"?>
<p:tagLst xmlns:a="http://schemas.openxmlformats.org/drawingml/2006/main" xmlns:r="http://schemas.openxmlformats.org/officeDocument/2006/relationships" xmlns:p="http://schemas.openxmlformats.org/presentationml/2006/main">
  <p:tag name="KSO_WM_UNIT_TABLE_BEAUTIFY" val="smartTable{b88826a3-bae4-4e7a-91b6-1029a727d78c}"/>
  <p:tag name="TABLE_ENDDRAG_ORIGIN_RECT" val="825*427"/>
  <p:tag name="TABLE_ENDDRAG_RECT" val="53*181*825*427"/>
</p:tagLst>
</file>

<file path=ppt/tags/tag168.xml><?xml version="1.0" encoding="utf-8"?>
<p:tagLst xmlns:a="http://schemas.openxmlformats.org/drawingml/2006/main" xmlns:r="http://schemas.openxmlformats.org/officeDocument/2006/relationships" xmlns:p="http://schemas.openxmlformats.org/presentationml/2006/main">
  <p:tag name="KSO_WM_UNIT_TABLE_BEAUTIFY" val="smartTable{f7482751-aa83-496b-966e-93681135130a}"/>
  <p:tag name="TABLE_ENDDRAG_ORIGIN_RECT" val="834*390"/>
  <p:tag name="TABLE_ENDDRAG_RECT" val="65*131*834*390"/>
</p:tagLst>
</file>

<file path=ppt/tags/tag169.xml><?xml version="1.0" encoding="utf-8"?>
<p:tagLst xmlns:a="http://schemas.openxmlformats.org/drawingml/2006/main" xmlns:r="http://schemas.openxmlformats.org/officeDocument/2006/relationships" xmlns:p="http://schemas.openxmlformats.org/presentationml/2006/main">
  <p:tag name="KSO_WM_UNIT_TABLE_BEAUTIFY" val="smartTable{dba9eaea-69b1-43cb-abb4-f966b7d896cc}"/>
  <p:tag name="TABLE_ENDDRAG_ORIGIN_RECT" val="840*451"/>
  <p:tag name="TABLE_ENDDRAG_RECT" val="53*173*840*451"/>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1857</Words>
  <Application>WPS 演示</Application>
  <PresentationFormat>自定义</PresentationFormat>
  <Paragraphs>379</Paragraphs>
  <Slides>38</Slides>
  <Notes>6</Notes>
  <HiddenSlides>0</HiddenSlides>
  <MMClips>0</MMClips>
  <ScaleCrop>false</ScaleCrop>
  <HeadingPairs>
    <vt:vector size="4" baseType="variant">
      <vt:variant>
        <vt:lpstr>主题</vt:lpstr>
      </vt:variant>
      <vt:variant>
        <vt:i4>5</vt:i4>
      </vt:variant>
      <vt:variant>
        <vt:lpstr>幻灯片标题</vt:lpstr>
      </vt:variant>
      <vt:variant>
        <vt:i4>38</vt:i4>
      </vt:variant>
    </vt:vector>
  </HeadingPairs>
  <TitlesOfParts>
    <vt:vector size="43"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2046</cp:revision>
  <dcterms:created xsi:type="dcterms:W3CDTF">2020-07-19T08:35:00Z</dcterms:created>
  <dcterms:modified xsi:type="dcterms:W3CDTF">2022-02-25T16:20:18Z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2052-11.1.0.11045</vt:lpwstr>
  </property>
</Properties>
</file>