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5" r:id="rId2"/>
    <p:sldId id="266" r:id="rId3"/>
    <p:sldId id="331" r:id="rId4"/>
    <p:sldId id="332" r:id="rId5"/>
    <p:sldId id="333" r:id="rId6"/>
    <p:sldId id="334" r:id="rId7"/>
    <p:sldId id="335" r:id="rId8"/>
    <p:sldId id="336" r:id="rId9"/>
    <p:sldId id="337" r:id="rId10"/>
    <p:sldId id="338" r:id="rId11"/>
    <p:sldId id="339" r:id="rId12"/>
    <p:sldId id="341" r:id="rId13"/>
    <p:sldId id="343" r:id="rId14"/>
    <p:sldId id="344" r:id="rId15"/>
    <p:sldId id="342" r:id="rId16"/>
    <p:sldId id="345" r:id="rId17"/>
    <p:sldId id="346" r:id="rId18"/>
    <p:sldId id="347" r:id="rId19"/>
    <p:sldId id="321" r:id="rId20"/>
    <p:sldId id="348" r:id="rId21"/>
    <p:sldId id="349" r:id="rId22"/>
    <p:sldId id="353" r:id="rId23"/>
    <p:sldId id="354" r:id="rId24"/>
    <p:sldId id="350" r:id="rId25"/>
    <p:sldId id="351" r:id="rId26"/>
    <p:sldId id="352" r:id="rId27"/>
    <p:sldId id="355" r:id="rId28"/>
    <p:sldId id="356"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Office_Word___3.docx"/><Relationship Id="rId4" Type="http://schemas.openxmlformats.org/officeDocument/2006/relationships/slide" Target="slide19.xml"/></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package" Target="../embeddings/Microsoft_Office_Word___5.docx"/><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image" Target="../media/image9.emf"/><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Office_Word___2.docx"/><Relationship Id="rId4" Type="http://schemas.openxmlformats.org/officeDocument/2006/relationships/slide" Target="slide19.xml"/></Relationships>
</file>

<file path=ppt/slides/_rels/slide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476672"/>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06749882"/>
              </p:ext>
            </p:extLst>
          </p:nvPr>
        </p:nvGraphicFramePr>
        <p:xfrm>
          <a:off x="508000" y="908720"/>
          <a:ext cx="8128000" cy="6192762"/>
        </p:xfrm>
        <a:graphic>
          <a:graphicData uri="http://schemas.openxmlformats.org/presentationml/2006/ole">
            <p:oleObj spid="_x0000_s5123" name="文档" r:id="rId3" imgW="4000258" imgH="3048589"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,9,2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《清代北京竹枝词》中说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鞋制造甚精工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争奈人多足似弓。庚子</a:t>
            </a:r>
            <a:r>
              <a:rPr lang="en-US" altLang="zh-CN" sz="2200">
                <a:solidFill>
                  <a:srgbClr val="000000"/>
                </a:solidFill>
                <a:latin typeface="Times New Roman" panose="02020603050405020304" pitchFamily="18" charset="0"/>
                <a:cs typeface="Times New Roman" panose="02020603050405020304" pitchFamily="18" charset="0"/>
              </a:rPr>
              <a:t>(1900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已过尚依旧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几时强迫变颓风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传统观念影响习俗变革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社会启蒙与进步知难行易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妇女缠足之风气日趋衰颓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近代女鞋制造工艺删繁就简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材料说明清末北京的妇女缠足之风仍很盛行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因此穿弓形鞋的人极为普遍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进一步说明传统观念影响习俗变革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材料反映出缠足习俗仍然盛行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没有反映社会进步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材料反映出妇女缠足风气仍然盛行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甚精工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反映出近代女鞋制造工艺比较精湛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与删繁就简无关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771800" y="1916832"/>
            <a:ext cx="359637" cy="361175"/>
          </a:xfrm>
          <a:prstGeom prst="rect">
            <a:avLst/>
          </a:prstGeom>
        </p:spPr>
      </p:pic>
    </p:spTree>
    <p:extLst>
      <p:ext uri="{BB962C8B-B14F-4D97-AF65-F5344CB8AC3E}">
        <p14:creationId xmlns:p14="http://schemas.microsoft.com/office/powerpoint/2010/main" xmlns="" val="966066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881610"/>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3,29,4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)20</a:t>
            </a:r>
            <a:r>
              <a:rPr lang="zh-CN" altLang="en-US" sz="2200">
                <a:solidFill>
                  <a:srgbClr val="000000"/>
                </a:solidFill>
                <a:latin typeface="宋体" panose="02010600030101010101" pitchFamily="2" charset="-122"/>
                <a:cs typeface="Times New Roman" panose="02020603050405020304" pitchFamily="18" charset="0"/>
              </a:rPr>
              <a:t>世纪</a:t>
            </a:r>
            <a:r>
              <a:rPr lang="en-US" altLang="zh-CN" sz="2200">
                <a:solidFill>
                  <a:srgbClr val="000000"/>
                </a:solidFill>
                <a:cs typeface="Times New Roman" panose="02020603050405020304" pitchFamily="18" charset="0"/>
              </a:rPr>
              <a:t>30</a:t>
            </a:r>
            <a:r>
              <a:rPr lang="zh-CN" altLang="en-US" sz="2200">
                <a:solidFill>
                  <a:srgbClr val="000000"/>
                </a:solidFill>
                <a:latin typeface="宋体" panose="02010600030101010101" pitchFamily="2" charset="-122"/>
                <a:cs typeface="Times New Roman" panose="02020603050405020304" pitchFamily="18" charset="0"/>
              </a:rPr>
              <a:t>年代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上海市政府组织举办集体婚礼。仪式上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喜字纱灯引导</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乐队演奏钢琴曲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新郎着蓝袍黑褂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新娘穿粉色旗袍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头披白纱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手持鲜花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婚礼场面整齐宏大</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这</a:t>
            </a:r>
            <a:r>
              <a:rPr lang="zh-CN" altLang="en-US" sz="2200">
                <a:solidFill>
                  <a:srgbClr val="000000"/>
                </a:solidFill>
                <a:latin typeface="宋体" panose="02010600030101010101" pitchFamily="2" charset="-122"/>
                <a:cs typeface="Times New Roman" panose="02020603050405020304" pitchFamily="18" charset="0"/>
              </a:rPr>
              <a:t>反映了当时上海</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民众实现了婚姻</a:t>
            </a:r>
            <a:r>
              <a:rPr lang="zh-CN" altLang="en-US" sz="2200" smtClean="0">
                <a:solidFill>
                  <a:srgbClr val="000000"/>
                </a:solidFill>
                <a:latin typeface="宋体" panose="02010600030101010101" pitchFamily="2" charset="-122"/>
                <a:cs typeface="Times New Roman" panose="02020603050405020304" pitchFamily="18" charset="0"/>
              </a:rPr>
              <a:t>自主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中西习俗融合成为时尚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门当户对观念已</a:t>
            </a:r>
            <a:r>
              <a:rPr lang="zh-CN" altLang="en-US" sz="2200" smtClean="0">
                <a:solidFill>
                  <a:srgbClr val="000000"/>
                </a:solidFill>
                <a:latin typeface="宋体" panose="02010600030101010101" pitchFamily="2" charset="-122"/>
                <a:cs typeface="Times New Roman" panose="02020603050405020304" pitchFamily="18" charset="0"/>
              </a:rPr>
              <a:t>颠覆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政府主导社会习俗演变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本题主要考查考生准确获取和深度理解历史材料提供的信息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并运用所学解释历史现象的能力。</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喜字纱灯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蓝袍黑褂</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等体现出中国传统的习俗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钢琴曲</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白纱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等反映出西方习俗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由此可见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中西习俗融合成为时尚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30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年代的中国并没有完全实现婚姻自主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30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年代的中国仍存在门当户对观念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不可能被颠覆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项错误。题干材料仅仅反映了</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30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年代上海婚姻习俗的变化</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项说法是对题意的错误理解。</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2382463648"/>
              </p:ext>
            </p:extLst>
          </p:nvPr>
        </p:nvGraphicFramePr>
        <p:xfrm>
          <a:off x="3913981" y="2061577"/>
          <a:ext cx="1316037" cy="534988"/>
        </p:xfrm>
        <a:graphic>
          <a:graphicData uri="http://schemas.openxmlformats.org/presentationml/2006/ole">
            <p:oleObj spid="_x0000_s1027" name="文档" r:id="rId5" imgW="629327" imgH="254889" progId="Word.Document.12">
              <p:embed/>
            </p:oleObj>
          </a:graphicData>
        </a:graphic>
      </p:graphicFrame>
      <p:pic>
        <p:nvPicPr>
          <p:cNvPr id="7" name="图片 6"/>
          <p:cNvPicPr>
            <a:picLocks noChangeAspect="1"/>
          </p:cNvPicPr>
          <p:nvPr/>
        </p:nvPicPr>
        <p:blipFill>
          <a:blip r:embed="rId6"/>
          <a:stretch>
            <a:fillRect/>
          </a:stretch>
        </p:blipFill>
        <p:spPr>
          <a:xfrm>
            <a:off x="3256279" y="2092750"/>
            <a:ext cx="359637" cy="361175"/>
          </a:xfrm>
          <a:prstGeom prst="rect">
            <a:avLst/>
          </a:prstGeom>
        </p:spPr>
      </p:pic>
    </p:spTree>
    <p:extLst>
      <p:ext uri="{BB962C8B-B14F-4D97-AF65-F5344CB8AC3E}">
        <p14:creationId xmlns:p14="http://schemas.microsoft.com/office/powerpoint/2010/main" xmlns="" val="23852766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中国社会生活变迁的特点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受列强侵略的影响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出现由通商口岸城市、沿海城市逐渐向内地渗透的趋势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表现出半殖民地半封建社会的特点。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经历了由被动接受到主动学习、由冲突到相互融合的过程。中西合璧、土洋并存是其典型特征。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通商口岸、大城市变化较快较大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广大农村仍处于封闭、落后的状态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传统风俗习惯坚如磐石。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社会运动的影响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上层人物的倡导、示范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工商业经济发展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西方文明的传入等。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平等、民主、文明是其发展的主要趋势。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借题发挥.eps" descr="id:2147495564;FounderCES"/>
          <p:cNvPicPr/>
          <p:nvPr/>
        </p:nvPicPr>
        <p:blipFill>
          <a:blip r:embed="rId4"/>
          <a:stretch>
            <a:fillRect/>
          </a:stretch>
        </p:blipFill>
        <p:spPr>
          <a:xfrm>
            <a:off x="683565" y="1587965"/>
            <a:ext cx="999792" cy="318654"/>
          </a:xfrm>
          <a:prstGeom prst="rect">
            <a:avLst/>
          </a:prstGeom>
        </p:spPr>
      </p:pic>
    </p:spTree>
    <p:extLst>
      <p:ext uri="{BB962C8B-B14F-4D97-AF65-F5344CB8AC3E}">
        <p14:creationId xmlns:p14="http://schemas.microsoft.com/office/powerpoint/2010/main" xmlns="" val="12597925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某新潮社社员暨《新潮》杂志主要撰稿人在面临个人婚事抉择时看重八字、命书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无论然否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要之我的婚事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乃听其主持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不得不看为一生绝大的纪念品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。该事例说明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新潮社是一个保守</a:t>
            </a:r>
            <a:r>
              <a:rPr lang="zh-CN" altLang="zh-CN" sz="2200" smtClean="0">
                <a:solidFill>
                  <a:srgbClr val="000000"/>
                </a:solidFill>
                <a:latin typeface="Times New Roman" panose="02020603050405020304" pitchFamily="18" charset="0"/>
                <a:cs typeface="Times New Roman" panose="02020603050405020304" pitchFamily="18" charset="0"/>
              </a:rPr>
              <a:t>社团</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新式青年仍可接受传统婚俗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国人尚未认同西式</a:t>
            </a:r>
            <a:r>
              <a:rPr lang="zh-CN" altLang="zh-CN" sz="2200" smtClean="0">
                <a:solidFill>
                  <a:srgbClr val="000000"/>
                </a:solidFill>
                <a:latin typeface="Times New Roman" panose="02020603050405020304" pitchFamily="18" charset="0"/>
                <a:cs typeface="Times New Roman" panose="02020603050405020304" pitchFamily="18" charset="0"/>
              </a:rPr>
              <a:t>婚俗</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八字、命书决定时人的婚姻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《新潮》杂志主要撰稿人在面临个人婚事抉择时看重八字、命书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说明该撰稿人在婚姻观念上依然保有传统思想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但其个人思想并不能代表整个新潮社团的思想观点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《新潮》杂志主要撰稿人在面临个人婚事抉择时看重八字、命书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说明该撰稿人在婚姻观念上依然保有传统思想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表现出了当时有的新式青年仍可接受传统婚俗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题干中并未提到大众对西式婚俗的态度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563888" y="2132856"/>
            <a:ext cx="359637" cy="361175"/>
          </a:xfrm>
          <a:prstGeom prst="rect">
            <a:avLst/>
          </a:prstGeom>
        </p:spPr>
      </p:pic>
    </p:spTree>
    <p:extLst>
      <p:ext uri="{BB962C8B-B14F-4D97-AF65-F5344CB8AC3E}">
        <p14:creationId xmlns:p14="http://schemas.microsoft.com/office/powerpoint/2010/main" xmlns="" val="9624406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下面漫画《发辫之将来》从本质上表明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当时社会上一部分人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盲目崇尚西洋风尚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刻意保存传统精华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旧有观念根深蒂固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主动破除国人陋俗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漫画中剪辫子的人剪掉一部分发辫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代表崇尚西洋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还保留了一部分认为是保留国粹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说明时人依然存在传统观念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项盲目崇尚西洋与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保存国粹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刻意保存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这是受传统观念的深刻影响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项说法不符合漫画意旨。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83.eps" descr="id:2147492566;FounderCES"/>
          <p:cNvPicPr/>
          <p:nvPr/>
        </p:nvPicPr>
        <p:blipFill>
          <a:blip r:embed="rId4"/>
          <a:stretch>
            <a:fillRect/>
          </a:stretch>
        </p:blipFill>
        <p:spPr>
          <a:xfrm>
            <a:off x="5868144" y="2060848"/>
            <a:ext cx="2480463" cy="1872208"/>
          </a:xfrm>
          <a:prstGeom prst="rect">
            <a:avLst/>
          </a:prstGeom>
        </p:spPr>
      </p:pic>
      <p:pic>
        <p:nvPicPr>
          <p:cNvPr id="6" name="图片 5"/>
          <p:cNvPicPr>
            <a:picLocks noChangeAspect="1"/>
          </p:cNvPicPr>
          <p:nvPr/>
        </p:nvPicPr>
        <p:blipFill>
          <a:blip r:embed="rId5"/>
          <a:stretch>
            <a:fillRect/>
          </a:stretch>
        </p:blipFill>
        <p:spPr>
          <a:xfrm>
            <a:off x="4067944" y="1988840"/>
            <a:ext cx="359637" cy="361175"/>
          </a:xfrm>
          <a:prstGeom prst="rect">
            <a:avLst/>
          </a:prstGeom>
        </p:spPr>
      </p:pic>
    </p:spTree>
    <p:extLst>
      <p:ext uri="{BB962C8B-B14F-4D97-AF65-F5344CB8AC3E}">
        <p14:creationId xmlns:p14="http://schemas.microsoft.com/office/powerpoint/2010/main" xmlns="" val="22020137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4700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从甲图到乙图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84.eps" descr="id:2147492573;FounderCES"/>
          <p:cNvPicPr/>
          <p:nvPr/>
        </p:nvPicPr>
        <p:blipFill>
          <a:blip r:embed="rId4"/>
          <a:stretch>
            <a:fillRect/>
          </a:stretch>
        </p:blipFill>
        <p:spPr>
          <a:xfrm>
            <a:off x="1907704" y="1291525"/>
            <a:ext cx="4760226" cy="2576423"/>
          </a:xfrm>
          <a:prstGeom prst="rect">
            <a:avLst/>
          </a:prstGeom>
        </p:spPr>
      </p:pic>
      <p:sp>
        <p:nvSpPr>
          <p:cNvPr id="6" name="矩形 5"/>
          <p:cNvSpPr>
            <a:spLocks noChangeAspect="1"/>
          </p:cNvSpPr>
          <p:nvPr/>
        </p:nvSpPr>
        <p:spPr>
          <a:xfrm>
            <a:off x="508000" y="387066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先进习俗必然取代落后习俗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某些生活习俗具有深刻的政治意义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专制王朝由强大走向败落的历史命运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专制与民主的斗争是一个漫长的过程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甲图中清初的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剃发蓄辫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说明清朝统治者强行推行民族发饰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而乙图中民国初期的剪辫则与辛亥革命的革命宗旨有关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两幅图充分说明习俗变迁与当时的政治变革密切相关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6518373" y="929087"/>
            <a:ext cx="359637" cy="361175"/>
          </a:xfrm>
          <a:prstGeom prst="rect">
            <a:avLst/>
          </a:prstGeom>
        </p:spPr>
      </p:pic>
    </p:spTree>
    <p:extLst>
      <p:ext uri="{BB962C8B-B14F-4D97-AF65-F5344CB8AC3E}">
        <p14:creationId xmlns:p14="http://schemas.microsoft.com/office/powerpoint/2010/main" xmlns="" val="41911115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南京临时政府令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查前清官厅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视官之高下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有大人、老爷等名称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受之者增惭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施之者失体。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光复以后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闻中央地方各官厅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漫不加察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仍沿旧称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殊为共和政体之玷。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有研究者发现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月《申报》载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公堂会审之时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就口口声声以老爷、大人相称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裁判官亦直受不辞。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上述材料最宜作为下列哪一观点的论据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的裁判官沿用前清审判制度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施之者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的被告不知民国政体之变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的裁判官有意玷污平等制度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施之者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的被告等级观念根深蒂固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南京临时政府虽然下令改变与共和政体不相符的一些旧称呼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公堂会审之时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就口口声声以老爷、大人相称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裁判官亦直受不辞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说明被告和法官心里的等级观念仍然根深蒂固。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364088" y="2924944"/>
            <a:ext cx="359637" cy="361175"/>
          </a:xfrm>
          <a:prstGeom prst="rect">
            <a:avLst/>
          </a:prstGeom>
        </p:spPr>
      </p:pic>
    </p:spTree>
    <p:extLst>
      <p:ext uri="{BB962C8B-B14F-4D97-AF65-F5344CB8AC3E}">
        <p14:creationId xmlns:p14="http://schemas.microsoft.com/office/powerpoint/2010/main" xmlns="" val="4277647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1950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年我国部分节假日一览表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13804246"/>
              </p:ext>
            </p:extLst>
          </p:nvPr>
        </p:nvGraphicFramePr>
        <p:xfrm>
          <a:off x="508000" y="1687466"/>
          <a:ext cx="8128000" cy="4451521"/>
        </p:xfrm>
        <a:graphic>
          <a:graphicData uri="http://schemas.openxmlformats.org/presentationml/2006/ole">
            <p:oleObj spid="_x0000_s7171" name="文档" r:id="rId5" imgW="3895491" imgH="2133077" progId="Word.Document.12">
              <p:embed/>
            </p:oleObj>
          </a:graphicData>
        </a:graphic>
      </p:graphicFrame>
      <p:sp>
        <p:nvSpPr>
          <p:cNvPr id="6" name="矩形 5"/>
          <p:cNvSpPr>
            <a:spLocks noChangeAspect="1"/>
          </p:cNvSpPr>
          <p:nvPr/>
        </p:nvSpPr>
        <p:spPr>
          <a:xfrm>
            <a:off x="508000" y="5589240"/>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上表能够反映我国节假日变化的多种趋势。指出其中一种变化趋势并说明形成的历史原因</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9615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9893"/>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改革开放后法定假日总天数从少到多。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实行改革开放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社会、经济发展迅速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人民生活水平不断提高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休闲娱乐需求增加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增加假日成为促进经济发展的一种手段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政府更加注重民生。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只作阅卷参考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不作为唯一标准答案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试题通过表格形式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提供了新中国成立后我国节假日的多种变化趋势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回答该问题时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应仔细观察表格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找出我国节假日变化的趋势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例如从</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年与</a:t>
            </a:r>
            <a:r>
              <a:rPr lang="en-US" altLang="zh-CN" sz="2200">
                <a:solidFill>
                  <a:srgbClr val="000000"/>
                </a:solidFill>
                <a:latin typeface="Times New Roman" panose="02020603050405020304" pitchFamily="18" charset="0"/>
                <a:cs typeface="Times New Roman" panose="02020603050405020304" pitchFamily="18" charset="0"/>
              </a:rPr>
              <a:t>1995~2008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法定假日总天数从少到多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小长假出现和增多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年开始成为法定假日的传统节日种类增多等。选取任一趋势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结合史实对变化趋势出现的原因进行说明。节假日的设立与时代背景息息相关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人们出于各种原因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设立不同的节日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要答好本题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必须在总结出趋势的情况下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把该趋势与时代背景相联系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即把该趋势放到相应的时代背景下分析其原因。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2374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大众传媒的发展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解读正确的是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35520458"/>
              </p:ext>
            </p:extLst>
          </p:nvPr>
        </p:nvGraphicFramePr>
        <p:xfrm>
          <a:off x="508000" y="1718691"/>
          <a:ext cx="8128000" cy="5382717"/>
        </p:xfrm>
        <a:graphic>
          <a:graphicData uri="http://schemas.openxmlformats.org/presentationml/2006/ole">
            <p:oleObj spid="_x0000_s8195" name="文档" r:id="rId5" imgW="3947694" imgH="2614054" progId="Word.Document.12">
              <p:embed/>
            </p:oleObj>
          </a:graphicData>
        </a:graphic>
      </p:graphicFrame>
      <p:pic>
        <p:nvPicPr>
          <p:cNvPr id="6" name="图片 5"/>
          <p:cNvPicPr>
            <a:picLocks noChangeAspect="1"/>
          </p:cNvPicPr>
          <p:nvPr/>
        </p:nvPicPr>
        <p:blipFill>
          <a:blip r:embed="rId6"/>
          <a:stretch>
            <a:fillRect/>
          </a:stretch>
        </p:blipFill>
        <p:spPr>
          <a:xfrm>
            <a:off x="7452320" y="128186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76470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物质生活和社会习俗的变化</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物质生活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观察下面两图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绘制时间</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判断下列项中表述正确的是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R26.eps" descr="id:2147492537;FounderCES"/>
          <p:cNvPicPr/>
          <p:nvPr/>
        </p:nvPicPr>
        <p:blipFill>
          <a:blip r:embed="rId4"/>
          <a:stretch>
            <a:fillRect/>
          </a:stretch>
        </p:blipFill>
        <p:spPr>
          <a:xfrm>
            <a:off x="2411760" y="2420888"/>
            <a:ext cx="3726992" cy="1849935"/>
          </a:xfrm>
          <a:prstGeom prst="rect">
            <a:avLst/>
          </a:prstGeom>
        </p:spPr>
      </p:pic>
      <p:sp>
        <p:nvSpPr>
          <p:cNvPr id="13" name="矩形 12"/>
          <p:cNvSpPr>
            <a:spLocks noChangeAspect="1"/>
          </p:cNvSpPr>
          <p:nvPr/>
        </p:nvSpPr>
        <p:spPr>
          <a:xfrm>
            <a:off x="508000" y="4245441"/>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世纪上半叶男装流行长袍马褂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知识女性着装宽松肥大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男性着装凸显等级身份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女性服饰趋向短袍窄袖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cs typeface="宋体" panose="02010600030101010101" pitchFamily="2" charset="-122"/>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由题干图片可知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两位男士均着长袍马褂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而女性服饰为短袍窄袖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图片无法显示男性着装凸显等级身份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5220072" y="2059713"/>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wipe(down)">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中国电影在发展初期以戏剧电影为主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中国与欧美几乎同时进入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有声电影黑白时代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中国电影事业经历了从进口片到国产片的发展历程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电影以其特有的沟通方式促进了多元文化的发展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材料反映出中国电影在发展初期有戏剧电影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如京剧《定军山》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但不能推断戏剧电影的地位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年代中国与欧美几乎同时进入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有声电影黑白时代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中国电影事业初期以进口片为主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到中后期以国产片为主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《红高粱》《黄土地》等获得国际大奖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《泰坦尼克号》等国外影片在中国热映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促进了多元文化的发展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4734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196752"/>
            <a:ext cx="8128000" cy="3850285"/>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2,29,4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)1913</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申报</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登载的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艾罗补脑汁</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广告称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欲图一国之进步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当先使一国之人民精神日旺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思想日新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舍补脑之外另无精神思想也。故善国者必先得卫生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善谋卫生者必先得谋补脑。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由于广告成功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产品一上市就十分畅销</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这</a:t>
            </a:r>
            <a:r>
              <a:rPr lang="zh-CN" altLang="en-US" sz="2200">
                <a:solidFill>
                  <a:srgbClr val="000000"/>
                </a:solidFill>
                <a:latin typeface="宋体" panose="02010600030101010101" pitchFamily="2" charset="-122"/>
                <a:cs typeface="Times New Roman" panose="02020603050405020304" pitchFamily="18" charset="0"/>
              </a:rPr>
              <a:t>反映出当时</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新文化运动的影响日益广泛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追求新思想成为社会时尚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改良社会风俗成为国民共识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广告成为推进文明的</a:t>
            </a:r>
            <a:r>
              <a:rPr lang="zh-CN" altLang="en-US" sz="2200" smtClean="0">
                <a:solidFill>
                  <a:srgbClr val="000000"/>
                </a:solidFill>
                <a:latin typeface="宋体" panose="02010600030101010101" pitchFamily="2" charset="-122"/>
                <a:cs typeface="Times New Roman" panose="02020603050405020304" pitchFamily="18" charset="0"/>
              </a:rPr>
              <a:t>工具</a:t>
            </a:r>
            <a:endParaRPr lang="zh-CN" altLang="en-US" sz="2200"/>
          </a:p>
        </p:txBody>
      </p:sp>
      <p:pic>
        <p:nvPicPr>
          <p:cNvPr id="5" name="图片 4"/>
          <p:cNvPicPr>
            <a:picLocks noChangeAspect="1"/>
          </p:cNvPicPr>
          <p:nvPr/>
        </p:nvPicPr>
        <p:blipFill>
          <a:blip r:embed="rId5"/>
          <a:stretch>
            <a:fillRect/>
          </a:stretch>
        </p:blipFill>
        <p:spPr>
          <a:xfrm>
            <a:off x="2555776" y="2890523"/>
            <a:ext cx="359637" cy="361175"/>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3752605854"/>
              </p:ext>
            </p:extLst>
          </p:nvPr>
        </p:nvGraphicFramePr>
        <p:xfrm>
          <a:off x="3224630" y="2862839"/>
          <a:ext cx="1304925" cy="534988"/>
        </p:xfrm>
        <a:graphic>
          <a:graphicData uri="http://schemas.openxmlformats.org/presentationml/2006/ole">
            <p:oleObj spid="_x0000_s9218" name="文档" r:id="rId6" imgW="623567" imgH="254889" progId="Word.Document.12">
              <p:embed/>
            </p:oleObj>
          </a:graphicData>
        </a:graphic>
      </p:graphicFrame>
    </p:spTree>
    <p:extLst>
      <p:ext uri="{BB962C8B-B14F-4D97-AF65-F5344CB8AC3E}">
        <p14:creationId xmlns:p14="http://schemas.microsoft.com/office/powerpoint/2010/main" xmlns="" val="32955782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024440" cy="3342453"/>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本题以一则活泼清新的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艾罗补脑汁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广告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考查考生准确解读历史材料获取相关信息并运用所学知识解决历史问题的</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能</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力</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艾罗补脑汁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广告宣称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一国之进步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人民精神日旺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思想日新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善谋卫生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产品一上市就十分畅销</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这说明追求爱国、进步、精神、卫生等成为社会时尚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项。新文化运动开始于</a:t>
            </a:r>
            <a:r>
              <a:rPr lang="en-US" altLang="zh-CN" sz="2200">
                <a:solidFill>
                  <a:srgbClr val="000000"/>
                </a:solidFill>
                <a:cs typeface="Times New Roman" panose="02020603050405020304" pitchFamily="18" charset="0"/>
              </a:rPr>
              <a:t>1915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与材料时间不符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仅仅一个产品畅销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不能说明改良社会风俗成为国民共识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材料信息不能说明广告成为推进文明的工具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Tree>
    <p:extLst>
      <p:ext uri="{BB962C8B-B14F-4D97-AF65-F5344CB8AC3E}">
        <p14:creationId xmlns:p14="http://schemas.microsoft.com/office/powerpoint/2010/main" xmlns="" val="15209451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20197" y="1390633"/>
            <a:ext cx="8128000" cy="866006"/>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.(2015·</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,11,3</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下图是</a:t>
            </a:r>
            <a:r>
              <a:rPr lang="en-US" altLang="zh-CN" sz="2200">
                <a:solidFill>
                  <a:srgbClr val="000000"/>
                </a:solidFill>
                <a:cs typeface="Times New Roman" panose="02020603050405020304" pitchFamily="18" charset="0"/>
              </a:rPr>
              <a:t>1949</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月美国记者伯恩斯拍摄于上海的两张照片。从中可以看出</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en-US" altLang="zh-CN" sz="2200"/>
          </a:p>
        </p:txBody>
      </p:sp>
      <p:pic>
        <p:nvPicPr>
          <p:cNvPr id="6" name="X85.eps" descr="id:2147492603;FounderCES"/>
          <p:cNvPicPr/>
          <p:nvPr/>
        </p:nvPicPr>
        <p:blipFill>
          <a:blip r:embed="rId4"/>
          <a:stretch>
            <a:fillRect/>
          </a:stretch>
        </p:blipFill>
        <p:spPr>
          <a:xfrm>
            <a:off x="1715880" y="2269943"/>
            <a:ext cx="5627158" cy="2072809"/>
          </a:xfrm>
          <a:prstGeom prst="rect">
            <a:avLst/>
          </a:prstGeom>
        </p:spPr>
      </p:pic>
      <p:sp>
        <p:nvSpPr>
          <p:cNvPr id="4" name="矩形 3"/>
          <p:cNvSpPr>
            <a:spLocks noChangeAspect="1"/>
          </p:cNvSpPr>
          <p:nvPr/>
        </p:nvSpPr>
        <p:spPr>
          <a:xfrm>
            <a:off x="548456" y="434275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民族工商业受到列强与官僚的双重挤压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国民政府覆灭时上海陷入了混乱与动荡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下层民众遭受了没有硝烟的侮辱与伤害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中国社会萌生着反差强烈的富裕与贫穷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5"/>
          <a:stretch>
            <a:fillRect/>
          </a:stretch>
        </p:blipFill>
        <p:spPr>
          <a:xfrm>
            <a:off x="5796136" y="1823636"/>
            <a:ext cx="359637" cy="361175"/>
          </a:xfrm>
          <a:prstGeom prst="rect">
            <a:avLst/>
          </a:prstGeom>
        </p:spPr>
      </p:pic>
    </p:spTree>
    <p:extLst>
      <p:ext uri="{BB962C8B-B14F-4D97-AF65-F5344CB8AC3E}">
        <p14:creationId xmlns:p14="http://schemas.microsoft.com/office/powerpoint/2010/main" xmlns="" val="10213913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照片人物是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偷棉花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未涉及民族工商业发展状况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解放军占领南京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统治中国</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年的国民政府覆灭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偷棉花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反映了对下层民众的侮辱与伤害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照片中看不到战争场面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没有硝烟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富裕与贫穷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才萌生的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97071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上海成为中国电影的制作中心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当时在上海放映的各种影片中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外国片与国产片比例约为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而在北京和天津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这一比例高达</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甚至</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。上海与京津放映中外电影比例不同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能够说明这一现象的应是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外国电影的制作水平较高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京津民众对外来事物更具热情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中国电影拷贝流通税费重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上海民众的社会心态更为开放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本题主要考查考生调动和运用所学知识的能力。当时中国的电影多为上海生产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上海播放国产片的比例比京津高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据此可以推知电影拷贝流通税费重导致后者放映国产片比上海要少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项。材料只是涉及中外电影放映的比例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不能说明其制作水平的高低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两项题干材料没有体现。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668344" y="2204864"/>
            <a:ext cx="359637" cy="361175"/>
          </a:xfrm>
          <a:prstGeom prst="rect">
            <a:avLst/>
          </a:prstGeom>
        </p:spPr>
      </p:pic>
    </p:spTree>
    <p:extLst>
      <p:ext uri="{BB962C8B-B14F-4D97-AF65-F5344CB8AC3E}">
        <p14:creationId xmlns:p14="http://schemas.microsoft.com/office/powerpoint/2010/main" xmlns="" val="13573322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cs typeface="Times New Roman" panose="02020603050405020304" pitchFamily="18" charset="0"/>
              </a:rPr>
              <a:t>日《申报》刊载《西装叹》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更有西装新少年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短衣窄袖娇自怜。足踏黄革履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鼻架金丝边。自诩开通世莫敌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爱皮西地口头禅。醉心争购舶来品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金钱浪掷轻利权。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国人对西方文化认识过于肤浅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着西装已成为当时普遍现象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西方生活方式已成为都市主流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大众传媒理性看待社会时尚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报纸中既描述了一部分中国人在社会生活上过分仿效西方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同时也表明作者的态度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金钱浪掷轻利权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即不赞成这种时尚。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项表述片面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项西装主要出现在城市中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并不是普遍现象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项表述太过绝对。故选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203848" y="2348880"/>
            <a:ext cx="359637" cy="361175"/>
          </a:xfrm>
          <a:prstGeom prst="rect">
            <a:avLst/>
          </a:prstGeom>
        </p:spPr>
      </p:pic>
    </p:spTree>
    <p:extLst>
      <p:ext uri="{BB962C8B-B14F-4D97-AF65-F5344CB8AC3E}">
        <p14:creationId xmlns:p14="http://schemas.microsoft.com/office/powerpoint/2010/main" xmlns="" val="23623010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)1909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《京华百二竹枝词》曰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报纸于今最有功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能教民智渐开通。眼前报馆如林立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均为当时报纸名称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这一描述表明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报纸宣传成为变革根本动力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描述者倡导报纸产业多元化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描述者肯定报纸的教化功能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报纸舆论受到专制政府控制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报纸于今最有功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能教民智渐开通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说明材料强调报纸的教化作用。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三项题干材料无法体现。故选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596336" y="2636912"/>
            <a:ext cx="359637" cy="361175"/>
          </a:xfrm>
          <a:prstGeom prst="rect">
            <a:avLst/>
          </a:prstGeom>
        </p:spPr>
      </p:pic>
    </p:spTree>
    <p:extLst>
      <p:ext uri="{BB962C8B-B14F-4D97-AF65-F5344CB8AC3E}">
        <p14:creationId xmlns:p14="http://schemas.microsoft.com/office/powerpoint/2010/main" xmlns="" val="3924189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64</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65</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cs typeface="Times New Roman" panose="02020603050405020304" pitchFamily="18" charset="0"/>
              </a:rPr>
              <a:t>年出版的《中华影业年鉴》统计</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cs typeface="Times New Roman" panose="02020603050405020304" pitchFamily="18" charset="0"/>
              </a:rPr>
              <a:t>年前后华商共投资开设</a:t>
            </a:r>
            <a:r>
              <a:rPr lang="en-US" altLang="zh-CN" sz="2200">
                <a:solidFill>
                  <a:srgbClr val="000000"/>
                </a:solidFill>
                <a:latin typeface="Times New Roman" panose="02020603050405020304" pitchFamily="18" charset="0"/>
                <a:cs typeface="Times New Roman" panose="02020603050405020304" pitchFamily="18" charset="0"/>
              </a:rPr>
              <a:t>175</a:t>
            </a:r>
            <a:r>
              <a:rPr lang="zh-CN" altLang="zh-CN" sz="2200">
                <a:solidFill>
                  <a:srgbClr val="000000"/>
                </a:solidFill>
                <a:latin typeface="Times New Roman" panose="02020603050405020304" pitchFamily="18" charset="0"/>
                <a:cs typeface="Times New Roman" panose="02020603050405020304" pitchFamily="18" charset="0"/>
              </a:rPr>
              <a:t>家电影公司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a:t>
            </a:r>
            <a:r>
              <a:rPr lang="en-US" altLang="zh-CN" sz="2200">
                <a:solidFill>
                  <a:srgbClr val="000000"/>
                </a:solidFill>
                <a:latin typeface="Times New Roman" panose="02020603050405020304" pitchFamily="18" charset="0"/>
                <a:cs typeface="Times New Roman" panose="02020603050405020304" pitchFamily="18" charset="0"/>
              </a:rPr>
              <a:t>141</a:t>
            </a:r>
            <a:r>
              <a:rPr lang="zh-CN" altLang="zh-CN" sz="2200">
                <a:solidFill>
                  <a:srgbClr val="000000"/>
                </a:solidFill>
                <a:latin typeface="Times New Roman" panose="02020603050405020304" pitchFamily="18" charset="0"/>
                <a:cs typeface="Times New Roman" panose="02020603050405020304" pitchFamily="18" charset="0"/>
              </a:rPr>
              <a:t>家在上海。这一现象说明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国内政局的相对稳定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文化产业投资推动了上海电影业的出现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观看电影成为市民的主要娱乐方式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上海已成为中外经济文化交汇中心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华商投资</a:t>
            </a:r>
            <a:r>
              <a:rPr lang="en-US" altLang="zh-CN" sz="2200">
                <a:solidFill>
                  <a:srgbClr val="000000"/>
                </a:solidFill>
                <a:latin typeface="Times New Roman" panose="02020603050405020304" pitchFamily="18" charset="0"/>
                <a:cs typeface="Times New Roman" panose="02020603050405020304" pitchFamily="18" charset="0"/>
              </a:rPr>
              <a:t>175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家电影公司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上海占绝大多数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电影产业是文化经济发展的体现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年国内处于北洋军阀统治之下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政局动荡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材料强调的是电影业的发展状况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不是电影业的产生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题干没有谈到市民对观看电影的态度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059832" y="1988840"/>
            <a:ext cx="359637" cy="361175"/>
          </a:xfrm>
          <a:prstGeom prst="rect">
            <a:avLst/>
          </a:prstGeom>
        </p:spPr>
      </p:pic>
    </p:spTree>
    <p:extLst>
      <p:ext uri="{BB962C8B-B14F-4D97-AF65-F5344CB8AC3E}">
        <p14:creationId xmlns:p14="http://schemas.microsoft.com/office/powerpoint/2010/main" xmlns="" val="24661213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两盒点心跑一天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年代已不再是人们春节拜年的主要形式。</a:t>
            </a:r>
            <a:r>
              <a:rPr lang="en-US" altLang="zh-CN" sz="2200">
                <a:solidFill>
                  <a:srgbClr val="000000"/>
                </a:solidFill>
                <a:latin typeface="Times New Roman" panose="02020603050405020304" pitchFamily="18" charset="0"/>
                <a:cs typeface="Times New Roman" panose="02020603050405020304" pitchFamily="18" charset="0"/>
              </a:rPr>
              <a:t>1994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某城从除夕夜</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点到初五中午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家庭电话通话次数比平日增多了</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中国电信网上每天至少有四五千封电子贺年邮件接来送往。随着手机的普及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短信、微信拜年成了现阶段人们春节期间拜年的首选。这一现象主要反映了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邮政电信合一时代</a:t>
            </a:r>
            <a:r>
              <a:rPr lang="zh-CN" altLang="zh-CN" sz="2200" smtClean="0">
                <a:solidFill>
                  <a:srgbClr val="000000"/>
                </a:solidFill>
                <a:latin typeface="Times New Roman" panose="02020603050405020304" pitchFamily="18" charset="0"/>
                <a:cs typeface="Times New Roman" panose="02020603050405020304" pitchFamily="18" charset="0"/>
              </a:rPr>
              <a:t>到来</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电信缩短了人们的心理距离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改革开放加速了城市化</a:t>
            </a:r>
            <a:r>
              <a:rPr lang="zh-CN" altLang="zh-CN" sz="2200" smtClean="0">
                <a:solidFill>
                  <a:srgbClr val="000000"/>
                </a:solidFill>
                <a:latin typeface="Times New Roman" panose="02020603050405020304" pitchFamily="18" charset="0"/>
                <a:cs typeface="Times New Roman" panose="02020603050405020304" pitchFamily="18" charset="0"/>
              </a:rPr>
              <a:t>进程</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通信网络发展改变了生活方式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电信没有与邮政合一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材料反映出电信成为人们新的交流方式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但没有体现出人们心理距离的缩短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这一现象主要反映了互联网时代人们新的交流方式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没有体现出城市化进程加速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电信成为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现阶段人们春节期间拜年的首选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说明通信网络发展改变了人们的生活方式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3491880" y="2852936"/>
            <a:ext cx="359637" cy="361175"/>
          </a:xfrm>
          <a:prstGeom prst="rect">
            <a:avLst/>
          </a:prstGeom>
        </p:spPr>
      </p:pic>
    </p:spTree>
    <p:extLst>
      <p:ext uri="{BB962C8B-B14F-4D97-AF65-F5344CB8AC3E}">
        <p14:creationId xmlns:p14="http://schemas.microsoft.com/office/powerpoint/2010/main" xmlns="" val="3432359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8236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猜谜语是民众喜闻乐见的娱乐形式。下表所列谜语出现于晚清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130379727"/>
              </p:ext>
            </p:extLst>
          </p:nvPr>
        </p:nvGraphicFramePr>
        <p:xfrm>
          <a:off x="508000" y="1982461"/>
          <a:ext cx="8128000" cy="2901438"/>
        </p:xfrm>
        <a:graphic>
          <a:graphicData uri="http://schemas.openxmlformats.org/presentationml/2006/ole">
            <p:oleObj spid="_x0000_s6147" name="文档" r:id="rId5" imgW="3895491" imgH="1390730" progId="Word.Document.12">
              <p:embed/>
            </p:oleObj>
          </a:graphicData>
        </a:graphic>
      </p:graphicFrame>
      <p:sp>
        <p:nvSpPr>
          <p:cNvPr id="6" name="矩形 5"/>
          <p:cNvSpPr>
            <a:spLocks noChangeAspect="1"/>
          </p:cNvSpPr>
          <p:nvPr/>
        </p:nvSpPr>
        <p:spPr>
          <a:xfrm>
            <a:off x="508000" y="4447911"/>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折射出民众接触的西方文化元素趋于多样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表明了西方文化的影响仅停留在器物层面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反映了中国古典文化受到广大民众的冷落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可佐证全盘西化观念盛行于大众</a:t>
            </a:r>
            <a:r>
              <a:rPr lang="zh-CN" altLang="zh-CN" sz="2200" smtClean="0">
                <a:solidFill>
                  <a:srgbClr val="000000"/>
                </a:solidFill>
                <a:latin typeface="Times New Roman" panose="02020603050405020304" pitchFamily="18" charset="0"/>
                <a:cs typeface="Times New Roman" panose="02020603050405020304" pitchFamily="18" charset="0"/>
              </a:rPr>
              <a:t>日常生活</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4932040" y="1557484"/>
            <a:ext cx="359637" cy="361175"/>
          </a:xfrm>
          <a:prstGeom prst="rect">
            <a:avLst/>
          </a:prstGeom>
        </p:spPr>
      </p:pic>
    </p:spTree>
    <p:extLst>
      <p:ext uri="{BB962C8B-B14F-4D97-AF65-F5344CB8AC3E}">
        <p14:creationId xmlns:p14="http://schemas.microsoft.com/office/powerpoint/2010/main" xmlns="" val="2412337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本题考查近代中国社会习俗的变迁。晚清指鸦片战争到清朝灭亡这一时间段。从材料信息看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民众接触的西方文化元素包括器物、科技、政治等多方面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这说明民众接触的西方文化元素趋于多样化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项材料无从体现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项全盘西化说法错误。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31758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旗袍在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世纪二三十年代成为中国城市女性的时尚着装。其社会原因是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西式服饰传入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生活方式完全西化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中华民国建立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人们思想观念变化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城市化进程中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女性开始引领时尚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旗袍典雅大方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体现女性的曲线美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解答本题首先要理解旗袍是在中国满族妇女传统服饰基础上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结合西方服饰的特点设计出来的一种服饰。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完全西化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旗袍本身具有高开叉的特点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不符合传统纲常伦理对妇女的着装要求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但由于中华民国建立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人们思想观念发生变化而逐渐被人们接受</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项不是社会原因。故选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148064" y="1772816"/>
            <a:ext cx="359637" cy="361175"/>
          </a:xfrm>
          <a:prstGeom prst="rect">
            <a:avLst/>
          </a:prstGeom>
        </p:spPr>
      </p:pic>
    </p:spTree>
    <p:extLst>
      <p:ext uri="{BB962C8B-B14F-4D97-AF65-F5344CB8AC3E}">
        <p14:creationId xmlns:p14="http://schemas.microsoft.com/office/powerpoint/2010/main" xmlns="" val="21016291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)1862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《上海新报》一则某商行售卖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外国杂货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的广告云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新到什锦饼干、酸果、洋醋、吕宋烟、白兰地、小面镜仔、东洋竹篮仔等。这反映出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社会经济结构的变动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国人办报事业的发展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物质生活时尚的变化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百姓衣食住行的西化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社会经济结构的变动表现为自然经济的解体和商品经济的发展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《上海新报》是否为国人所办不得而知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百姓衣食住行西化的说法过于绝对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在偏远封闭的地方百姓受西方影响很小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三项。报纸内容反映出外国商品出现在中国市场上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引发国人物质生活时尚的变化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20272" y="1988840"/>
            <a:ext cx="359637" cy="361175"/>
          </a:xfrm>
          <a:prstGeom prst="rect">
            <a:avLst/>
          </a:prstGeom>
        </p:spPr>
      </p:pic>
    </p:spTree>
    <p:extLst>
      <p:ext uri="{BB962C8B-B14F-4D97-AF65-F5344CB8AC3E}">
        <p14:creationId xmlns:p14="http://schemas.microsoft.com/office/powerpoint/2010/main" xmlns="" val="41389074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7422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社会习俗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张园是清朝末年上海最大的私家园林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被主人开放为公共场所。下图为筠香斋刻印的年画《海上第一名园》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描绘的是当年张园门前的景象。该年画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延续传统绘画的以形求神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体现追求时尚的国民共识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反映世界交通的最新成果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表明社会生活的新旧杂</a:t>
            </a:r>
            <a:r>
              <a:rPr lang="zh-CN" altLang="zh-CN" sz="2200" smtClean="0">
                <a:solidFill>
                  <a:srgbClr val="000000"/>
                </a:solidFill>
                <a:latin typeface="Times New Roman" panose="02020603050405020304" pitchFamily="18" charset="0"/>
                <a:cs typeface="Times New Roman" panose="02020603050405020304" pitchFamily="18" charset="0"/>
              </a:rPr>
              <a:t>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18RJSL02.eps" descr="id:2147492552;FounderCES"/>
          <p:cNvPicPr/>
          <p:nvPr/>
        </p:nvPicPr>
        <p:blipFill>
          <a:blip r:embed="rId4"/>
          <a:stretch>
            <a:fillRect/>
          </a:stretch>
        </p:blipFill>
        <p:spPr>
          <a:xfrm>
            <a:off x="4860032" y="3196007"/>
            <a:ext cx="3024336" cy="1745161"/>
          </a:xfrm>
          <a:prstGeom prst="rect">
            <a:avLst/>
          </a:prstGeom>
        </p:spPr>
      </p:pic>
      <p:pic>
        <p:nvPicPr>
          <p:cNvPr id="6" name="图片 5"/>
          <p:cNvPicPr>
            <a:picLocks noChangeAspect="1"/>
          </p:cNvPicPr>
          <p:nvPr/>
        </p:nvPicPr>
        <p:blipFill>
          <a:blip r:embed="rId5"/>
          <a:stretch>
            <a:fillRect/>
          </a:stretch>
        </p:blipFill>
        <p:spPr>
          <a:xfrm>
            <a:off x="6588224" y="2731119"/>
            <a:ext cx="359637" cy="361175"/>
          </a:xfrm>
          <a:prstGeom prst="rect">
            <a:avLst/>
          </a:prstGeom>
        </p:spPr>
      </p:pic>
    </p:spTree>
    <p:extLst>
      <p:ext uri="{BB962C8B-B14F-4D97-AF65-F5344CB8AC3E}">
        <p14:creationId xmlns:p14="http://schemas.microsoft.com/office/powerpoint/2010/main" xmlns="" val="3265453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64</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65</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本题考查中国近代物质生活的变迁。从图片中可以看出上海人的服饰既有西方传入的西服革履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也有传统的长袍马褂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交通工具既有新式的黄包车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也有旧式的马车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还有新式的楼房和电灯等设施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综合以上信息可知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属于民间风情画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以形写神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属于传统文人画的特点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画中体现了新旧杂陈的特点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不是突出追求时尚的国民意识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当时世界交通的最新成果是火车、汽车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但画中并没有这样的交通工具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9872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23</TotalTime>
  <Words>2214</Words>
  <Application>Microsoft Office PowerPoint</Application>
  <PresentationFormat>全屏显示(4:3)</PresentationFormat>
  <Paragraphs>181</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2021-06-17T16:21:16Z</dcterms:modified>
</cp:coreProperties>
</file>