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316" r:id="rId15"/>
    <p:sldId id="282" r:id="rId16"/>
    <p:sldId id="317" r:id="rId17"/>
    <p:sldId id="280" r:id="rId18"/>
    <p:sldId id="318" r:id="rId19"/>
    <p:sldId id="259" r:id="rId20"/>
    <p:sldId id="269" r:id="rId21"/>
    <p:sldId id="315" r:id="rId22"/>
    <p:sldId id="274"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1/13/2021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package" Target="../embeddings/Microsoft_Word___1.docx"/></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2585323"/>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第六部分　世界</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现代史</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第二十七单元　走向和平发展的世界</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15270"/>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世界多极化趋势的发展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格局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苏联解体后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美国成为唯一的超级大国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欧盟、日本、中国和俄罗斯等一些具备较强综合实力的国家联盟或国家也在国际和地区事务中发挥着重要作用。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趋势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世界朝着</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多极化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方向发展。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076989" y="4508292"/>
            <a:ext cx="119256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076989" y="4986026"/>
            <a:ext cx="11925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75798"/>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欧洲的实力进一步增强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在国际事务中发挥日益重要的作用。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积极谋求政治大国的地位。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通过改革开放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经济快速发展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国家综合实力显著增强。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中国的经济规模已经位居世界第</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仅次于美国。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俄罗斯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凭借丰富的自然资源致力于国家复兴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力求在国际舞台上扮演更重要的角色。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总体实力在不断增强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国际影响不断扩大。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639957" y="3562719"/>
            <a:ext cx="3897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639957" y="4030062"/>
            <a:ext cx="3897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19571"/>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建立国际新秩序的努力</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不结盟运动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50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年代开始。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1961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不结盟运动正式成立。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标志着广大发展中国家已经成为国际政治舞台上的一支重要力量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在一定程度上冲击着两极格局。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建立国际新秩序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冷战结束后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随着世界多极化趋势的发展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国际政治经济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新秩序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成为大多数国家的要求。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作为最大的发展中国家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主张共同维护国际公平正义。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09441" y="2139165"/>
            <a:ext cx="8059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09441" y="2596117"/>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9433695" y="4477120"/>
            <a:ext cx="168457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9433695" y="4944463"/>
            <a:ext cx="168457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79143" y="5079792"/>
            <a:ext cx="8187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79143" y="5536744"/>
            <a:ext cx="8187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1471809" y="5661835"/>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1471809" y="6129178"/>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96403"/>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三、不断发展的现代社会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计算机网络与现代社会生活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电子计算机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的发明和普及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数据库和计算机网络建立起来。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90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年代以来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互联网在全球迅速普及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成为现代社会重要的基础设施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标志着人类社会开始进入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信息时代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707793" y="2450892"/>
            <a:ext cx="19888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707793" y="2907844"/>
            <a:ext cx="19888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668655" y="4206956"/>
            <a:ext cx="12729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668655" y="4663908"/>
            <a:ext cx="12729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74037" y="4788847"/>
            <a:ext cx="4209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84428" y="5256190"/>
            <a:ext cx="4209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57513"/>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计算机网络将世界各地联结成一个整体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创造了人类新的生活模式和文化观念。</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随着互联网的发展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网络安全问题日益凸显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引起社会的广泛关注。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71518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72950"/>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妇女地位的提高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选举权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西方资本主义国家的妇女开始</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选举权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二十世纪六七十年代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欧美发达国家妇女的独立意识增强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妇女的地位有了明显的提高。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全世界绝大多数的国家和地区的妇女都有了选举权。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就业权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越来越多的妇女摆脱家庭的束缚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参加社会工作。在现代社会几乎所有的行业中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都活跃着女性的身影</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74039" y="2409329"/>
            <a:ext cx="12521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74039" y="2876672"/>
            <a:ext cx="12521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349795"/>
            <a:ext cx="10807700" cy="1786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平等权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联合国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大会通过了《消除对妇女一切形式歧视公约》。实现妇女和男性的完全平等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还需要人类社会不断努力。</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213429" y="2409329"/>
            <a:ext cx="11898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213429" y="2887063"/>
            <a:ext cx="11898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4678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93746"/>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生态与人口问题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生态问题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温室效应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导致全球气候变暖、冰川融化、海平面上升。</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淡水资源短缺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土地荒漠化越来越严重等</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07722" y="2835356"/>
            <a:ext cx="163203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07722" y="3302699"/>
            <a:ext cx="16320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450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46936"/>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人口问题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联合国把每年的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日定为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世界人口日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以提高人们对人口问题的重视。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人口过快增长带来了巨大的环境压力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世界粮食问题日益凸显。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由于发展程度不同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不同国家人们的生活质量存在着巨大的差距。</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541879" y="1806657"/>
            <a:ext cx="201934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541879" y="2274000"/>
            <a:ext cx="20193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20016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hlinkClick r:id="" action="ppaction://noaction"/>
          </p:cNvPr>
          <p:cNvSpPr/>
          <p:nvPr/>
        </p:nvSpPr>
        <p:spPr>
          <a:xfrm>
            <a:off x="5388568" y="4229001"/>
            <a:ext cx="1435635"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考法</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考点梳理整合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考法</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11" name="矩形 10"/>
          <p:cNvSpPr/>
          <p:nvPr/>
        </p:nvSpPr>
        <p:spPr>
          <a:xfrm>
            <a:off x="1828557" y="120015"/>
            <a:ext cx="8687043" cy="507297"/>
          </a:xfrm>
          <a:prstGeom prst="rect">
            <a:avLst/>
          </a:prstGeom>
          <a:gradFill flip="none" rotWithShape="1">
            <a:gsLst>
              <a:gs pos="90000">
                <a:schemeClr val="accent1">
                  <a:lumMod val="20000"/>
                  <a:lumOff val="80000"/>
                </a:schemeClr>
              </a:gs>
              <a:gs pos="70000">
                <a:schemeClr val="accent1">
                  <a:lumMod val="40000"/>
                  <a:lumOff val="60000"/>
                </a:schemeClr>
              </a:gs>
              <a:gs pos="16000">
                <a:schemeClr val="accent1">
                  <a:lumMod val="95000"/>
                  <a:lumOff val="5000"/>
                </a:schemeClr>
              </a:gs>
              <a:gs pos="0">
                <a:schemeClr val="accent1"/>
              </a:gs>
            </a:gsLst>
            <a:path path="circle">
              <a:fillToRect r="100000" b="100000"/>
            </a:path>
            <a:tileRect l="-100000" t="-100000"/>
          </a:gradFill>
          <a:ln>
            <a:noFill/>
          </a:ln>
          <a:effectLst>
            <a:outerShdw blurRad="190500" dist="228600" dir="2700000" algn="ctr">
              <a:srgbClr val="000000">
                <a:alpha val="30000"/>
              </a:srgbClr>
            </a:outerShdw>
            <a:reflection blurRad="6350" stA="52000" endA="300" endPos="35000" dir="5400000" sy="-100000" algn="bl" rotWithShape="0"/>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smtClean="0">
                <a:solidFill>
                  <a:srgbClr val="FFFF00"/>
                </a:solidFill>
                <a:latin typeface="华文新魏" panose="02010800040101010101" pitchFamily="2" charset="-122"/>
                <a:ea typeface="华文新魏" panose="02010800040101010101" pitchFamily="2" charset="-122"/>
              </a:rPr>
              <a:t>20</a:t>
            </a:r>
            <a:r>
              <a:rPr lang="zh-CN" altLang="en-US" sz="2400" dirty="0">
                <a:solidFill>
                  <a:srgbClr val="FFFF00"/>
                </a:solidFill>
                <a:latin typeface="华文新魏" panose="02010800040101010101" pitchFamily="2" charset="-122"/>
                <a:ea typeface="华文新魏" panose="02010800040101010101" pitchFamily="2" charset="-122"/>
              </a:rPr>
              <a:t>世纪世界格局的变化</a:t>
            </a:r>
            <a:endParaRPr lang="zh-CN" altLang="zh-CN" sz="2400" dirty="0">
              <a:solidFill>
                <a:srgbClr val="FFFF00"/>
              </a:solidFill>
              <a:latin typeface="华文新魏" panose="02010800040101010101" pitchFamily="2" charset="-122"/>
              <a:ea typeface="华文新魏" panose="0201080004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08484431"/>
              </p:ext>
            </p:extLst>
          </p:nvPr>
        </p:nvGraphicFramePr>
        <p:xfrm>
          <a:off x="692150" y="1925743"/>
          <a:ext cx="10807700" cy="3260515"/>
        </p:xfrm>
        <a:graphic>
          <a:graphicData uri="http://schemas.openxmlformats.org/presentationml/2006/ole">
            <mc:AlternateContent xmlns:mc="http://schemas.openxmlformats.org/markup-compatibility/2006">
              <mc:Choice xmlns:v="urn:schemas-microsoft-com:vml" Requires="v">
                <p:oleObj spid="_x0000_s1031" name="文档" r:id="rId4" imgW="3837245" imgH="1157637" progId="Word.Document.12">
                  <p:embed/>
                </p:oleObj>
              </mc:Choice>
              <mc:Fallback>
                <p:oleObj name="文档" r:id="rId4" imgW="3837245" imgH="1157637" progId="Word.Document.12">
                  <p:embed/>
                  <p:pic>
                    <p:nvPicPr>
                      <p:cNvPr id="0" name=""/>
                      <p:cNvPicPr/>
                      <p:nvPr/>
                    </p:nvPicPr>
                    <p:blipFill>
                      <a:blip r:embed="rId5"/>
                      <a:stretch>
                        <a:fillRect/>
                      </a:stretch>
                    </p:blipFill>
                    <p:spPr>
                      <a:xfrm>
                        <a:off x="692150" y="1925743"/>
                        <a:ext cx="10807700" cy="3260515"/>
                      </a:xfrm>
                      <a:prstGeom prst="rect">
                        <a:avLst/>
                      </a:prstGeom>
                    </p:spPr>
                  </p:pic>
                </p:oleObj>
              </mc:Fallback>
            </mc:AlternateContent>
          </a:graphicData>
        </a:graphic>
      </p:graphicFrame>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6536020"/>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随着苏联解体、两极格局的终结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世界多极化趋势加强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这是继凡尔赛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华盛顿体系、雅尔塔体系以来世界格局的第三次变化。导致每次世界格局变化的根本原因是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大国对外政策的变化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经济发展不平衡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大国军事力量对比的变化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地区冲突激烈</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本题考查透过现象看本质的能力。世界格局变化的根源是经济的发展使各国实力不平衡。故选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0690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考点梳理整合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78996"/>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一、联合国与世界贸易组织</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联合国与国际安全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联合国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联合国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正式成立。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联合国是人类构建世界和平的成果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也是影响最大的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国际组织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纽约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主要机构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联合国大会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、联合国安全理事会、联合国秘书处等。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559557" y="2398937"/>
            <a:ext cx="11937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559557" y="2866280"/>
            <a:ext cx="11937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182511" y="3573110"/>
            <a:ext cx="166459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182512" y="4040453"/>
            <a:ext cx="16645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3228503" y="4144611"/>
            <a:ext cx="8303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3228503" y="4622345"/>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3228364" y="4736893"/>
            <a:ext cx="20503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3228364" y="5214627"/>
            <a:ext cx="20503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23075"/>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国际安全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安理会担负着维护国际和平与安全的主要责任。安理会由</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、法国、俄罗斯、英国、美国等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个常任理事国和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个非常任理事国组成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常任理事国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拥有否决权。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职能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安理会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或联大的决议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联合国可以向冲突地区派出军事人员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以恢复或维持和平。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联合国在维护国际和平与安全方面发挥了积极作用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使许多国家和地区避免了一些可能发生的战争。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010556" y="206642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010556" y="252338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5388043" y="2658711"/>
            <a:ext cx="20098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5388043" y="3115663"/>
            <a:ext cx="20098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248959" y="3261383"/>
            <a:ext cx="12068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248959" y="3707944"/>
            <a:ext cx="12068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30402"/>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经济全球化与世界贸易组织</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经济全球化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二十世纪八九十年代以来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生产力和科技水平有了新的提高。国家之间的经济联系日益紧密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经济全球化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的趋势加强。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国际投资和国际贸易迅速增长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跨国公司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的影响日益增大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生产活动的全球化趋势明显。</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055592" y="2949656"/>
            <a:ext cx="20730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055592" y="3427390"/>
            <a:ext cx="20730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829466" y="4126177"/>
            <a:ext cx="16262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829465" y="4593520"/>
            <a:ext cx="16262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86430"/>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世界贸易组织</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1995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世界贸易组织正式成立。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宗旨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是以非歧视性、开放、公平为原则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促进全球贸易和经济发展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保证就业、收入与需求的增长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提高人类的生活水平。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职能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制定和规范多边贸易协定、组织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贸易谈判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、解决贸易争端等。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05412" y="183782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05412" y="228439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8143609" y="4186174"/>
            <a:ext cx="16110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8143609" y="4653517"/>
            <a:ext cx="16110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01694"/>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二、冷战后的世界格局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霸权主义与地区冲突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世界格局的特点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冷战的结束使世界形势发展的总趋势走向缓和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和平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与发展成为时代的主题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但仍然存在着很多矛盾和冲突。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威胁世界和平的因素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美国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为维护世界霸主地位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不断加强对其他国家和地区的军事干预。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地区冲突、</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民族矛盾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和宗教纷争不断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恐怖主义抬头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威胁着世界安全。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530102" y="211838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530102" y="259611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1463868" y="3864056"/>
            <a:ext cx="8059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1463868" y="4352181"/>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3490096" y="5059011"/>
            <a:ext cx="163262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3490096" y="5526354"/>
            <a:ext cx="16326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122852"/>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美国的霸权主义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以美国为首的北约打着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人权高于主权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的幌子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对南斯拉夫联盟共和国进行轰炸。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美国发动战争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伊拉克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078030" y="2793792"/>
            <a:ext cx="24433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078030" y="3250744"/>
            <a:ext cx="24433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165167" y="3951680"/>
            <a:ext cx="12212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165167" y="4419023"/>
            <a:ext cx="12212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313</TotalTime>
  <Words>1141</Words>
  <Application>Microsoft Office PowerPoint</Application>
  <PresentationFormat>宽屏</PresentationFormat>
  <Paragraphs>87</Paragraphs>
  <Slides>22</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6"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39</cp:revision>
  <dcterms:created xsi:type="dcterms:W3CDTF">2020-12-05T02:41:23Z</dcterms:created>
  <dcterms:modified xsi:type="dcterms:W3CDTF">2021-01-13T00:45:28Z</dcterms:modified>
</cp:coreProperties>
</file>