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140.xml" ContentType="application/vnd.openxmlformats-officedocument.presentationml.tags+xml"/>
  <Override PartName="/ppt/notesSlides/notesSlide2.xml" ContentType="application/vnd.openxmlformats-officedocument.presentationml.notesSlide+xml"/>
  <Override PartName="/ppt/tags/tag151.xml" ContentType="application/vnd.openxmlformats-officedocument.presentationml.tag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33"/>
  </p:notesMasterIdLst>
  <p:handoutMasterIdLst>
    <p:handoutMasterId r:id="rId34"/>
  </p:handoutMasterIdLst>
  <p:sldIdLst>
    <p:sldId id="331" r:id="rId6"/>
    <p:sldId id="332" r:id="rId7"/>
    <p:sldId id="333" r:id="rId8"/>
    <p:sldId id="335" r:id="rId9"/>
    <p:sldId id="261" r:id="rId10"/>
    <p:sldId id="280" r:id="rId11"/>
    <p:sldId id="278" r:id="rId12"/>
    <p:sldId id="272" r:id="rId13"/>
    <p:sldId id="422" r:id="rId14"/>
    <p:sldId id="423" r:id="rId15"/>
    <p:sldId id="519" r:id="rId16"/>
    <p:sldId id="551" r:id="rId17"/>
    <p:sldId id="290" r:id="rId18"/>
    <p:sldId id="577" r:id="rId19"/>
    <p:sldId id="424" r:id="rId20"/>
    <p:sldId id="427" r:id="rId21"/>
    <p:sldId id="428" r:id="rId22"/>
    <p:sldId id="587" r:id="rId23"/>
    <p:sldId id="617" r:id="rId24"/>
    <p:sldId id="279" r:id="rId25"/>
    <p:sldId id="273" r:id="rId26"/>
    <p:sldId id="346" r:id="rId27"/>
    <p:sldId id="347" r:id="rId28"/>
    <p:sldId id="540" r:id="rId29"/>
    <p:sldId id="306" r:id="rId30"/>
    <p:sldId id="541" r:id="rId31"/>
    <p:sldId id="34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第七讲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人民解放战争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第七讲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人民解放战争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第七讲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人民解放战争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第七讲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人民解放战争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第七讲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人民解放战争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7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6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slide" Target="slide20.xml"/><Relationship Id="rId4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slide" Target="slide4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slide" Target="slide4.xml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13276" y="3084246"/>
            <a:ext cx="6228000" cy="799200"/>
            <a:chOff x="3027246" y="1986474"/>
            <a:chExt cx="5990707" cy="902160"/>
          </a:xfrm>
        </p:grpSpPr>
        <p:sp>
          <p:nvSpPr>
            <p:cNvPr id="38" name="圆角矩形 6">
              <a:hlinkClick r:id=""/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055472" y="1986474"/>
              <a:ext cx="4838313" cy="832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1217" y="4031583"/>
            <a:ext cx="6228000" cy="799200"/>
            <a:chOff x="3043127" y="3212301"/>
            <a:chExt cx="5992288" cy="91299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326508" y="3212301"/>
              <a:ext cx="4329600" cy="842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27246" y="5877926"/>
            <a:ext cx="6228000" cy="799200"/>
            <a:chOff x="3027246" y="4400809"/>
            <a:chExt cx="5990707" cy="927813"/>
          </a:xfrm>
        </p:grpSpPr>
        <p:sp>
          <p:nvSpPr>
            <p:cNvPr id="34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5</a:t>
              </a: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84650" y="4400809"/>
              <a:ext cx="4015810" cy="8558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282700" y="986155"/>
            <a:ext cx="1079627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第七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人民解放战争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27246" y="2155714"/>
            <a:ext cx="6228000" cy="797912"/>
            <a:chOff x="3027246" y="1967738"/>
            <a:chExt cx="5990707" cy="920896"/>
          </a:xfrm>
        </p:grpSpPr>
        <p:sp>
          <p:nvSpPr>
            <p:cNvPr id="5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</a:p>
          </p:txBody>
        </p:sp>
        <p:sp>
          <p:nvSpPr>
            <p:cNvPr id="7" name="文本框 2">
              <a:hlinkClick r:id="rId15" action="ppaction://hlinksldjump"/>
            </p:cNvPr>
            <p:cNvSpPr txBox="1"/>
            <p:nvPr/>
          </p:nvSpPr>
          <p:spPr>
            <a:xfrm>
              <a:off x="4055472" y="1967738"/>
              <a:ext cx="4838313" cy="850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数据导航  时空坐标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16457" y="4968843"/>
            <a:ext cx="6228000" cy="799200"/>
            <a:chOff x="3043127" y="3212301"/>
            <a:chExt cx="5992288" cy="912996"/>
          </a:xfrm>
        </p:grpSpPr>
        <p:sp>
          <p:nvSpPr>
            <p:cNvPr id="10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12" name="文本框 16">
              <a:hlinkClick r:id="rId16" action="ppaction://hlinksldjump"/>
            </p:cNvPr>
            <p:cNvSpPr txBox="1"/>
            <p:nvPr/>
          </p:nvSpPr>
          <p:spPr>
            <a:xfrm>
              <a:off x="4299626" y="3212301"/>
              <a:ext cx="4329600" cy="842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586740" y="1492885"/>
          <a:ext cx="10878820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3880"/>
                <a:gridCol w="710565"/>
                <a:gridCol w="6172835"/>
                <a:gridCol w="3431540"/>
              </a:tblGrid>
              <a:tr h="25603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重庆谈判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1945年10月10日，国共双方签署了《政府与中共代表会谈纪要》，即“双十协定”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双方同意以和平、民主、团结、统一为基础，长期合作，坚决避免内战，建设独立、自由和富强的新中国；召开政治协商会议，邀集各党派代表和社会贤达协商国是，讨论和平建国方案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“双十协定”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对国民党：赢得了发动内战的时间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对共产党：在政治上获得了主动地位，扩大了中国共产党的影响，赢得了民心，历史再次证明中国共产党是代表人民和国家利益的政党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0" name="image4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7515" y="1813560"/>
            <a:ext cx="3394075" cy="1896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99135" y="1530350"/>
          <a:ext cx="1079500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510"/>
                <a:gridCol w="856615"/>
                <a:gridCol w="5344160"/>
                <a:gridCol w="730250"/>
                <a:gridCol w="3085465"/>
              </a:tblGrid>
              <a:tr h="36576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政治协商会议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1946年1月10日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重庆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会议讨论了建立联合政府、和平建国纲领、召开国民大会、修改宪法草案、整编军队等问题，并通过一系列决议，再一次确定了避免内战、和平建国的方针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为中国实现民主统一、和平建国带来了一线曙光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内战爆发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标志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1946年6月，蒋介石公然违背“双十协定”，撕毁政协决议，全力围攻中原解放区，发动了全面内战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1947年3月，国民党全面进攻被粉碎，开始发动对陕北解放区与山东解放区的重点进攻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7675" y="1525270"/>
          <a:ext cx="11313160" cy="482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7510"/>
                <a:gridCol w="480695"/>
                <a:gridCol w="10434955"/>
              </a:tblGrid>
              <a:tr h="182880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解放区军民的自卫反击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面对国民党军队的疯狂进攻和敌强我弱的实际情况，毛泽东提出了“一切反动派都是纸老虎”的著名论断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中共中央号召解放区军民以自卫战争粉碎国民党军队的进攻，并制定了以运动战为主要方式，以歼灭敌人有生力量为主要目标，集中优势兵力各个歼灭敌人的作战原则和方针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42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战果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解放区军民经过半年多的自卫反击战，粉碎了国民党军的全面进攻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毛泽东、周恩来等率领中共中央和解放军总部主动撤出延安，转战陕北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彭德怀率领的西北野战军先后取得青化砭、沙家店等战役的胜利，粉碎了国民党军队对陕北的重点进攻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华东野战军在山东孟良崮消灭国民党王牌主力整编第七十四师，打退了敌人对山东解放区的重点进攻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390" y="1570990"/>
            <a:ext cx="10049510" cy="879475"/>
            <a:chOff x="1034884" y="629878"/>
            <a:chExt cx="8542882" cy="638030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629878"/>
              <a:ext cx="7122127" cy="62789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1947年土地改革、刘邓大军千里跃进大别山、三大战役、渡江战役</a:t>
              </a:r>
            </a:p>
            <a:p>
              <a:pPr fontAlgn="auto"/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441" cy="638030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390" y="3023235"/>
            <a:ext cx="110159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知道解放区的土地改革；了解刘邓大军千里跃进大别山的史实；知道辽沈、淮海、平津三大战役和南京解放；简析国民党南京政权覆亡和人民解放战争迅速胜利的主要原因。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2190" y="2618740"/>
            <a:ext cx="5262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P114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P118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2150" y="4774565"/>
          <a:ext cx="1090422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150"/>
                <a:gridCol w="909320"/>
                <a:gridCol w="9302750"/>
              </a:tblGrid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解放区的土地改革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土地政策调整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抗日战争胜利后，中国共产党适时调整了土地政策，将抗战时期的减租减息政策改为实行耕者有其田的土地政策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9940" y="1631315"/>
          <a:ext cx="10641330" cy="621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5640"/>
                <a:gridCol w="970915"/>
                <a:gridCol w="777240"/>
                <a:gridCol w="4989195"/>
                <a:gridCol w="3228340"/>
              </a:tblGrid>
              <a:tr h="63563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解放区的土地改革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《中国土地法大纲》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1947年，中国共产党召开全国土地会议，颁布《中国土地法大纲》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《中国土地法大纲》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没收地主土地，废除封建剥削的土地制度，实行耕者有其田，按照农村人口平均分配土地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总路线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依靠贫雇农，团结中农，有步骤地、有分别地消灭封建性剥削的土地制度，发展农业生产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2" name="image4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635" y="1715770"/>
            <a:ext cx="2880995" cy="23037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9940" y="1631315"/>
          <a:ext cx="10641330" cy="621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85"/>
                <a:gridCol w="844550"/>
                <a:gridCol w="9078595"/>
              </a:tblGrid>
              <a:tr h="7315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解放区的土地改革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依据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根据土地改革总路线和《中国土地法大纲》规定，各个解放区先后开展了土地改革运动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成果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在中国共产党的领导下，经过艰苦的工作和斗争，解放区的土地改革历时一年多顺利完成，广大农民分得了土地、房屋、粮食和衣物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6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使农村的阶级关系和土地占有状况发生了根本性变化，激发了农民革命和生产的积极性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翻身农民踊跃参军参战，为人民解放战争的胜利提供了重要的人力、物力保障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86790" y="1819910"/>
          <a:ext cx="10206990" cy="2256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335"/>
                <a:gridCol w="850900"/>
                <a:gridCol w="8707755"/>
              </a:tblGrid>
              <a:tr h="79375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跃进大别山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1947年夏，中国人民解放军粉碎了国民党的全面进攻和重点进攻，战争形势发生变化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1947年夏，刘伯承、邓小平率领晋冀鲁豫解放军主力，千里跃进大别山，直接威胁到南京、武汉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大别山根据地的开辟，严重地威胁了南京、武汉，揭开了人民解放军战略进攻的序幕，人民解放战争由战略防御转入战略进攻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9305" y="1842135"/>
          <a:ext cx="10598150" cy="3108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230"/>
                <a:gridCol w="915035"/>
                <a:gridCol w="8985885"/>
              </a:tblGrid>
              <a:tr h="146304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三大</a:t>
                      </a:r>
                    </a:p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其他战场的人民解放军也相继转入进攻。经过连续作战，人民解放军先后歼灭国民党军精锐200多万，迫使国民党军队主力退守沈阳、北平、徐州等孤城，被动防御作战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中共中央认为战略决战的时机已经成熟，于是决定发起辽沈、淮海、平津三大战役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27990" y="1423035"/>
          <a:ext cx="11297920" cy="5002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6715"/>
                <a:gridCol w="620395"/>
                <a:gridCol w="1234440"/>
                <a:gridCol w="2631440"/>
                <a:gridCol w="2918460"/>
                <a:gridCol w="3506470"/>
              </a:tblGrid>
              <a:tr h="365760">
                <a:tc rowSpan="6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三大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战役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基本情况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辽沈战役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淮海战役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平津战役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1948年9月—11月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1948年11月—1949年1月初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829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指挥员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林彪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、罗荣桓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刘伯承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、陈毅、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邓小平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、粟裕、谭震林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林彪、罗荣桓、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聂荣臻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参战部队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东北野战军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中原野战军华东野战军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东北野战军华北人民解放军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基本情况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首先攻占辽宁锦州，一举切断了敌人向关内的退路。随后，攻占长春、沈阳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在以徐州为中心的广大地区发起淮海战役，歼灭大量敌军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北平国民党守军总司令傅作义在共产党的争取下，接受和平改编。1949年初，北平和平解放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解放东北全境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解放了长江中下游以北的广大地区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使华北全境基本解放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47395" y="1660525"/>
          <a:ext cx="10790230" cy="3335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6782"/>
                <a:gridCol w="507608"/>
                <a:gridCol w="6020435"/>
                <a:gridCol w="3875405"/>
              </a:tblGrid>
              <a:tr h="1433830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三大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三大战役共歼灭和改编国民党军队150多万人，国民党军队的主力基本被消灭，大大加速了人民解放战争在全国的胜利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南京解放</a:t>
                      </a:r>
                    </a:p>
                  </a:txBody>
                  <a:tcPr marL="66675" marR="66675" marT="0" marB="0" anchor="ctr"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渡江战役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1949年4月，人民解放军百万雄师兵分三路，横渡长江，占领南京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结束了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国民党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在大陆的统治。国民党残余势力退往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台湾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85" name="image4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0490" y="2221865"/>
            <a:ext cx="3722370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303454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5" name="07.eps" descr="id:2147515163;FounderCES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0690" y="2684780"/>
            <a:ext cx="11259185" cy="30943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54907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7398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82568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62271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83705" y="2730500"/>
            <a:ext cx="4968240" cy="2033266"/>
            <a:chOff x="3549527" y="2100735"/>
            <a:chExt cx="5107993" cy="2033249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62936" y="141047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818" y="2368113"/>
            <a:ext cx="3103246" cy="580390"/>
            <a:chOff x="2455866" y="664479"/>
            <a:chExt cx="2770987" cy="580390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68655" y="3060065"/>
            <a:ext cx="10768965" cy="34150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）重庆谈判的结果是签订了“双十协定”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但对于人民军队和解放区政权的合法地位问题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国共双方未能达成协议。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）中共中央转战陕北发生在国民党重点进攻陕北解放区过程中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而不是在国民党对解放区的全面进攻过程中。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）中共中央转战陕北粉碎了国民党的重点进攻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刘邓大军千里跃进大别山揭开了解放战争战略进攻的序幕。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4065" y="1785620"/>
            <a:ext cx="10643870" cy="422529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）三大战役包括辽沈战役、淮海战役和平津战役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不包括渡江战役。三大战役基本上消灭了国民党军队的主力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渡江战役推翻了国民党在大陆的统治。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）北平的和平解放是在平津战役中。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）解放南京的是渡江战役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不是淮海战役。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）中国近代史上造成台湾与大陆的两次分离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一次是《马关条约》的签订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把台湾割给日本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抗日战争胜利后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台湾回到祖国怀抱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一次是解放战争时期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国民党败逃台湾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造成台湾与大陆的第二次分离。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8433" y="128289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26085" y="2057400"/>
          <a:ext cx="11337290" cy="3842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3330"/>
                <a:gridCol w="2283460"/>
                <a:gridCol w="3183255"/>
                <a:gridCol w="2604770"/>
                <a:gridCol w="2022475"/>
              </a:tblGrid>
              <a:tr h="438785">
                <a:tc gridSpan="5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探究一：新民主主义革命时期国共关系的演变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4518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变化原因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共同的革命任务反帝反封建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国民党反动派背叛革命，实行反共政策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中日民族矛盾上升为主要矛盾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国民党反动派发动内战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历史时期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国民大革命时期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国共十年对峙时期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全民族抗战时期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解放战争时期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关系演变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合作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合作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基本推翻北洋军阀的统治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给日本侵华以可乘之机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取得抗日战争胜利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祖国至今未实现完全统一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9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认识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国共两党关系随着社会主要矛盾的变化而变化</a:t>
                      </a:r>
                    </a:p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国共两党关系的变化对近代中国的历史进程产生了重大影响，两党合则两利，分则两伤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1050" y="1775460"/>
          <a:ext cx="10630535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540"/>
                <a:gridCol w="9484995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探究二：解放战争能够迅速取得胜利的原因和启示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胜利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原因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共产党得到人民群众的大力支持；国民党发动内战不得人心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共产党制定了正确的战略战术，决策英明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人民解放军作战勇敢，士气高昂；国民党军队士气低落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共产党空前团结；国民党离心离德、分化严重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启示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人心向背是决定战争胜负的关键。只要坚持党的领导，发动、依靠人民群众，采取正确的方针，团结一切可以团结的力量，坚持武装斗争，就一定能够取得革命的胜利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8433" y="1418153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7545" y="2139950"/>
          <a:ext cx="1101407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7905"/>
                <a:gridCol w="9996170"/>
              </a:tblGrid>
              <a:tr h="18034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比较一：西安事变与重庆谈判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03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中国共产党都作出了积极的努力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都初步出现了有利于中华民族的结果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31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西安事变的意义在于国民党决定一致对外，联共抗日，实现中华民族共同抵抗日本帝国主义的侵略；重庆谈判则在于努力实现中国的和平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6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西安事变后，国共两党开始第二次合作并结成抗日民族统一战线；重庆谈判后，国共两党签订“双十协定”，并准备召开人民政协会议，但最后蒋介石发动内战使其破灭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854325" y="383603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105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78840" y="1735455"/>
          <a:ext cx="10434320" cy="4096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3950"/>
                <a:gridCol w="9310370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比较二：红军长征和中共中央转战陕北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背景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红军长征是在第五次反“围剿”失败后，在敌强我弱的情况下为保存实力被迫实行的战略转移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中共中央转战陕北是在粉碎了国民党军队的全面进攻后，为粉碎国民党对陕北解放区的重点进攻，决定主动撤离延安，诱敌深入，依靠优越的群众条件和有利的地形，采用灵活多变的战术，变被动为主动，寻机歼敌，这只是作战方针发生了变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50900" y="1749425"/>
          <a:ext cx="10434320" cy="4096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3950"/>
                <a:gridCol w="9310370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比较二：红军长征和中共中央转战陕北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过程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长征时，是离开根据地转移到陕北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中共中央撤离延安，但没有离开陕北，继续转战陕北，并指挥着全国各大战场的战斗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1936年，红军三大主力胜利会师，长征结束，保存了党和红军的基干力量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1947年，中共中央转战陕北，粉碎了国民党对陕北解放区的重点进攻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27487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8505" y="2463800"/>
          <a:ext cx="10643870" cy="3950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9480"/>
                <a:gridCol w="875665"/>
                <a:gridCol w="876300"/>
                <a:gridCol w="875030"/>
                <a:gridCol w="2639060"/>
                <a:gridCol w="1523365"/>
                <a:gridCol w="166497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解放战争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2021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14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战略反攻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13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1947年战争形势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人民的伟大胜利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2018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14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三大战役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2022年中考预测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根据近五年河北真题分析，在全面复习本讲的基础上重点关注三大战役、解放战争的胜利等知识点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746240" y="3015294"/>
            <a:ext cx="350520" cy="1346301"/>
            <a:chOff x="9715" y="2017"/>
            <a:chExt cx="552" cy="2120"/>
          </a:xfrm>
        </p:grpSpPr>
        <p:sp>
          <p:nvSpPr>
            <p:cNvPr id="10" name="椭圆 9"/>
            <p:cNvSpPr/>
            <p:nvPr/>
          </p:nvSpPr>
          <p:spPr>
            <a:xfrm>
              <a:off x="9715" y="2017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716" y="3586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72865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03959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96335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76038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665470" y="2962910"/>
            <a:ext cx="5935345" cy="1468755"/>
            <a:chOff x="7910" y="3610"/>
            <a:chExt cx="9347" cy="231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7927" y="3610"/>
              <a:ext cx="933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解放战争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7910" y="5198"/>
              <a:ext cx="804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人民的伟大胜利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73677" y="2340646"/>
            <a:ext cx="4326890" cy="627895"/>
            <a:chOff x="1034884" y="629878"/>
            <a:chExt cx="3627170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2114873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解放战争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489585" y="3022600"/>
            <a:ext cx="1105979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2021·河北，14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1947年10月10日，人民解放军总部发布《中国人民解放军宣言》，发出了“打倒蒋介石，解放全中国”的气壮山河的号召，中国革命的高潮到来了。“宣言”发布于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690065" y="427346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369494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3405" y="5010150"/>
            <a:ext cx="87655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国共两党重庆谈判期间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中共中央转战陕北期间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解放军进行战略进攻期间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解放军进行战略决战期间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6392" y="1705011"/>
            <a:ext cx="5228591" cy="627895"/>
            <a:chOff x="1034884" y="629878"/>
            <a:chExt cx="4383053" cy="627895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2870756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人民的伟大胜利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04880" y="4288067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240" y="2483485"/>
            <a:ext cx="106902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2018·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河北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，14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徐中约在《中国近代史》中写道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蒋介石将大批部队派往东北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结果便是令其中的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47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万人被消灭或被俘……淮海战役和平津战役指挥不当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再一次导致了无可挽回的兵员损失。作者旨在说明影响战争结局的因素是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200" y="5114290"/>
            <a:ext cx="74193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人心的向背　　　　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军队的士气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决策者的作用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外部势力的介入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45480" y="2809245"/>
            <a:ext cx="350520" cy="1653856"/>
            <a:chOff x="6385743" y="2576511"/>
            <a:chExt cx="350520" cy="1591445"/>
          </a:xfrm>
        </p:grpSpPr>
        <p:sp>
          <p:nvSpPr>
            <p:cNvPr id="10" name="椭圆 9"/>
            <p:cNvSpPr/>
            <p:nvPr/>
          </p:nvSpPr>
          <p:spPr>
            <a:xfrm>
              <a:off x="6385743" y="2576511"/>
              <a:ext cx="350520" cy="370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85743" y="3807276"/>
              <a:ext cx="350520" cy="36068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12413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1889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2868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21174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96125" y="2790826"/>
            <a:ext cx="7446650" cy="2090419"/>
            <a:chOff x="3266299" y="1902235"/>
            <a:chExt cx="7446914" cy="2090562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270114" y="1902235"/>
              <a:ext cx="6565502" cy="4604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重庆谈判、内战爆发、转战陕北</a:t>
              </a:r>
            </a:p>
          </p:txBody>
        </p:sp>
        <p:sp>
          <p:nvSpPr>
            <p:cNvPr id="23" name="文本框 2">
              <a:hlinkClick r:id="rId3" action="ppaction://hlinksldjump"/>
            </p:cNvPr>
            <p:cNvSpPr txBox="1"/>
            <p:nvPr/>
          </p:nvSpPr>
          <p:spPr>
            <a:xfrm>
              <a:off x="3266299" y="3162791"/>
              <a:ext cx="7446914" cy="8300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1947年土地改革、刘邓大军千里跃进</a:t>
              </a:r>
            </a:p>
            <a:p>
              <a:pPr lvl="0"/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大别山、三大战役、渡江战役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359100"/>
            <a:ext cx="7820025" cy="627895"/>
            <a:chOff x="1034884" y="629878"/>
            <a:chExt cx="7101701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42" y="664168"/>
              <a:ext cx="549394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重庆谈判、内战爆发、转战陕北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96570" y="3406140"/>
            <a:ext cx="112756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知道重庆谈判，理解中国共产党为争取和平民主作出的努力；认识国民党实行独裁、发动内战的本质；了解中共中央转战陕北的史实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6856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58255" y="3091815"/>
            <a:ext cx="5332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统编教材八上第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P110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P113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72770" y="4692015"/>
          <a:ext cx="10878820" cy="65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3880"/>
                <a:gridCol w="710565"/>
                <a:gridCol w="9604375"/>
              </a:tblGrid>
              <a:tr h="16459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重庆谈判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国际：第二次世界大战后，世界人民盼望和平，反对战争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国内：抗日战争胜利后，全国人民渴望和平、民主；蒋介石在美国的支持下阴谋发动内战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00710" y="2107565"/>
          <a:ext cx="1087882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3880"/>
                <a:gridCol w="710565"/>
                <a:gridCol w="9604375"/>
              </a:tblGrid>
              <a:tr h="73152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重庆谈判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国民党：一方面是为发动内战争取时间，另一方面是想在政治舆论上获得主动，把不愿和平的罪名强加到中国共产党身上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共产党：为了尽一切可能争取和平，毛泽东亲赴重庆，与国民党进行和平谈判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1945年8月—10月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97,&quot;width&quot;:9815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7077f13-c091-4e15-a78d-557b45c3452f}"/>
  <p:tag name="TABLE_ENDDRAG_ORIGIN_RECT" val="838*256"/>
  <p:tag name="TABLE_ENDDRAG_RECT" val="58*194*838*25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ff91667-ba3f-48dc-b0ec-4cf21371de6d}"/>
  <p:tag name="TABLE_ENDDRAG_ORIGIN_RECT" val="856*497"/>
  <p:tag name="TABLE_ENDDRAG_RECT" val="45*113*856*49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ff91667-ba3f-48dc-b0ec-4cf21371de6d}"/>
  <p:tag name="TABLE_ENDDRAG_ORIGIN_RECT" val="856*497"/>
  <p:tag name="TABLE_ENDDRAG_RECT" val="45*113*856*49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ff91667-ba3f-48dc-b0ec-4cf21371de6d}"/>
  <p:tag name="TABLE_ENDDRAG_ORIGIN_RECT" val="856*497"/>
  <p:tag name="TABLE_ENDDRAG_RECT" val="45*113*856*49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485f6db-d77a-432a-bfee-5048a8057492}"/>
  <p:tag name="TABLE_ENDDRAG_ORIGIN_RECT" val="842*246"/>
  <p:tag name="TABLE_ENDDRAG_RECT" val="58*129*842*24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29dae98-86df-438c-8a28-e77ddce66e6a}"/>
  <p:tag name="TABLE_ENDDRAG_ORIGIN_RECT" val="857*313"/>
  <p:tag name="TABLE_ENDDRAG_RECT" val="53*122*857*31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33c0aa0-171f-4726-9736-4fe735ce21c8}"/>
  <p:tag name="TABLE_ENDDRAG_ORIGIN_RECT" val="858*115"/>
  <p:tag name="TABLE_ENDDRAG_RECT" val="54*375*858*11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33c0aa0-171f-4726-9736-4fe735ce21c8}"/>
  <p:tag name="TABLE_ENDDRAG_ORIGIN_RECT" val="837*535"/>
  <p:tag name="TABLE_ENDDRAG_RECT" val="62*121*837*53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33c0aa0-171f-4726-9736-4fe735ce21c8}"/>
  <p:tag name="TABLE_ENDDRAG_ORIGIN_RECT" val="837*535"/>
  <p:tag name="TABLE_ENDDRAG_RECT" val="62*121*837*53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87eb77-0df4-458c-8ac1-aac5dfd228e4}"/>
  <p:tag name="TABLE_ENDDRAG_ORIGIN_RECT" val="803*366"/>
  <p:tag name="TABLE_ENDDRAG_RECT" val="89*139*803*3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4f1338-46ba-4768-aee3-46e3aabbfc43}"/>
  <p:tag name="TABLE_ENDDRAG_ORIGIN_RECT" val="864*734"/>
  <p:tag name="TABLE_ENDDRAG_RECT" val="43*101*864*73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4f1338-46ba-4768-aee3-46e3aabbfc43}"/>
  <p:tag name="TABLE_ENDDRAG_ORIGIN_RECT" val="897*359"/>
  <p:tag name="TABLE_ENDDRAG_RECT" val="31*112*897*35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4f1338-46ba-4768-aee3-46e3aabbfc43}"/>
  <p:tag name="TABLE_ENDDRAG_ORIGIN_RECT" val="864*734"/>
  <p:tag name="TABLE_ENDDRAG_RECT" val="43*101*864*73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d8e1c3-3eb0-4d70-b560-2e228c16918d}"/>
  <p:tag name="TABLE_ENDDRAG_ORIGIN_RECT" val="847*305"/>
  <p:tag name="TABLE_ENDDRAG_RECT" val="53*175*847*30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e37a02-c6ed-493d-bcb8-98e787c5bd27}"/>
  <p:tag name="TABLE_ENDDRAG_ORIGIN_RECT" val="837*214"/>
  <p:tag name="TABLE_ENDDRAG_RECT" val="70*143*837*21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ba09962-ff6a-45c5-8643-3e396c55e204}"/>
  <p:tag name="TABLE_ENDDRAG_ORIGIN_RECT" val="867*345"/>
  <p:tag name="TABLE_ENDDRAG_RECT" val="53*168*867*34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bb71ca7-a5ca-43b5-8688-74078a8e9ca3}"/>
  <p:tag name="TABLE_ENDDRAG_ORIGIN_RECT" val="821*365"/>
  <p:tag name="TABLE_ENDDRAG_RECT" val="72*130*821*36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bb71ca7-a5ca-43b5-8688-74078a8e9ca3}"/>
  <p:tag name="TABLE_ENDDRAG_ORIGIN_RECT" val="821*365"/>
  <p:tag name="TABLE_ENDDRAG_RECT" val="72*130*821*36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1274</Words>
  <Application>WPS 演示</Application>
  <PresentationFormat>自定义</PresentationFormat>
  <Paragraphs>297</Paragraphs>
  <Slides>27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1606</cp:revision>
  <dcterms:created xsi:type="dcterms:W3CDTF">2020-07-19T08:35:00Z</dcterms:created>
  <dcterms:modified xsi:type="dcterms:W3CDTF">2022-02-25T16:31:32Z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2052-11.1.0.11045</vt:lpwstr>
  </property>
</Properties>
</file>