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6" r:id="rId2"/>
    <p:sldId id="260" r:id="rId3"/>
    <p:sldId id="262" r:id="rId4"/>
    <p:sldId id="263" r:id="rId5"/>
    <p:sldId id="271" r:id="rId6"/>
    <p:sldId id="275" r:id="rId7"/>
    <p:sldId id="279" r:id="rId8"/>
    <p:sldId id="278" r:id="rId9"/>
    <p:sldId id="277" r:id="rId10"/>
    <p:sldId id="281" r:id="rId11"/>
    <p:sldId id="285" r:id="rId12"/>
    <p:sldId id="284" r:id="rId13"/>
    <p:sldId id="283" r:id="rId14"/>
    <p:sldId id="282" r:id="rId15"/>
    <p:sldId id="259" r:id="rId16"/>
    <p:sldId id="269" r:id="rId17"/>
    <p:sldId id="315" r:id="rId18"/>
    <p:sldId id="324" r:id="rId19"/>
    <p:sldId id="332" r:id="rId20"/>
    <p:sldId id="274"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1" userDrawn="1">
          <p15:clr>
            <a:srgbClr val="A4A3A4"/>
          </p15:clr>
        </p15:guide>
        <p15:guide id="2" pos="3840" userDrawn="1">
          <p15:clr>
            <a:srgbClr val="A4A3A4"/>
          </p15:clr>
        </p15:guide>
        <p15:guide id="3" orient="horz" pos="48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98" y="84"/>
      </p:cViewPr>
      <p:guideLst>
        <p:guide orient="horz" pos="51"/>
        <p:guide pos="3840"/>
        <p:guide orient="horz" pos="482"/>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74998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112458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00371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1188067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843943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47988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426364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5687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0" name="图片 9">
            <a:hlinkClick r:id="rId2" action="ppaction://hlinksldjump">
              <a:snd r:embed="rId3" name="camera.wav"/>
            </a:hlinkClick>
          </p:cNvPr>
          <p:cNvPicPr>
            <a:picLocks noChangeAspect="1"/>
          </p:cNvPicPr>
          <p:nvPr userDrawn="1"/>
        </p:nvPicPr>
        <p:blipFill rotWithShape="1">
          <a:blip r:embed="rId4">
            <a:clrChange>
              <a:clrFrom>
                <a:srgbClr val="E8EDD9"/>
              </a:clrFrom>
              <a:clrTo>
                <a:srgbClr val="E8EDD9">
                  <a:alpha val="0"/>
                </a:srgbClr>
              </a:clrTo>
            </a:clrChange>
            <a:extLst>
              <a:ext uri="{28A0092B-C50C-407E-A947-70E740481C1C}">
                <a14:useLocalDpi xmlns:a14="http://schemas.microsoft.com/office/drawing/2010/main" val="0"/>
              </a:ext>
            </a:extLst>
          </a:blip>
          <a:srcRect l="70714" t="37967" b="6776"/>
          <a:stretch/>
        </p:blipFill>
        <p:spPr>
          <a:xfrm>
            <a:off x="10363200" y="0"/>
            <a:ext cx="1828800" cy="2286000"/>
          </a:xfrm>
          <a:prstGeom prst="rect">
            <a:avLst/>
          </a:prstGeom>
        </p:spPr>
      </p:pic>
    </p:spTree>
    <p:extLst>
      <p:ext uri="{BB962C8B-B14F-4D97-AF65-F5344CB8AC3E}">
        <p14:creationId xmlns:p14="http://schemas.microsoft.com/office/powerpoint/2010/main" val="371159656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038221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964154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0996678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2409661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31943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45359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65627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502885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7.xml"/><Relationship Id="rId4" Type="http://schemas.openxmlformats.org/officeDocument/2006/relationships/slide" Target="slide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1291992"/>
            <a:ext cx="10807700" cy="2585323"/>
          </a:xfrm>
          <a:prstGeom prst="rect">
            <a:avLst/>
          </a:prstGeom>
        </p:spPr>
        <p:txBody>
          <a:bodyPr>
            <a:spAutoFit/>
          </a:bodyPr>
          <a:lstStyle/>
          <a:p>
            <a:pPr algn="ctr">
              <a:lnSpc>
                <a:spcPct val="150000"/>
              </a:lnSpc>
            </a:pPr>
            <a:r>
              <a:rPr lang="zh-CN" altLang="en-US" sz="60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第三部分　中国</a:t>
            </a:r>
            <a:r>
              <a:rPr lang="zh-CN" altLang="en-US"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现代史</a:t>
            </a:r>
            <a:endParaRPr lang="en-US" altLang="zh-CN"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en-US" sz="48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第十五单元　民族团结与祖国统一</a:t>
            </a:r>
            <a:endParaRPr lang="zh-CN" altLang="en-US" sz="4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65954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93765"/>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三、海峡两岸的交往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政策变化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中华人民共和国成立以后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党和政府明确提出要</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解放台湾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年代中期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又确立了争取用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和平方式</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解放台湾的思想。</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改革开放以后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和平统一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一国两制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的对台基本方针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并采取了一系列措施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缓和海峡两岸关系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推进祖国统一大业。</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9782956" y="2139165"/>
            <a:ext cx="129375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9782956" y="2606508"/>
            <a:ext cx="12937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74039" y="2710665"/>
            <a:ext cx="44169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74038" y="3188399"/>
            <a:ext cx="4416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7813331" y="2710665"/>
            <a:ext cx="16377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7813331" y="3188399"/>
            <a:ext cx="16377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5506548" y="3884837"/>
            <a:ext cx="16377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5506548" y="4362571"/>
            <a:ext cx="16377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7532776" y="3884837"/>
            <a:ext cx="16377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7532776" y="4362571"/>
            <a:ext cx="16377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47010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3"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26983"/>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关系缓和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1979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年开始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中国人民解放军奉命停止对金门和马祖的炮击。中央人民政府倡议海峡两岸直接实行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通邮</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通航</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欢迎台湾同胞来大陆探亲、旅游、考察、经商等。海峡两岸局势逐步走向缓和。</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转折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1987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台湾当局开始被迫调整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三不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开放台湾居民赴大陆探亲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并在经济、文化交流等方面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逐步采取了一些开放措施。海峡两岸同胞近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隔绝</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状态终于被打破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两岸关系发生了历史性的变化。</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539598" y="985774"/>
            <a:ext cx="7900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539598" y="1453117"/>
            <a:ext cx="7900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10175438" y="1578056"/>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10175438" y="2055790"/>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776246" y="2180729"/>
            <a:ext cx="83037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776246" y="2648072"/>
            <a:ext cx="8303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1981592" y="2180729"/>
            <a:ext cx="83037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1981592" y="2648072"/>
            <a:ext cx="8303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2293320" y="3334120"/>
            <a:ext cx="83037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2293320" y="3801463"/>
            <a:ext cx="8303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7908521" y="3334120"/>
            <a:ext cx="8221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7908521" y="3801463"/>
            <a:ext cx="8221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7711094" y="4511591"/>
            <a:ext cx="8221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7711094" y="4978934"/>
            <a:ext cx="8221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1602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11" grpId="0" animBg="1"/>
      <p:bldP spid="13"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93453"/>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交往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(1)1990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年台湾成立了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海峡交流基金会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年祖国大陆成立了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海峡两岸关系协会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(2)1992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两会达成各自以口头方式表述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海峡两岸均坚持</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一个中国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的共识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这就是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九二共识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(3)1995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江泽民针对两岸关系新情况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提出了发展两岸关系、推进祖国和平统一的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八项主张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774538" y="1858610"/>
            <a:ext cx="28627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774538" y="2325953"/>
            <a:ext cx="28627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584527" y="2430110"/>
            <a:ext cx="329919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584528" y="2907844"/>
            <a:ext cx="32991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770510" y="3592125"/>
            <a:ext cx="164018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770510" y="4080250"/>
            <a:ext cx="164018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5677209" y="4766298"/>
            <a:ext cx="165658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5677209" y="5244032"/>
            <a:ext cx="16565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40065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00986"/>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发展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在反对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台独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和坚持</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一个中国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原则的基础上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两岸关系经历种种风云变幻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不断取得进展。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中国国民党主席</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连战</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和平之旅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访问团访问中国大陆。胡锦涛会见连战一行。双方重申坚持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九二共识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台独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主张台海和平稳定。</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(2)2015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中共中央总书记、国家主席习近平同台湾方面领导人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马英九</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在新加坡会面。在会面中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双方就进一步推进两岸关系和平发展交换了意见。这次会面是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年以来两岸领导人的首次会面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翻开了两岸关系历史性的一页。</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960158" y="964991"/>
            <a:ext cx="8059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960158" y="1421943"/>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5215123" y="964991"/>
            <a:ext cx="159357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5215123" y="1421943"/>
            <a:ext cx="15935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785669" y="2139165"/>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785669" y="259611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4266072" y="2721055"/>
            <a:ext cx="162612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4266072" y="3178007"/>
            <a:ext cx="162612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7228371" y="2721055"/>
            <a:ext cx="7900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7228371" y="3178007"/>
            <a:ext cx="7900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2441412" y="4466727"/>
            <a:ext cx="119215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2441412" y="4934070"/>
            <a:ext cx="11921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19180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animBg="1"/>
      <p:bldP spid="13"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288902"/>
            <a:ext cx="10807700" cy="1786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密切交往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两岸达成</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空运直航</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海运直航</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邮政</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合作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等协议。随后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两岸同时举行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三通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启动仪式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两岸关系取得重大进展。</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899035" y="2367764"/>
            <a:ext cx="16271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899035" y="2835107"/>
            <a:ext cx="16271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8914872" y="2367764"/>
            <a:ext cx="16271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8914872" y="2835107"/>
            <a:ext cx="16271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775278" y="2939264"/>
            <a:ext cx="16271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775278" y="3416998"/>
            <a:ext cx="16271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7621647" y="2933574"/>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7621647" y="3411308"/>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29271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a:hlinkClick r:id="" action="ppaction://noaction"/>
          </p:cNvPr>
          <p:cNvSpPr/>
          <p:nvPr/>
        </p:nvSpPr>
        <p:spPr>
          <a:xfrm>
            <a:off x="5388568" y="4229001"/>
            <a:ext cx="1435635" cy="438511"/>
          </a:xfrm>
          <a:prstGeom prst="ellipse">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考法</a:t>
            </a:r>
            <a:endParaRPr lang="zh-CN" altLang="en-US" dirty="0"/>
          </a:p>
        </p:txBody>
      </p:sp>
      <p:sp>
        <p:nvSpPr>
          <p:cNvPr id="12" name="矩形 11"/>
          <p:cNvSpPr/>
          <p:nvPr/>
        </p:nvSpPr>
        <p:spPr>
          <a:xfrm>
            <a:off x="2317006" y="138303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规律方法探究</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648566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reeform 11"/>
          <p:cNvSpPr/>
          <p:nvPr/>
        </p:nvSpPr>
        <p:spPr bwMode="auto">
          <a:xfrm>
            <a:off x="240030" y="2000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lstStyle/>
          <a:p>
            <a:r>
              <a:rPr lang="zh-CN" altLang="en-US" sz="2400" dirty="0" smtClean="0">
                <a:solidFill>
                  <a:srgbClr val="FFFF00"/>
                </a:solidFill>
                <a:latin typeface="华文新魏" panose="02010800040101010101" pitchFamily="2" charset="-122"/>
                <a:ea typeface="华文新魏" panose="02010800040101010101" pitchFamily="2" charset="-122"/>
              </a:rPr>
              <a:t>考法</a:t>
            </a:r>
            <a:endParaRPr lang="zh-CN" altLang="zh-CN" sz="2400" dirty="0">
              <a:solidFill>
                <a:srgbClr val="FFFF00"/>
              </a:solidFill>
              <a:latin typeface="华文新魏" panose="02010800040101010101" pitchFamily="2" charset="-122"/>
              <a:ea typeface="华文新魏" panose="02010800040101010101" pitchFamily="2" charset="-122"/>
            </a:endParaRPr>
          </a:p>
        </p:txBody>
      </p:sp>
      <p:sp>
        <p:nvSpPr>
          <p:cNvPr id="11" name="矩形 10"/>
          <p:cNvSpPr/>
          <p:nvPr/>
        </p:nvSpPr>
        <p:spPr>
          <a:xfrm>
            <a:off x="1828557" y="120015"/>
            <a:ext cx="8687043" cy="507297"/>
          </a:xfrm>
          <a:prstGeom prst="rect">
            <a:avLst/>
          </a:prstGeom>
          <a:gradFill flip="none" rotWithShape="1">
            <a:gsLst>
              <a:gs pos="90000">
                <a:schemeClr val="accent1">
                  <a:lumMod val="20000"/>
                  <a:lumOff val="80000"/>
                </a:schemeClr>
              </a:gs>
              <a:gs pos="70000">
                <a:schemeClr val="accent1">
                  <a:lumMod val="40000"/>
                  <a:lumOff val="60000"/>
                </a:schemeClr>
              </a:gs>
              <a:gs pos="16000">
                <a:schemeClr val="accent1">
                  <a:lumMod val="95000"/>
                  <a:lumOff val="5000"/>
                </a:schemeClr>
              </a:gs>
              <a:gs pos="0">
                <a:schemeClr val="accent1"/>
              </a:gs>
            </a:gsLst>
            <a:path path="circle">
              <a:fillToRect r="100000" b="100000"/>
            </a:path>
            <a:tileRect l="-100000" t="-100000"/>
          </a:gradFill>
          <a:ln>
            <a:noFill/>
          </a:ln>
          <a:effectLst>
            <a:outerShdw blurRad="190500" dist="228600" dir="2700000" algn="ctr">
              <a:srgbClr val="000000">
                <a:alpha val="30000"/>
              </a:srgbClr>
            </a:outerShdw>
            <a:reflection blurRad="6350" stA="52000" endA="300" endPos="35000" dir="5400000" sy="-100000" algn="bl" rotWithShape="0"/>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solidFill>
                  <a:srgbClr val="FFFF00"/>
                </a:solidFill>
                <a:latin typeface="华文新魏" panose="02010800040101010101" pitchFamily="2" charset="-122"/>
                <a:ea typeface="华文新魏" panose="02010800040101010101" pitchFamily="2" charset="-122"/>
              </a:rPr>
              <a:t>邓小平</a:t>
            </a:r>
            <a:r>
              <a:rPr lang="zh-CN" altLang="en-US" sz="2400" dirty="0">
                <a:solidFill>
                  <a:srgbClr val="FFFF00"/>
                </a:solidFill>
                <a:latin typeface="华文新魏" panose="02010800040101010101" pitchFamily="2" charset="-122"/>
                <a:ea typeface="华文新魏" panose="02010800040101010101" pitchFamily="2" charset="-122"/>
              </a:rPr>
              <a:t>的主要历史贡献</a:t>
            </a:r>
            <a:endParaRPr lang="zh-CN" altLang="zh-CN" sz="2400" dirty="0">
              <a:solidFill>
                <a:srgbClr val="FFFF00"/>
              </a:solidFill>
              <a:latin typeface="华文新魏" panose="02010800040101010101" pitchFamily="2" charset="-122"/>
              <a:ea typeface="华文新魏" panose="02010800040101010101" pitchFamily="2" charset="-122"/>
            </a:endParaRPr>
          </a:p>
        </p:txBody>
      </p:sp>
      <p:sp>
        <p:nvSpPr>
          <p:cNvPr id="2" name="矩形 1"/>
          <p:cNvSpPr>
            <a:spLocks noChangeAspect="1"/>
          </p:cNvSpPr>
          <p:nvPr/>
        </p:nvSpPr>
        <p:spPr>
          <a:xfrm>
            <a:off x="692150" y="2263303"/>
            <a:ext cx="10807700" cy="237757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新民主主义革命时期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土地革命时期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建立左右江革命根据地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解放战争时期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与刘伯承率领晋冀鲁豫解放军主力挺进大别山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揭开人民解放战争战略进攻的序幕。与刘伯承、陈毅等指挥了淮海战役和渡江战役。</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58171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782085"/>
            <a:ext cx="10807700" cy="48197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社会主义建设时期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文化大革命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期间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周恩来和邓小平整顿恢复各方面的工作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扭转了经济下滑局面</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2)1978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主持召开中共十一届三中全会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提出改革开放的历史性决策</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针对资产阶级自由化问题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提出必须坚持四项基本原则</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在党的十二大上提出了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建设有中国特色的社会主义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5)1987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邓小平为中共十三大阐明了社会主义初级阶段理论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提出了党在初级阶段的基本路线。</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06900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692150" y="1220469"/>
            <a:ext cx="10807700" cy="417229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(6)1992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邓小平在视察南方过程中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发表了一系列重要讲话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进一步解放了人们的思想。邓小平是改革开放和社会主义现代化建设的总设计师。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(7)1992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年召开的中共十四大提出必须用邓小平建设有中国特色社会主义理论武装全党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年党的十五大把邓小平理论确立为党的指导思想。</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祖国统一大业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为了早日解决香港、澳门和台湾问题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邓小平提出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一国两制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的伟大构想。</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25964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57681"/>
            <a:ext cx="10807700" cy="6001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英国《金融时报》报道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年以来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中国企业有三次创业的高潮点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分别是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催生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年创业高潮点的动因是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邓小平的南方谈话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中国加入世贸组织</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开发开放上海浦东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扩大企业自主权</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根据题干关键词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中国企业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创业的高潮点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可知本题主要考查的是经济改革。联系这三个时间我国的主要经济改革政策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邓小平的南方谈话为建立社会主义市场经济体制指明了方向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出现了创业的新高潮。故选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840921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barn(inVertical)">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barn(inVertical)">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50000"/>
                <a:lumOff val="50000"/>
              </a:schemeClr>
            </a:gs>
            <a:gs pos="100000">
              <a:schemeClr val="bg2">
                <a:shade val="98000"/>
                <a:satMod val="120000"/>
                <a:lumMod val="98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grpSp>
        <p:nvGrpSpPr>
          <p:cNvPr id="7" name="组合 6"/>
          <p:cNvGrpSpPr/>
          <p:nvPr/>
        </p:nvGrpSpPr>
        <p:grpSpPr>
          <a:xfrm>
            <a:off x="1540470" y="889148"/>
            <a:ext cx="1105802" cy="815646"/>
            <a:chOff x="-1604504" y="2147667"/>
            <a:chExt cx="3687215" cy="2719712"/>
          </a:xfrm>
        </p:grpSpPr>
        <p:cxnSp>
          <p:nvCxnSpPr>
            <p:cNvPr id="8" name="直接连接符 7"/>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9" name="直接连接符 8"/>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10" name="组合 9"/>
          <p:cNvGrpSpPr/>
          <p:nvPr/>
        </p:nvGrpSpPr>
        <p:grpSpPr>
          <a:xfrm flipH="1" flipV="1">
            <a:off x="10244023" y="4563733"/>
            <a:ext cx="1105803" cy="815646"/>
            <a:chOff x="-1604504" y="2147667"/>
            <a:chExt cx="3687215" cy="2719712"/>
          </a:xfrm>
        </p:grpSpPr>
        <p:cxnSp>
          <p:nvCxnSpPr>
            <p:cNvPr id="11" name="直接连接符 10"/>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2" name="直接连接符 11"/>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7" name="剪去单角的矩形 16">
            <a:hlinkClick r:id="rId2" action="ppaction://hlinksldjump">
              <a:snd r:embed="rId3" name="chimes.wav"/>
            </a:hlinkClick>
          </p:cNvPr>
          <p:cNvSpPr/>
          <p:nvPr/>
        </p:nvSpPr>
        <p:spPr>
          <a:xfrm>
            <a:off x="2269066" y="1704794"/>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考点梳理整合</a:t>
            </a:r>
            <a:endParaRPr lang="zh-CN" altLang="zh-CN" sz="4800" b="1" dirty="0">
              <a:latin typeface="华文新魏" panose="02010800040101010101" pitchFamily="2" charset="-122"/>
              <a:ea typeface="华文新魏" panose="02010800040101010101" pitchFamily="2" charset="-122"/>
            </a:endParaRPr>
          </a:p>
        </p:txBody>
      </p:sp>
      <p:sp>
        <p:nvSpPr>
          <p:cNvPr id="18" name="剪去单角的矩形 17">
            <a:hlinkClick r:id="rId4" action="ppaction://hlinksldjump">
              <a:snd r:embed="rId3" name="chimes.wav"/>
            </a:hlinkClick>
          </p:cNvPr>
          <p:cNvSpPr/>
          <p:nvPr/>
        </p:nvSpPr>
        <p:spPr>
          <a:xfrm>
            <a:off x="2269066" y="3338175"/>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规律方法探究</a:t>
            </a:r>
            <a:endParaRPr lang="zh-CN" altLang="zh-CN" sz="4800" b="1"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940146150"/>
      </p:ext>
    </p:extLst>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4309" y="1447144"/>
            <a:ext cx="9972791" cy="2935675"/>
          </a:xfrm>
          <a:prstGeom prst="rect">
            <a:avLst/>
          </a:prstGeom>
          <a:noFill/>
        </p:spPr>
        <p:txBody>
          <a:bodyPr wrap="square" lIns="91440" tIns="45720" rIns="91440" bIns="45720">
            <a:spAutoFit/>
          </a:bodyPr>
          <a:lstStyle/>
          <a:p>
            <a:pPr algn="r">
              <a:lnSpc>
                <a:spcPct val="150000"/>
              </a:lnSpc>
            </a:pP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不要为这个世界而惊叹，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r">
              <a:lnSpc>
                <a:spcPct val="150000"/>
              </a:lnSpc>
            </a:pPr>
            <a:r>
              <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要</a:t>
            </a: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让这个世界为你而惊叹！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35665056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25616" y="137160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考点梳理整合</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28578333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1354"/>
            <a:ext cx="10807700" cy="65140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一、民族团结</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民族区域自治制度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民族区域自治是在国家统一领导下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少数民族</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聚居的地方实行区域自治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按照民族聚居的人口多少和区域大小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设立不同级别的民族自治区域和自治机关。民族自治地方的自治机关依法自主管理本民族、本地区的内部事务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行使自治权。</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民族区域自治</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制度是我国的一项基本政治制度。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年通过的《中国人民政治协商会议</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共同纲领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将实行民族区域自治作为一项基本政治制度确定下来。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《中华人民共和国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民族区域自治</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法》颁布实施。</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9112035" y="1339066"/>
            <a:ext cx="163806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9112035" y="1806409"/>
            <a:ext cx="16380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2485457" y="4258910"/>
            <a:ext cx="242213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2485457" y="4726253"/>
            <a:ext cx="24221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7727918" y="4840801"/>
            <a:ext cx="162153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7727918" y="5308144"/>
            <a:ext cx="16215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4064105" y="6014974"/>
            <a:ext cx="2410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4064105" y="6482317"/>
            <a:ext cx="2410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6060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623487"/>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措施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民族自治地方分为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自治区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自治州</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自治县</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内蒙古自治区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成立。这是我国建立的第一个省级少数民族自治区。目前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全国已经建立了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内蒙古自治区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新疆维吾尔自治区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广西壮族自治区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宁夏回族自治区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西藏自治区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个自治区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个自治州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个自治县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民族区域自治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体现了国家充分尊重和保障各少数民族管理本民族内部事务权利的精神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对维护</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民族团结</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、巩固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祖国统一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和促进少数民族地区发展具有重大意义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为实现各民族</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共同繁荣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发展奠定了基础。</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5782510" y="706615"/>
            <a:ext cx="117939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5782510" y="1173958"/>
            <a:ext cx="11793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391639" y="706615"/>
            <a:ext cx="120310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391639" y="1173958"/>
            <a:ext cx="120310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9024474" y="706615"/>
            <a:ext cx="120310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9024474" y="1173958"/>
            <a:ext cx="120310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2135301" y="1278114"/>
            <a:ext cx="240552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2135301" y="1745457"/>
            <a:ext cx="240552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7402030" y="1879392"/>
            <a:ext cx="247972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7402030" y="2346735"/>
            <a:ext cx="24797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10227579" y="1879392"/>
            <a:ext cx="89403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10227579" y="2346735"/>
            <a:ext cx="8940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712931" y="2447857"/>
            <a:ext cx="251864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712932" y="2915200"/>
            <a:ext cx="25186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xmlns="" id="{8A90BD6A-DAC1-4175-BADE-A70FD2E31095}"/>
              </a:ext>
            </a:extLst>
          </p:cNvPr>
          <p:cNvSpPr/>
          <p:nvPr/>
        </p:nvSpPr>
        <p:spPr>
          <a:xfrm>
            <a:off x="3561748" y="2447857"/>
            <a:ext cx="294899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3" name="直接连接符 22">
            <a:extLst>
              <a:ext uri="{FF2B5EF4-FFF2-40B4-BE49-F238E27FC236}">
                <a16:creationId xmlns:a16="http://schemas.microsoft.com/office/drawing/2014/main" xmlns="" id="{94F29B7E-74BF-4821-88B9-C8400B1817B7}"/>
              </a:ext>
            </a:extLst>
          </p:cNvPr>
          <p:cNvCxnSpPr>
            <a:cxnSpLocks/>
          </p:cNvCxnSpPr>
          <p:nvPr/>
        </p:nvCxnSpPr>
        <p:spPr>
          <a:xfrm>
            <a:off x="3561748" y="2915200"/>
            <a:ext cx="29489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xmlns="" id="{8A90BD6A-DAC1-4175-BADE-A70FD2E31095}"/>
              </a:ext>
            </a:extLst>
          </p:cNvPr>
          <p:cNvSpPr/>
          <p:nvPr/>
        </p:nvSpPr>
        <p:spPr>
          <a:xfrm>
            <a:off x="6820139" y="2447857"/>
            <a:ext cx="294899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6" name="直接连接符 25">
            <a:extLst>
              <a:ext uri="{FF2B5EF4-FFF2-40B4-BE49-F238E27FC236}">
                <a16:creationId xmlns:a16="http://schemas.microsoft.com/office/drawing/2014/main" xmlns="" id="{94F29B7E-74BF-4821-88B9-C8400B1817B7}"/>
              </a:ext>
            </a:extLst>
          </p:cNvPr>
          <p:cNvCxnSpPr>
            <a:cxnSpLocks/>
          </p:cNvCxnSpPr>
          <p:nvPr/>
        </p:nvCxnSpPr>
        <p:spPr>
          <a:xfrm>
            <a:off x="6820139" y="2915200"/>
            <a:ext cx="29489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xmlns="" id="{8A90BD6A-DAC1-4175-BADE-A70FD2E31095}"/>
              </a:ext>
            </a:extLst>
          </p:cNvPr>
          <p:cNvSpPr/>
          <p:nvPr/>
        </p:nvSpPr>
        <p:spPr>
          <a:xfrm>
            <a:off x="10078529" y="2447857"/>
            <a:ext cx="144210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8" name="直接连接符 27">
            <a:extLst>
              <a:ext uri="{FF2B5EF4-FFF2-40B4-BE49-F238E27FC236}">
                <a16:creationId xmlns:a16="http://schemas.microsoft.com/office/drawing/2014/main" xmlns="" id="{94F29B7E-74BF-4821-88B9-C8400B1817B7}"/>
              </a:ext>
            </a:extLst>
          </p:cNvPr>
          <p:cNvCxnSpPr>
            <a:cxnSpLocks/>
          </p:cNvCxnSpPr>
          <p:nvPr/>
        </p:nvCxnSpPr>
        <p:spPr>
          <a:xfrm>
            <a:off x="10078530" y="2915200"/>
            <a:ext cx="14421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xmlns="" id="{8A90BD6A-DAC1-4175-BADE-A70FD2E31095}"/>
              </a:ext>
            </a:extLst>
          </p:cNvPr>
          <p:cNvSpPr/>
          <p:nvPr/>
        </p:nvSpPr>
        <p:spPr>
          <a:xfrm>
            <a:off x="733713" y="3043023"/>
            <a:ext cx="84570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1" name="直接连接符 30">
            <a:extLst>
              <a:ext uri="{FF2B5EF4-FFF2-40B4-BE49-F238E27FC236}">
                <a16:creationId xmlns:a16="http://schemas.microsoft.com/office/drawing/2014/main" xmlns="" id="{94F29B7E-74BF-4821-88B9-C8400B1817B7}"/>
              </a:ext>
            </a:extLst>
          </p:cNvPr>
          <p:cNvCxnSpPr>
            <a:cxnSpLocks/>
          </p:cNvCxnSpPr>
          <p:nvPr/>
        </p:nvCxnSpPr>
        <p:spPr>
          <a:xfrm>
            <a:off x="733714" y="3510366"/>
            <a:ext cx="84570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a16="http://schemas.microsoft.com/office/drawing/2014/main" xmlns="" id="{8A90BD6A-DAC1-4175-BADE-A70FD2E31095}"/>
              </a:ext>
            </a:extLst>
          </p:cNvPr>
          <p:cNvSpPr/>
          <p:nvPr/>
        </p:nvSpPr>
        <p:spPr>
          <a:xfrm>
            <a:off x="3335242" y="3626813"/>
            <a:ext cx="239027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4" name="直接连接符 33">
            <a:extLst>
              <a:ext uri="{FF2B5EF4-FFF2-40B4-BE49-F238E27FC236}">
                <a16:creationId xmlns:a16="http://schemas.microsoft.com/office/drawing/2014/main" xmlns="" id="{94F29B7E-74BF-4821-88B9-C8400B1817B7}"/>
              </a:ext>
            </a:extLst>
          </p:cNvPr>
          <p:cNvCxnSpPr>
            <a:cxnSpLocks/>
          </p:cNvCxnSpPr>
          <p:nvPr/>
        </p:nvCxnSpPr>
        <p:spPr>
          <a:xfrm>
            <a:off x="3335242" y="4094156"/>
            <a:ext cx="239027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矩形 35">
            <a:extLst>
              <a:ext uri="{FF2B5EF4-FFF2-40B4-BE49-F238E27FC236}">
                <a16:creationId xmlns:a16="http://schemas.microsoft.com/office/drawing/2014/main" xmlns="" id="{8A90BD6A-DAC1-4175-BADE-A70FD2E31095}"/>
              </a:ext>
            </a:extLst>
          </p:cNvPr>
          <p:cNvSpPr/>
          <p:nvPr/>
        </p:nvSpPr>
        <p:spPr>
          <a:xfrm>
            <a:off x="9471800" y="4201786"/>
            <a:ext cx="162311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7" name="直接连接符 36">
            <a:extLst>
              <a:ext uri="{FF2B5EF4-FFF2-40B4-BE49-F238E27FC236}">
                <a16:creationId xmlns:a16="http://schemas.microsoft.com/office/drawing/2014/main" xmlns="" id="{94F29B7E-74BF-4821-88B9-C8400B1817B7}"/>
              </a:ext>
            </a:extLst>
          </p:cNvPr>
          <p:cNvCxnSpPr>
            <a:cxnSpLocks/>
          </p:cNvCxnSpPr>
          <p:nvPr/>
        </p:nvCxnSpPr>
        <p:spPr>
          <a:xfrm>
            <a:off x="9471800" y="4669129"/>
            <a:ext cx="16231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a16="http://schemas.microsoft.com/office/drawing/2014/main" xmlns="" id="{8A90BD6A-DAC1-4175-BADE-A70FD2E31095}"/>
              </a:ext>
            </a:extLst>
          </p:cNvPr>
          <p:cNvSpPr/>
          <p:nvPr/>
        </p:nvSpPr>
        <p:spPr>
          <a:xfrm>
            <a:off x="1600200" y="4790348"/>
            <a:ext cx="162311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0" name="直接连接符 39">
            <a:extLst>
              <a:ext uri="{FF2B5EF4-FFF2-40B4-BE49-F238E27FC236}">
                <a16:creationId xmlns:a16="http://schemas.microsoft.com/office/drawing/2014/main" xmlns="" id="{94F29B7E-74BF-4821-88B9-C8400B1817B7}"/>
              </a:ext>
            </a:extLst>
          </p:cNvPr>
          <p:cNvCxnSpPr>
            <a:cxnSpLocks/>
          </p:cNvCxnSpPr>
          <p:nvPr/>
        </p:nvCxnSpPr>
        <p:spPr>
          <a:xfrm>
            <a:off x="1600200" y="5257691"/>
            <a:ext cx="16231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a16="http://schemas.microsoft.com/office/drawing/2014/main" xmlns="" id="{8A90BD6A-DAC1-4175-BADE-A70FD2E31095}"/>
              </a:ext>
            </a:extLst>
          </p:cNvPr>
          <p:cNvSpPr/>
          <p:nvPr/>
        </p:nvSpPr>
        <p:spPr>
          <a:xfrm>
            <a:off x="2420015" y="5383423"/>
            <a:ext cx="162311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2" name="直接连接符 41">
            <a:extLst>
              <a:ext uri="{FF2B5EF4-FFF2-40B4-BE49-F238E27FC236}">
                <a16:creationId xmlns:a16="http://schemas.microsoft.com/office/drawing/2014/main" xmlns="" id="{94F29B7E-74BF-4821-88B9-C8400B1817B7}"/>
              </a:ext>
            </a:extLst>
          </p:cNvPr>
          <p:cNvCxnSpPr>
            <a:cxnSpLocks/>
          </p:cNvCxnSpPr>
          <p:nvPr/>
        </p:nvCxnSpPr>
        <p:spPr>
          <a:xfrm>
            <a:off x="2420015" y="5850766"/>
            <a:ext cx="16231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65190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par>
                                <p:cTn id="33" presetID="16" presetClass="exit" presetSubtype="21" fill="hold" grpId="0" nodeType="withEffect">
                                  <p:stCondLst>
                                    <p:cond delay="0"/>
                                  </p:stCondLst>
                                  <p:childTnLst>
                                    <p:animEffect transition="out" filter="barn(inVertical)">
                                      <p:cBhvr>
                                        <p:cTn id="34" dur="500"/>
                                        <p:tgtEl>
                                          <p:spTgt spid="19"/>
                                        </p:tgtEl>
                                      </p:cBhvr>
                                    </p:animEffect>
                                    <p:set>
                                      <p:cBhvr>
                                        <p:cTn id="35" dur="1" fill="hold">
                                          <p:stCondLst>
                                            <p:cond delay="499"/>
                                          </p:stCondLst>
                                        </p:cTn>
                                        <p:tgtEl>
                                          <p:spTgt spid="1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6" presetClass="exit" presetSubtype="21" fill="hold" grpId="0" nodeType="clickEffect">
                                  <p:stCondLst>
                                    <p:cond delay="0"/>
                                  </p:stCondLst>
                                  <p:childTnLst>
                                    <p:animEffect transition="out" filter="barn(inVertical)">
                                      <p:cBhvr>
                                        <p:cTn id="39" dur="500"/>
                                        <p:tgtEl>
                                          <p:spTgt spid="22"/>
                                        </p:tgtEl>
                                      </p:cBhvr>
                                    </p:animEffect>
                                    <p:set>
                                      <p:cBhvr>
                                        <p:cTn id="40" dur="1" fill="hold">
                                          <p:stCondLst>
                                            <p:cond delay="499"/>
                                          </p:stCondLst>
                                        </p:cTn>
                                        <p:tgtEl>
                                          <p:spTgt spid="22"/>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6" presetClass="exit" presetSubtype="21" fill="hold" grpId="0" nodeType="clickEffect">
                                  <p:stCondLst>
                                    <p:cond delay="0"/>
                                  </p:stCondLst>
                                  <p:childTnLst>
                                    <p:animEffect transition="out" filter="barn(inVertical)">
                                      <p:cBhvr>
                                        <p:cTn id="44" dur="500"/>
                                        <p:tgtEl>
                                          <p:spTgt spid="25"/>
                                        </p:tgtEl>
                                      </p:cBhvr>
                                    </p:animEffect>
                                    <p:set>
                                      <p:cBhvr>
                                        <p:cTn id="45" dur="1" fill="hold">
                                          <p:stCondLst>
                                            <p:cond delay="499"/>
                                          </p:stCondLst>
                                        </p:cTn>
                                        <p:tgtEl>
                                          <p:spTgt spid="25"/>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6" presetClass="exit" presetSubtype="21" fill="hold" grpId="0" nodeType="clickEffect">
                                  <p:stCondLst>
                                    <p:cond delay="0"/>
                                  </p:stCondLst>
                                  <p:childTnLst>
                                    <p:animEffect transition="out" filter="barn(inVertical)">
                                      <p:cBhvr>
                                        <p:cTn id="49" dur="500"/>
                                        <p:tgtEl>
                                          <p:spTgt spid="27"/>
                                        </p:tgtEl>
                                      </p:cBhvr>
                                    </p:animEffect>
                                    <p:set>
                                      <p:cBhvr>
                                        <p:cTn id="50" dur="1" fill="hold">
                                          <p:stCondLst>
                                            <p:cond delay="499"/>
                                          </p:stCondLst>
                                        </p:cTn>
                                        <p:tgtEl>
                                          <p:spTgt spid="27"/>
                                        </p:tgtEl>
                                        <p:attrNameLst>
                                          <p:attrName>style.visibility</p:attrName>
                                        </p:attrNameLst>
                                      </p:cBhvr>
                                      <p:to>
                                        <p:strVal val="hidden"/>
                                      </p:to>
                                    </p:set>
                                  </p:childTnLst>
                                </p:cTn>
                              </p:par>
                              <p:par>
                                <p:cTn id="51" presetID="16" presetClass="exit" presetSubtype="21" fill="hold" grpId="0" nodeType="withEffect">
                                  <p:stCondLst>
                                    <p:cond delay="0"/>
                                  </p:stCondLst>
                                  <p:childTnLst>
                                    <p:animEffect transition="out" filter="barn(inVertical)">
                                      <p:cBhvr>
                                        <p:cTn id="52" dur="500"/>
                                        <p:tgtEl>
                                          <p:spTgt spid="30"/>
                                        </p:tgtEl>
                                      </p:cBhvr>
                                    </p:animEffect>
                                    <p:set>
                                      <p:cBhvr>
                                        <p:cTn id="53" dur="1" fill="hold">
                                          <p:stCondLst>
                                            <p:cond delay="499"/>
                                          </p:stCondLst>
                                        </p:cTn>
                                        <p:tgtEl>
                                          <p:spTgt spid="30"/>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6" presetClass="exit" presetSubtype="21" fill="hold" grpId="0" nodeType="clickEffect">
                                  <p:stCondLst>
                                    <p:cond delay="0"/>
                                  </p:stCondLst>
                                  <p:childTnLst>
                                    <p:animEffect transition="out" filter="barn(inVertical)">
                                      <p:cBhvr>
                                        <p:cTn id="57" dur="500"/>
                                        <p:tgtEl>
                                          <p:spTgt spid="33"/>
                                        </p:tgtEl>
                                      </p:cBhvr>
                                    </p:animEffect>
                                    <p:set>
                                      <p:cBhvr>
                                        <p:cTn id="58" dur="1" fill="hold">
                                          <p:stCondLst>
                                            <p:cond delay="499"/>
                                          </p:stCondLst>
                                        </p:cTn>
                                        <p:tgtEl>
                                          <p:spTgt spid="33"/>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6" presetClass="exit" presetSubtype="21" fill="hold" grpId="0" nodeType="clickEffect">
                                  <p:stCondLst>
                                    <p:cond delay="0"/>
                                  </p:stCondLst>
                                  <p:childTnLst>
                                    <p:animEffect transition="out" filter="barn(inVertical)">
                                      <p:cBhvr>
                                        <p:cTn id="62" dur="500"/>
                                        <p:tgtEl>
                                          <p:spTgt spid="36"/>
                                        </p:tgtEl>
                                      </p:cBhvr>
                                    </p:animEffect>
                                    <p:set>
                                      <p:cBhvr>
                                        <p:cTn id="63" dur="1" fill="hold">
                                          <p:stCondLst>
                                            <p:cond delay="499"/>
                                          </p:stCondLst>
                                        </p:cTn>
                                        <p:tgtEl>
                                          <p:spTgt spid="36"/>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16" presetClass="exit" presetSubtype="21" fill="hold" grpId="0" nodeType="clickEffect">
                                  <p:stCondLst>
                                    <p:cond delay="0"/>
                                  </p:stCondLst>
                                  <p:childTnLst>
                                    <p:animEffect transition="out" filter="barn(inVertical)">
                                      <p:cBhvr>
                                        <p:cTn id="67" dur="500"/>
                                        <p:tgtEl>
                                          <p:spTgt spid="39"/>
                                        </p:tgtEl>
                                      </p:cBhvr>
                                    </p:animEffect>
                                    <p:set>
                                      <p:cBhvr>
                                        <p:cTn id="68" dur="1" fill="hold">
                                          <p:stCondLst>
                                            <p:cond delay="499"/>
                                          </p:stCondLst>
                                        </p:cTn>
                                        <p:tgtEl>
                                          <p:spTgt spid="39"/>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6" presetClass="exit" presetSubtype="21" fill="hold" grpId="0" nodeType="clickEffect">
                                  <p:stCondLst>
                                    <p:cond delay="0"/>
                                  </p:stCondLst>
                                  <p:childTnLst>
                                    <p:animEffect transition="out" filter="barn(inVertical)">
                                      <p:cBhvr>
                                        <p:cTn id="72" dur="500"/>
                                        <p:tgtEl>
                                          <p:spTgt spid="41"/>
                                        </p:tgtEl>
                                      </p:cBhvr>
                                    </p:animEffect>
                                    <p:set>
                                      <p:cBhvr>
                                        <p:cTn id="73" dur="1" fill="hold">
                                          <p:stCondLst>
                                            <p:cond delay="499"/>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3" grpId="0" animBg="1"/>
      <p:bldP spid="16" grpId="0" animBg="1"/>
      <p:bldP spid="19" grpId="0" animBg="1"/>
      <p:bldP spid="22" grpId="0" animBg="1"/>
      <p:bldP spid="25" grpId="0" animBg="1"/>
      <p:bldP spid="27" grpId="0" animBg="1"/>
      <p:bldP spid="30" grpId="0" animBg="1"/>
      <p:bldP spid="33" grpId="0" animBg="1"/>
      <p:bldP spid="36" grpId="0" animBg="1"/>
      <p:bldP spid="39" grpId="0" animBg="1"/>
      <p:bldP spid="4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5104"/>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共同繁荣发展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中华人民共和国成立前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由于历史和地理的原因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我国各民族发展很不平衡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很多少数民族的生产力水平十分落后。</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措施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中华人民共和国成立后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党和政府在少数民族地区因地制宜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进行一系列的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民主改革</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社会主义改造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废除了剥削和压迫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各族人民翻身做主人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迈进了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社会主义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社会。国家采取许多</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优惠政策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派出大批人员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还通过</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技术</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资金</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物资</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等多种方式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加强少数民族地区的经济建设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促进各民族共同团结奋斗、共同繁荣发展。国家重视少数民族</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文化</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的保护与发展。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中央决定进行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西部大开发</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976822" y="3105520"/>
            <a:ext cx="16165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976822" y="3572863"/>
            <a:ext cx="16165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023831" y="3105520"/>
            <a:ext cx="242150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023831" y="3572863"/>
            <a:ext cx="24215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7514511" y="3677020"/>
            <a:ext cx="163271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7514511" y="4144363"/>
            <a:ext cx="16327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2412575" y="4255630"/>
            <a:ext cx="163271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2412575" y="4722973"/>
            <a:ext cx="16327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7938994" y="4255630"/>
            <a:ext cx="81169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7938994" y="4722973"/>
            <a:ext cx="81169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9153560" y="4255630"/>
            <a:ext cx="81981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9153560" y="4722973"/>
            <a:ext cx="8198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10376243" y="4255630"/>
            <a:ext cx="81981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10376243" y="4722973"/>
            <a:ext cx="8198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8952302" y="5436913"/>
            <a:ext cx="81981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8952302" y="5904256"/>
            <a:ext cx="8198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xmlns="" id="{8A90BD6A-DAC1-4175-BADE-A70FD2E31095}"/>
              </a:ext>
            </a:extLst>
          </p:cNvPr>
          <p:cNvSpPr/>
          <p:nvPr/>
        </p:nvSpPr>
        <p:spPr>
          <a:xfrm>
            <a:off x="6204018" y="6029195"/>
            <a:ext cx="204636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3" name="直接连接符 22">
            <a:extLst>
              <a:ext uri="{FF2B5EF4-FFF2-40B4-BE49-F238E27FC236}">
                <a16:creationId xmlns:a16="http://schemas.microsoft.com/office/drawing/2014/main" xmlns="" id="{94F29B7E-74BF-4821-88B9-C8400B1817B7}"/>
              </a:ext>
            </a:extLst>
          </p:cNvPr>
          <p:cNvCxnSpPr>
            <a:cxnSpLocks/>
          </p:cNvCxnSpPr>
          <p:nvPr/>
        </p:nvCxnSpPr>
        <p:spPr>
          <a:xfrm>
            <a:off x="6204018" y="6496538"/>
            <a:ext cx="204636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1216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0"/>
                                        </p:tgtEl>
                                      </p:cBhvr>
                                    </p:animEffect>
                                    <p:set>
                                      <p:cBhvr>
                                        <p:cTn id="42" dur="1" fill="hold">
                                          <p:stCondLst>
                                            <p:cond delay="499"/>
                                          </p:stCondLst>
                                        </p:cTn>
                                        <p:tgtEl>
                                          <p:spTgt spid="2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2"/>
                                        </p:tgtEl>
                                      </p:cBhvr>
                                    </p:animEffect>
                                    <p:set>
                                      <p:cBhvr>
                                        <p:cTn id="47"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P spid="13" grpId="0" animBg="1"/>
      <p:bldP spid="16" grpId="0" animBg="1"/>
      <p:bldP spid="18" grpId="0" animBg="1"/>
      <p:bldP spid="20" grpId="0" animBg="1"/>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692150" y="1147085"/>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二、香港和澳门回归祖国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一国两制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的构想</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香港</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问题、</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澳门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问题和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台湾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问题都是历史遗留下来的。解决这些问题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实现祖国统一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是整个中华民族的强烈愿望。</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进入改革开放新时期后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邓小平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从维护祖国和中华民族根本利益出发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创造性地提出了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一国两制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的伟大构想。</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2478148" y="2388546"/>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2478148" y="285588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514766" y="2388546"/>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514766" y="285588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6561775" y="2388546"/>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6561775" y="285588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6664117" y="4158519"/>
            <a:ext cx="121375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6664117" y="4625862"/>
            <a:ext cx="12137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7226717" y="4728559"/>
            <a:ext cx="15978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7226717" y="5195902"/>
            <a:ext cx="15978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7788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881530"/>
            <a:ext cx="10807700" cy="296850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祖国统一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的前提下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国家的主体坚持</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社会主义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同时在台湾、香港、澳门保持原有的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资本主义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制度</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生活方式</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长期不变。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和平统一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一国两制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是完成祖国统一大业的基本方针。</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893783" y="1952128"/>
            <a:ext cx="162626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893783" y="2419471"/>
            <a:ext cx="16262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9117938" y="1952128"/>
            <a:ext cx="162626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9117938" y="2419471"/>
            <a:ext cx="16262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7819074" y="2530456"/>
            <a:ext cx="162626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7819074" y="3008190"/>
            <a:ext cx="16262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794820" y="3122738"/>
            <a:ext cx="162626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794820" y="3590081"/>
            <a:ext cx="16262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2685965" y="3704629"/>
            <a:ext cx="162626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2685965" y="4171972"/>
            <a:ext cx="16262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4712193" y="3704629"/>
            <a:ext cx="162626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4712193" y="4171972"/>
            <a:ext cx="16262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8768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46646"/>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香港和澳门回归祖国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香港回归祖国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1997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中国对香港恢复行使主权。中华人民共和国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香港特别行政区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正式成立。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澳门回归祖国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1999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中国正式恢复对</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澳门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行使主权。中华人民共和国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澳门特别行政区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正式成立。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香港</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澳门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回归祖国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标志着中国人民洗雪了百年国耻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在完成</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祖国统一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大业的道路上迈出了重要一步。</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099129" y="1796265"/>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099129" y="224282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3622290" y="2378156"/>
            <a:ext cx="286912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3622290" y="2855890"/>
            <a:ext cx="286912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4099129" y="2964005"/>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4099129" y="342095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9918038" y="2964005"/>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9918038" y="344173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5257374" y="3567601"/>
            <a:ext cx="287214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5257374" y="4024553"/>
            <a:ext cx="28721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2484468" y="4148569"/>
            <a:ext cx="8221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2484468" y="4615912"/>
            <a:ext cx="8221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3688050" y="4148569"/>
            <a:ext cx="8221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3688050" y="4615912"/>
            <a:ext cx="8221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2937593" y="4723364"/>
            <a:ext cx="161593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2937593" y="5190707"/>
            <a:ext cx="16159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0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19"/>
                                        </p:tgtEl>
                                      </p:cBhvr>
                                    </p:animEffect>
                                    <p:set>
                                      <p:cBhvr>
                                        <p:cTn id="4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animBg="1"/>
      <p:bldP spid="12" grpId="0" animBg="1"/>
      <p:bldP spid="15" grpId="0" animBg="1"/>
      <p:bldP spid="17" grpId="0" animBg="1"/>
      <p:bldP spid="19" grpId="0" animBg="1"/>
    </p:bldLst>
  </p:timing>
</p:sld>
</file>

<file path=ppt/theme/theme1.xml><?xml version="1.0" encoding="utf-8"?>
<a:theme xmlns:a="http://schemas.openxmlformats.org/drawingml/2006/main" name="丝状">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剪切</Template>
  <TotalTime>361</TotalTime>
  <Words>1340</Words>
  <Application>Microsoft Office PowerPoint</Application>
  <PresentationFormat>宽屏</PresentationFormat>
  <Paragraphs>59</Paragraphs>
  <Slides>20</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20</vt:i4>
      </vt:variant>
    </vt:vector>
  </HeadingPairs>
  <TitlesOfParts>
    <vt:vector size="33" baseType="lpstr">
      <vt:lpstr>NEU-BZ-S92</vt:lpstr>
      <vt:lpstr>方正书宋_GBK</vt:lpstr>
      <vt:lpstr>黑体</vt:lpstr>
      <vt:lpstr>华文新魏</vt:lpstr>
      <vt:lpstr>楷体</vt:lpstr>
      <vt:lpstr>宋体</vt:lpstr>
      <vt:lpstr>微软雅黑</vt:lpstr>
      <vt:lpstr>幼圆</vt:lpstr>
      <vt:lpstr>Arial</vt:lpstr>
      <vt:lpstr>Century Gothic</vt:lpstr>
      <vt:lpstr>Times New Roman</vt:lpstr>
      <vt:lpstr>Wingdings 3</vt:lpstr>
      <vt:lpstr>丝状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SkyUser</cp:lastModifiedBy>
  <cp:revision>39</cp:revision>
  <dcterms:created xsi:type="dcterms:W3CDTF">2020-12-05T02:41:23Z</dcterms:created>
  <dcterms:modified xsi:type="dcterms:W3CDTF">2021-01-12T06:43:26Z</dcterms:modified>
</cp:coreProperties>
</file>