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9"/>
  </p:notesMasterIdLst>
  <p:handoutMasterIdLst>
    <p:handoutMasterId r:id="rId50"/>
  </p:handoutMasterIdLst>
  <p:sldIdLst>
    <p:sldId id="331" r:id="rId6"/>
    <p:sldId id="332" r:id="rId7"/>
    <p:sldId id="333" r:id="rId8"/>
    <p:sldId id="278" r:id="rId9"/>
    <p:sldId id="272" r:id="rId10"/>
    <p:sldId id="423" r:id="rId11"/>
    <p:sldId id="515" r:id="rId12"/>
    <p:sldId id="541" r:id="rId13"/>
    <p:sldId id="290" r:id="rId14"/>
    <p:sldId id="519" r:id="rId15"/>
    <p:sldId id="542" r:id="rId16"/>
    <p:sldId id="543" r:id="rId17"/>
    <p:sldId id="544" r:id="rId18"/>
    <p:sldId id="294" r:id="rId19"/>
    <p:sldId id="545" r:id="rId20"/>
    <p:sldId id="546" r:id="rId21"/>
    <p:sldId id="547" r:id="rId22"/>
    <p:sldId id="548" r:id="rId23"/>
    <p:sldId id="549" r:id="rId24"/>
    <p:sldId id="552" r:id="rId25"/>
    <p:sldId id="550" r:id="rId26"/>
    <p:sldId id="551" r:id="rId27"/>
    <p:sldId id="553" r:id="rId28"/>
    <p:sldId id="261" r:id="rId29"/>
    <p:sldId id="511" r:id="rId30"/>
    <p:sldId id="528" r:id="rId31"/>
    <p:sldId id="529" r:id="rId32"/>
    <p:sldId id="530" r:id="rId33"/>
    <p:sldId id="531" r:id="rId34"/>
    <p:sldId id="532" r:id="rId35"/>
    <p:sldId id="533" r:id="rId36"/>
    <p:sldId id="534" r:id="rId37"/>
    <p:sldId id="535" r:id="rId38"/>
    <p:sldId id="385" r:id="rId39"/>
    <p:sldId id="536" r:id="rId40"/>
    <p:sldId id="489" r:id="rId41"/>
    <p:sldId id="537" r:id="rId42"/>
    <p:sldId id="538" r:id="rId43"/>
    <p:sldId id="539" r:id="rId44"/>
    <p:sldId id="557" r:id="rId45"/>
    <p:sldId id="554" r:id="rId46"/>
    <p:sldId id="558" r:id="rId47"/>
    <p:sldId id="556"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中国近现代的外交</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中国近现代的外交</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中国近现代的外交</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中国近现代的外交</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4.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专题二  中国近现代的外交</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47505492"/>
              </p:ext>
            </p:extLst>
          </p:nvPr>
        </p:nvGraphicFramePr>
        <p:xfrm>
          <a:off x="677007" y="1397100"/>
          <a:ext cx="10832342" cy="5120199"/>
        </p:xfrm>
        <a:graphic>
          <a:graphicData uri="http://schemas.openxmlformats.org/drawingml/2006/table">
            <a:tbl>
              <a:tblPr firstRow="1" bandRow="1">
                <a:tableStyleId>{5940675A-B579-460E-94D1-54222C63F5DA}</a:tableStyleId>
              </a:tblPr>
              <a:tblGrid>
                <a:gridCol w="1608992"/>
                <a:gridCol w="4299439"/>
                <a:gridCol w="4923911"/>
              </a:tblGrid>
              <a:tr h="439614">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阶段与特征</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影响（或意义）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48324">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20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世纪</a:t>
                      </a: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70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年代：登上国际大舞台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1971</a:t>
                      </a:r>
                      <a:r>
                        <a:rPr lang="zh-CN" altLang="en-US" sz="2400" b="0" kern="1200" dirty="0" smtClean="0">
                          <a:solidFill>
                            <a:srgbClr val="000000"/>
                          </a:solidFill>
                          <a:latin typeface="宋体" pitchFamily="2" charset="-122"/>
                          <a:ea typeface="宋体" pitchFamily="2" charset="-122"/>
                          <a:cs typeface="方正黑体_GBK" charset="0"/>
                        </a:rPr>
                        <a:t>年</a:t>
                      </a:r>
                      <a:r>
                        <a:rPr lang="en-US" altLang="zh-CN" sz="2400" b="0" kern="1200" dirty="0" smtClean="0">
                          <a:solidFill>
                            <a:srgbClr val="000000"/>
                          </a:solidFill>
                          <a:latin typeface="宋体" pitchFamily="2" charset="-122"/>
                          <a:ea typeface="宋体" pitchFamily="2" charset="-122"/>
                          <a:cs typeface="方正黑体_GBK" charset="0"/>
                        </a:rPr>
                        <a:t>10</a:t>
                      </a:r>
                      <a:r>
                        <a:rPr lang="zh-CN" altLang="en-US" sz="2400" b="0" kern="1200" dirty="0" smtClean="0">
                          <a:solidFill>
                            <a:srgbClr val="000000"/>
                          </a:solidFill>
                          <a:latin typeface="宋体" pitchFamily="2" charset="-122"/>
                          <a:ea typeface="宋体" pitchFamily="2" charset="-122"/>
                          <a:cs typeface="方正黑体_GBK" charset="0"/>
                        </a:rPr>
                        <a:t>月，第</a:t>
                      </a:r>
                      <a:r>
                        <a:rPr lang="en-US" altLang="zh-CN" sz="2400" b="0" kern="1200" dirty="0" smtClean="0">
                          <a:solidFill>
                            <a:srgbClr val="000000"/>
                          </a:solidFill>
                          <a:latin typeface="宋体" pitchFamily="2" charset="-122"/>
                          <a:ea typeface="宋体" pitchFamily="2" charset="-122"/>
                          <a:cs typeface="方正黑体_GBK" charset="0"/>
                        </a:rPr>
                        <a:t>26</a:t>
                      </a:r>
                      <a:r>
                        <a:rPr lang="zh-CN" altLang="en-US" sz="2400" b="0" kern="1200" dirty="0" smtClean="0">
                          <a:solidFill>
                            <a:srgbClr val="000000"/>
                          </a:solidFill>
                          <a:latin typeface="宋体" pitchFamily="2" charset="-122"/>
                          <a:ea typeface="宋体" pitchFamily="2" charset="-122"/>
                          <a:cs typeface="方正黑体_GBK" charset="0"/>
                        </a:rPr>
                        <a:t>届联合国大会恢复了中华人民共和国在联合国的一切合法权利</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这是中国外交的重大胜利。中国积极参与国际事务，作为联合国安理会常任理事国之一，发挥了重要作用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36895">
                <a:tc vMerge="1">
                  <a:txBody>
                    <a:bodyPr/>
                    <a:lstStyle/>
                    <a:p>
                      <a:endParaRPr lang="zh-CN" altLang="en-US"/>
                    </a:p>
                  </a:txBody>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1972</a:t>
                      </a:r>
                      <a:r>
                        <a:rPr lang="zh-CN" altLang="en-US" sz="2400" b="0" kern="1200" dirty="0" smtClean="0">
                          <a:solidFill>
                            <a:srgbClr val="000000"/>
                          </a:solidFill>
                          <a:latin typeface="宋体" pitchFamily="2" charset="-122"/>
                          <a:ea typeface="宋体" pitchFamily="2" charset="-122"/>
                          <a:cs typeface="方正黑体_GBK" charset="0"/>
                        </a:rPr>
                        <a:t>年，美国总统尼克松访华，中美双方正式签署并发表了</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联合公报</a:t>
                      </a:r>
                      <a:r>
                        <a:rPr lang="en-US" altLang="zh-CN" sz="2400" b="0" kern="1200" dirty="0" smtClean="0">
                          <a:solidFill>
                            <a:srgbClr val="000000"/>
                          </a:solidFill>
                          <a:latin typeface="宋体" pitchFamily="2" charset="-122"/>
                          <a:ea typeface="宋体" pitchFamily="2" charset="-122"/>
                          <a:cs typeface="方正黑体_GBK" charset="0"/>
                        </a:rPr>
                        <a:t>》</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中美两国关系开始走向正常化</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88977">
                <a:tc vMerge="1">
                  <a:txBody>
                    <a:bodyPr/>
                    <a:lstStyle/>
                    <a:p>
                      <a:endParaRPr lang="zh-CN" altLang="en-US"/>
                    </a:p>
                  </a:txBody>
                  <a:tcPr/>
                </a:tc>
                <a:tc>
                  <a:txBody>
                    <a:bodyPr/>
                    <a:lstStyle/>
                    <a:p>
                      <a:pPr marL="0" indent="0" algn="l" defTabSz="914400" rtl="0" eaLnBrk="1" latinLnBrk="0" hangingPunct="1">
                        <a:lnSpc>
                          <a:spcPct val="120000"/>
                        </a:lnSpc>
                        <a:buNone/>
                      </a:pPr>
                      <a:r>
                        <a:rPr lang="en-US" altLang="zh-CN" sz="2400" b="0" kern="1200" dirty="0" smtClean="0">
                          <a:solidFill>
                            <a:srgbClr val="000000"/>
                          </a:solidFill>
                          <a:latin typeface="宋体" pitchFamily="2" charset="-122"/>
                          <a:ea typeface="宋体" pitchFamily="2" charset="-122"/>
                          <a:cs typeface="方正黑体_GBK" charset="0"/>
                        </a:rPr>
                        <a:t>1979</a:t>
                      </a:r>
                      <a:r>
                        <a:rPr lang="zh-CN" altLang="en-US" sz="2400" b="0" kern="1200" dirty="0" smtClean="0">
                          <a:solidFill>
                            <a:srgbClr val="000000"/>
                          </a:solidFill>
                          <a:latin typeface="宋体" pitchFamily="2" charset="-122"/>
                          <a:ea typeface="宋体" pitchFamily="2" charset="-122"/>
                          <a:cs typeface="方正黑体_GBK" charset="0"/>
                        </a:rPr>
                        <a:t>年，中美正式建立外交关系</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美国承认只有一个中国，台湾是中国领土的一部分，承认中华人民共和国政府是中国的唯一合法政府</a:t>
                      </a:r>
                      <a:endParaRPr lang="zh-CN"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94387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147539256"/>
              </p:ext>
            </p:extLst>
          </p:nvPr>
        </p:nvGraphicFramePr>
        <p:xfrm>
          <a:off x="448408" y="1529864"/>
          <a:ext cx="11298337" cy="4828734"/>
        </p:xfrm>
        <a:graphic>
          <a:graphicData uri="http://schemas.openxmlformats.org/drawingml/2006/table">
            <a:tbl>
              <a:tblPr firstRow="1" bandRow="1">
                <a:tableStyleId>{5940675A-B579-460E-94D1-54222C63F5DA}</a:tableStyleId>
              </a:tblPr>
              <a:tblGrid>
                <a:gridCol w="2074987"/>
                <a:gridCol w="4299439"/>
                <a:gridCol w="4923911"/>
              </a:tblGrid>
              <a:tr h="439614">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阶段与特征</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影响（或意义）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1002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20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世纪</a:t>
                      </a: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70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年代：登上国际大舞台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1972</a:t>
                      </a:r>
                      <a:r>
                        <a:rPr lang="zh-CN" altLang="en-US" sz="2400" b="0" kern="1200" dirty="0" smtClean="0">
                          <a:solidFill>
                            <a:srgbClr val="000000"/>
                          </a:solidFill>
                          <a:latin typeface="宋体" pitchFamily="2" charset="-122"/>
                          <a:ea typeface="宋体" pitchFamily="2" charset="-122"/>
                          <a:cs typeface="方正黑体_GBK" charset="0"/>
                        </a:rPr>
                        <a:t>年，日本首相田中角荣访华</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中日两国正式建立外交关系</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7279">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改革开放后：走向世界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1991</a:t>
                      </a:r>
                      <a:r>
                        <a:rPr lang="zh-CN" altLang="en-US" sz="2400" b="0" kern="1200" dirty="0" smtClean="0">
                          <a:solidFill>
                            <a:srgbClr val="000000"/>
                          </a:solidFill>
                          <a:latin typeface="宋体" pitchFamily="2" charset="-122"/>
                          <a:ea typeface="宋体" pitchFamily="2" charset="-122"/>
                          <a:cs typeface="方正黑体_GBK" charset="0"/>
                        </a:rPr>
                        <a:t>年，中国加入亚太经合组织</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促进了中国的发展和亚太地区的经济合作与发展</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60">
                <a:tc vMerge="1">
                  <a:txBody>
                    <a:bodyPr/>
                    <a:lstStyle/>
                    <a:p>
                      <a:endParaRPr lang="zh-CN" altLang="en-US"/>
                    </a:p>
                  </a:txBody>
                  <a:tcPr/>
                </a:tc>
                <a:tc>
                  <a:txBody>
                    <a:bodyPr/>
                    <a:lstStyle/>
                    <a:p>
                      <a:pPr marL="0" indent="0" algn="l" defTabSz="914400" rtl="0" eaLnBrk="1" latinLnBrk="0" hangingPunct="1">
                        <a:lnSpc>
                          <a:spcPct val="120000"/>
                        </a:lnSpc>
                        <a:buNone/>
                      </a:pPr>
                      <a:r>
                        <a:rPr lang="en-US" altLang="zh-CN" sz="2400" b="0" kern="1200" dirty="0" smtClean="0">
                          <a:solidFill>
                            <a:srgbClr val="000000"/>
                          </a:solidFill>
                          <a:latin typeface="宋体" pitchFamily="2" charset="-122"/>
                          <a:ea typeface="宋体" pitchFamily="2" charset="-122"/>
                          <a:cs typeface="方正黑体_GBK" charset="0"/>
                        </a:rPr>
                        <a:t>1997</a:t>
                      </a:r>
                      <a:r>
                        <a:rPr lang="zh-CN" altLang="en-US" sz="2400" b="0" kern="1200" dirty="0" smtClean="0">
                          <a:solidFill>
                            <a:srgbClr val="000000"/>
                          </a:solidFill>
                          <a:latin typeface="宋体" pitchFamily="2" charset="-122"/>
                          <a:ea typeface="宋体" pitchFamily="2" charset="-122"/>
                          <a:cs typeface="方正黑体_GBK" charset="0"/>
                        </a:rPr>
                        <a:t>年，香港回归祖国</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标志着中国人民洗雪了百年国耻，在完成祖国统一大业的道路上迈出了重要一步</a:t>
                      </a:r>
                      <a:endParaRPr lang="zh-CN"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60">
                <a:tc vMerge="1">
                  <a:txBody>
                    <a:bodyPr/>
                    <a:lstStyle/>
                    <a:p>
                      <a:endParaRPr lang="zh-CN" altLang="en-US"/>
                    </a:p>
                  </a:txBody>
                  <a:tcPr/>
                </a:tc>
                <a:tc>
                  <a:txBody>
                    <a:bodyPr/>
                    <a:lstStyle/>
                    <a:p>
                      <a:pPr marL="0" indent="0" algn="l" defTabSz="914400" rtl="0" eaLnBrk="1" latinLnBrk="0" hangingPunct="1">
                        <a:lnSpc>
                          <a:spcPct val="120000"/>
                        </a:lnSpc>
                        <a:buNone/>
                      </a:pPr>
                      <a:r>
                        <a:rPr lang="en-US" altLang="en-US" sz="2400" b="0" kern="1200" dirty="0" smtClean="0">
                          <a:solidFill>
                            <a:srgbClr val="000000"/>
                          </a:solidFill>
                          <a:latin typeface="宋体" pitchFamily="2" charset="-122"/>
                          <a:ea typeface="宋体" pitchFamily="2" charset="-122"/>
                          <a:cs typeface="方正黑体_GBK" charset="0"/>
                        </a:rPr>
                        <a:t>1999</a:t>
                      </a:r>
                      <a:r>
                        <a:rPr lang="zh-CN" altLang="en-US" sz="2400" b="0" kern="1200" dirty="0" smtClean="0">
                          <a:solidFill>
                            <a:srgbClr val="000000"/>
                          </a:solidFill>
                          <a:latin typeface="宋体" pitchFamily="2" charset="-122"/>
                          <a:ea typeface="宋体" pitchFamily="2" charset="-122"/>
                          <a:cs typeface="方正黑体_GBK" charset="0"/>
                        </a:rPr>
                        <a:t>年，澳门回归祖国</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39802688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97021211"/>
              </p:ext>
            </p:extLst>
          </p:nvPr>
        </p:nvGraphicFramePr>
        <p:xfrm>
          <a:off x="624254" y="1441942"/>
          <a:ext cx="10981811" cy="5139100"/>
        </p:xfrm>
        <a:graphic>
          <a:graphicData uri="http://schemas.openxmlformats.org/drawingml/2006/table">
            <a:tbl>
              <a:tblPr firstRow="1" bandRow="1">
                <a:tableStyleId>{5940675A-B579-460E-94D1-54222C63F5DA}</a:tableStyleId>
              </a:tblPr>
              <a:tblGrid>
                <a:gridCol w="1758461"/>
                <a:gridCol w="4299439"/>
                <a:gridCol w="4923911"/>
              </a:tblGrid>
              <a:tr h="439614">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阶段与特征</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影响（或意义）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7206">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改革开放后：走向世界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2001</a:t>
                      </a:r>
                      <a:r>
                        <a:rPr lang="zh-CN" altLang="en-US" sz="2400" b="0" kern="1200" dirty="0" smtClean="0">
                          <a:solidFill>
                            <a:srgbClr val="000000"/>
                          </a:solidFill>
                          <a:latin typeface="宋体" pitchFamily="2" charset="-122"/>
                          <a:ea typeface="宋体" pitchFamily="2" charset="-122"/>
                          <a:cs typeface="方正黑体_GBK" charset="0"/>
                        </a:rPr>
                        <a:t>年，中国在上海成功主办了亚太经合组织第九次领导人非正式会议</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是一次大规模、高规格的多边外交活动，为我国参与经济全球化开辟了新途径，为国民经济和社会发展开拓了新空间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32241">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2001</a:t>
                      </a:r>
                      <a:r>
                        <a:rPr lang="zh-CN" altLang="en-US" sz="2400" b="0" kern="1200" dirty="0" smtClean="0">
                          <a:solidFill>
                            <a:srgbClr val="000000"/>
                          </a:solidFill>
                          <a:latin typeface="宋体" pitchFamily="2" charset="-122"/>
                          <a:ea typeface="宋体" pitchFamily="2" charset="-122"/>
                          <a:cs typeface="方正黑体_GBK" charset="0"/>
                        </a:rPr>
                        <a:t>年，中国加入世界贸易组织</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向世界展现了一个自信、开放、包容、友善的中国</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039">
                <a:tc vMerge="1">
                  <a:txBody>
                    <a:bodyPr/>
                    <a:lstStyle/>
                    <a:p>
                      <a:endParaRPr lang="zh-CN" altLang="en-US"/>
                    </a:p>
                  </a:txBody>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2008</a:t>
                      </a:r>
                      <a:r>
                        <a:rPr lang="zh-CN" altLang="en-US" sz="2400" b="0" kern="1200" dirty="0" smtClean="0">
                          <a:solidFill>
                            <a:srgbClr val="000000"/>
                          </a:solidFill>
                          <a:latin typeface="宋体" pitchFamily="2" charset="-122"/>
                          <a:ea typeface="宋体" pitchFamily="2" charset="-122"/>
                          <a:cs typeface="方正黑体_GBK" charset="0"/>
                        </a:rPr>
                        <a:t>年，中国成功举办了第</a:t>
                      </a:r>
                      <a:r>
                        <a:rPr lang="en-US" altLang="zh-CN" sz="2400" b="0" kern="1200" dirty="0" smtClean="0">
                          <a:solidFill>
                            <a:srgbClr val="000000"/>
                          </a:solidFill>
                          <a:latin typeface="宋体" pitchFamily="2" charset="-122"/>
                          <a:ea typeface="宋体" pitchFamily="2" charset="-122"/>
                          <a:cs typeface="方正黑体_GBK" charset="0"/>
                        </a:rPr>
                        <a:t>29</a:t>
                      </a:r>
                      <a:r>
                        <a:rPr lang="zh-CN" altLang="en-US" sz="2400" b="0" kern="1200" dirty="0" smtClean="0">
                          <a:solidFill>
                            <a:srgbClr val="000000"/>
                          </a:solidFill>
                          <a:latin typeface="宋体" pitchFamily="2" charset="-122"/>
                          <a:ea typeface="宋体" pitchFamily="2" charset="-122"/>
                          <a:cs typeface="方正黑体_GBK" charset="0"/>
                        </a:rPr>
                        <a:t>届夏季奥运会</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endParaRPr lang="zh-CN"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541057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608052301"/>
              </p:ext>
            </p:extLst>
          </p:nvPr>
        </p:nvGraphicFramePr>
        <p:xfrm>
          <a:off x="624254" y="1503488"/>
          <a:ext cx="10981811" cy="5055573"/>
        </p:xfrm>
        <a:graphic>
          <a:graphicData uri="http://schemas.openxmlformats.org/drawingml/2006/table">
            <a:tbl>
              <a:tblPr firstRow="1" bandRow="1">
                <a:tableStyleId>{5940675A-B579-460E-94D1-54222C63F5DA}</a:tableStyleId>
              </a:tblPr>
              <a:tblGrid>
                <a:gridCol w="1758461"/>
                <a:gridCol w="4299439"/>
                <a:gridCol w="4923911"/>
              </a:tblGrid>
              <a:tr h="439614">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阶段与特征</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影响（或意义）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76044">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改革开放后：走向世界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中国积极发展全球伙伴关系，积极拓展多边外交，广泛参与多边经济、社会领域的活动</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中国特色大国外交全面推进，形成全方位、多层次、立体化的外交布局。中国的国际地位不断提高，成为维护和促进世界和平、稳定与发展的坚定力量，在国际事务中发挥着日益重要的作用</a:t>
                      </a: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39915">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中国举办“一带一路”国际合作高峰论坛、亚太经合组织领导人非正式会议、二十国集团领导人峰会、金砖国家领导人会晤、亚信峰会等重要国际会议</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algn="l" defTabSz="914400" rtl="0" eaLnBrk="1" latinLnBrk="0" hangingPunct="1">
                        <a:lnSpc>
                          <a:spcPct val="150000"/>
                        </a:lnSpc>
                      </a:pPr>
                      <a:endParaRPr lang="en-US"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903592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3885003" cy="642691"/>
            <a:chOff x="1261925" y="629878"/>
            <a:chExt cx="3343686" cy="642691"/>
          </a:xfrm>
        </p:grpSpPr>
        <p:sp>
          <p:nvSpPr>
            <p:cNvPr id="17" name="圆角矩形 6"/>
            <p:cNvSpPr/>
            <p:nvPr>
              <p:custDataLst>
                <p:tags r:id="rId1"/>
              </p:custDataLst>
            </p:nvPr>
          </p:nvSpPr>
          <p:spPr>
            <a:xfrm flipH="1">
              <a:off x="2455866" y="678963"/>
              <a:ext cx="2149745"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中美关系</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785214655"/>
              </p:ext>
            </p:extLst>
          </p:nvPr>
        </p:nvGraphicFramePr>
        <p:xfrm>
          <a:off x="685754" y="2250391"/>
          <a:ext cx="10726662" cy="4326255"/>
        </p:xfrm>
        <a:graphic>
          <a:graphicData uri="http://schemas.openxmlformats.org/drawingml/2006/table">
            <a:tbl>
              <a:tblPr firstRow="1" bandRow="1">
                <a:tableStyleId>{5940675A-B579-460E-94D1-54222C63F5DA}</a:tableStyleId>
              </a:tblPr>
              <a:tblGrid>
                <a:gridCol w="841568"/>
                <a:gridCol w="837809"/>
                <a:gridCol w="9047285"/>
              </a:tblGrid>
              <a:tr h="370840">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493674">
                <a:tc rowSpan="5">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rowSpan="5">
                  <a:txBody>
                    <a:bodyPr/>
                    <a:lstStyle/>
                    <a:p>
                      <a:pPr algn="l"/>
                      <a:r>
                        <a:rPr lang="zh-CN" altLang="en-US" sz="2400" dirty="0" smtClean="0">
                          <a:latin typeface="宋体" pitchFamily="2" charset="-122"/>
                          <a:ea typeface="宋体" pitchFamily="2" charset="-122"/>
                        </a:rPr>
                        <a:t>侵略</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第二次鸦片战争期间，美国充当英、法侵略者的帮凶</a:t>
                      </a:r>
                      <a:endParaRPr lang="zh-CN" altLang="en-US" sz="2400" kern="1200" dirty="0">
                        <a:solidFill>
                          <a:schemeClr val="tx1"/>
                        </a:solidFill>
                        <a:latin typeface="宋体" pitchFamily="2" charset="-122"/>
                        <a:ea typeface="宋体" pitchFamily="2" charset="-122"/>
                        <a:cs typeface="+mn-cs"/>
                      </a:endParaRPr>
                    </a:p>
                  </a:txBody>
                  <a:tcPr anchor="ctr"/>
                </a:tc>
              </a:tr>
              <a:tr h="545988">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太平天国运动时期，美国人华尔率领洋枪队镇压太平军</a:t>
                      </a:r>
                      <a:endParaRPr lang="zh-CN" altLang="en-US" sz="2400" kern="1200" dirty="0">
                        <a:solidFill>
                          <a:schemeClr val="tx1"/>
                        </a:solidFill>
                        <a:latin typeface="宋体" pitchFamily="2" charset="-122"/>
                        <a:ea typeface="宋体" pitchFamily="2" charset="-122"/>
                        <a:cs typeface="+mn-cs"/>
                      </a:endParaRPr>
                    </a:p>
                  </a:txBody>
                  <a:tcPr anchor="ctr"/>
                </a:tc>
              </a:tr>
              <a:tr h="527964">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1900</a:t>
                      </a:r>
                      <a:r>
                        <a:rPr lang="zh-CN" altLang="en-US" sz="2400" kern="1200" dirty="0" smtClean="0">
                          <a:solidFill>
                            <a:schemeClr val="tx1"/>
                          </a:solidFill>
                          <a:latin typeface="宋体" pitchFamily="2" charset="-122"/>
                          <a:ea typeface="宋体" pitchFamily="2" charset="-122"/>
                          <a:cs typeface="+mn-cs"/>
                        </a:rPr>
                        <a:t>年，美国参与八国联军侵华战争</a:t>
                      </a:r>
                      <a:endParaRPr lang="zh-CN" altLang="en-US" sz="2400" kern="1200" dirty="0">
                        <a:solidFill>
                          <a:schemeClr val="tx1"/>
                        </a:solidFill>
                        <a:latin typeface="宋体" pitchFamily="2" charset="-122"/>
                        <a:ea typeface="宋体" pitchFamily="2" charset="-122"/>
                        <a:cs typeface="+mn-cs"/>
                      </a:endParaRPr>
                    </a:p>
                  </a:txBody>
                  <a:tcPr anchor="ctr"/>
                </a:tc>
              </a:tr>
              <a:tr h="1055063">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1919</a:t>
                      </a:r>
                      <a:r>
                        <a:rPr lang="zh-CN" altLang="en-US" sz="2400" kern="1200" dirty="0" smtClean="0">
                          <a:solidFill>
                            <a:schemeClr val="tx1"/>
                          </a:solidFill>
                          <a:latin typeface="宋体" pitchFamily="2" charset="-122"/>
                          <a:ea typeface="宋体" pitchFamily="2" charset="-122"/>
                          <a:cs typeface="+mn-cs"/>
                        </a:rPr>
                        <a:t>年，美国在巴黎和会上拒绝中国代表的合理要求，将第一次世界大战前德国在中国山东的特权全部转让给日本</a:t>
                      </a:r>
                      <a:endParaRPr lang="zh-CN" altLang="en-US" sz="2400" kern="1200" dirty="0">
                        <a:solidFill>
                          <a:schemeClr val="tx1"/>
                        </a:solidFill>
                        <a:latin typeface="宋体" pitchFamily="2" charset="-122"/>
                        <a:ea typeface="宋体" pitchFamily="2" charset="-122"/>
                        <a:cs typeface="+mn-cs"/>
                      </a:endParaRPr>
                    </a:p>
                  </a:txBody>
                  <a:tcPr anchor="ctr"/>
                </a:tc>
              </a:tr>
              <a:tr h="1042314">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1921—1922</a:t>
                      </a:r>
                      <a:r>
                        <a:rPr lang="zh-CN" altLang="en-US" sz="2400" kern="1200" dirty="0" smtClean="0">
                          <a:solidFill>
                            <a:schemeClr val="tx1"/>
                          </a:solidFill>
                          <a:latin typeface="宋体" pitchFamily="2" charset="-122"/>
                          <a:ea typeface="宋体" pitchFamily="2" charset="-122"/>
                          <a:cs typeface="+mn-cs"/>
                        </a:rPr>
                        <a:t>年，在由美国倡议的华盛顿会议上签署了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九国公约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，为美国侵华提供了便利</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560871320"/>
              </p:ext>
            </p:extLst>
          </p:nvPr>
        </p:nvGraphicFramePr>
        <p:xfrm>
          <a:off x="764885" y="1388208"/>
          <a:ext cx="10726662" cy="5232400"/>
        </p:xfrm>
        <a:graphic>
          <a:graphicData uri="http://schemas.openxmlformats.org/drawingml/2006/table">
            <a:tbl>
              <a:tblPr firstRow="1" bandRow="1">
                <a:tableStyleId>{5940675A-B579-460E-94D1-54222C63F5DA}</a:tableStyleId>
              </a:tblPr>
              <a:tblGrid>
                <a:gridCol w="841568"/>
                <a:gridCol w="837809"/>
                <a:gridCol w="9047285"/>
              </a:tblGrid>
              <a:tr h="370840">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36376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a:txBody>
                    <a:bodyPr/>
                    <a:lstStyle/>
                    <a:p>
                      <a:pPr algn="l"/>
                      <a:r>
                        <a:rPr lang="zh-CN" altLang="en-US" sz="2400" dirty="0" smtClean="0">
                          <a:latin typeface="宋体" pitchFamily="2" charset="-122"/>
                          <a:ea typeface="宋体" pitchFamily="2" charset="-122"/>
                        </a:rPr>
                        <a:t>合作</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ts val="3680"/>
                        </a:lnSpc>
                      </a:pPr>
                      <a:r>
                        <a:rPr lang="en-US" altLang="zh-CN" sz="2400" kern="1200" dirty="0" smtClean="0">
                          <a:solidFill>
                            <a:schemeClr val="tx1"/>
                          </a:solidFill>
                          <a:latin typeface="宋体" pitchFamily="2" charset="-122"/>
                          <a:ea typeface="宋体" pitchFamily="2" charset="-122"/>
                          <a:cs typeface="+mn-cs"/>
                        </a:rPr>
                        <a:t>1942</a:t>
                      </a:r>
                      <a:r>
                        <a:rPr lang="zh-CN" altLang="en-US" sz="2400" kern="1200" dirty="0" smtClean="0">
                          <a:solidFill>
                            <a:schemeClr val="tx1"/>
                          </a:solidFill>
                          <a:latin typeface="宋体" pitchFamily="2" charset="-122"/>
                          <a:ea typeface="宋体" pitchFamily="2" charset="-122"/>
                          <a:cs typeface="+mn-cs"/>
                        </a:rPr>
                        <a:t>年，美、英、苏、中等</a:t>
                      </a:r>
                      <a:r>
                        <a:rPr lang="en-US" altLang="zh-CN" sz="2400" kern="1200" dirty="0" smtClean="0">
                          <a:solidFill>
                            <a:schemeClr val="tx1"/>
                          </a:solidFill>
                          <a:latin typeface="宋体" pitchFamily="2" charset="-122"/>
                          <a:ea typeface="宋体" pitchFamily="2" charset="-122"/>
                          <a:cs typeface="+mn-cs"/>
                        </a:rPr>
                        <a:t>26</a:t>
                      </a:r>
                      <a:r>
                        <a:rPr lang="zh-CN" altLang="en-US" sz="2400" kern="1200" dirty="0" smtClean="0">
                          <a:solidFill>
                            <a:schemeClr val="tx1"/>
                          </a:solidFill>
                          <a:latin typeface="宋体" pitchFamily="2" charset="-122"/>
                          <a:ea typeface="宋体" pitchFamily="2" charset="-122"/>
                          <a:cs typeface="+mn-cs"/>
                        </a:rPr>
                        <a:t>个国家代表签署</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联合国家宣言</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，标志着国际反法西斯联盟的正式形成。各国联合抵抗法西斯势力的侵略，最终取得了反法西斯战争的胜利</a:t>
                      </a:r>
                      <a:endParaRPr lang="zh-CN" altLang="en-US" sz="2400" kern="1200" dirty="0">
                        <a:solidFill>
                          <a:schemeClr val="tx1"/>
                        </a:solidFill>
                        <a:latin typeface="宋体" pitchFamily="2" charset="-122"/>
                        <a:ea typeface="宋体" pitchFamily="2" charset="-122"/>
                        <a:cs typeface="+mn-cs"/>
                      </a:endParaRPr>
                    </a:p>
                  </a:txBody>
                  <a:tcPr anchor="ctr"/>
                </a:tc>
              </a:tr>
              <a:tr h="1344224">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现代</a:t>
                      </a:r>
                    </a:p>
                  </a:txBody>
                  <a:tcPr anchor="ctr"/>
                </a:tc>
                <a:tc rowSpan="2">
                  <a:txBody>
                    <a:bodyPr/>
                    <a:lstStyle/>
                    <a:p>
                      <a:pPr marL="0" algn="l" defTabSz="914400" rtl="0" eaLnBrk="1" latinLnBrk="0" hangingPunct="1"/>
                      <a:r>
                        <a:rPr lang="zh-CN" altLang="en-US" sz="2400" kern="1200" dirty="0" smtClean="0">
                          <a:solidFill>
                            <a:schemeClr val="tx1"/>
                          </a:solidFill>
                          <a:latin typeface="宋体" pitchFamily="2" charset="-122"/>
                          <a:ea typeface="宋体" pitchFamily="2" charset="-122"/>
                          <a:cs typeface="+mn-cs"/>
                        </a:rPr>
                        <a:t>敌对</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680"/>
                        </a:lnSpc>
                      </a:pPr>
                      <a:r>
                        <a:rPr lang="zh-CN" altLang="en-US" sz="2400" kern="1200" dirty="0" smtClean="0">
                          <a:solidFill>
                            <a:schemeClr val="tx1"/>
                          </a:solidFill>
                          <a:latin typeface="宋体" pitchFamily="2" charset="-122"/>
                          <a:ea typeface="宋体" pitchFamily="2" charset="-122"/>
                          <a:cs typeface="+mn-cs"/>
                        </a:rPr>
                        <a:t>新中国成立后，为遏制“共产主义”，美国对新中国采取敌视态度，实行外交孤立政策，不与中国建交，并对中国实行封锁禁运、包围威胁的政策</a:t>
                      </a:r>
                      <a:endParaRPr lang="zh-CN" altLang="en-US" sz="2400" kern="1200" dirty="0">
                        <a:solidFill>
                          <a:schemeClr val="tx1"/>
                        </a:solidFill>
                        <a:latin typeface="宋体" pitchFamily="2" charset="-122"/>
                        <a:ea typeface="宋体" pitchFamily="2" charset="-122"/>
                        <a:cs typeface="+mn-cs"/>
                      </a:endParaRPr>
                    </a:p>
                  </a:txBody>
                  <a:tcPr anchor="ctr"/>
                </a:tc>
              </a:tr>
              <a:tr h="1843432">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ts val="3680"/>
                        </a:lnSpc>
                      </a:pPr>
                      <a:r>
                        <a:rPr lang="en-US" altLang="zh-CN" sz="2400" kern="1200" dirty="0" smtClean="0">
                          <a:solidFill>
                            <a:schemeClr val="tx1"/>
                          </a:solidFill>
                          <a:latin typeface="宋体" pitchFamily="2" charset="-122"/>
                          <a:ea typeface="宋体" pitchFamily="2" charset="-122"/>
                          <a:cs typeface="+mn-cs"/>
                        </a:rPr>
                        <a:t>1950</a:t>
                      </a:r>
                      <a:r>
                        <a:rPr lang="zh-CN" altLang="en-US" sz="2400" kern="1200" dirty="0" smtClean="0">
                          <a:solidFill>
                            <a:schemeClr val="tx1"/>
                          </a:solidFill>
                          <a:latin typeface="宋体" pitchFamily="2" charset="-122"/>
                          <a:ea typeface="宋体" pitchFamily="2" charset="-122"/>
                          <a:cs typeface="+mn-cs"/>
                        </a:rPr>
                        <a:t>年，朝鲜内战爆发。美国悍然派兵侵略朝鲜，打到中国边境；美国飞机入侵中国领空，轰炸扫射中国东北边境城市；美国第七舰队入侵中国台湾海峡。美国的侵略活动严重威胁中国的安全。中国人民进行了抗美援朝战争，最终中朝人民取得了反侵略战争的胜利</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666649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683048490"/>
              </p:ext>
            </p:extLst>
          </p:nvPr>
        </p:nvGraphicFramePr>
        <p:xfrm>
          <a:off x="764885" y="1951893"/>
          <a:ext cx="10726662" cy="4159715"/>
        </p:xfrm>
        <a:graphic>
          <a:graphicData uri="http://schemas.openxmlformats.org/drawingml/2006/table">
            <a:tbl>
              <a:tblPr firstRow="1" bandRow="1">
                <a:tableStyleId>{5940675A-B579-460E-94D1-54222C63F5DA}</a:tableStyleId>
              </a:tblPr>
              <a:tblGrid>
                <a:gridCol w="841568"/>
                <a:gridCol w="837809"/>
                <a:gridCol w="9047285"/>
              </a:tblGrid>
              <a:tr h="633045">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337386">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现代</a:t>
                      </a:r>
                    </a:p>
                  </a:txBody>
                  <a:tcPr anchor="ctr"/>
                </a:tc>
                <a:tc rowSpan="3">
                  <a:txBody>
                    <a:bodyPr/>
                    <a:lstStyle/>
                    <a:p>
                      <a:pPr algn="l">
                        <a:lnSpc>
                          <a:spcPct val="150000"/>
                        </a:lnSpc>
                      </a:pPr>
                      <a:r>
                        <a:rPr lang="zh-CN" altLang="en-US" sz="2400" dirty="0" smtClean="0">
                          <a:latin typeface="宋体" pitchFamily="2" charset="-122"/>
                          <a:ea typeface="宋体" pitchFamily="2" charset="-122"/>
                        </a:rPr>
                        <a:t>缓和与建交</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a:t>
                      </a:r>
                      <a:r>
                        <a:rPr lang="en-US" altLang="zh-CN" sz="2400" kern="1200" dirty="0" smtClean="0">
                          <a:solidFill>
                            <a:schemeClr val="tx1"/>
                          </a:solidFill>
                          <a:latin typeface="宋体" pitchFamily="2" charset="-122"/>
                          <a:ea typeface="宋体" pitchFamily="2" charset="-122"/>
                          <a:cs typeface="+mn-cs"/>
                        </a:rPr>
                        <a:t>70</a:t>
                      </a:r>
                      <a:r>
                        <a:rPr lang="zh-CN" altLang="en-US" sz="2400" kern="1200" dirty="0" smtClean="0">
                          <a:solidFill>
                            <a:schemeClr val="tx1"/>
                          </a:solidFill>
                          <a:latin typeface="宋体" pitchFamily="2" charset="-122"/>
                          <a:ea typeface="宋体" pitchFamily="2" charset="-122"/>
                          <a:cs typeface="+mn-cs"/>
                        </a:rPr>
                        <a:t>年代初，随着中国国际地位的提高和国际形势的变化，改善中美关系成为两国共同的要求，中美关系出现了转机</a:t>
                      </a:r>
                      <a:endParaRPr lang="zh-CN" altLang="en-US" sz="2400" kern="1200" dirty="0">
                        <a:solidFill>
                          <a:schemeClr val="tx1"/>
                        </a:solidFill>
                        <a:latin typeface="宋体" pitchFamily="2" charset="-122"/>
                        <a:ea typeface="宋体" pitchFamily="2" charset="-122"/>
                        <a:cs typeface="+mn-cs"/>
                      </a:endParaRPr>
                    </a:p>
                  </a:txBody>
                  <a:tcPr anchor="ctr"/>
                </a:tc>
              </a:tr>
              <a:tr h="1397977">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1972</a:t>
                      </a:r>
                      <a:r>
                        <a:rPr lang="zh-CN" altLang="en-US" sz="2400" kern="1200" dirty="0" smtClean="0">
                          <a:solidFill>
                            <a:schemeClr val="tx1"/>
                          </a:solidFill>
                          <a:latin typeface="宋体" pitchFamily="2" charset="-122"/>
                          <a:ea typeface="宋体" pitchFamily="2" charset="-122"/>
                          <a:cs typeface="+mn-cs"/>
                        </a:rPr>
                        <a:t>年，尼克松访华，中美双方正式签署并发表了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联合公报</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，两国关系开始走向正常化</a:t>
                      </a:r>
                      <a:endParaRPr lang="zh-CN" altLang="en-US" sz="2400" kern="1200" dirty="0">
                        <a:solidFill>
                          <a:schemeClr val="tx1"/>
                        </a:solidFill>
                        <a:latin typeface="宋体" pitchFamily="2" charset="-122"/>
                        <a:ea typeface="宋体" pitchFamily="2" charset="-122"/>
                        <a:cs typeface="+mn-cs"/>
                      </a:endParaRPr>
                    </a:p>
                  </a:txBody>
                  <a:tcPr anchor="ctr"/>
                </a:tc>
              </a:tr>
              <a:tr h="791307">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1979</a:t>
                      </a:r>
                      <a:r>
                        <a:rPr lang="zh-CN" altLang="en-US" sz="2400" kern="1200" dirty="0" smtClean="0">
                          <a:solidFill>
                            <a:schemeClr val="tx1"/>
                          </a:solidFill>
                          <a:latin typeface="宋体" pitchFamily="2" charset="-122"/>
                          <a:ea typeface="宋体" pitchFamily="2" charset="-122"/>
                          <a:cs typeface="+mn-cs"/>
                        </a:rPr>
                        <a:t>年，中美正式建立外交关系，开始了两国关系的新阶段</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360068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494188884"/>
              </p:ext>
            </p:extLst>
          </p:nvPr>
        </p:nvGraphicFramePr>
        <p:xfrm>
          <a:off x="791262" y="1554920"/>
          <a:ext cx="10726662" cy="4863465"/>
        </p:xfrm>
        <a:graphic>
          <a:graphicData uri="http://schemas.openxmlformats.org/drawingml/2006/table">
            <a:tbl>
              <a:tblPr firstRow="1" bandRow="1">
                <a:tableStyleId>{5940675A-B579-460E-94D1-54222C63F5DA}</a:tableStyleId>
              </a:tblPr>
              <a:tblGrid>
                <a:gridCol w="841568"/>
                <a:gridCol w="837809"/>
                <a:gridCol w="9047285"/>
              </a:tblGrid>
              <a:tr h="370840">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486855">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现代</a:t>
                      </a:r>
                    </a:p>
                  </a:txBody>
                  <a:tcPr anchor="ctr"/>
                </a:tc>
                <a:tc rowSpan="3">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多极化的新时代</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1999</a:t>
                      </a:r>
                      <a:r>
                        <a:rPr lang="zh-CN" altLang="en-US" sz="2400" kern="1200" dirty="0" smtClean="0">
                          <a:solidFill>
                            <a:schemeClr val="tx1"/>
                          </a:solidFill>
                          <a:latin typeface="宋体" pitchFamily="2" charset="-122"/>
                          <a:ea typeface="宋体" pitchFamily="2" charset="-122"/>
                          <a:cs typeface="+mn-cs"/>
                        </a:rPr>
                        <a:t>年，以美国为首的北约打着“人权高于主权”的幌子发动战争，轰炸“南联盟”，袭击中国驻南大使馆，</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名中国记者不幸牺牲，严重侵犯了中国的主权</a:t>
                      </a:r>
                      <a:endParaRPr lang="zh-CN" altLang="en-US" sz="2400" kern="1200" dirty="0">
                        <a:solidFill>
                          <a:schemeClr val="tx1"/>
                        </a:solidFill>
                        <a:latin typeface="宋体" pitchFamily="2" charset="-122"/>
                        <a:ea typeface="宋体" pitchFamily="2" charset="-122"/>
                        <a:cs typeface="+mn-cs"/>
                      </a:endParaRPr>
                    </a:p>
                  </a:txBody>
                  <a:tcPr anchor="ctr"/>
                </a:tc>
              </a:tr>
              <a:tr h="1558512">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1979</a:t>
                      </a:r>
                      <a:r>
                        <a:rPr lang="zh-CN" altLang="en-US" sz="2400" kern="1200" dirty="0" smtClean="0">
                          <a:solidFill>
                            <a:schemeClr val="tx1"/>
                          </a:solidFill>
                          <a:latin typeface="宋体" pitchFamily="2" charset="-122"/>
                          <a:ea typeface="宋体" pitchFamily="2" charset="-122"/>
                          <a:cs typeface="+mn-cs"/>
                        </a:rPr>
                        <a:t>年中美建交后，两国在政治、经济、文化等领域加强了交流与合作，实现了双赢。如</a:t>
                      </a:r>
                      <a:r>
                        <a:rPr lang="en-US" altLang="zh-CN" sz="2400" kern="1200" dirty="0" smtClean="0">
                          <a:solidFill>
                            <a:schemeClr val="tx1"/>
                          </a:solidFill>
                          <a:latin typeface="宋体" pitchFamily="2" charset="-122"/>
                          <a:ea typeface="宋体" pitchFamily="2" charset="-122"/>
                          <a:cs typeface="+mn-cs"/>
                        </a:rPr>
                        <a:t>2014</a:t>
                      </a:r>
                      <a:r>
                        <a:rPr lang="zh-CN" altLang="en-US" sz="2400" kern="1200" dirty="0" smtClean="0">
                          <a:solidFill>
                            <a:schemeClr val="tx1"/>
                          </a:solidFill>
                          <a:latin typeface="宋体" pitchFamily="2" charset="-122"/>
                          <a:ea typeface="宋体" pitchFamily="2" charset="-122"/>
                          <a:cs typeface="+mn-cs"/>
                        </a:rPr>
                        <a:t>年亚太经合组织（</a:t>
                      </a:r>
                      <a:r>
                        <a:rPr lang="en-US" altLang="zh-CN" sz="2400" kern="1200" dirty="0" smtClean="0">
                          <a:solidFill>
                            <a:schemeClr val="tx1"/>
                          </a:solidFill>
                          <a:latin typeface="宋体" pitchFamily="2" charset="-122"/>
                          <a:ea typeface="宋体" pitchFamily="2" charset="-122"/>
                          <a:cs typeface="+mn-cs"/>
                        </a:rPr>
                        <a:t>APEC</a:t>
                      </a:r>
                      <a:r>
                        <a:rPr lang="zh-CN" altLang="en-US" sz="2400" kern="1200" dirty="0" smtClean="0">
                          <a:solidFill>
                            <a:schemeClr val="tx1"/>
                          </a:solidFill>
                          <a:latin typeface="宋体" pitchFamily="2" charset="-122"/>
                          <a:ea typeface="宋体" pitchFamily="2" charset="-122"/>
                          <a:cs typeface="+mn-cs"/>
                        </a:rPr>
                        <a:t>）会议期间，在气候、军事、经济方面共达成</a:t>
                      </a:r>
                      <a:r>
                        <a:rPr lang="en-US" altLang="zh-CN" sz="2400" kern="1200" dirty="0" smtClean="0">
                          <a:solidFill>
                            <a:schemeClr val="tx1"/>
                          </a:solidFill>
                          <a:latin typeface="宋体" pitchFamily="2" charset="-122"/>
                          <a:ea typeface="宋体" pitchFamily="2" charset="-122"/>
                          <a:cs typeface="+mn-cs"/>
                        </a:rPr>
                        <a:t>27</a:t>
                      </a:r>
                      <a:r>
                        <a:rPr lang="zh-CN" altLang="en-US" sz="2400" kern="1200" dirty="0" smtClean="0">
                          <a:solidFill>
                            <a:schemeClr val="tx1"/>
                          </a:solidFill>
                          <a:latin typeface="宋体" pitchFamily="2" charset="-122"/>
                          <a:ea typeface="宋体" pitchFamily="2" charset="-122"/>
                          <a:cs typeface="+mn-cs"/>
                        </a:rPr>
                        <a:t>项成果和共识</a:t>
                      </a:r>
                      <a:endParaRPr lang="zh-CN" altLang="en-US" sz="2400" kern="1200" dirty="0">
                        <a:solidFill>
                          <a:schemeClr val="tx1"/>
                        </a:solidFill>
                        <a:latin typeface="宋体" pitchFamily="2" charset="-122"/>
                        <a:ea typeface="宋体" pitchFamily="2" charset="-122"/>
                        <a:cs typeface="+mn-cs"/>
                      </a:endParaRPr>
                    </a:p>
                  </a:txBody>
                  <a:tcPr anchor="ctr"/>
                </a:tc>
              </a:tr>
              <a:tr h="1067462">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美国围绕台湾、人权、西藏等问题百般刁难中国，其中台湾问题是中美关系的焦点。中美关系出现一波三折的特点</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35859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3885003" cy="642691"/>
            <a:chOff x="1261925" y="629878"/>
            <a:chExt cx="3343686" cy="642691"/>
          </a:xfrm>
        </p:grpSpPr>
        <p:sp>
          <p:nvSpPr>
            <p:cNvPr id="17" name="圆角矩形 6"/>
            <p:cNvSpPr/>
            <p:nvPr>
              <p:custDataLst>
                <p:tags r:id="rId1"/>
              </p:custDataLst>
            </p:nvPr>
          </p:nvSpPr>
          <p:spPr>
            <a:xfrm flipH="1">
              <a:off x="2455866" y="678963"/>
              <a:ext cx="2149745"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中日关系</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535906531"/>
              </p:ext>
            </p:extLst>
          </p:nvPr>
        </p:nvGraphicFramePr>
        <p:xfrm>
          <a:off x="676961" y="2451750"/>
          <a:ext cx="10726662" cy="3931920"/>
        </p:xfrm>
        <a:graphic>
          <a:graphicData uri="http://schemas.openxmlformats.org/drawingml/2006/table">
            <a:tbl>
              <a:tblPr firstRow="1" bandRow="1">
                <a:tableStyleId>{5940675A-B579-460E-94D1-54222C63F5DA}</a:tableStyleId>
              </a:tblPr>
              <a:tblGrid>
                <a:gridCol w="841568"/>
                <a:gridCol w="837809"/>
                <a:gridCol w="9047285"/>
              </a:tblGrid>
              <a:tr h="370840">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79624">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rowSpan="2">
                  <a:txBody>
                    <a:bodyPr/>
                    <a:lstStyle/>
                    <a:p>
                      <a:pPr algn="l">
                        <a:lnSpc>
                          <a:spcPct val="150000"/>
                        </a:lnSpc>
                      </a:pPr>
                      <a:r>
                        <a:rPr lang="zh-CN" altLang="en-US" sz="2400" dirty="0" smtClean="0">
                          <a:latin typeface="宋体" pitchFamily="2" charset="-122"/>
                          <a:ea typeface="宋体" pitchFamily="2" charset="-122"/>
                        </a:rPr>
                        <a:t>侵略与反抗</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1894—1895</a:t>
                      </a:r>
                      <a:r>
                        <a:rPr lang="zh-CN" altLang="en-US" sz="2400" kern="1200" dirty="0" smtClean="0">
                          <a:solidFill>
                            <a:schemeClr val="tx1"/>
                          </a:solidFill>
                          <a:latin typeface="宋体" pitchFamily="2" charset="-122"/>
                          <a:ea typeface="宋体" pitchFamily="2" charset="-122"/>
                          <a:cs typeface="+mn-cs"/>
                        </a:rPr>
                        <a:t>年，日本发动甲午中日战争，最终中国战败，双方签订了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马关条约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，大大加深了中国的半殖民地化程度，使中国的民族危机空前严重</a:t>
                      </a:r>
                      <a:endParaRPr lang="zh-CN" altLang="en-US" sz="2400" kern="1200" dirty="0">
                        <a:solidFill>
                          <a:schemeClr val="tx1"/>
                        </a:solidFill>
                        <a:latin typeface="宋体" pitchFamily="2" charset="-122"/>
                        <a:ea typeface="宋体" pitchFamily="2" charset="-122"/>
                        <a:cs typeface="+mn-cs"/>
                      </a:endParaRPr>
                    </a:p>
                  </a:txBody>
                  <a:tcPr anchor="ctr"/>
                </a:tc>
              </a:tr>
              <a:tr h="277576">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1900—1901</a:t>
                      </a:r>
                      <a:r>
                        <a:rPr lang="zh-CN" altLang="en-US" sz="2400" kern="1200" dirty="0" smtClean="0">
                          <a:solidFill>
                            <a:schemeClr val="tx1"/>
                          </a:solidFill>
                          <a:latin typeface="宋体" pitchFamily="2" charset="-122"/>
                          <a:ea typeface="宋体" pitchFamily="2" charset="-122"/>
                          <a:cs typeface="+mn-cs"/>
                        </a:rPr>
                        <a:t>年，日本参与八国联军侵华战争，中国战败并被迫签订了丧权辱国的</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辛丑条约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，中国完全陷入半殖民地半封建社会的深渊</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861313605"/>
              </p:ext>
            </p:extLst>
          </p:nvPr>
        </p:nvGraphicFramePr>
        <p:xfrm>
          <a:off x="756093" y="1382005"/>
          <a:ext cx="10726662" cy="5210175"/>
        </p:xfrm>
        <a:graphic>
          <a:graphicData uri="http://schemas.openxmlformats.org/drawingml/2006/table">
            <a:tbl>
              <a:tblPr firstRow="1" bandRow="1">
                <a:tableStyleId>{5940675A-B579-460E-94D1-54222C63F5DA}</a:tableStyleId>
              </a:tblPr>
              <a:tblGrid>
                <a:gridCol w="841568"/>
                <a:gridCol w="837809"/>
                <a:gridCol w="9047285"/>
              </a:tblGrid>
              <a:tr h="390454">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466703">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rowSpan="4">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侵略与反抗</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880"/>
                        </a:lnSpc>
                      </a:pPr>
                      <a:r>
                        <a:rPr lang="en-US" altLang="zh-CN" sz="2400" kern="1200" dirty="0" smtClean="0">
                          <a:solidFill>
                            <a:schemeClr val="tx1"/>
                          </a:solidFill>
                          <a:latin typeface="宋体" pitchFamily="2" charset="-122"/>
                          <a:ea typeface="宋体" pitchFamily="2" charset="-122"/>
                          <a:cs typeface="+mn-cs"/>
                        </a:rPr>
                        <a:t>1931</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9</a:t>
                      </a:r>
                      <a:r>
                        <a:rPr lang="zh-CN" altLang="en-US" sz="2400" kern="1200" dirty="0" smtClean="0">
                          <a:solidFill>
                            <a:schemeClr val="tx1"/>
                          </a:solidFill>
                          <a:latin typeface="宋体" pitchFamily="2" charset="-122"/>
                          <a:ea typeface="宋体" pitchFamily="2" charset="-122"/>
                          <a:cs typeface="+mn-cs"/>
                        </a:rPr>
                        <a:t>月</a:t>
                      </a:r>
                      <a:r>
                        <a:rPr lang="en-US" altLang="zh-CN" sz="2400" kern="1200" dirty="0" smtClean="0">
                          <a:solidFill>
                            <a:schemeClr val="tx1"/>
                          </a:solidFill>
                          <a:latin typeface="宋体" pitchFamily="2" charset="-122"/>
                          <a:ea typeface="宋体" pitchFamily="2" charset="-122"/>
                          <a:cs typeface="+mn-cs"/>
                        </a:rPr>
                        <a:t>18</a:t>
                      </a:r>
                      <a:r>
                        <a:rPr lang="zh-CN" altLang="en-US" sz="2400" kern="1200" dirty="0" smtClean="0">
                          <a:solidFill>
                            <a:schemeClr val="tx1"/>
                          </a:solidFill>
                          <a:latin typeface="宋体" pitchFamily="2" charset="-122"/>
                          <a:ea typeface="宋体" pitchFamily="2" charset="-122"/>
                          <a:cs typeface="+mn-cs"/>
                        </a:rPr>
                        <a:t>日，日本袭击中国东北军驻地北大营，炮轰沈阳城，发动了九一八事变。九一八事变成为中国人民抗日战争的起点，揭开了世界反法西斯战争的序幕。中国人民开始了局部抗战</a:t>
                      </a:r>
                      <a:endParaRPr lang="zh-CN" altLang="en-US" sz="2400" kern="1200" dirty="0">
                        <a:solidFill>
                          <a:schemeClr val="tx1"/>
                        </a:solidFill>
                        <a:latin typeface="宋体" pitchFamily="2" charset="-122"/>
                        <a:ea typeface="宋体" pitchFamily="2" charset="-122"/>
                        <a:cs typeface="+mn-cs"/>
                      </a:endParaRPr>
                    </a:p>
                  </a:txBody>
                  <a:tcPr anchor="ctr"/>
                </a:tc>
              </a:tr>
              <a:tr h="608943">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1937</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7</a:t>
                      </a:r>
                      <a:r>
                        <a:rPr lang="zh-CN" altLang="en-US" sz="2400" kern="1200" dirty="0" smtClean="0">
                          <a:solidFill>
                            <a:schemeClr val="tx1"/>
                          </a:solidFill>
                          <a:latin typeface="宋体" pitchFamily="2" charset="-122"/>
                          <a:ea typeface="宋体" pitchFamily="2" charset="-122"/>
                          <a:cs typeface="+mn-cs"/>
                        </a:rPr>
                        <a:t>月</a:t>
                      </a:r>
                      <a:r>
                        <a:rPr lang="en-US" altLang="zh-CN" sz="2400" kern="1200" dirty="0" smtClean="0">
                          <a:solidFill>
                            <a:schemeClr val="tx1"/>
                          </a:solidFill>
                          <a:latin typeface="宋体" pitchFamily="2" charset="-122"/>
                          <a:ea typeface="宋体" pitchFamily="2" charset="-122"/>
                          <a:cs typeface="+mn-cs"/>
                        </a:rPr>
                        <a:t>7</a:t>
                      </a:r>
                      <a:r>
                        <a:rPr lang="zh-CN" altLang="en-US" sz="2400" kern="1200" dirty="0" smtClean="0">
                          <a:solidFill>
                            <a:schemeClr val="tx1"/>
                          </a:solidFill>
                          <a:latin typeface="宋体" pitchFamily="2" charset="-122"/>
                          <a:ea typeface="宋体" pitchFamily="2" charset="-122"/>
                          <a:cs typeface="+mn-cs"/>
                        </a:rPr>
                        <a:t>日，日本发动七七事变，标志着中国全民族抗战的开始</a:t>
                      </a:r>
                      <a:endParaRPr lang="zh-CN" altLang="en-US" sz="2400" kern="1200" dirty="0">
                        <a:solidFill>
                          <a:schemeClr val="tx1"/>
                        </a:solidFill>
                        <a:latin typeface="宋体" pitchFamily="2" charset="-122"/>
                        <a:ea typeface="宋体" pitchFamily="2" charset="-122"/>
                        <a:cs typeface="+mn-cs"/>
                      </a:endParaRPr>
                    </a:p>
                  </a:txBody>
                  <a:tcPr anchor="ctr"/>
                </a:tc>
              </a:tr>
              <a:tr h="965834">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1937</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12</a:t>
                      </a:r>
                      <a:r>
                        <a:rPr lang="zh-CN" altLang="en-US" sz="2400" kern="1200" dirty="0" smtClean="0">
                          <a:solidFill>
                            <a:schemeClr val="tx1"/>
                          </a:solidFill>
                          <a:latin typeface="宋体" pitchFamily="2" charset="-122"/>
                          <a:ea typeface="宋体" pitchFamily="2" charset="-122"/>
                          <a:cs typeface="+mn-cs"/>
                        </a:rPr>
                        <a:t>月，日军攻陷南京后，进行了血腥大屠杀，屠杀中国军民</a:t>
                      </a:r>
                      <a:r>
                        <a:rPr lang="en-US" altLang="zh-CN" sz="2400" kern="1200" dirty="0" smtClean="0">
                          <a:solidFill>
                            <a:schemeClr val="tx1"/>
                          </a:solidFill>
                          <a:latin typeface="宋体" pitchFamily="2" charset="-122"/>
                          <a:ea typeface="宋体" pitchFamily="2" charset="-122"/>
                          <a:cs typeface="+mn-cs"/>
                        </a:rPr>
                        <a:t>30</a:t>
                      </a:r>
                      <a:r>
                        <a:rPr lang="zh-CN" altLang="en-US" sz="2400" kern="1200" dirty="0" smtClean="0">
                          <a:solidFill>
                            <a:schemeClr val="tx1"/>
                          </a:solidFill>
                          <a:latin typeface="宋体" pitchFamily="2" charset="-122"/>
                          <a:ea typeface="宋体" pitchFamily="2" charset="-122"/>
                          <a:cs typeface="+mn-cs"/>
                        </a:rPr>
                        <a:t>万人以上</a:t>
                      </a:r>
                      <a:endParaRPr lang="zh-CN" altLang="en-US" sz="2400" kern="1200" dirty="0">
                        <a:solidFill>
                          <a:schemeClr val="tx1"/>
                        </a:solidFill>
                        <a:latin typeface="宋体" pitchFamily="2" charset="-122"/>
                        <a:ea typeface="宋体" pitchFamily="2" charset="-122"/>
                        <a:cs typeface="+mn-cs"/>
                      </a:endParaRPr>
                    </a:p>
                  </a:txBody>
                  <a:tcPr anchor="ctr"/>
                </a:tc>
              </a:tr>
              <a:tr h="1334245">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ts val="3880"/>
                        </a:lnSpc>
                      </a:pPr>
                      <a:r>
                        <a:rPr lang="en-US" altLang="zh-CN" sz="2400" kern="1200" dirty="0" smtClean="0">
                          <a:solidFill>
                            <a:schemeClr val="tx1"/>
                          </a:solidFill>
                          <a:latin typeface="宋体" pitchFamily="2" charset="-122"/>
                          <a:ea typeface="宋体" pitchFamily="2" charset="-122"/>
                          <a:cs typeface="+mn-cs"/>
                        </a:rPr>
                        <a:t>1945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8</a:t>
                      </a:r>
                      <a:r>
                        <a:rPr lang="zh-CN" altLang="en-US" sz="2400" kern="1200" dirty="0" smtClean="0">
                          <a:solidFill>
                            <a:schemeClr val="tx1"/>
                          </a:solidFill>
                          <a:latin typeface="宋体" pitchFamily="2" charset="-122"/>
                          <a:ea typeface="宋体" pitchFamily="2" charset="-122"/>
                          <a:cs typeface="+mn-cs"/>
                        </a:rPr>
                        <a:t>月</a:t>
                      </a:r>
                      <a:r>
                        <a:rPr lang="en-US" altLang="zh-CN" sz="2400" kern="1200" dirty="0" smtClean="0">
                          <a:solidFill>
                            <a:schemeClr val="tx1"/>
                          </a:solidFill>
                          <a:latin typeface="宋体" pitchFamily="2" charset="-122"/>
                          <a:ea typeface="宋体" pitchFamily="2" charset="-122"/>
                          <a:cs typeface="+mn-cs"/>
                        </a:rPr>
                        <a:t>15</a:t>
                      </a:r>
                      <a:r>
                        <a:rPr lang="zh-CN" altLang="en-US" sz="2400" kern="1200" dirty="0" smtClean="0">
                          <a:solidFill>
                            <a:schemeClr val="tx1"/>
                          </a:solidFill>
                          <a:latin typeface="宋体" pitchFamily="2" charset="-122"/>
                          <a:ea typeface="宋体" pitchFamily="2" charset="-122"/>
                          <a:cs typeface="+mn-cs"/>
                        </a:rPr>
                        <a:t>日，日本宣布无条件投降，这是中国近代以来反抗外敌入侵第一次取得完全胜利的民族解放战争，对世界反法西斯战争的胜利、维护世界和平作出了巨大贡献</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53292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540276"/>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836077" y="2871626"/>
            <a:ext cx="10647485" cy="3329758"/>
          </a:xfrm>
          <a:prstGeom prst="rect">
            <a:avLst/>
          </a:prstGeom>
          <a:noFill/>
        </p:spPr>
        <p:txBody>
          <a:bodyPr wrap="square" rtlCol="0">
            <a:spAutoFit/>
          </a:bodyPr>
          <a:lstStyle/>
          <a:p>
            <a:pPr>
              <a:lnSpc>
                <a:spcPct val="150000"/>
              </a:lnSpc>
            </a:pPr>
            <a:r>
              <a:rPr lang="en-US" altLang="zh-CN" sz="2400" dirty="0" smtClean="0">
                <a:latin typeface="宋体" pitchFamily="2" charset="-122"/>
                <a:ea typeface="宋体" pitchFamily="2" charset="-122"/>
              </a:rPr>
              <a:t>    2021</a:t>
            </a:r>
            <a:r>
              <a:rPr lang="zh-CN" altLang="en-US" sz="2400" dirty="0" smtClean="0">
                <a:latin typeface="宋体" pitchFamily="2" charset="-122"/>
                <a:ea typeface="宋体" pitchFamily="2" charset="-122"/>
              </a:rPr>
              <a:t>年，中</a:t>
            </a:r>
            <a:r>
              <a:rPr lang="zh-CN" altLang="en-US" sz="2400" dirty="0">
                <a:latin typeface="宋体" pitchFamily="2" charset="-122"/>
                <a:ea typeface="宋体" pitchFamily="2" charset="-122"/>
              </a:rPr>
              <a:t>国外交会比</a:t>
            </a:r>
            <a:r>
              <a:rPr lang="en-US" altLang="zh-CN" sz="2400" dirty="0">
                <a:latin typeface="宋体" pitchFamily="2" charset="-122"/>
                <a:ea typeface="宋体" pitchFamily="2" charset="-122"/>
              </a:rPr>
              <a:t>2020</a:t>
            </a:r>
            <a:r>
              <a:rPr lang="zh-CN" altLang="en-US" sz="2400" dirty="0">
                <a:latin typeface="宋体" pitchFamily="2" charset="-122"/>
                <a:ea typeface="宋体" pitchFamily="2" charset="-122"/>
              </a:rPr>
              <a:t>年更加的积极主动。中国外交在</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年里的七大</a:t>
            </a:r>
            <a:r>
              <a:rPr lang="zh-CN" altLang="en-US" sz="2400" dirty="0" smtClean="0">
                <a:latin typeface="宋体" pitchFamily="2" charset="-122"/>
                <a:ea typeface="宋体" pitchFamily="2" charset="-122"/>
              </a:rPr>
              <a:t>任务：一</a:t>
            </a:r>
            <a:r>
              <a:rPr lang="zh-CN" altLang="en-US" sz="2400" dirty="0">
                <a:latin typeface="宋体" pitchFamily="2" charset="-122"/>
                <a:ea typeface="宋体" pitchFamily="2" charset="-122"/>
              </a:rPr>
              <a:t>是全力服务国家发展</a:t>
            </a:r>
            <a:r>
              <a:rPr lang="zh-CN" altLang="en-US" sz="2400" dirty="0" smtClean="0">
                <a:latin typeface="宋体" pitchFamily="2" charset="-122"/>
                <a:ea typeface="宋体" pitchFamily="2" charset="-122"/>
              </a:rPr>
              <a:t>战略，二</a:t>
            </a:r>
            <a:r>
              <a:rPr lang="zh-CN" altLang="en-US" sz="2400" dirty="0">
                <a:latin typeface="宋体" pitchFamily="2" charset="-122"/>
                <a:ea typeface="宋体" pitchFamily="2" charset="-122"/>
              </a:rPr>
              <a:t>是助力世界经济加快</a:t>
            </a:r>
            <a:r>
              <a:rPr lang="zh-CN" altLang="en-US" sz="2400" dirty="0" smtClean="0">
                <a:latin typeface="宋体" pitchFamily="2" charset="-122"/>
                <a:ea typeface="宋体" pitchFamily="2" charset="-122"/>
              </a:rPr>
              <a:t>复苏，三</a:t>
            </a:r>
            <a:r>
              <a:rPr lang="zh-CN" altLang="en-US" sz="2400" dirty="0">
                <a:latin typeface="宋体" pitchFamily="2" charset="-122"/>
                <a:ea typeface="宋体" pitchFamily="2" charset="-122"/>
              </a:rPr>
              <a:t>是推动构建新型国际</a:t>
            </a:r>
            <a:r>
              <a:rPr lang="zh-CN" altLang="en-US" sz="2400" dirty="0" smtClean="0">
                <a:latin typeface="宋体" pitchFamily="2" charset="-122"/>
                <a:ea typeface="宋体" pitchFamily="2" charset="-122"/>
              </a:rPr>
              <a:t>关系，四</a:t>
            </a:r>
            <a:r>
              <a:rPr lang="zh-CN" altLang="en-US" sz="2400" dirty="0">
                <a:latin typeface="宋体" pitchFamily="2" charset="-122"/>
                <a:ea typeface="宋体" pitchFamily="2" charset="-122"/>
              </a:rPr>
              <a:t>是持续深化国际和地区</a:t>
            </a:r>
            <a:r>
              <a:rPr lang="zh-CN" altLang="en-US" sz="2400" dirty="0" smtClean="0">
                <a:latin typeface="宋体" pitchFamily="2" charset="-122"/>
                <a:ea typeface="宋体" pitchFamily="2" charset="-122"/>
              </a:rPr>
              <a:t>合作，五</a:t>
            </a:r>
            <a:r>
              <a:rPr lang="zh-CN" altLang="en-US" sz="2400" dirty="0">
                <a:latin typeface="宋体" pitchFamily="2" charset="-122"/>
                <a:ea typeface="宋体" pitchFamily="2" charset="-122"/>
              </a:rPr>
              <a:t>是主动参与全球治理</a:t>
            </a:r>
            <a:r>
              <a:rPr lang="zh-CN" altLang="en-US" sz="2400" dirty="0" smtClean="0">
                <a:latin typeface="宋体" pitchFamily="2" charset="-122"/>
                <a:ea typeface="宋体" pitchFamily="2" charset="-122"/>
              </a:rPr>
              <a:t>变革，六</a:t>
            </a:r>
            <a:r>
              <a:rPr lang="zh-CN" altLang="en-US" sz="2400" dirty="0">
                <a:latin typeface="宋体" pitchFamily="2" charset="-122"/>
                <a:ea typeface="宋体" pitchFamily="2" charset="-122"/>
              </a:rPr>
              <a:t>是不断促进各国</a:t>
            </a:r>
            <a:r>
              <a:rPr lang="zh-CN" altLang="en-US" sz="2400" dirty="0" smtClean="0">
                <a:latin typeface="宋体" pitchFamily="2" charset="-122"/>
                <a:ea typeface="宋体" pitchFamily="2" charset="-122"/>
              </a:rPr>
              <a:t>相互理解，七</a:t>
            </a:r>
            <a:r>
              <a:rPr lang="zh-CN" altLang="en-US" sz="2400" dirty="0">
                <a:latin typeface="宋体" pitchFamily="2" charset="-122"/>
                <a:ea typeface="宋体" pitchFamily="2" charset="-122"/>
              </a:rPr>
              <a:t>是继续推进构建人类命运共同体。</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年中国外交七大</a:t>
            </a:r>
            <a:r>
              <a:rPr lang="zh-CN" altLang="en-US" sz="2400" dirty="0" smtClean="0">
                <a:latin typeface="宋体" pitchFamily="2" charset="-122"/>
                <a:ea typeface="宋体" pitchFamily="2" charset="-122"/>
              </a:rPr>
              <a:t>任务，其</a:t>
            </a:r>
            <a:r>
              <a:rPr lang="zh-CN" altLang="en-US" sz="2400" dirty="0">
                <a:latin typeface="宋体" pitchFamily="2" charset="-122"/>
                <a:ea typeface="宋体" pitchFamily="2" charset="-122"/>
              </a:rPr>
              <a:t>核心是</a:t>
            </a:r>
            <a:r>
              <a:rPr lang="zh-CN" altLang="en-US" sz="2400" dirty="0" smtClean="0">
                <a:latin typeface="宋体" pitchFamily="2" charset="-122"/>
                <a:ea typeface="宋体" pitchFamily="2" charset="-122"/>
              </a:rPr>
              <a:t>“和平与发展”，中国</a:t>
            </a:r>
            <a:r>
              <a:rPr lang="zh-CN" altLang="en-US" sz="2400" dirty="0">
                <a:latin typeface="宋体" pitchFamily="2" charset="-122"/>
                <a:ea typeface="宋体" pitchFamily="2" charset="-122"/>
              </a:rPr>
              <a:t>外交更加积极</a:t>
            </a:r>
            <a:r>
              <a:rPr lang="zh-CN" altLang="en-US" sz="2400" dirty="0" smtClean="0">
                <a:latin typeface="宋体" pitchFamily="2" charset="-122"/>
                <a:ea typeface="宋体" pitchFamily="2" charset="-122"/>
              </a:rPr>
              <a:t>主动，会</a:t>
            </a:r>
            <a:r>
              <a:rPr lang="zh-CN" altLang="en-US" sz="2400" dirty="0">
                <a:latin typeface="宋体" pitchFamily="2" charset="-122"/>
                <a:ea typeface="宋体" pitchFamily="2" charset="-122"/>
              </a:rPr>
              <a:t>让国际爱好和平的力量增强。</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8126085"/>
              </p:ext>
            </p:extLst>
          </p:nvPr>
        </p:nvGraphicFramePr>
        <p:xfrm>
          <a:off x="773678" y="1282722"/>
          <a:ext cx="10726662" cy="5324692"/>
        </p:xfrm>
        <a:graphic>
          <a:graphicData uri="http://schemas.openxmlformats.org/drawingml/2006/table">
            <a:tbl>
              <a:tblPr firstRow="1" bandRow="1">
                <a:tableStyleId>{5940675A-B579-460E-94D1-54222C63F5DA}</a:tableStyleId>
              </a:tblPr>
              <a:tblGrid>
                <a:gridCol w="841568"/>
                <a:gridCol w="837809"/>
                <a:gridCol w="9047285"/>
              </a:tblGrid>
              <a:tr h="465037">
                <a:tc>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特征</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550563">
                <a:tc row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现代</a:t>
                      </a:r>
                    </a:p>
                  </a:txBody>
                  <a:tcPr anchor="ctr"/>
                </a:tc>
                <a:tc>
                  <a:txBody>
                    <a:bodyPr/>
                    <a:lstStyle/>
                    <a:p>
                      <a:pPr marL="0" algn="l" defTabSz="914400" rtl="0" eaLnBrk="1" latinLnBrk="0" hangingPunct="1"/>
                      <a:r>
                        <a:rPr lang="zh-CN" altLang="en-US" sz="2400" kern="1200" dirty="0" smtClean="0">
                          <a:solidFill>
                            <a:schemeClr val="tx1"/>
                          </a:solidFill>
                          <a:latin typeface="宋体" pitchFamily="2" charset="-122"/>
                          <a:ea typeface="宋体" pitchFamily="2" charset="-122"/>
                          <a:cs typeface="+mn-cs"/>
                        </a:rPr>
                        <a:t>对峙</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新中国成立初期，日本追随美国对中国实行敌视对立政策</a:t>
                      </a:r>
                      <a:endParaRPr lang="zh-CN" altLang="en-US" sz="2400" kern="1200" dirty="0">
                        <a:solidFill>
                          <a:schemeClr val="tx1"/>
                        </a:solidFill>
                        <a:latin typeface="宋体" pitchFamily="2" charset="-122"/>
                        <a:ea typeface="宋体" pitchFamily="2" charset="-122"/>
                        <a:cs typeface="+mn-cs"/>
                      </a:endParaRPr>
                    </a:p>
                  </a:txBody>
                  <a:tcPr anchor="ctr"/>
                </a:tc>
              </a:tr>
              <a:tr h="904014">
                <a:tc vMerge="1">
                  <a:txBody>
                    <a:bodyPr/>
                    <a:lstStyle/>
                    <a:p>
                      <a:endParaRPr lang="zh-CN" altLang="en-US"/>
                    </a:p>
                  </a:txBody>
                  <a:tcPr/>
                </a:tc>
                <a:tc rowSpan="2">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缓和与建交</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680"/>
                        </a:lnSpc>
                      </a:pPr>
                      <a:r>
                        <a:rPr lang="en-US" altLang="zh-CN" sz="2400" kern="1200" dirty="0" smtClean="0">
                          <a:solidFill>
                            <a:schemeClr val="tx1"/>
                          </a:solidFill>
                          <a:latin typeface="宋体" pitchFamily="2" charset="-122"/>
                          <a:ea typeface="宋体" pitchFamily="2" charset="-122"/>
                          <a:cs typeface="+mn-cs"/>
                        </a:rPr>
                        <a:t>1972</a:t>
                      </a:r>
                      <a:r>
                        <a:rPr lang="zh-CN" altLang="en-US" sz="2400" kern="1200" dirty="0" smtClean="0">
                          <a:solidFill>
                            <a:schemeClr val="tx1"/>
                          </a:solidFill>
                          <a:latin typeface="宋体" pitchFamily="2" charset="-122"/>
                          <a:ea typeface="宋体" pitchFamily="2" charset="-122"/>
                          <a:cs typeface="+mn-cs"/>
                        </a:rPr>
                        <a:t>年，日本首相田中角荣访华，中日两国正式建立外交关系，打破了两国长久以来的对立状态，中日关系开始走向正常化</a:t>
                      </a:r>
                      <a:endParaRPr lang="zh-CN" altLang="en-US" sz="2400" kern="1200" dirty="0">
                        <a:solidFill>
                          <a:schemeClr val="tx1"/>
                        </a:solidFill>
                        <a:latin typeface="宋体" pitchFamily="2" charset="-122"/>
                        <a:ea typeface="宋体" pitchFamily="2" charset="-122"/>
                        <a:cs typeface="+mn-cs"/>
                      </a:endParaRPr>
                    </a:p>
                  </a:txBody>
                  <a:tcPr anchor="ctr"/>
                </a:tc>
              </a:tr>
              <a:tr h="1341089">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ts val="3680"/>
                        </a:lnSpc>
                      </a:pPr>
                      <a:r>
                        <a:rPr lang="en-US" altLang="zh-CN" sz="2400" kern="1200" dirty="0" smtClean="0">
                          <a:solidFill>
                            <a:schemeClr val="tx1"/>
                          </a:solidFill>
                          <a:latin typeface="宋体" pitchFamily="2" charset="-122"/>
                          <a:ea typeface="宋体" pitchFamily="2" charset="-122"/>
                          <a:cs typeface="+mn-cs"/>
                        </a:rPr>
                        <a:t>1978</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10</a:t>
                      </a:r>
                      <a:r>
                        <a:rPr lang="zh-CN" altLang="en-US" sz="2400" kern="1200" dirty="0" smtClean="0">
                          <a:solidFill>
                            <a:schemeClr val="tx1"/>
                          </a:solidFill>
                          <a:latin typeface="宋体" pitchFamily="2" charset="-122"/>
                          <a:ea typeface="宋体" pitchFamily="2" charset="-122"/>
                          <a:cs typeface="+mn-cs"/>
                        </a:rPr>
                        <a:t>月</a:t>
                      </a:r>
                      <a:r>
                        <a:rPr lang="en-US" altLang="zh-CN" sz="2400" kern="1200" dirty="0" smtClean="0">
                          <a:solidFill>
                            <a:schemeClr val="tx1"/>
                          </a:solidFill>
                          <a:latin typeface="宋体" pitchFamily="2" charset="-122"/>
                          <a:ea typeface="宋体" pitchFamily="2" charset="-122"/>
                          <a:cs typeface="+mn-cs"/>
                        </a:rPr>
                        <a:t>23</a:t>
                      </a:r>
                      <a:r>
                        <a:rPr lang="zh-CN" altLang="en-US" sz="2400" kern="1200" dirty="0" smtClean="0">
                          <a:solidFill>
                            <a:schemeClr val="tx1"/>
                          </a:solidFill>
                          <a:latin typeface="宋体" pitchFamily="2" charset="-122"/>
                          <a:ea typeface="宋体" pitchFamily="2" charset="-122"/>
                          <a:cs typeface="+mn-cs"/>
                        </a:rPr>
                        <a:t>日，</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中日和平友好条约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签订，以法律的形式确认了</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中日联合声明</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的各项原则，为中日关系的全面发展奠定了政治基础</a:t>
                      </a:r>
                      <a:endParaRPr lang="zh-CN" altLang="en-US" sz="2400" kern="1200" dirty="0">
                        <a:solidFill>
                          <a:schemeClr val="tx1"/>
                        </a:solidFill>
                        <a:latin typeface="宋体" pitchFamily="2" charset="-122"/>
                        <a:ea typeface="宋体" pitchFamily="2" charset="-122"/>
                        <a:cs typeface="+mn-cs"/>
                      </a:endParaRPr>
                    </a:p>
                  </a:txBody>
                  <a:tcPr anchor="ctr"/>
                </a:tc>
              </a:tr>
              <a:tr h="1842593">
                <a:tc vMerge="1">
                  <a:txBody>
                    <a:bodyPr/>
                    <a:lstStyle/>
                    <a:p>
                      <a:endParaRPr lang="zh-CN" altLang="en-US"/>
                    </a:p>
                  </a:txBody>
                  <a:tcPr/>
                </a:tc>
                <a:tc>
                  <a:txBody>
                    <a:bodyPr/>
                    <a:lstStyle/>
                    <a:p>
                      <a:pPr marL="0" algn="l" defTabSz="914400" rtl="0" eaLnBrk="1" latinLnBrk="0" hangingPunct="1"/>
                      <a:r>
                        <a:rPr lang="zh-CN" altLang="en-US" sz="2400" kern="1200" dirty="0" smtClean="0">
                          <a:solidFill>
                            <a:schemeClr val="tx1"/>
                          </a:solidFill>
                          <a:latin typeface="宋体" pitchFamily="2" charset="-122"/>
                          <a:ea typeface="宋体" pitchFamily="2" charset="-122"/>
                          <a:cs typeface="+mn-cs"/>
                        </a:rPr>
                        <a:t>摩擦</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ts val="3680"/>
                        </a:lnSpc>
                      </a:pPr>
                      <a:r>
                        <a:rPr lang="zh-CN" altLang="en-US" sz="2400" kern="1200" dirty="0" smtClean="0">
                          <a:solidFill>
                            <a:schemeClr val="tx1"/>
                          </a:solidFill>
                          <a:latin typeface="宋体" pitchFamily="2" charset="-122"/>
                          <a:ea typeface="宋体" pitchFamily="2" charset="-122"/>
                          <a:cs typeface="+mn-cs"/>
                        </a:rPr>
                        <a:t>近年来，日本右翼势力在中国钓鱼岛问题上多次制造麻烦，侵犯中国主权；日本右翼势力歪曲历史，编写美化侵略战争、鼓吹国家主义和极端民族主义的历史教科书；日本首相多次参拜靖国神社，为军国主义招魂</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8559396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4782574" cy="642691"/>
            <a:chOff x="1261925" y="629878"/>
            <a:chExt cx="4116194" cy="642691"/>
          </a:xfrm>
        </p:grpSpPr>
        <p:sp>
          <p:nvSpPr>
            <p:cNvPr id="17" name="圆角矩形 6"/>
            <p:cNvSpPr/>
            <p:nvPr>
              <p:custDataLst>
                <p:tags r:id="rId1"/>
              </p:custDataLst>
            </p:nvPr>
          </p:nvSpPr>
          <p:spPr>
            <a:xfrm flipH="1">
              <a:off x="2455866" y="678963"/>
              <a:ext cx="2922253"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中俄（苏）关系</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五</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067930215"/>
              </p:ext>
            </p:extLst>
          </p:nvPr>
        </p:nvGraphicFramePr>
        <p:xfrm>
          <a:off x="712130" y="2637693"/>
          <a:ext cx="10726662" cy="3478692"/>
        </p:xfrm>
        <a:graphic>
          <a:graphicData uri="http://schemas.openxmlformats.org/drawingml/2006/table">
            <a:tbl>
              <a:tblPr firstRow="1" bandRow="1">
                <a:tableStyleId>{5940675A-B579-460E-94D1-54222C63F5DA}</a:tableStyleId>
              </a:tblPr>
              <a:tblGrid>
                <a:gridCol w="841568"/>
                <a:gridCol w="837809"/>
                <a:gridCol w="9047285"/>
              </a:tblGrid>
              <a:tr h="552612">
                <a:tc gridSpan="2">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hMerge="1">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84785">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rowSpan="2">
                  <a:txBody>
                    <a:bodyPr/>
                    <a:lstStyle/>
                    <a:p>
                      <a:pPr algn="l">
                        <a:lnSpc>
                          <a:spcPct val="150000"/>
                        </a:lnSpc>
                      </a:pPr>
                      <a:r>
                        <a:rPr lang="zh-CN" altLang="en-US" sz="2400" dirty="0" smtClean="0">
                          <a:latin typeface="宋体" pitchFamily="2" charset="-122"/>
                          <a:ea typeface="宋体" pitchFamily="2" charset="-122"/>
                        </a:rPr>
                        <a:t>中俄关系</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第二次鸦片战争期间，沙俄通过</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瑷珲条约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，割占中国</a:t>
                      </a:r>
                      <a:r>
                        <a:rPr lang="en-US" altLang="zh-CN" sz="2400" kern="1200" dirty="0" smtClean="0">
                          <a:solidFill>
                            <a:schemeClr val="tx1"/>
                          </a:solidFill>
                          <a:latin typeface="宋体" pitchFamily="2" charset="-122"/>
                          <a:ea typeface="宋体" pitchFamily="2" charset="-122"/>
                          <a:cs typeface="+mn-cs"/>
                        </a:rPr>
                        <a:t>60</a:t>
                      </a:r>
                      <a:r>
                        <a:rPr lang="zh-CN" altLang="en-US" sz="2400" kern="1200" dirty="0" smtClean="0">
                          <a:solidFill>
                            <a:schemeClr val="tx1"/>
                          </a:solidFill>
                          <a:latin typeface="宋体" pitchFamily="2" charset="-122"/>
                          <a:ea typeface="宋体" pitchFamily="2" charset="-122"/>
                          <a:cs typeface="+mn-cs"/>
                        </a:rPr>
                        <a:t>多万平方千米领土。</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瑷珲条约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是近代割占中国领土最多的不平等条约</a:t>
                      </a:r>
                      <a:endParaRPr lang="zh-CN" altLang="en-US" sz="2400" kern="1200" dirty="0">
                        <a:solidFill>
                          <a:schemeClr val="tx1"/>
                        </a:solidFill>
                        <a:latin typeface="宋体" pitchFamily="2" charset="-122"/>
                        <a:ea typeface="宋体" pitchFamily="2" charset="-122"/>
                        <a:cs typeface="+mn-cs"/>
                      </a:endParaRPr>
                    </a:p>
                  </a:txBody>
                  <a:tcPr anchor="ctr"/>
                </a:tc>
              </a:tr>
              <a:tr h="455295">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1860</a:t>
                      </a:r>
                      <a:r>
                        <a:rPr lang="zh-CN" altLang="en-US" sz="2400" kern="1200" dirty="0" smtClean="0">
                          <a:solidFill>
                            <a:schemeClr val="tx1"/>
                          </a:solidFill>
                          <a:latin typeface="宋体" pitchFamily="2" charset="-122"/>
                          <a:ea typeface="宋体" pitchFamily="2" charset="-122"/>
                          <a:cs typeface="+mn-cs"/>
                        </a:rPr>
                        <a:t>年和</a:t>
                      </a:r>
                      <a:r>
                        <a:rPr lang="en-US" altLang="zh-CN" sz="2400" kern="1200" dirty="0" smtClean="0">
                          <a:solidFill>
                            <a:schemeClr val="tx1"/>
                          </a:solidFill>
                          <a:latin typeface="宋体" pitchFamily="2" charset="-122"/>
                          <a:ea typeface="宋体" pitchFamily="2" charset="-122"/>
                          <a:cs typeface="+mn-cs"/>
                        </a:rPr>
                        <a:t>1864</a:t>
                      </a:r>
                      <a:r>
                        <a:rPr lang="zh-CN" altLang="en-US" sz="2400" kern="1200" dirty="0" smtClean="0">
                          <a:solidFill>
                            <a:schemeClr val="tx1"/>
                          </a:solidFill>
                          <a:latin typeface="宋体" pitchFamily="2" charset="-122"/>
                          <a:ea typeface="宋体" pitchFamily="2" charset="-122"/>
                          <a:cs typeface="+mn-cs"/>
                        </a:rPr>
                        <a:t>年分别签订中俄</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北京条约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和中俄</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勘分西北界约记</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1881</a:t>
                      </a:r>
                      <a:r>
                        <a:rPr lang="zh-CN" altLang="en-US" sz="2400" kern="1200" dirty="0" smtClean="0">
                          <a:solidFill>
                            <a:schemeClr val="tx1"/>
                          </a:solidFill>
                          <a:latin typeface="宋体" pitchFamily="2" charset="-122"/>
                          <a:ea typeface="宋体" pitchFamily="2" charset="-122"/>
                          <a:cs typeface="+mn-cs"/>
                        </a:rPr>
                        <a:t>年又签订</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改订条约</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以及以后</a:t>
                      </a:r>
                      <a:r>
                        <a:rPr lang="en-US" altLang="zh-CN" sz="2400" kern="1200" dirty="0" smtClean="0">
                          <a:solidFill>
                            <a:schemeClr val="tx1"/>
                          </a:solidFill>
                          <a:latin typeface="宋体" pitchFamily="2" charset="-122"/>
                          <a:ea typeface="宋体" pitchFamily="2" charset="-122"/>
                          <a:cs typeface="+mn-cs"/>
                        </a:rPr>
                        <a:t>5</a:t>
                      </a:r>
                      <a:r>
                        <a:rPr lang="zh-CN" altLang="en-US" sz="2400" kern="1200" dirty="0" smtClean="0">
                          <a:solidFill>
                            <a:schemeClr val="tx1"/>
                          </a:solidFill>
                          <a:latin typeface="宋体" pitchFamily="2" charset="-122"/>
                          <a:ea typeface="宋体" pitchFamily="2" charset="-122"/>
                          <a:cs typeface="+mn-cs"/>
                        </a:rPr>
                        <a:t>个勘界议定书。沙俄是近代侵占中国领土最多的国家</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85839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631423852"/>
              </p:ext>
            </p:extLst>
          </p:nvPr>
        </p:nvGraphicFramePr>
        <p:xfrm>
          <a:off x="738507" y="1537349"/>
          <a:ext cx="10726662" cy="4899923"/>
        </p:xfrm>
        <a:graphic>
          <a:graphicData uri="http://schemas.openxmlformats.org/drawingml/2006/table">
            <a:tbl>
              <a:tblPr firstRow="1" bandRow="1">
                <a:tableStyleId>{5940675A-B579-460E-94D1-54222C63F5DA}</a:tableStyleId>
              </a:tblPr>
              <a:tblGrid>
                <a:gridCol w="841568"/>
                <a:gridCol w="837809"/>
                <a:gridCol w="9047285"/>
              </a:tblGrid>
              <a:tr h="581596">
                <a:tc gridSpan="2">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hMerge="1">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184785">
                <a:tc rowSpan="3">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近代</a:t>
                      </a:r>
                    </a:p>
                  </a:txBody>
                  <a:tcPr anchor="ctr"/>
                </a:tc>
                <a:tc rowSpan="2">
                  <a:txBody>
                    <a:bodyPr/>
                    <a:lstStyle/>
                    <a:p>
                      <a:pPr algn="l">
                        <a:lnSpc>
                          <a:spcPct val="150000"/>
                        </a:lnSpc>
                      </a:pPr>
                      <a:r>
                        <a:rPr lang="zh-CN" altLang="en-US" sz="2400" dirty="0" smtClean="0">
                          <a:latin typeface="宋体" pitchFamily="2" charset="-122"/>
                          <a:ea typeface="宋体" pitchFamily="2" charset="-122"/>
                        </a:rPr>
                        <a:t>中俄关系</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俄国支持阿古柏侵略新疆，并直接出兵侵占了新疆的伊犁地区。左宗棠收复新疆大部分地区后，通过谈判收回了伊犁，但俄国仍通过条约割占了部分领土</a:t>
                      </a:r>
                      <a:endParaRPr lang="zh-CN" altLang="en-US" sz="2400" kern="1200" dirty="0">
                        <a:solidFill>
                          <a:schemeClr val="tx1"/>
                        </a:solidFill>
                        <a:latin typeface="宋体" pitchFamily="2" charset="-122"/>
                        <a:ea typeface="宋体" pitchFamily="2" charset="-122"/>
                        <a:cs typeface="+mn-cs"/>
                      </a:endParaRPr>
                    </a:p>
                  </a:txBody>
                  <a:tcPr anchor="ctr"/>
                </a:tc>
              </a:tr>
              <a:tr h="743375">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1900</a:t>
                      </a:r>
                      <a:r>
                        <a:rPr lang="zh-CN" altLang="en-US" sz="2400" kern="1200" dirty="0" smtClean="0">
                          <a:solidFill>
                            <a:schemeClr val="tx1"/>
                          </a:solidFill>
                          <a:latin typeface="宋体" pitchFamily="2" charset="-122"/>
                          <a:ea typeface="宋体" pitchFamily="2" charset="-122"/>
                          <a:cs typeface="+mn-cs"/>
                        </a:rPr>
                        <a:t>年，参与八国联军侵华战争，强迫清政府签订</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辛丑条约</a:t>
                      </a:r>
                      <a:r>
                        <a:rPr lang="en-US" altLang="zh-CN" sz="2400" kern="1200" dirty="0" smtClean="0">
                          <a:solidFill>
                            <a:schemeClr val="tx1"/>
                          </a:solidFill>
                          <a:latin typeface="宋体" pitchFamily="2" charset="-122"/>
                          <a:ea typeface="宋体" pitchFamily="2" charset="-122"/>
                          <a:cs typeface="+mn-cs"/>
                        </a:rPr>
                        <a:t>》</a:t>
                      </a:r>
                      <a:endParaRPr lang="zh-CN" altLang="en-US" sz="2400" kern="1200" dirty="0">
                        <a:solidFill>
                          <a:schemeClr val="tx1"/>
                        </a:solidFill>
                        <a:latin typeface="宋体" pitchFamily="2" charset="-122"/>
                        <a:ea typeface="宋体" pitchFamily="2" charset="-122"/>
                        <a:cs typeface="+mn-cs"/>
                      </a:endParaRPr>
                    </a:p>
                  </a:txBody>
                  <a:tcPr anchor="ctr"/>
                </a:tc>
              </a:tr>
              <a:tr h="1837592">
                <a:tc vMerge="1">
                  <a:txBody>
                    <a:bodyPr/>
                    <a:lstStyle/>
                    <a:p>
                      <a:endParaRPr lang="zh-CN" altLang="en-US"/>
                    </a:p>
                  </a:txBody>
                  <a:tcPr/>
                </a:tc>
                <a:tc>
                  <a:txBody>
                    <a:bodyPr/>
                    <a:lstStyle/>
                    <a:p>
                      <a:pPr algn="l">
                        <a:lnSpc>
                          <a:spcPct val="150000"/>
                        </a:lnSpc>
                      </a:pPr>
                      <a:r>
                        <a:rPr lang="zh-CN" altLang="en-US" sz="2400" dirty="0" smtClean="0">
                          <a:latin typeface="宋体" pitchFamily="2" charset="-122"/>
                          <a:ea typeface="宋体" pitchFamily="2" charset="-122"/>
                        </a:rPr>
                        <a:t>中苏关系</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1917</a:t>
                      </a:r>
                      <a:r>
                        <a:rPr lang="zh-CN" altLang="en-US" sz="2400" kern="1200" dirty="0" smtClean="0">
                          <a:solidFill>
                            <a:schemeClr val="tx1"/>
                          </a:solidFill>
                          <a:latin typeface="宋体" pitchFamily="2" charset="-122"/>
                          <a:ea typeface="宋体" pitchFamily="2" charset="-122"/>
                          <a:cs typeface="+mn-cs"/>
                        </a:rPr>
                        <a:t>年，俄国十月革命的胜利，给中国先进的知识分子带来了希望。</a:t>
                      </a:r>
                      <a:r>
                        <a:rPr lang="en-US" altLang="zh-CN" sz="2400" kern="1200" dirty="0" smtClean="0">
                          <a:solidFill>
                            <a:schemeClr val="tx1"/>
                          </a:solidFill>
                          <a:latin typeface="宋体" pitchFamily="2" charset="-122"/>
                          <a:ea typeface="宋体" pitchFamily="2" charset="-122"/>
                          <a:cs typeface="+mn-cs"/>
                        </a:rPr>
                        <a:t>1918</a:t>
                      </a:r>
                      <a:r>
                        <a:rPr lang="zh-CN" altLang="en-US" sz="2400" kern="1200" dirty="0" smtClean="0">
                          <a:solidFill>
                            <a:schemeClr val="tx1"/>
                          </a:solidFill>
                          <a:latin typeface="宋体" pitchFamily="2" charset="-122"/>
                          <a:ea typeface="宋体" pitchFamily="2" charset="-122"/>
                          <a:cs typeface="+mn-cs"/>
                        </a:rPr>
                        <a:t>年，李大钊发表</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庶民的胜利</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布尔什维主义的胜利</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等文章，热情讴歌俄国十月革命，马克思主义开始传入中国</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4694698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226791579"/>
              </p:ext>
            </p:extLst>
          </p:nvPr>
        </p:nvGraphicFramePr>
        <p:xfrm>
          <a:off x="351646" y="1445461"/>
          <a:ext cx="11377293" cy="5049417"/>
        </p:xfrm>
        <a:graphic>
          <a:graphicData uri="http://schemas.openxmlformats.org/drawingml/2006/table">
            <a:tbl>
              <a:tblPr firstRow="1" bandRow="1">
                <a:tableStyleId>{5940675A-B579-460E-94D1-54222C63F5DA}</a:tableStyleId>
              </a:tblPr>
              <a:tblGrid>
                <a:gridCol w="448454"/>
                <a:gridCol w="879231"/>
                <a:gridCol w="10049608"/>
              </a:tblGrid>
              <a:tr h="388166">
                <a:tc gridSpan="2">
                  <a:txBody>
                    <a:bodyPr/>
                    <a:lstStyle/>
                    <a:p>
                      <a:pPr algn="ctr"/>
                      <a:r>
                        <a:rPr lang="zh-CN" altLang="en-US" sz="2400" dirty="0" smtClean="0">
                          <a:latin typeface="黑体" pitchFamily="49" charset="-122"/>
                          <a:ea typeface="黑体" pitchFamily="49" charset="-122"/>
                        </a:rPr>
                        <a:t>阶段</a:t>
                      </a:r>
                      <a:endParaRPr lang="zh-CN" altLang="en-US" sz="2400" dirty="0">
                        <a:latin typeface="黑体" pitchFamily="49" charset="-122"/>
                        <a:ea typeface="黑体" pitchFamily="49" charset="-122"/>
                      </a:endParaRPr>
                    </a:p>
                  </a:txBody>
                  <a:tcPr anchor="ctr"/>
                </a:tc>
                <a:tc hMerge="1">
                  <a:txBody>
                    <a:bodyPr/>
                    <a:lstStyle/>
                    <a:p>
                      <a:pPr algn="ct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史实及影响（或意义）</a:t>
                      </a:r>
                      <a:endParaRPr lang="zh-CN" altLang="en-US" sz="2400" dirty="0">
                        <a:latin typeface="黑体" pitchFamily="49" charset="-122"/>
                        <a:ea typeface="黑体" pitchFamily="49" charset="-122"/>
                      </a:endParaRPr>
                    </a:p>
                  </a:txBody>
                  <a:tcPr anchor="ctr"/>
                </a:tc>
              </a:tr>
              <a:tr h="546078">
                <a:tc rowSpan="5">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现代</a:t>
                      </a:r>
                    </a:p>
                  </a:txBody>
                  <a:tcPr anchor="ctr"/>
                </a:tc>
                <a:tc rowSpan="2">
                  <a:txBody>
                    <a:bodyPr/>
                    <a:lstStyle/>
                    <a:p>
                      <a:pPr algn="l">
                        <a:lnSpc>
                          <a:spcPct val="150000"/>
                        </a:lnSpc>
                      </a:pPr>
                      <a:r>
                        <a:rPr lang="zh-CN" altLang="en-US" sz="2400" i="0" dirty="0" smtClean="0">
                          <a:latin typeface="宋体" pitchFamily="2" charset="-122"/>
                          <a:ea typeface="宋体" pitchFamily="2" charset="-122"/>
                        </a:rPr>
                        <a:t>中苏关系</a:t>
                      </a:r>
                      <a:endParaRPr lang="zh-CN" altLang="en-US" sz="2400" i="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1960</a:t>
                      </a:r>
                      <a:r>
                        <a:rPr lang="zh-CN" altLang="en-US" sz="2400" kern="1200" dirty="0" smtClean="0">
                          <a:solidFill>
                            <a:schemeClr val="tx1"/>
                          </a:solidFill>
                          <a:latin typeface="宋体" pitchFamily="2" charset="-122"/>
                          <a:ea typeface="宋体" pitchFamily="2" charset="-122"/>
                          <a:cs typeface="+mn-cs"/>
                        </a:rPr>
                        <a:t>年以后，中国开始反对苏联的霸权主义，中苏关系恶化</a:t>
                      </a:r>
                      <a:endParaRPr lang="zh-CN" altLang="en-US" sz="2400" kern="1200" dirty="0">
                        <a:solidFill>
                          <a:schemeClr val="tx1"/>
                        </a:solidFill>
                        <a:latin typeface="宋体" pitchFamily="2" charset="-122"/>
                        <a:ea typeface="宋体" pitchFamily="2" charset="-122"/>
                        <a:cs typeface="+mn-cs"/>
                      </a:endParaRPr>
                    </a:p>
                  </a:txBody>
                  <a:tcPr anchor="ctr"/>
                </a:tc>
              </a:tr>
              <a:tr h="530252">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a:t>
                      </a:r>
                      <a:r>
                        <a:rPr lang="en-US" altLang="zh-CN" sz="2400" kern="1200" dirty="0" smtClean="0">
                          <a:solidFill>
                            <a:schemeClr val="tx1"/>
                          </a:solidFill>
                          <a:latin typeface="宋体" pitchFamily="2" charset="-122"/>
                          <a:ea typeface="宋体" pitchFamily="2" charset="-122"/>
                          <a:cs typeface="+mn-cs"/>
                        </a:rPr>
                        <a:t>80</a:t>
                      </a:r>
                      <a:r>
                        <a:rPr lang="zh-CN" altLang="en-US" sz="2400" kern="1200" dirty="0" smtClean="0">
                          <a:solidFill>
                            <a:schemeClr val="tx1"/>
                          </a:solidFill>
                          <a:latin typeface="宋体" pitchFamily="2" charset="-122"/>
                          <a:ea typeface="宋体" pitchFamily="2" charset="-122"/>
                          <a:cs typeface="+mn-cs"/>
                        </a:rPr>
                        <a:t>年代初期，两国放弃对抗，积极改善关系，实现了关系的正常化</a:t>
                      </a:r>
                      <a:endParaRPr lang="zh-CN" altLang="en-US" sz="2400" kern="1200" dirty="0">
                        <a:solidFill>
                          <a:schemeClr val="tx1"/>
                        </a:solidFill>
                        <a:latin typeface="宋体" pitchFamily="2" charset="-122"/>
                        <a:ea typeface="宋体" pitchFamily="2" charset="-122"/>
                        <a:cs typeface="+mn-cs"/>
                      </a:endParaRPr>
                    </a:p>
                  </a:txBody>
                  <a:tcPr anchor="ctr"/>
                </a:tc>
              </a:tr>
              <a:tr h="1608987">
                <a:tc v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endParaRPr>
                    </a:p>
                  </a:txBody>
                  <a:tcPr anchor="ctr"/>
                </a:tc>
                <a:tc rowSpan="3">
                  <a:txBody>
                    <a:bodyPr/>
                    <a:lstStyle/>
                    <a:p>
                      <a:pPr algn="l">
                        <a:lnSpc>
                          <a:spcPct val="150000"/>
                        </a:lnSpc>
                      </a:pPr>
                      <a:r>
                        <a:rPr lang="zh-CN" altLang="en-US" sz="2400" dirty="0" smtClean="0">
                          <a:latin typeface="宋体" pitchFamily="2" charset="-122"/>
                          <a:ea typeface="宋体" pitchFamily="2" charset="-122"/>
                        </a:rPr>
                        <a:t>中俄关系</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1991</a:t>
                      </a:r>
                      <a:r>
                        <a:rPr lang="zh-CN" altLang="en-US" sz="2400" kern="1200" dirty="0" smtClean="0">
                          <a:solidFill>
                            <a:schemeClr val="tx1"/>
                          </a:solidFill>
                          <a:latin typeface="宋体" pitchFamily="2" charset="-122"/>
                          <a:ea typeface="宋体" pitchFamily="2" charset="-122"/>
                          <a:cs typeface="+mn-cs"/>
                        </a:rPr>
                        <a:t>年苏联解体后，俄罗斯作为苏联的继承者，接受了中苏关系正常化的成果，很快两国关系从中苏关系平稳地过渡到中俄关系，并确立了中俄战略协作伙伴关系，推动了两国关系向前发展</a:t>
                      </a:r>
                      <a:endParaRPr lang="zh-CN" altLang="en-US" sz="2400" kern="1200" dirty="0">
                        <a:solidFill>
                          <a:schemeClr val="tx1"/>
                        </a:solidFill>
                        <a:latin typeface="宋体" pitchFamily="2" charset="-122"/>
                        <a:ea typeface="宋体" pitchFamily="2" charset="-122"/>
                        <a:cs typeface="+mn-cs"/>
                      </a:endParaRPr>
                    </a:p>
                  </a:txBody>
                  <a:tcPr anchor="ctr"/>
                </a:tc>
              </a:tr>
              <a:tr h="557427">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2001</a:t>
                      </a:r>
                      <a:r>
                        <a:rPr lang="zh-CN" altLang="en-US" sz="2400" kern="1200" dirty="0" smtClean="0">
                          <a:solidFill>
                            <a:schemeClr val="tx1"/>
                          </a:solidFill>
                          <a:latin typeface="宋体" pitchFamily="2" charset="-122"/>
                          <a:ea typeface="宋体" pitchFamily="2" charset="-122"/>
                          <a:cs typeface="+mn-cs"/>
                        </a:rPr>
                        <a:t>年，上海亚太经合组织领导人非正式会议召开，俄罗斯总统普京参加</a:t>
                      </a:r>
                      <a:endParaRPr lang="zh-CN" altLang="en-US" sz="2400" kern="1200" dirty="0">
                        <a:solidFill>
                          <a:schemeClr val="tx1"/>
                        </a:solidFill>
                        <a:latin typeface="宋体" pitchFamily="2" charset="-122"/>
                        <a:ea typeface="宋体" pitchFamily="2" charset="-122"/>
                        <a:cs typeface="+mn-cs"/>
                      </a:endParaRPr>
                    </a:p>
                  </a:txBody>
                  <a:tcPr anchor="ctr"/>
                </a:tc>
              </a:tr>
              <a:tr h="993172">
                <a:tc vMerge="1">
                  <a:txBody>
                    <a:bodyPr/>
                    <a:lstStyle/>
                    <a:p>
                      <a:endParaRPr lang="zh-CN" altLang="en-US"/>
                    </a:p>
                  </a:txBody>
                  <a:tcPr/>
                </a:tc>
                <a:tc vMerge="1">
                  <a:txBody>
                    <a:bodyPr/>
                    <a:lstStyle/>
                    <a:p>
                      <a:endParaRPr lang="zh-CN" altLang="en-US"/>
                    </a:p>
                  </a:txBody>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2001</a:t>
                      </a:r>
                      <a:r>
                        <a:rPr lang="zh-CN" altLang="en-US" sz="2400" kern="1200" dirty="0" smtClean="0">
                          <a:solidFill>
                            <a:schemeClr val="tx1"/>
                          </a:solidFill>
                          <a:latin typeface="宋体" pitchFamily="2" charset="-122"/>
                          <a:ea typeface="宋体" pitchFamily="2" charset="-122"/>
                          <a:cs typeface="+mn-cs"/>
                        </a:rPr>
                        <a:t>年，中、俄等</a:t>
                      </a:r>
                      <a:r>
                        <a:rPr lang="en-US" altLang="zh-CN" sz="2400" kern="1200" dirty="0" smtClean="0">
                          <a:solidFill>
                            <a:schemeClr val="tx1"/>
                          </a:solidFill>
                          <a:latin typeface="宋体" pitchFamily="2" charset="-122"/>
                          <a:ea typeface="宋体" pitchFamily="2" charset="-122"/>
                          <a:cs typeface="+mn-cs"/>
                        </a:rPr>
                        <a:t>6</a:t>
                      </a:r>
                      <a:r>
                        <a:rPr lang="zh-CN" altLang="en-US" sz="2400" kern="1200" dirty="0" smtClean="0">
                          <a:solidFill>
                            <a:schemeClr val="tx1"/>
                          </a:solidFill>
                          <a:latin typeface="宋体" pitchFamily="2" charset="-122"/>
                          <a:ea typeface="宋体" pitchFamily="2" charset="-122"/>
                          <a:cs typeface="+mn-cs"/>
                        </a:rPr>
                        <a:t>国共同倡导建立了“上海合作组织”，两国关系发展顺利，成果显著</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37443124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5" y="2630824"/>
            <a:ext cx="11386379"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秦皇岛</a:t>
            </a:r>
            <a:r>
              <a:rPr lang="zh-CN" altLang="en-US" sz="2400" b="1" dirty="0">
                <a:latin typeface="宋体" pitchFamily="2" charset="-122"/>
                <a:ea typeface="宋体" pitchFamily="2" charset="-122"/>
              </a:rPr>
              <a:t>海港区</a:t>
            </a:r>
            <a:r>
              <a:rPr lang="zh-CN" altLang="en-US" sz="2400" b="1" dirty="0" smtClean="0">
                <a:latin typeface="宋体" pitchFamily="2" charset="-122"/>
                <a:ea typeface="宋体" pitchFamily="2" charset="-122"/>
              </a:rPr>
              <a:t>模拟）</a:t>
            </a:r>
            <a:r>
              <a:rPr lang="en-US" altLang="zh-CN" sz="2400" b="1" dirty="0" smtClean="0">
                <a:latin typeface="宋体" pitchFamily="2" charset="-122"/>
                <a:ea typeface="宋体" pitchFamily="2" charset="-122"/>
              </a:rPr>
              <a:t>1871</a:t>
            </a:r>
            <a:r>
              <a:rPr lang="zh-CN" altLang="en-US" sz="2400" b="1" dirty="0" smtClean="0">
                <a:latin typeface="宋体" pitchFamily="2" charset="-122"/>
                <a:ea typeface="宋体" pitchFamily="2" charset="-122"/>
              </a:rPr>
              <a:t>年，郑观应说：</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今长江二千数百里有</a:t>
            </a:r>
            <a:r>
              <a:rPr lang="zh-CN" altLang="en-US" sz="2400" b="1" dirty="0" smtClean="0">
                <a:latin typeface="宋体" pitchFamily="2" charset="-122"/>
                <a:ea typeface="宋体" pitchFamily="2" charset="-122"/>
              </a:rPr>
              <a:t>奇，洋</a:t>
            </a:r>
            <a:r>
              <a:rPr lang="zh-CN" altLang="en-US" sz="2400" b="1" dirty="0">
                <a:latin typeface="宋体" pitchFamily="2" charset="-122"/>
                <a:ea typeface="宋体" pitchFamily="2" charset="-122"/>
              </a:rPr>
              <a:t>船</a:t>
            </a:r>
            <a:r>
              <a:rPr lang="zh-CN" altLang="en-US" sz="2400" b="1" dirty="0" smtClean="0">
                <a:latin typeface="宋体" pitchFamily="2" charset="-122"/>
                <a:ea typeface="宋体" pitchFamily="2" charset="-122"/>
              </a:rPr>
              <a:t>往来，实</a:t>
            </a:r>
            <a:r>
              <a:rPr lang="zh-CN" altLang="en-US" sz="2400" b="1" dirty="0">
                <a:latin typeface="宋体" pitchFamily="2" charset="-122"/>
                <a:ea typeface="宋体" pitchFamily="2" charset="-122"/>
              </a:rPr>
              <a:t>获</a:t>
            </a:r>
            <a:r>
              <a:rPr lang="zh-CN" altLang="en-US" sz="2400" b="1" dirty="0" smtClean="0">
                <a:latin typeface="宋体" pitchFamily="2" charset="-122"/>
                <a:ea typeface="宋体" pitchFamily="2" charset="-122"/>
              </a:rPr>
              <a:t>厚利，喧宾夺主，殊</a:t>
            </a:r>
            <a:r>
              <a:rPr lang="zh-CN" altLang="en-US" sz="2400" b="1" dirty="0">
                <a:latin typeface="宋体" pitchFamily="2" charset="-122"/>
                <a:ea typeface="宋体" pitchFamily="2" charset="-122"/>
              </a:rPr>
              <a:t>抱杞忧。”这种现象最早出现在哪一条约签订之后（</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南京条约</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天津条约</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北京条约</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马关条约</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8" name="矩形 7"/>
          <p:cNvSpPr/>
          <p:nvPr/>
        </p:nvSpPr>
        <p:spPr>
          <a:xfrm>
            <a:off x="1163859" y="38317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近代史</a:t>
            </a:r>
            <a:r>
              <a:rPr lang="zh-CN" altLang="en-US" sz="2400" b="1" dirty="0" smtClean="0">
                <a:latin typeface="宋体" pitchFamily="2" charset="-122"/>
                <a:ea typeface="宋体" pitchFamily="2" charset="-122"/>
              </a:rPr>
              <a:t>上，列强</a:t>
            </a:r>
            <a:r>
              <a:rPr lang="zh-CN" altLang="en-US" sz="2400" b="1" dirty="0">
                <a:latin typeface="宋体" pitchFamily="2" charset="-122"/>
                <a:ea typeface="宋体" pitchFamily="2" charset="-122"/>
              </a:rPr>
              <a:t>强迫中国签订了一系列不平等条约。某一条约签订</a:t>
            </a:r>
            <a:r>
              <a:rPr lang="zh-CN" altLang="en-US" sz="2400" b="1" dirty="0" smtClean="0">
                <a:latin typeface="宋体" pitchFamily="2" charset="-122"/>
                <a:ea typeface="宋体" pitchFamily="2" charset="-122"/>
              </a:rPr>
              <a:t>后，列强</a:t>
            </a:r>
            <a:r>
              <a:rPr lang="zh-CN" altLang="en-US" sz="2400" b="1" dirty="0">
                <a:latin typeface="宋体" pitchFamily="2" charset="-122"/>
                <a:ea typeface="宋体" pitchFamily="2" charset="-122"/>
              </a:rPr>
              <a:t>开始大规模地在中国建工厂、设银行、修铁路、开</a:t>
            </a:r>
            <a:r>
              <a:rPr lang="zh-CN" altLang="en-US" sz="2400" b="1" dirty="0" smtClean="0">
                <a:latin typeface="宋体" pitchFamily="2" charset="-122"/>
                <a:ea typeface="宋体" pitchFamily="2" charset="-122"/>
              </a:rPr>
              <a:t>矿山，大量</a:t>
            </a:r>
            <a:r>
              <a:rPr lang="zh-CN" altLang="en-US" sz="2400" b="1" dirty="0">
                <a:latin typeface="宋体" pitchFamily="2" charset="-122"/>
                <a:ea typeface="宋体" pitchFamily="2" charset="-122"/>
              </a:rPr>
              <a:t>输出资本。该不平等条约是（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南京条约</a:t>
            </a:r>
            <a:r>
              <a:rPr lang="en-US" altLang="zh-CN" sz="2400" b="1" dirty="0" smtClean="0">
                <a:latin typeface="Times New Roman" pitchFamily="18" charset="0"/>
                <a:ea typeface="宋体" pitchFamily="2" charset="-122"/>
                <a:cs typeface="Times New Roman" pitchFamily="18" charset="0"/>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马关条约</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辛丑条约</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中美友好通商航海条约</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8" name="矩形 7"/>
          <p:cNvSpPr/>
          <p:nvPr/>
        </p:nvSpPr>
        <p:spPr>
          <a:xfrm>
            <a:off x="2871567" y="288507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551" y="2513609"/>
            <a:ext cx="10698480" cy="2308324"/>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a:t>
            </a:r>
            <a:r>
              <a:rPr lang="zh-CN" altLang="en-US" sz="2400" b="1" dirty="0">
                <a:latin typeface="宋体" pitchFamily="2" charset="-122"/>
                <a:ea typeface="宋体" pitchFamily="2" charset="-122"/>
              </a:rPr>
              <a:t>新华区</a:t>
            </a:r>
            <a:r>
              <a:rPr lang="zh-CN" altLang="en-US" sz="2400" b="1" dirty="0" smtClean="0">
                <a:latin typeface="宋体" pitchFamily="2" charset="-122"/>
                <a:ea typeface="宋体" pitchFamily="2" charset="-122"/>
              </a:rPr>
              <a:t>模拟）这</a:t>
            </a:r>
            <a:r>
              <a:rPr lang="zh-CN" altLang="en-US" sz="2400" b="1" dirty="0">
                <a:latin typeface="宋体" pitchFamily="2" charset="-122"/>
                <a:ea typeface="宋体" pitchFamily="2" charset="-122"/>
              </a:rPr>
              <a:t>一次虽未有割地的</a:t>
            </a:r>
            <a:r>
              <a:rPr lang="zh-CN" altLang="en-US" sz="2400" b="1" dirty="0" smtClean="0">
                <a:latin typeface="宋体" pitchFamily="2" charset="-122"/>
                <a:ea typeface="宋体" pitchFamily="2" charset="-122"/>
              </a:rPr>
              <a:t>惩罚，但是</a:t>
            </a:r>
            <a:r>
              <a:rPr lang="zh-CN" altLang="en-US" sz="2400" b="1" dirty="0">
                <a:latin typeface="宋体" pitchFamily="2" charset="-122"/>
                <a:ea typeface="宋体" pitchFamily="2" charset="-122"/>
              </a:rPr>
              <a:t>该约所规定的驻军及使馆区</a:t>
            </a:r>
            <a:r>
              <a:rPr lang="zh-CN" altLang="en-US" sz="2400" b="1" dirty="0" smtClean="0">
                <a:latin typeface="宋体" pitchFamily="2" charset="-122"/>
                <a:ea typeface="宋体" pitchFamily="2" charset="-122"/>
              </a:rPr>
              <a:t>制度，将</a:t>
            </a:r>
            <a:r>
              <a:rPr lang="zh-CN" altLang="en-US" sz="2400" b="1" dirty="0">
                <a:latin typeface="宋体" pitchFamily="2" charset="-122"/>
                <a:ea typeface="宋体" pitchFamily="2" charset="-122"/>
              </a:rPr>
              <a:t>中国的心脏位置于军事控制之下。“该约”是指（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南京条约</a:t>
            </a:r>
            <a:r>
              <a:rPr lang="en-US" altLang="zh-CN" sz="2400" b="1" dirty="0" smtClean="0">
                <a:latin typeface="Times New Roman" pitchFamily="18" charset="0"/>
                <a:ea typeface="宋体" pitchFamily="2" charset="-122"/>
                <a:cs typeface="Times New Roman" pitchFamily="18" charset="0"/>
              </a:rPr>
              <a:t>》                              B.</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天津条约</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马关条约</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辛丑条约</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8" name="矩形 7"/>
          <p:cNvSpPr/>
          <p:nvPr/>
        </p:nvSpPr>
        <p:spPr>
          <a:xfrm>
            <a:off x="10760027" y="3087804"/>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a:latin typeface="宋体" pitchFamily="2" charset="-122"/>
                <a:ea typeface="宋体" pitchFamily="2" charset="-122"/>
              </a:rPr>
              <a:t>近代史</a:t>
            </a:r>
            <a:r>
              <a:rPr lang="zh-CN" altLang="en-US" sz="2400" b="1" dirty="0" smtClean="0">
                <a:latin typeface="宋体" pitchFamily="2" charset="-122"/>
                <a:ea typeface="宋体" pitchFamily="2" charset="-122"/>
              </a:rPr>
              <a:t>上，列强</a:t>
            </a:r>
            <a:r>
              <a:rPr lang="zh-CN" altLang="en-US" sz="2400" b="1" dirty="0">
                <a:latin typeface="宋体" pitchFamily="2" charset="-122"/>
                <a:ea typeface="宋体" pitchFamily="2" charset="-122"/>
              </a:rPr>
              <a:t>在华获得下列侵略权益的先后顺序是（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en-US" sz="2400" b="1" dirty="0">
                <a:latin typeface="Times New Roman" pitchFamily="18" charset="0"/>
                <a:ea typeface="宋体" pitchFamily="2" charset="-122"/>
                <a:cs typeface="Times New Roman" pitchFamily="18" charset="0"/>
              </a:rPr>
              <a:t>①“协定关税”权</a:t>
            </a:r>
          </a:p>
          <a:p>
            <a:pPr>
              <a:lnSpc>
                <a:spcPct val="150000"/>
              </a:lnSpc>
            </a:pPr>
            <a:r>
              <a:rPr lang="zh-CN" altLang="en-US" sz="2400" b="1" dirty="0">
                <a:latin typeface="Times New Roman" pitchFamily="18" charset="0"/>
                <a:ea typeface="宋体" pitchFamily="2" charset="-122"/>
                <a:cs typeface="Times New Roman" pitchFamily="18" charset="0"/>
              </a:rPr>
              <a:t>②在长江内河的航行权</a:t>
            </a:r>
          </a:p>
          <a:p>
            <a:pPr>
              <a:lnSpc>
                <a:spcPct val="150000"/>
              </a:lnSpc>
            </a:pPr>
            <a:r>
              <a:rPr lang="zh-CN" altLang="en-US" sz="2400" b="1" dirty="0">
                <a:latin typeface="Times New Roman" pitchFamily="18" charset="0"/>
                <a:ea typeface="宋体" pitchFamily="2" charset="-122"/>
                <a:cs typeface="Times New Roman" pitchFamily="18" charset="0"/>
              </a:rPr>
              <a:t>③外国在北京周边驻军</a:t>
            </a:r>
          </a:p>
          <a:p>
            <a:pPr>
              <a:lnSpc>
                <a:spcPct val="150000"/>
              </a:lnSpc>
            </a:pPr>
            <a:r>
              <a:rPr lang="zh-CN" altLang="en-US" sz="2400" b="1" dirty="0">
                <a:latin typeface="Times New Roman" pitchFamily="18" charset="0"/>
                <a:ea typeface="宋体" pitchFamily="2" charset="-122"/>
                <a:cs typeface="Times New Roman" pitchFamily="18" charset="0"/>
              </a:rPr>
              <a:t>④在通商口岸开设</a:t>
            </a:r>
            <a:r>
              <a:rPr lang="zh-CN" altLang="en-US" sz="2400" b="1" dirty="0" smtClean="0">
                <a:latin typeface="Times New Roman" pitchFamily="18" charset="0"/>
                <a:ea typeface="宋体" pitchFamily="2" charset="-122"/>
                <a:cs typeface="Times New Roman" pitchFamily="18" charset="0"/>
              </a:rPr>
              <a:t>工厂</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 ②③①</a:t>
            </a:r>
            <a:r>
              <a:rPr lang="zh-CN" altLang="en-US" sz="2400" b="1" dirty="0" smtClean="0">
                <a:latin typeface="宋体" pitchFamily="2" charset="-122"/>
                <a:ea typeface="宋体" pitchFamily="2" charset="-122"/>
              </a:rPr>
              <a:t>④</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 ①②④③</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 ④①③</a:t>
            </a:r>
            <a:r>
              <a:rPr lang="zh-CN" altLang="en-US" sz="2400" b="1" dirty="0" smtClean="0">
                <a:latin typeface="宋体" pitchFamily="2" charset="-122"/>
                <a:ea typeface="宋体" pitchFamily="2" charset="-122"/>
              </a:rPr>
              <a:t>②</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 ①②③④</a:t>
            </a:r>
            <a:endParaRPr lang="zh-CN" altLang="zh-CN" sz="2400" b="1" dirty="0">
              <a:latin typeface="宋体" pitchFamily="2" charset="-122"/>
              <a:ea typeface="宋体" pitchFamily="2" charset="-122"/>
            </a:endParaRPr>
          </a:p>
        </p:txBody>
      </p:sp>
      <p:sp>
        <p:nvSpPr>
          <p:cNvPr id="8" name="矩形 7"/>
          <p:cNvSpPr/>
          <p:nvPr/>
        </p:nvSpPr>
        <p:spPr>
          <a:xfrm>
            <a:off x="8651631" y="178384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056410"/>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zh-CN" altLang="en-US" sz="2400" b="1" dirty="0">
                <a:latin typeface="宋体" pitchFamily="2" charset="-122"/>
                <a:ea typeface="宋体" pitchFamily="2" charset="-122"/>
              </a:rPr>
              <a:t>是役</a:t>
            </a:r>
            <a:r>
              <a:rPr lang="zh-CN" altLang="en-US" sz="2400" b="1" dirty="0" smtClean="0">
                <a:latin typeface="宋体" pitchFamily="2" charset="-122"/>
                <a:ea typeface="宋体" pitchFamily="2" charset="-122"/>
              </a:rPr>
              <a:t>后，日</a:t>
            </a:r>
            <a:r>
              <a:rPr lang="zh-CN" altLang="en-US" sz="2400" b="1" dirty="0">
                <a:latin typeface="宋体" pitchFamily="2" charset="-122"/>
                <a:ea typeface="宋体" pitchFamily="2" charset="-122"/>
              </a:rPr>
              <a:t>人资中国赔款以兴百</a:t>
            </a:r>
            <a:r>
              <a:rPr lang="zh-CN" altLang="en-US" sz="2400" b="1" dirty="0" smtClean="0">
                <a:latin typeface="宋体" pitchFamily="2" charset="-122"/>
                <a:ea typeface="宋体" pitchFamily="2" charset="-122"/>
              </a:rPr>
              <a:t>政，培</a:t>
            </a:r>
            <a:r>
              <a:rPr lang="zh-CN" altLang="en-US" sz="2400" b="1" dirty="0">
                <a:latin typeface="宋体" pitchFamily="2" charset="-122"/>
                <a:ea typeface="宋体" pitchFamily="2" charset="-122"/>
              </a:rPr>
              <a:t>力既厚。俄、法、德以仗义归</a:t>
            </a:r>
            <a:r>
              <a:rPr lang="zh-CN" altLang="en-US" sz="2400" b="1" dirty="0" smtClean="0">
                <a:latin typeface="宋体" pitchFamily="2" charset="-122"/>
                <a:ea typeface="宋体" pitchFamily="2" charset="-122"/>
              </a:rPr>
              <a:t>辽，责</a:t>
            </a:r>
            <a:r>
              <a:rPr lang="zh-CN" altLang="en-US" sz="2400" b="1" dirty="0">
                <a:latin typeface="宋体" pitchFamily="2" charset="-122"/>
                <a:ea typeface="宋体" pitchFamily="2" charset="-122"/>
              </a:rPr>
              <a:t>报殊</a:t>
            </a:r>
            <a:r>
              <a:rPr lang="zh-CN" altLang="en-US" sz="2400" b="1" dirty="0" smtClean="0">
                <a:latin typeface="宋体" pitchFamily="2" charset="-122"/>
                <a:ea typeface="宋体" pitchFamily="2" charset="-122"/>
              </a:rPr>
              <a:t>奢，而</a:t>
            </a:r>
            <a:r>
              <a:rPr lang="zh-CN" altLang="en-US" sz="2400" b="1" dirty="0">
                <a:latin typeface="宋体" pitchFamily="2" charset="-122"/>
                <a:ea typeface="宋体" pitchFamily="2" charset="-122"/>
              </a:rPr>
              <a:t>中国复乖于</a:t>
            </a:r>
            <a:r>
              <a:rPr lang="zh-CN" altLang="en-US" sz="2400" b="1" dirty="0" smtClean="0">
                <a:latin typeface="宋体" pitchFamily="2" charset="-122"/>
                <a:ea typeface="宋体" pitchFamily="2" charset="-122"/>
              </a:rPr>
              <a:t>应付，于是</a:t>
            </a:r>
            <a:r>
              <a:rPr lang="zh-CN" altLang="en-US" sz="2400" b="1" dirty="0">
                <a:latin typeface="宋体" pitchFamily="2" charset="-122"/>
                <a:ea typeface="宋体" pitchFamily="2" charset="-122"/>
              </a:rPr>
              <a:t>俄据旅顺、大连湾</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英据</a:t>
            </a:r>
            <a:r>
              <a:rPr lang="zh-CN" altLang="en-US" sz="2400" b="1" dirty="0" smtClean="0">
                <a:latin typeface="宋体" pitchFamily="2" charset="-122"/>
                <a:ea typeface="宋体" pitchFamily="2" charset="-122"/>
              </a:rPr>
              <a:t>威海卫，德</a:t>
            </a:r>
            <a:r>
              <a:rPr lang="zh-CN" altLang="en-US" sz="2400" b="1" dirty="0">
                <a:latin typeface="宋体" pitchFamily="2" charset="-122"/>
                <a:ea typeface="宋体" pitchFamily="2" charset="-122"/>
              </a:rPr>
              <a:t>据</a:t>
            </a:r>
            <a:r>
              <a:rPr lang="zh-CN" altLang="en-US" sz="2400" b="1" dirty="0" smtClean="0">
                <a:latin typeface="宋体" pitchFamily="2" charset="-122"/>
                <a:ea typeface="宋体" pitchFamily="2" charset="-122"/>
              </a:rPr>
              <a:t>胶州，法</a:t>
            </a:r>
            <a:r>
              <a:rPr lang="zh-CN" altLang="en-US" sz="2400" b="1" dirty="0">
                <a:latin typeface="宋体" pitchFamily="2" charset="-122"/>
                <a:ea typeface="宋体" pitchFamily="2" charset="-122"/>
              </a:rPr>
              <a:t>据</a:t>
            </a:r>
            <a:r>
              <a:rPr lang="zh-CN" altLang="en-US" sz="2400" b="1" dirty="0" smtClean="0">
                <a:latin typeface="宋体" pitchFamily="2" charset="-122"/>
                <a:ea typeface="宋体" pitchFamily="2" charset="-122"/>
              </a:rPr>
              <a:t>广州湾，以</a:t>
            </a:r>
            <a:r>
              <a:rPr lang="zh-CN" altLang="en-US" sz="2400" b="1" dirty="0">
                <a:latin typeface="宋体" pitchFamily="2" charset="-122"/>
                <a:ea typeface="宋体" pitchFamily="2" charset="-122"/>
              </a:rPr>
              <a:t>互为钤制。中国乃不国矣。”材料中的“是役”造成的直接影响是指（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列强掀起瓜分中国的狂潮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中国义和团运动兴起</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八国联军</a:t>
            </a:r>
            <a:r>
              <a:rPr lang="zh-CN" altLang="en-US" sz="2400" b="1" dirty="0" smtClean="0">
                <a:latin typeface="宋体" pitchFamily="2" charset="-122"/>
                <a:ea typeface="宋体" pitchFamily="2" charset="-122"/>
              </a:rPr>
              <a:t>侵华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戊戌变法开展</a:t>
            </a:r>
            <a:endParaRPr lang="zh-CN" altLang="zh-CN" sz="2400" b="1" dirty="0">
              <a:latin typeface="宋体" pitchFamily="2" charset="-122"/>
              <a:ea typeface="宋体" pitchFamily="2" charset="-122"/>
            </a:endParaRPr>
          </a:p>
        </p:txBody>
      </p:sp>
      <p:sp>
        <p:nvSpPr>
          <p:cNvPr id="8" name="矩形 7"/>
          <p:cNvSpPr/>
          <p:nvPr/>
        </p:nvSpPr>
        <p:spPr>
          <a:xfrm>
            <a:off x="2857500" y="369423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6.1954</a:t>
            </a:r>
            <a:r>
              <a:rPr lang="zh-CN" altLang="en-US" sz="2400" b="1" dirty="0" smtClean="0">
                <a:latin typeface="宋体" pitchFamily="2" charset="-122"/>
                <a:ea typeface="宋体" pitchFamily="2" charset="-122"/>
              </a:rPr>
              <a:t>年，毛泽东</a:t>
            </a:r>
            <a:r>
              <a:rPr lang="zh-CN" altLang="en-US" sz="2400" b="1" dirty="0">
                <a:latin typeface="宋体" pitchFamily="2" charset="-122"/>
                <a:ea typeface="宋体" pitchFamily="2" charset="-122"/>
              </a:rPr>
              <a:t>会见尼赫</a:t>
            </a:r>
            <a:r>
              <a:rPr lang="zh-CN" altLang="en-US" sz="2400" b="1" dirty="0" smtClean="0">
                <a:latin typeface="宋体" pitchFamily="2" charset="-122"/>
                <a:ea typeface="宋体" pitchFamily="2" charset="-122"/>
              </a:rPr>
              <a:t>鲁，阐述</a:t>
            </a:r>
            <a:r>
              <a:rPr lang="zh-CN" altLang="en-US" sz="2400" b="1" dirty="0">
                <a:latin typeface="宋体" pitchFamily="2" charset="-122"/>
                <a:ea typeface="宋体" pitchFamily="2" charset="-122"/>
              </a:rPr>
              <a:t>了中印等国拥有的</a:t>
            </a:r>
            <a:r>
              <a:rPr lang="zh-CN" altLang="en-US" sz="2400" b="1" dirty="0" smtClean="0">
                <a:latin typeface="宋体" pitchFamily="2" charset="-122"/>
                <a:ea typeface="宋体" pitchFamily="2" charset="-122"/>
              </a:rPr>
              <a:t>共同点：都</a:t>
            </a:r>
            <a:r>
              <a:rPr lang="zh-CN" altLang="en-US" sz="2400" b="1" dirty="0">
                <a:latin typeface="宋体" pitchFamily="2" charset="-122"/>
                <a:ea typeface="宋体" pitchFamily="2" charset="-122"/>
              </a:rPr>
              <a:t>曾遭受过帝国主义、殖民主义的侵略和压迫。他主张</a:t>
            </a:r>
            <a:r>
              <a:rPr lang="zh-CN" altLang="en-US" sz="2400" b="1" dirty="0" smtClean="0">
                <a:latin typeface="宋体" pitchFamily="2" charset="-122"/>
                <a:ea typeface="宋体" pitchFamily="2" charset="-122"/>
              </a:rPr>
              <a:t>平等互利，共同</a:t>
            </a:r>
            <a:r>
              <a:rPr lang="zh-CN" altLang="en-US" sz="2400" b="1" dirty="0">
                <a:latin typeface="宋体" pitchFamily="2" charset="-122"/>
                <a:ea typeface="宋体" pitchFamily="2" charset="-122"/>
              </a:rPr>
              <a:t>努力防止</a:t>
            </a:r>
            <a:r>
              <a:rPr lang="zh-CN" altLang="en-US" sz="2400" b="1" dirty="0" smtClean="0">
                <a:latin typeface="宋体" pitchFamily="2" charset="-122"/>
                <a:ea typeface="宋体" pitchFamily="2" charset="-122"/>
              </a:rPr>
              <a:t>战争，争取</a:t>
            </a:r>
            <a:r>
              <a:rPr lang="zh-CN" altLang="en-US" sz="2400" b="1" dirty="0">
                <a:latin typeface="宋体" pitchFamily="2" charset="-122"/>
                <a:ea typeface="宋体" pitchFamily="2" charset="-122"/>
              </a:rPr>
              <a:t>持久的和平。毛泽东阐述的这个“共同点”及其谈话</a:t>
            </a:r>
            <a:r>
              <a:rPr lang="zh-CN" altLang="en-US" sz="2400" b="1" dirty="0" smtClean="0">
                <a:latin typeface="宋体" pitchFamily="2" charset="-122"/>
                <a:ea typeface="宋体" pitchFamily="2" charset="-122"/>
              </a:rPr>
              <a:t>精神，在</a:t>
            </a:r>
            <a:r>
              <a:rPr lang="zh-CN" altLang="en-US" sz="2400" b="1" dirty="0">
                <a:latin typeface="宋体" pitchFamily="2" charset="-122"/>
                <a:ea typeface="宋体" pitchFamily="2" charset="-122"/>
              </a:rPr>
              <a:t>后来的一次国际会议上得到了体现。这次会议是（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日内瓦会议</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亚非万隆会议</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周恩来与尼赫鲁的会谈</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中印缅三国会谈</a:t>
            </a:r>
            <a:endParaRPr lang="zh-CN" altLang="zh-CN" sz="2400" b="1" dirty="0">
              <a:latin typeface="宋体" pitchFamily="2" charset="-122"/>
              <a:ea typeface="宋体" pitchFamily="2" charset="-122"/>
            </a:endParaRPr>
          </a:p>
        </p:txBody>
      </p:sp>
      <p:sp>
        <p:nvSpPr>
          <p:cNvPr id="8" name="矩形 7"/>
          <p:cNvSpPr/>
          <p:nvPr/>
        </p:nvSpPr>
        <p:spPr>
          <a:xfrm>
            <a:off x="5613010" y="345032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83566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93233" y="1686632"/>
            <a:ext cx="5554662" cy="490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7.1964</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1</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27</a:t>
            </a:r>
            <a:r>
              <a:rPr lang="zh-CN" altLang="en-US" sz="2400" b="1" dirty="0" smtClean="0">
                <a:latin typeface="宋体" pitchFamily="2" charset="-122"/>
                <a:ea typeface="宋体" pitchFamily="2" charset="-122"/>
              </a:rPr>
              <a:t>日，中国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人民日报</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和法国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世界报</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同时在头版刊登中法两国建交</a:t>
            </a:r>
            <a:r>
              <a:rPr lang="zh-CN" altLang="en-US" sz="2400" b="1" dirty="0" smtClean="0">
                <a:latin typeface="宋体" pitchFamily="2" charset="-122"/>
                <a:ea typeface="宋体" pitchFamily="2" charset="-122"/>
              </a:rPr>
              <a:t>消息：</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中华人民共和国政府和法兰西共和国政府一致</a:t>
            </a:r>
            <a:r>
              <a:rPr lang="zh-CN" altLang="en-US" sz="2400" b="1" dirty="0" smtClean="0">
                <a:latin typeface="宋体" pitchFamily="2" charset="-122"/>
                <a:ea typeface="宋体" pitchFamily="2" charset="-122"/>
              </a:rPr>
              <a:t>决定，建立</a:t>
            </a:r>
            <a:r>
              <a:rPr lang="zh-CN" altLang="en-US" sz="2400" b="1" dirty="0">
                <a:latin typeface="宋体" pitchFamily="2" charset="-122"/>
                <a:ea typeface="宋体" pitchFamily="2" charset="-122"/>
              </a:rPr>
              <a:t>外交关系。”这则简短的建交公报被西方媒体称作“炸破冷战坚冰的外交核弹”。这一外交核弹（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是中国成功爆炸原子弹的直接推动</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瓦解了冷战对峙</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体现了中法两国外交上的独立自主</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标志</a:t>
            </a:r>
            <a:r>
              <a:rPr lang="zh-CN" altLang="en-US" sz="2400" b="1" dirty="0" smtClean="0">
                <a:latin typeface="宋体" pitchFamily="2" charset="-122"/>
                <a:ea typeface="宋体" pitchFamily="2" charset="-122"/>
              </a:rPr>
              <a:t>着美苏霸权地位的终结</a:t>
            </a:r>
            <a:endParaRPr lang="zh-CN" altLang="zh-CN" sz="2400" b="1" dirty="0">
              <a:latin typeface="宋体" pitchFamily="2" charset="-122"/>
              <a:ea typeface="宋体" pitchFamily="2" charset="-122"/>
            </a:endParaRPr>
          </a:p>
        </p:txBody>
      </p:sp>
      <p:sp>
        <p:nvSpPr>
          <p:cNvPr id="8" name="矩形 7"/>
          <p:cNvSpPr/>
          <p:nvPr/>
        </p:nvSpPr>
        <p:spPr>
          <a:xfrm>
            <a:off x="3156438" y="338373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933317"/>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a:latin typeface="宋体" pitchFamily="2" charset="-122"/>
                <a:ea typeface="宋体" pitchFamily="2" charset="-122"/>
              </a:rPr>
              <a:t>国际</a:t>
            </a:r>
            <a:r>
              <a:rPr lang="zh-CN" altLang="en-US" sz="2400" b="1" dirty="0" smtClean="0">
                <a:latin typeface="宋体" pitchFamily="2" charset="-122"/>
                <a:ea typeface="宋体" pitchFamily="2" charset="-122"/>
              </a:rPr>
              <a:t>上，中国</a:t>
            </a:r>
            <a:r>
              <a:rPr lang="zh-CN" altLang="en-US" sz="2400" b="1" dirty="0">
                <a:latin typeface="宋体" pitchFamily="2" charset="-122"/>
                <a:ea typeface="宋体" pitchFamily="2" charset="-122"/>
              </a:rPr>
              <a:t>的核国家地位得到了越来越多的</a:t>
            </a:r>
            <a:r>
              <a:rPr lang="zh-CN" altLang="en-US" sz="2400" b="1" dirty="0" smtClean="0">
                <a:latin typeface="宋体" pitchFamily="2" charset="-122"/>
                <a:ea typeface="宋体" pitchFamily="2" charset="-122"/>
              </a:rPr>
              <a:t>承认，日本</a:t>
            </a:r>
            <a:r>
              <a:rPr lang="zh-CN" altLang="en-US" sz="2400" b="1" dirty="0">
                <a:latin typeface="宋体" pitchFamily="2" charset="-122"/>
                <a:ea typeface="宋体" pitchFamily="2" charset="-122"/>
              </a:rPr>
              <a:t>崛起为美国经济上的竞争者</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国内反越战运动</a:t>
            </a:r>
            <a:r>
              <a:rPr lang="zh-CN" altLang="en-US" sz="2400" b="1" dirty="0" smtClean="0">
                <a:latin typeface="宋体" pitchFamily="2" charset="-122"/>
                <a:ea typeface="宋体" pitchFamily="2" charset="-122"/>
              </a:rPr>
              <a:t>如火如荼，商界</a:t>
            </a:r>
            <a:r>
              <a:rPr lang="zh-CN" altLang="en-US" sz="2400" b="1" dirty="0">
                <a:latin typeface="宋体" pitchFamily="2" charset="-122"/>
                <a:ea typeface="宋体" pitchFamily="2" charset="-122"/>
              </a:rPr>
              <a:t>人士强烈渴望开展对华贸易。这主要反映出（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美国对华政策改变的时代</a:t>
            </a:r>
            <a:r>
              <a:rPr lang="zh-CN" altLang="en-US" sz="2400" b="1" dirty="0" smtClean="0">
                <a:latin typeface="宋体" pitchFamily="2" charset="-122"/>
                <a:ea typeface="宋体" pitchFamily="2" charset="-122"/>
              </a:rPr>
              <a:t>背景</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经济因素成为中美首要考虑的</a:t>
            </a:r>
            <a:r>
              <a:rPr lang="zh-CN" altLang="en-US" sz="2400" b="1" dirty="0" smtClean="0">
                <a:latin typeface="宋体" pitchFamily="2" charset="-122"/>
                <a:ea typeface="宋体" pitchFamily="2" charset="-122"/>
              </a:rPr>
              <a:t>问题</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美国的全球霸权地位已经</a:t>
            </a:r>
            <a:r>
              <a:rPr lang="zh-CN" altLang="en-US" sz="2400" b="1" dirty="0" smtClean="0">
                <a:latin typeface="宋体" pitchFamily="2" charset="-122"/>
                <a:ea typeface="宋体" pitchFamily="2" charset="-122"/>
              </a:rPr>
              <a:t>丧失</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改善中美关系成为两国共同的要求</a:t>
            </a:r>
            <a:endParaRPr lang="zh-CN" altLang="zh-CN" sz="2400" b="1" dirty="0">
              <a:latin typeface="宋体" pitchFamily="2" charset="-122"/>
              <a:ea typeface="宋体" pitchFamily="2" charset="-122"/>
            </a:endParaRPr>
          </a:p>
        </p:txBody>
      </p:sp>
      <p:sp>
        <p:nvSpPr>
          <p:cNvPr id="8" name="矩形 7"/>
          <p:cNvSpPr/>
          <p:nvPr/>
        </p:nvSpPr>
        <p:spPr>
          <a:xfrm>
            <a:off x="2882118" y="3014457"/>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a:latin typeface="宋体" pitchFamily="2" charset="-122"/>
                <a:ea typeface="宋体" pitchFamily="2" charset="-122"/>
              </a:rPr>
              <a:t>据商务部</a:t>
            </a:r>
            <a:r>
              <a:rPr lang="zh-CN" altLang="en-US" sz="2400" b="1" dirty="0" smtClean="0">
                <a:latin typeface="宋体" pitchFamily="2" charset="-122"/>
                <a:ea typeface="宋体" pitchFamily="2" charset="-122"/>
              </a:rPr>
              <a:t>统计，中国</a:t>
            </a:r>
            <a:r>
              <a:rPr lang="zh-CN" altLang="en-US" sz="2400" b="1" dirty="0">
                <a:latin typeface="宋体" pitchFamily="2" charset="-122"/>
                <a:ea typeface="宋体" pitchFamily="2" charset="-122"/>
              </a:rPr>
              <a:t>加入世贸组织</a:t>
            </a:r>
            <a:r>
              <a:rPr lang="zh-CN" altLang="en-US" sz="2400" b="1" dirty="0" smtClean="0">
                <a:latin typeface="宋体" pitchFamily="2" charset="-122"/>
                <a:ea typeface="宋体" pitchFamily="2" charset="-122"/>
              </a:rPr>
              <a:t>后，全国</a:t>
            </a:r>
            <a:r>
              <a:rPr lang="en-US" altLang="zh-CN" sz="2400" b="1" dirty="0">
                <a:latin typeface="宋体" pitchFamily="2" charset="-122"/>
                <a:ea typeface="宋体" pitchFamily="2" charset="-122"/>
              </a:rPr>
              <a:t>31</a:t>
            </a:r>
            <a:r>
              <a:rPr lang="zh-CN" altLang="en-US" sz="2400" b="1" dirty="0">
                <a:latin typeface="宋体" pitchFamily="2" charset="-122"/>
                <a:ea typeface="宋体" pitchFamily="2" charset="-122"/>
              </a:rPr>
              <a:t>个省区市和</a:t>
            </a:r>
            <a:r>
              <a:rPr lang="en-US" altLang="zh-CN" sz="2400" b="1" dirty="0">
                <a:latin typeface="宋体" pitchFamily="2" charset="-122"/>
                <a:ea typeface="宋体" pitchFamily="2" charset="-122"/>
              </a:rPr>
              <a:t>49</a:t>
            </a:r>
            <a:r>
              <a:rPr lang="zh-CN" altLang="en-US" sz="2400" b="1" dirty="0">
                <a:latin typeface="宋体" pitchFamily="2" charset="-122"/>
                <a:ea typeface="宋体" pitchFamily="2" charset="-122"/>
              </a:rPr>
              <a:t>个较大城市根据国家统一</a:t>
            </a:r>
            <a:r>
              <a:rPr lang="zh-CN" altLang="en-US" sz="2400" b="1" dirty="0" smtClean="0">
                <a:latin typeface="宋体" pitchFamily="2" charset="-122"/>
                <a:ea typeface="宋体" pitchFamily="2" charset="-122"/>
              </a:rPr>
              <a:t>要求，共</a:t>
            </a:r>
            <a:r>
              <a:rPr lang="zh-CN" altLang="en-US" sz="2400" b="1" dirty="0">
                <a:latin typeface="宋体" pitchFamily="2" charset="-122"/>
                <a:ea typeface="宋体" pitchFamily="2" charset="-122"/>
              </a:rPr>
              <a:t>修改、废止了</a:t>
            </a:r>
            <a:r>
              <a:rPr lang="en-US" altLang="zh-CN" sz="2400" b="1" dirty="0">
                <a:latin typeface="宋体" pitchFamily="2" charset="-122"/>
                <a:ea typeface="宋体" pitchFamily="2" charset="-122"/>
              </a:rPr>
              <a:t>19</a:t>
            </a:r>
            <a:r>
              <a:rPr lang="zh-CN" altLang="en-US" sz="2400" b="1" dirty="0">
                <a:latin typeface="宋体" pitchFamily="2" charset="-122"/>
                <a:ea typeface="宋体" pitchFamily="2" charset="-122"/>
              </a:rPr>
              <a:t>万多件地方性法规、地方政府规章和其他政策措施。</a:t>
            </a:r>
            <a:r>
              <a:rPr lang="zh-CN" altLang="en-US" sz="2400" b="1" dirty="0" smtClean="0">
                <a:latin typeface="宋体" pitchFamily="2" charset="-122"/>
                <a:ea typeface="宋体" pitchFamily="2" charset="-122"/>
              </a:rPr>
              <a:t>目前，中国</a:t>
            </a:r>
            <a:r>
              <a:rPr lang="zh-CN" altLang="en-US" sz="2400" b="1" dirty="0">
                <a:latin typeface="宋体" pitchFamily="2" charset="-122"/>
                <a:ea typeface="宋体" pitchFamily="2" charset="-122"/>
              </a:rPr>
              <a:t>地方性法规、地方政府规章已经与世贸组织相关规定要求基本一致。这表明（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加入世贸组织后严重威胁中国的经济主权</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这是中国在经济全球化趋势下的被动选择</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中国的经济体制不适合世贸组织相关原则</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中国政府积极主动调整适应世贸组织规则</a:t>
            </a:r>
            <a:endParaRPr lang="zh-CN" altLang="zh-CN" sz="2400" b="1" dirty="0">
              <a:latin typeface="宋体" pitchFamily="2" charset="-122"/>
              <a:ea typeface="宋体" pitchFamily="2" charset="-122"/>
            </a:endParaRPr>
          </a:p>
        </p:txBody>
      </p:sp>
      <p:sp>
        <p:nvSpPr>
          <p:cNvPr id="8" name="矩形 7"/>
          <p:cNvSpPr/>
          <p:nvPr/>
        </p:nvSpPr>
        <p:spPr>
          <a:xfrm>
            <a:off x="3763109" y="346406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14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241048"/>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a:latin typeface="宋体" pitchFamily="2" charset="-122"/>
                <a:ea typeface="宋体" pitchFamily="2" charset="-122"/>
              </a:rPr>
              <a:t>有学者认为新中国外交经历了立国外交、建国外交与强国外交三个阶段。强国外交出现在（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smtClean="0">
                <a:latin typeface="宋体" pitchFamily="2" charset="-122"/>
                <a:ea typeface="宋体" pitchFamily="2" charset="-122"/>
              </a:rPr>
              <a:t>1949—1978</a:t>
            </a:r>
            <a:r>
              <a:rPr lang="zh-CN" altLang="en-US" sz="2400" b="1" dirty="0" smtClean="0">
                <a:latin typeface="宋体" pitchFamily="2" charset="-122"/>
                <a:ea typeface="宋体" pitchFamily="2" charset="-122"/>
              </a:rPr>
              <a:t>年</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en-US" altLang="zh-CN" sz="2400" b="1" dirty="0" smtClean="0">
                <a:latin typeface="宋体" pitchFamily="2" charset="-122"/>
                <a:ea typeface="宋体" pitchFamily="2" charset="-122"/>
              </a:rPr>
              <a:t>1966—1976</a:t>
            </a:r>
            <a:r>
              <a:rPr lang="zh-CN" altLang="en-US" sz="2400" b="1" dirty="0" smtClean="0">
                <a:latin typeface="宋体" pitchFamily="2" charset="-122"/>
                <a:ea typeface="宋体" pitchFamily="2" charset="-122"/>
              </a:rPr>
              <a:t>年</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1978—2012</a:t>
            </a:r>
            <a:r>
              <a:rPr lang="zh-CN" altLang="en-US" sz="2400" b="1" dirty="0" smtClean="0">
                <a:latin typeface="宋体" pitchFamily="2" charset="-122"/>
                <a:ea typeface="宋体" pitchFamily="2" charset="-122"/>
              </a:rPr>
              <a:t>年</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2012</a:t>
            </a:r>
            <a:r>
              <a:rPr lang="zh-CN" altLang="en-US" sz="2400" b="1" dirty="0">
                <a:latin typeface="宋体" pitchFamily="2" charset="-122"/>
                <a:ea typeface="宋体" pitchFamily="2" charset="-122"/>
              </a:rPr>
              <a:t>年中共十八大以后</a:t>
            </a:r>
            <a:endParaRPr lang="zh-CN" altLang="zh-CN" sz="2400" b="1" dirty="0">
              <a:latin typeface="宋体" pitchFamily="2" charset="-122"/>
              <a:ea typeface="宋体" pitchFamily="2" charset="-122"/>
            </a:endParaRPr>
          </a:p>
        </p:txBody>
      </p:sp>
      <p:sp>
        <p:nvSpPr>
          <p:cNvPr id="8" name="矩形 7"/>
          <p:cNvSpPr/>
          <p:nvPr/>
        </p:nvSpPr>
        <p:spPr>
          <a:xfrm>
            <a:off x="3466809" y="279579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5603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53069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定心卷）阅读材料，回答问题。（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它</a:t>
            </a:r>
            <a:r>
              <a:rPr lang="zh-CN" altLang="en-US" sz="2400" b="1" dirty="0">
                <a:latin typeface="楷体" pitchFamily="49" charset="-122"/>
                <a:ea typeface="楷体" pitchFamily="49" charset="-122"/>
                <a:cs typeface="Times New Roman" pitchFamily="18" charset="0"/>
              </a:rPr>
              <a:t>所规定的“庚子赔款”本息合计白银</a:t>
            </a:r>
            <a:r>
              <a:rPr lang="en-US" altLang="zh-CN" sz="2400" b="1" dirty="0">
                <a:latin typeface="楷体" pitchFamily="49" charset="-122"/>
                <a:ea typeface="楷体" pitchFamily="49" charset="-122"/>
                <a:cs typeface="Times New Roman" pitchFamily="18" charset="0"/>
              </a:rPr>
              <a:t>98000</a:t>
            </a:r>
            <a:r>
              <a:rPr lang="zh-CN" altLang="en-US" sz="2400" b="1" dirty="0">
                <a:latin typeface="楷体" pitchFamily="49" charset="-122"/>
                <a:ea typeface="楷体" pitchFamily="49" charset="-122"/>
                <a:cs typeface="Times New Roman" pitchFamily="18" charset="0"/>
              </a:rPr>
              <a:t>多万</a:t>
            </a:r>
            <a:r>
              <a:rPr lang="zh-CN" altLang="en-US" sz="2400" b="1" dirty="0" smtClean="0">
                <a:latin typeface="楷体" pitchFamily="49" charset="-122"/>
                <a:ea typeface="楷体" pitchFamily="49" charset="-122"/>
                <a:cs typeface="Times New Roman" pitchFamily="18" charset="0"/>
              </a:rPr>
              <a:t>两，加上</a:t>
            </a:r>
            <a:r>
              <a:rPr lang="zh-CN" altLang="en-US" sz="2400" b="1" dirty="0">
                <a:latin typeface="楷体" pitchFamily="49" charset="-122"/>
                <a:ea typeface="楷体" pitchFamily="49" charset="-122"/>
                <a:cs typeface="Times New Roman" pitchFamily="18" charset="0"/>
              </a:rPr>
              <a:t>各地地方性赔款</a:t>
            </a:r>
            <a:r>
              <a:rPr lang="en-US" altLang="zh-CN" sz="2400" b="1" dirty="0">
                <a:latin typeface="楷体" pitchFamily="49" charset="-122"/>
                <a:ea typeface="楷体" pitchFamily="49" charset="-122"/>
                <a:cs typeface="Times New Roman" pitchFamily="18" charset="0"/>
              </a:rPr>
              <a:t>2000</a:t>
            </a:r>
            <a:r>
              <a:rPr lang="zh-CN" altLang="en-US" sz="2400" b="1" dirty="0">
                <a:latin typeface="楷体" pitchFamily="49" charset="-122"/>
                <a:ea typeface="楷体" pitchFamily="49" charset="-122"/>
                <a:cs typeface="Times New Roman" pitchFamily="18" charset="0"/>
              </a:rPr>
              <a:t>多万</a:t>
            </a:r>
            <a:r>
              <a:rPr lang="zh-CN" altLang="en-US" sz="2400" b="1" dirty="0" smtClean="0">
                <a:latin typeface="楷体" pitchFamily="49" charset="-122"/>
                <a:ea typeface="楷体" pitchFamily="49" charset="-122"/>
                <a:cs typeface="Times New Roman" pitchFamily="18" charset="0"/>
              </a:rPr>
              <a:t>两，总数</a:t>
            </a:r>
            <a:r>
              <a:rPr lang="zh-CN" altLang="en-US" sz="2400" b="1" dirty="0">
                <a:latin typeface="楷体" pitchFamily="49" charset="-122"/>
                <a:ea typeface="楷体" pitchFamily="49" charset="-122"/>
                <a:cs typeface="Times New Roman" pitchFamily="18" charset="0"/>
              </a:rPr>
              <a:t>超过了</a:t>
            </a:r>
            <a:r>
              <a:rPr lang="en-US" altLang="zh-CN" sz="2400" b="1" dirty="0">
                <a:latin typeface="楷体" pitchFamily="49" charset="-122"/>
                <a:ea typeface="楷体" pitchFamily="49" charset="-122"/>
                <a:cs typeface="Times New Roman" pitchFamily="18" charset="0"/>
              </a:rPr>
              <a:t>10</a:t>
            </a:r>
            <a:r>
              <a:rPr lang="zh-CN" altLang="en-US" sz="2400" b="1" dirty="0">
                <a:latin typeface="楷体" pitchFamily="49" charset="-122"/>
                <a:ea typeface="楷体" pitchFamily="49" charset="-122"/>
                <a:cs typeface="Times New Roman" pitchFamily="18" charset="0"/>
              </a:rPr>
              <a:t>亿</a:t>
            </a:r>
            <a:r>
              <a:rPr lang="zh-CN" altLang="en-US" sz="2400" b="1" dirty="0" smtClean="0">
                <a:latin typeface="楷体" pitchFamily="49" charset="-122"/>
                <a:ea typeface="楷体" pitchFamily="49" charset="-122"/>
                <a:cs typeface="Times New Roman" pitchFamily="18" charset="0"/>
              </a:rPr>
              <a:t>两，这</a:t>
            </a:r>
            <a:r>
              <a:rPr lang="zh-CN" altLang="en-US" sz="2400" b="1" dirty="0">
                <a:latin typeface="楷体" pitchFamily="49" charset="-122"/>
                <a:ea typeface="楷体" pitchFamily="49" charset="-122"/>
                <a:cs typeface="Times New Roman" pitchFamily="18" charset="0"/>
              </a:rPr>
              <a:t>是对中国人民的残酷</a:t>
            </a:r>
            <a:r>
              <a:rPr lang="zh-CN" altLang="en-US" sz="2400" b="1" dirty="0" smtClean="0">
                <a:latin typeface="楷体" pitchFamily="49" charset="-122"/>
                <a:ea typeface="楷体" pitchFamily="49" charset="-122"/>
                <a:cs typeface="Times New Roman" pitchFamily="18" charset="0"/>
              </a:rPr>
              <a:t>掠夺；它</a:t>
            </a:r>
            <a:r>
              <a:rPr lang="zh-CN" altLang="en-US" sz="2400" b="1" dirty="0">
                <a:latin typeface="楷体" pitchFamily="49" charset="-122"/>
                <a:ea typeface="楷体" pitchFamily="49" charset="-122"/>
                <a:cs typeface="Times New Roman" pitchFamily="18" charset="0"/>
              </a:rPr>
              <a:t>关于惩办“首祸”和禁止中国人加入或成立反帝组织的</a:t>
            </a:r>
            <a:r>
              <a:rPr lang="zh-CN" altLang="en-US" sz="2400" b="1" dirty="0" smtClean="0">
                <a:latin typeface="楷体" pitchFamily="49" charset="-122"/>
                <a:ea typeface="楷体" pitchFamily="49" charset="-122"/>
                <a:cs typeface="Times New Roman" pitchFamily="18" charset="0"/>
              </a:rPr>
              <a:t>规定，体现</a:t>
            </a:r>
            <a:r>
              <a:rPr lang="zh-CN" altLang="en-US" sz="2400" b="1" dirty="0">
                <a:latin typeface="楷体" pitchFamily="49" charset="-122"/>
                <a:ea typeface="楷体" pitchFamily="49" charset="-122"/>
                <a:cs typeface="Times New Roman" pitchFamily="18" charset="0"/>
              </a:rPr>
              <a:t>了对中国的严厉政治</a:t>
            </a:r>
            <a:r>
              <a:rPr lang="zh-CN" altLang="en-US" sz="2400" b="1" dirty="0" smtClean="0">
                <a:latin typeface="楷体" pitchFamily="49" charset="-122"/>
                <a:ea typeface="楷体" pitchFamily="49" charset="-122"/>
                <a:cs typeface="Times New Roman" pitchFamily="18" charset="0"/>
              </a:rPr>
              <a:t>奴役；它</a:t>
            </a:r>
            <a:r>
              <a:rPr lang="zh-CN" altLang="en-US" sz="2400" b="1" dirty="0">
                <a:latin typeface="楷体" pitchFamily="49" charset="-122"/>
                <a:ea typeface="楷体" pitchFamily="49" charset="-122"/>
                <a:cs typeface="Times New Roman" pitchFamily="18" charset="0"/>
              </a:rPr>
              <a:t>关于在北京设立单独的使馆区、在中国境内平毁炮台、驻扎军队的</a:t>
            </a:r>
            <a:r>
              <a:rPr lang="zh-CN" altLang="en-US" sz="2400" b="1" dirty="0" smtClean="0">
                <a:latin typeface="楷体" pitchFamily="49" charset="-122"/>
                <a:ea typeface="楷体" pitchFamily="49" charset="-122"/>
                <a:cs typeface="Times New Roman" pitchFamily="18" charset="0"/>
              </a:rPr>
              <a:t>规定，是</a:t>
            </a:r>
            <a:r>
              <a:rPr lang="zh-CN" altLang="en-US" sz="2400" b="1" dirty="0">
                <a:latin typeface="楷体" pitchFamily="49" charset="-122"/>
                <a:ea typeface="楷体" pitchFamily="49" charset="-122"/>
                <a:cs typeface="Times New Roman" pitchFamily="18" charset="0"/>
              </a:rPr>
              <a:t>对中国实行的野蛮军事控制。它使得中国的各项主权进一步遭到严重</a:t>
            </a:r>
            <a:r>
              <a:rPr lang="zh-CN" altLang="en-US" sz="2400" b="1" dirty="0" smtClean="0">
                <a:latin typeface="楷体" pitchFamily="49" charset="-122"/>
                <a:ea typeface="楷体" pitchFamily="49" charset="-122"/>
                <a:cs typeface="Times New Roman" pitchFamily="18" charset="0"/>
              </a:rPr>
              <a:t>破坏，深深地</a:t>
            </a:r>
            <a:r>
              <a:rPr lang="zh-CN" altLang="en-US" sz="2400" b="1" dirty="0">
                <a:latin typeface="楷体" pitchFamily="49" charset="-122"/>
                <a:ea typeface="楷体" pitchFamily="49" charset="-122"/>
                <a:cs typeface="Times New Roman" pitchFamily="18" charset="0"/>
              </a:rPr>
              <a:t>堕入了殖民地、半殖民地的深渊。一位外国人</a:t>
            </a:r>
            <a:r>
              <a:rPr lang="zh-CN" altLang="en-US" sz="2400" b="1" dirty="0" smtClean="0">
                <a:latin typeface="楷体" pitchFamily="49" charset="-122"/>
                <a:ea typeface="楷体" pitchFamily="49" charset="-122"/>
                <a:cs typeface="Times New Roman" pitchFamily="18" charset="0"/>
              </a:rPr>
              <a:t>指出，当时</a:t>
            </a:r>
            <a:r>
              <a:rPr lang="zh-CN" altLang="en-US" sz="2400" b="1" dirty="0">
                <a:latin typeface="楷体" pitchFamily="49" charset="-122"/>
                <a:ea typeface="楷体" pitchFamily="49" charset="-122"/>
                <a:cs typeface="Times New Roman" pitchFamily="18" charset="0"/>
              </a:rPr>
              <a:t>的中国“已经达到一个国家地位非常低落的</a:t>
            </a:r>
            <a:r>
              <a:rPr lang="zh-CN" altLang="en-US" sz="2400" b="1" dirty="0" smtClean="0">
                <a:latin typeface="楷体" pitchFamily="49" charset="-122"/>
                <a:ea typeface="楷体" pitchFamily="49" charset="-122"/>
                <a:cs typeface="Times New Roman" pitchFamily="18" charset="0"/>
              </a:rPr>
              <a:t>阶段，低落</a:t>
            </a:r>
            <a:r>
              <a:rPr lang="zh-CN" altLang="en-US" sz="2400" b="1" dirty="0">
                <a:latin typeface="楷体" pitchFamily="49" charset="-122"/>
                <a:ea typeface="楷体" pitchFamily="49" charset="-122"/>
                <a:cs typeface="Times New Roman" pitchFamily="18" charset="0"/>
              </a:rPr>
              <a:t>到只是保持了独立主权国家</a:t>
            </a:r>
            <a:r>
              <a:rPr lang="zh-CN" altLang="en-US" sz="2400" b="1" dirty="0" smtClean="0">
                <a:latin typeface="楷体" pitchFamily="49" charset="-122"/>
                <a:ea typeface="楷体" pitchFamily="49" charset="-122"/>
                <a:cs typeface="Times New Roman" pitchFamily="18" charset="0"/>
              </a:rPr>
              <a:t>的</a:t>
            </a:r>
            <a:endParaRPr lang="en-US" altLang="zh-CN" sz="2400" b="1" dirty="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892004"/>
            <a:ext cx="10698480" cy="3416320"/>
          </a:xfrm>
          <a:prstGeom prst="rect">
            <a:avLst/>
          </a:prstGeom>
          <a:noFill/>
          <a:ln w="9525">
            <a:noFill/>
          </a:ln>
        </p:spPr>
        <p:txBody>
          <a:bodyPr wrap="square">
            <a:spAutoFit/>
          </a:bodyPr>
          <a:lstStyle/>
          <a:p>
            <a:pPr>
              <a:lnSpc>
                <a:spcPct val="150000"/>
              </a:lnSpc>
            </a:pPr>
            <a:r>
              <a:rPr lang="zh-CN" altLang="en-US" sz="2400" b="1" dirty="0" smtClean="0">
                <a:latin typeface="楷体" pitchFamily="49" charset="-122"/>
                <a:ea typeface="楷体" pitchFamily="49" charset="-122"/>
                <a:cs typeface="Times New Roman" pitchFamily="18" charset="0"/>
              </a:rPr>
              <a:t>极少的</a:t>
            </a:r>
            <a:r>
              <a:rPr lang="zh-CN" altLang="en-US" sz="2400" b="1" dirty="0">
                <a:latin typeface="楷体" pitchFamily="49" charset="-122"/>
                <a:ea typeface="楷体" pitchFamily="49" charset="-122"/>
                <a:cs typeface="Times New Roman" pitchFamily="18" charset="0"/>
              </a:rPr>
              <a:t>属性的地步”。条约签订</a:t>
            </a:r>
            <a:r>
              <a:rPr lang="zh-CN" altLang="en-US" sz="2400" b="1" dirty="0" smtClean="0">
                <a:latin typeface="楷体" pitchFamily="49" charset="-122"/>
                <a:ea typeface="楷体" pitchFamily="49" charset="-122"/>
                <a:cs typeface="Times New Roman" pitchFamily="18" charset="0"/>
              </a:rPr>
              <a:t>后，清政府</a:t>
            </a:r>
            <a:r>
              <a:rPr lang="zh-CN" altLang="en-US" sz="2400" b="1" dirty="0">
                <a:latin typeface="楷体" pitchFamily="49" charset="-122"/>
                <a:ea typeface="楷体" pitchFamily="49" charset="-122"/>
                <a:cs typeface="Times New Roman" pitchFamily="18" charset="0"/>
              </a:rPr>
              <a:t>内部不再存在顽固派与洋务派的</a:t>
            </a:r>
            <a:r>
              <a:rPr lang="zh-CN" altLang="en-US" sz="2400" b="1" dirty="0" smtClean="0">
                <a:latin typeface="楷体" pitchFamily="49" charset="-122"/>
                <a:ea typeface="楷体" pitchFamily="49" charset="-122"/>
                <a:cs typeface="Times New Roman" pitchFamily="18" charset="0"/>
              </a:rPr>
              <a:t>区别，整个</a:t>
            </a:r>
            <a:r>
              <a:rPr lang="zh-CN" altLang="en-US" sz="2400" b="1" dirty="0">
                <a:latin typeface="楷体" pitchFamily="49" charset="-122"/>
                <a:ea typeface="楷体" pitchFamily="49" charset="-122"/>
                <a:cs typeface="Times New Roman" pitchFamily="18" charset="0"/>
              </a:rPr>
              <a:t>统治集团都失去了与列强进行抗争以改变半殖民地秩序的</a:t>
            </a:r>
            <a:r>
              <a:rPr lang="zh-CN" altLang="en-US" sz="2400" b="1" dirty="0" smtClean="0">
                <a:latin typeface="楷体" pitchFamily="49" charset="-122"/>
                <a:ea typeface="楷体" pitchFamily="49" charset="-122"/>
                <a:cs typeface="Times New Roman" pitchFamily="18" charset="0"/>
              </a:rPr>
              <a:t>信心，甘于</a:t>
            </a:r>
            <a:r>
              <a:rPr lang="zh-CN" altLang="en-US" sz="2400" b="1" dirty="0">
                <a:latin typeface="楷体" pitchFamily="49" charset="-122"/>
                <a:ea typeface="楷体" pitchFamily="49" charset="-122"/>
                <a:cs typeface="Times New Roman" pitchFamily="18" charset="0"/>
              </a:rPr>
              <a:t>做帝国主义“以华治华”的</a:t>
            </a:r>
            <a:r>
              <a:rPr lang="zh-CN" altLang="en-US" sz="2400" b="1" dirty="0" smtClean="0">
                <a:latin typeface="楷体" pitchFamily="49" charset="-122"/>
                <a:ea typeface="楷体" pitchFamily="49" charset="-122"/>
                <a:cs typeface="Times New Roman" pitchFamily="18" charset="0"/>
              </a:rPr>
              <a:t>工具，在</a:t>
            </a:r>
            <a:r>
              <a:rPr lang="zh-CN" altLang="en-US" sz="2400" b="1" dirty="0">
                <a:latin typeface="楷体" pitchFamily="49" charset="-122"/>
                <a:ea typeface="楷体" pitchFamily="49" charset="-122"/>
                <a:cs typeface="Times New Roman" pitchFamily="18" charset="0"/>
              </a:rPr>
              <a:t>它们的控制下苟延自己的统治。</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摘编自刘宗绪</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历史学科专题讲座</a:t>
            </a:r>
            <a:r>
              <a:rPr lang="en-US" altLang="zh-CN" sz="2400" b="1" dirty="0">
                <a:latin typeface="楷体" pitchFamily="49" charset="-122"/>
                <a:ea typeface="楷体" pitchFamily="49" charset="-122"/>
                <a:cs typeface="Times New Roman" pitchFamily="18" charset="0"/>
              </a:rPr>
              <a:t>》</a:t>
            </a:r>
          </a:p>
          <a:p>
            <a:pPr algn="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）结合所学知识，指出材料表述反映了近代列强与中国签订的哪一条约。（</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4589584" y="5367639"/>
            <a:ext cx="2409093"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辛丑条约</a:t>
            </a:r>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smtClean="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61" y="1505307"/>
            <a:ext cx="8687386" cy="1200329"/>
          </a:xfrm>
          <a:prstGeom prst="rect">
            <a:avLst/>
          </a:prstGeom>
          <a:noFill/>
          <a:ln w="9525">
            <a:noFill/>
          </a:ln>
        </p:spPr>
        <p:txBody>
          <a:bodyPr wrap="square">
            <a:spAutoFit/>
          </a:bodyPr>
          <a:lstStyle/>
          <a:p>
            <a:pPr algn="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）根据材料，概括西方列强采取哪些方式加强对中国的控制。（</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3448440" y="2619073"/>
            <a:ext cx="4941277"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经济掠夺、政治奴役、军事控制。</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a:xfrm>
            <a:off x="4528039" y="5082037"/>
            <a:ext cx="1881554"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屈辱服从。</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53698" y="4006915"/>
            <a:ext cx="9234463" cy="646331"/>
          </a:xfrm>
          <a:prstGeom prst="rect">
            <a:avLst/>
          </a:prstGeom>
          <a:noFill/>
        </p:spPr>
        <p:txBody>
          <a:bodyPr wrap="square" rtlCol="0">
            <a:spAutoFit/>
          </a:bodyPr>
          <a:lstStyle/>
          <a:p>
            <a:pPr algn="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）上述材料和问题表明清政府对西方列强的态度是什么？（</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820836"/>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乾坤押题卷）阅读材料，综合运用所学知识探究问题。（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20</a:t>
            </a:r>
            <a:r>
              <a:rPr lang="zh-CN" altLang="en-US" sz="2400" b="1" dirty="0">
                <a:latin typeface="楷体" pitchFamily="49" charset="-122"/>
                <a:ea typeface="楷体" pitchFamily="49" charset="-122"/>
                <a:cs typeface="Times New Roman" pitchFamily="18" charset="0"/>
              </a:rPr>
              <a:t>世纪</a:t>
            </a:r>
            <a:r>
              <a:rPr lang="en-US" altLang="zh-CN" sz="2400" b="1" dirty="0">
                <a:latin typeface="楷体" pitchFamily="49" charset="-122"/>
                <a:ea typeface="楷体" pitchFamily="49" charset="-122"/>
                <a:cs typeface="Times New Roman" pitchFamily="18" charset="0"/>
              </a:rPr>
              <a:t>50</a:t>
            </a:r>
            <a:r>
              <a:rPr lang="zh-CN" altLang="en-US" sz="2400" b="1" dirty="0">
                <a:latin typeface="楷体" pitchFamily="49" charset="-122"/>
                <a:ea typeface="楷体" pitchFamily="49" charset="-122"/>
                <a:cs typeface="Times New Roman" pitchFamily="18" charset="0"/>
              </a:rPr>
              <a:t>年代</a:t>
            </a:r>
            <a:r>
              <a:rPr lang="zh-CN" altLang="en-US" sz="2400" b="1" dirty="0" smtClean="0">
                <a:latin typeface="楷体" pitchFamily="49" charset="-122"/>
                <a:ea typeface="楷体" pitchFamily="49" charset="-122"/>
                <a:cs typeface="Times New Roman" pitchFamily="18" charset="0"/>
              </a:rPr>
              <a:t>初，党</a:t>
            </a:r>
            <a:r>
              <a:rPr lang="zh-CN" altLang="en-US" sz="2400" b="1" dirty="0">
                <a:latin typeface="楷体" pitchFamily="49" charset="-122"/>
                <a:ea typeface="楷体" pitchFamily="49" charset="-122"/>
                <a:cs typeface="Times New Roman" pitchFamily="18" charset="0"/>
              </a:rPr>
              <a:t>作出实行“一边倒”的外交</a:t>
            </a:r>
            <a:r>
              <a:rPr lang="zh-CN" altLang="en-US" sz="2400" b="1" dirty="0" smtClean="0">
                <a:latin typeface="楷体" pitchFamily="49" charset="-122"/>
                <a:ea typeface="楷体" pitchFamily="49" charset="-122"/>
                <a:cs typeface="Times New Roman" pitchFamily="18" charset="0"/>
              </a:rPr>
              <a:t>方针，以</a:t>
            </a:r>
            <a:r>
              <a:rPr lang="zh-CN" altLang="en-US" sz="2400" b="1" dirty="0">
                <a:latin typeface="楷体" pitchFamily="49" charset="-122"/>
                <a:ea typeface="楷体" pitchFamily="49" charset="-122"/>
                <a:cs typeface="Times New Roman" pitchFamily="18" charset="0"/>
              </a:rPr>
              <a:t>实现“联苏抗美</a:t>
            </a:r>
            <a:r>
              <a:rPr lang="zh-CN" altLang="en-US" sz="2400" b="1" dirty="0" smtClean="0">
                <a:latin typeface="楷体" pitchFamily="49" charset="-122"/>
                <a:ea typeface="楷体" pitchFamily="49" charset="-122"/>
                <a:cs typeface="Times New Roman" pitchFamily="18" charset="0"/>
              </a:rPr>
              <a:t>”，积极</a:t>
            </a:r>
            <a:r>
              <a:rPr lang="zh-CN" altLang="en-US" sz="2400" b="1" dirty="0">
                <a:latin typeface="楷体" pitchFamily="49" charset="-122"/>
                <a:ea typeface="楷体" pitchFamily="49" charset="-122"/>
                <a:cs typeface="Times New Roman" pitchFamily="18" charset="0"/>
              </a:rPr>
              <a:t>争取苏联的支援</a:t>
            </a:r>
            <a:r>
              <a:rPr lang="en-US" altLang="zh-CN" sz="2400" b="1" dirty="0">
                <a:latin typeface="楷体" pitchFamily="49" charset="-122"/>
                <a:ea typeface="楷体" pitchFamily="49" charset="-122"/>
                <a:cs typeface="Times New Roman" pitchFamily="18" charset="0"/>
              </a:rPr>
              <a:t>……1958</a:t>
            </a:r>
            <a:r>
              <a:rPr lang="zh-CN" altLang="en-US" sz="2400" b="1" dirty="0">
                <a:latin typeface="楷体" pitchFamily="49" charset="-122"/>
                <a:ea typeface="楷体" pitchFamily="49" charset="-122"/>
                <a:cs typeface="Times New Roman" pitchFamily="18" charset="0"/>
              </a:rPr>
              <a:t>年</a:t>
            </a:r>
            <a:r>
              <a:rPr lang="zh-CN" altLang="en-US" sz="2400" b="1" dirty="0" smtClean="0">
                <a:latin typeface="楷体" pitchFamily="49" charset="-122"/>
                <a:ea typeface="楷体" pitchFamily="49" charset="-122"/>
                <a:cs typeface="Times New Roman" pitchFamily="18" charset="0"/>
              </a:rPr>
              <a:t>后，面对</a:t>
            </a:r>
            <a:r>
              <a:rPr lang="zh-CN" altLang="en-US" sz="2400" b="1" dirty="0">
                <a:latin typeface="楷体" pitchFamily="49" charset="-122"/>
                <a:ea typeface="楷体" pitchFamily="49" charset="-122"/>
                <a:cs typeface="Times New Roman" pitchFamily="18" charset="0"/>
              </a:rPr>
              <a:t>中苏关系破裂带来的外部挑战</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周恩来</a:t>
            </a:r>
            <a:r>
              <a:rPr lang="zh-CN" altLang="en-US" sz="2400" b="1" dirty="0" smtClean="0">
                <a:latin typeface="楷体" pitchFamily="49" charset="-122"/>
                <a:ea typeface="楷体" pitchFamily="49" charset="-122"/>
                <a:cs typeface="Times New Roman" pitchFamily="18" charset="0"/>
              </a:rPr>
              <a:t>认为，要</a:t>
            </a:r>
            <a:r>
              <a:rPr lang="zh-CN" altLang="en-US" sz="2400" b="1" dirty="0">
                <a:latin typeface="楷体" pitchFamily="49" charset="-122"/>
                <a:ea typeface="楷体" pitchFamily="49" charset="-122"/>
                <a:cs typeface="Times New Roman" pitchFamily="18" charset="0"/>
              </a:rPr>
              <a:t>切实“打破两个超级大国在我们周围筑起的</a:t>
            </a:r>
            <a:r>
              <a:rPr lang="zh-CN" altLang="en-US" sz="2400" b="1" dirty="0" smtClean="0">
                <a:latin typeface="楷体" pitchFamily="49" charset="-122"/>
                <a:ea typeface="楷体" pitchFamily="49" charset="-122"/>
                <a:cs typeface="Times New Roman" pitchFamily="18" charset="0"/>
              </a:rPr>
              <a:t>高墙，必须</a:t>
            </a:r>
            <a:r>
              <a:rPr lang="zh-CN" altLang="en-US" sz="2400" b="1" dirty="0">
                <a:latin typeface="楷体" pitchFamily="49" charset="-122"/>
                <a:ea typeface="楷体" pitchFamily="49" charset="-122"/>
                <a:cs typeface="Times New Roman" pitchFamily="18" charset="0"/>
              </a:rPr>
              <a:t>走出去</a:t>
            </a:r>
            <a:r>
              <a:rPr lang="zh-CN" altLang="en-US" sz="2400" b="1" dirty="0" smtClean="0">
                <a:latin typeface="楷体" pitchFamily="49" charset="-122"/>
                <a:ea typeface="楷体" pitchFamily="49" charset="-122"/>
                <a:cs typeface="Times New Roman" pitchFamily="18" charset="0"/>
              </a:rPr>
              <a:t>”，一方面</a:t>
            </a:r>
            <a:r>
              <a:rPr lang="zh-CN" altLang="en-US" sz="2400" b="1" dirty="0">
                <a:latin typeface="楷体" pitchFamily="49" charset="-122"/>
                <a:ea typeface="楷体" pitchFamily="49" charset="-122"/>
                <a:cs typeface="Times New Roman" pitchFamily="18" charset="0"/>
              </a:rPr>
              <a:t>强化同广大亚非拉国家的团结与</a:t>
            </a:r>
            <a:r>
              <a:rPr lang="zh-CN" altLang="en-US" sz="2400" b="1" dirty="0" smtClean="0">
                <a:latin typeface="楷体" pitchFamily="49" charset="-122"/>
                <a:ea typeface="楷体" pitchFamily="49" charset="-122"/>
                <a:cs typeface="Times New Roman" pitchFamily="18" charset="0"/>
              </a:rPr>
              <a:t>合作，联合</a:t>
            </a:r>
            <a:r>
              <a:rPr lang="zh-CN" altLang="en-US" sz="2400" b="1" dirty="0">
                <a:latin typeface="楷体" pitchFamily="49" charset="-122"/>
                <a:ea typeface="楷体" pitchFamily="49" charset="-122"/>
                <a:cs typeface="Times New Roman" pitchFamily="18" charset="0"/>
              </a:rPr>
              <a:t>反对美苏的霸权与压迫。另一方面着力改善同西欧资本主义国家的</a:t>
            </a:r>
            <a:r>
              <a:rPr lang="zh-CN" altLang="en-US" sz="2400" b="1" dirty="0" smtClean="0">
                <a:latin typeface="楷体" pitchFamily="49" charset="-122"/>
                <a:ea typeface="楷体" pitchFamily="49" charset="-122"/>
                <a:cs typeface="Times New Roman" pitchFamily="18" charset="0"/>
              </a:rPr>
              <a:t>关系，以</a:t>
            </a:r>
            <a:r>
              <a:rPr lang="zh-CN" altLang="en-US" sz="2400" b="1" dirty="0">
                <a:latin typeface="楷体" pitchFamily="49" charset="-122"/>
                <a:ea typeface="楷体" pitchFamily="49" charset="-122"/>
                <a:cs typeface="Times New Roman" pitchFamily="18" charset="0"/>
              </a:rPr>
              <a:t>推进对外经济技术交流</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505142"/>
            <a:ext cx="10698480" cy="5078313"/>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改革开放以来，党</a:t>
            </a:r>
            <a:r>
              <a:rPr lang="zh-CN" altLang="en-US" sz="2400" b="1" dirty="0">
                <a:latin typeface="楷体" pitchFamily="49" charset="-122"/>
                <a:ea typeface="楷体" pitchFamily="49" charset="-122"/>
                <a:cs typeface="Times New Roman" pitchFamily="18" charset="0"/>
              </a:rPr>
              <a:t>和国家面临的外部环境考验既有全球化下的经济安全</a:t>
            </a:r>
            <a:r>
              <a:rPr lang="zh-CN" altLang="en-US" sz="2400" b="1" dirty="0" smtClean="0">
                <a:latin typeface="楷体" pitchFamily="49" charset="-122"/>
                <a:ea typeface="楷体" pitchFamily="49" charset="-122"/>
                <a:cs typeface="Times New Roman" pitchFamily="18" charset="0"/>
              </a:rPr>
              <a:t>冲击，也</a:t>
            </a:r>
            <a:r>
              <a:rPr lang="zh-CN" altLang="en-US" sz="2400" b="1" dirty="0">
                <a:latin typeface="楷体" pitchFamily="49" charset="-122"/>
                <a:ea typeface="楷体" pitchFamily="49" charset="-122"/>
                <a:cs typeface="Times New Roman" pitchFamily="18" charset="0"/>
              </a:rPr>
              <a:t>有霸权主义下的政治安全威胁。</a:t>
            </a:r>
            <a:r>
              <a:rPr lang="en-US" altLang="zh-CN" sz="2400" b="1" dirty="0">
                <a:latin typeface="楷体" pitchFamily="49" charset="-122"/>
                <a:ea typeface="楷体" pitchFamily="49" charset="-122"/>
                <a:cs typeface="Times New Roman" pitchFamily="18" charset="0"/>
              </a:rPr>
              <a:t>1986</a:t>
            </a:r>
            <a:r>
              <a:rPr lang="zh-CN" altLang="en-US" sz="2400" b="1" dirty="0" smtClean="0">
                <a:latin typeface="楷体" pitchFamily="49" charset="-122"/>
                <a:ea typeface="楷体" pitchFamily="49" charset="-122"/>
                <a:cs typeface="Times New Roman" pitchFamily="18" charset="0"/>
              </a:rPr>
              <a:t>年，邓小平</a:t>
            </a:r>
            <a:r>
              <a:rPr lang="zh-CN" altLang="en-US" sz="2400" b="1" dirty="0">
                <a:latin typeface="楷体" pitchFamily="49" charset="-122"/>
                <a:ea typeface="楷体" pitchFamily="49" charset="-122"/>
                <a:cs typeface="Times New Roman" pitchFamily="18" charset="0"/>
              </a:rPr>
              <a:t>明确强调“我们坚持独立自主的和平外交政策</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谁搞霸权主义我们就反对</a:t>
            </a:r>
            <a:r>
              <a:rPr lang="zh-CN" altLang="en-US" sz="2400" b="1" dirty="0" smtClean="0">
                <a:latin typeface="楷体" pitchFamily="49" charset="-122"/>
                <a:ea typeface="楷体" pitchFamily="49" charset="-122"/>
                <a:cs typeface="Times New Roman" pitchFamily="18" charset="0"/>
              </a:rPr>
              <a:t>谁，谁</a:t>
            </a:r>
            <a:r>
              <a:rPr lang="zh-CN" altLang="en-US" sz="2400" b="1" dirty="0">
                <a:latin typeface="楷体" pitchFamily="49" charset="-122"/>
                <a:ea typeface="楷体" pitchFamily="49" charset="-122"/>
                <a:cs typeface="Times New Roman" pitchFamily="18" charset="0"/>
              </a:rPr>
              <a:t>侵略别人我们就反对谁</a:t>
            </a:r>
            <a:r>
              <a:rPr lang="zh-CN" altLang="en-US" sz="2400" b="1" dirty="0" smtClean="0">
                <a:latin typeface="楷体" pitchFamily="49" charset="-122"/>
                <a:ea typeface="楷体" pitchFamily="49" charset="-122"/>
                <a:cs typeface="Times New Roman" pitchFamily="18" charset="0"/>
              </a:rPr>
              <a:t>”，直言</a:t>
            </a:r>
            <a:r>
              <a:rPr lang="zh-CN" altLang="en-US" sz="2400" b="1" dirty="0">
                <a:latin typeface="楷体" pitchFamily="49" charset="-122"/>
                <a:ea typeface="楷体" pitchFamily="49" charset="-122"/>
                <a:cs typeface="Times New Roman" pitchFamily="18" charset="0"/>
              </a:rPr>
              <a:t>改革开放的过程要规避各类风险和取得</a:t>
            </a:r>
            <a:r>
              <a:rPr lang="zh-CN" altLang="en-US" sz="2400" b="1" dirty="0" smtClean="0">
                <a:latin typeface="楷体" pitchFamily="49" charset="-122"/>
                <a:ea typeface="楷体" pitchFamily="49" charset="-122"/>
                <a:cs typeface="Times New Roman" pitchFamily="18" charset="0"/>
              </a:rPr>
              <a:t>成功，就</a:t>
            </a:r>
            <a:r>
              <a:rPr lang="zh-CN" altLang="en-US" sz="2400" b="1" dirty="0">
                <a:latin typeface="楷体" pitchFamily="49" charset="-122"/>
                <a:ea typeface="楷体" pitchFamily="49" charset="-122"/>
                <a:cs typeface="Times New Roman" pitchFamily="18" charset="0"/>
              </a:rPr>
              <a:t>必须做到“密切地联系群众和代表群众的利益</a:t>
            </a:r>
            <a:r>
              <a:rPr lang="zh-CN" altLang="en-US" sz="2400" b="1" dirty="0" smtClean="0">
                <a:latin typeface="楷体" pitchFamily="49" charset="-122"/>
                <a:ea typeface="楷体" pitchFamily="49" charset="-122"/>
                <a:cs typeface="Times New Roman" pitchFamily="18" charset="0"/>
              </a:rPr>
              <a:t>”，由此</a:t>
            </a:r>
            <a:r>
              <a:rPr lang="zh-CN" altLang="en-US" sz="2400" b="1" dirty="0">
                <a:latin typeface="楷体" pitchFamily="49" charset="-122"/>
                <a:ea typeface="楷体" pitchFamily="49" charset="-122"/>
                <a:cs typeface="Times New Roman" pitchFamily="18" charset="0"/>
              </a:rPr>
              <a:t>“才能形成强大的力量</a:t>
            </a:r>
            <a:r>
              <a:rPr lang="zh-CN" altLang="en-US" sz="2400" b="1" dirty="0" smtClean="0">
                <a:latin typeface="楷体" pitchFamily="49" charset="-122"/>
                <a:ea typeface="楷体" pitchFamily="49" charset="-122"/>
                <a:cs typeface="Times New Roman" pitchFamily="18" charset="0"/>
              </a:rPr>
              <a:t>”，这</a:t>
            </a:r>
            <a:r>
              <a:rPr lang="zh-CN" altLang="en-US" sz="2400" b="1" dirty="0">
                <a:latin typeface="楷体" pitchFamily="49" charset="-122"/>
                <a:ea typeface="楷体" pitchFamily="49" charset="-122"/>
                <a:cs typeface="Times New Roman" pitchFamily="18" charset="0"/>
              </a:rPr>
              <a:t>一系列理念的提出为新时期应对西方霸权主义威胁和树立中国良好的国际形象奠定了坚实根基。</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en-US" altLang="zh-CN" sz="2400" b="1" dirty="0" smtClean="0">
                <a:latin typeface="楷体" pitchFamily="49" charset="-122"/>
                <a:ea typeface="楷体" pitchFamily="49" charset="-122"/>
                <a:cs typeface="Times New Roman" pitchFamily="18" charset="0"/>
              </a:rPr>
              <a:t>                       ——</a:t>
            </a:r>
            <a:r>
              <a:rPr lang="zh-CN" altLang="en-US" sz="2400" b="1" dirty="0">
                <a:latin typeface="楷体" pitchFamily="49" charset="-122"/>
                <a:ea typeface="楷体" pitchFamily="49" charset="-122"/>
                <a:cs typeface="Times New Roman" pitchFamily="18" charset="0"/>
              </a:rPr>
              <a:t>上述材料均摘编自</a:t>
            </a:r>
            <a:r>
              <a:rPr lang="en-US" altLang="zh-CN" sz="2400" b="1" dirty="0">
                <a:latin typeface="楷体" pitchFamily="49" charset="-122"/>
                <a:ea typeface="楷体" pitchFamily="49" charset="-122"/>
                <a:cs typeface="Times New Roman" pitchFamily="18" charset="0"/>
              </a:rPr>
              <a:t>《1949</a:t>
            </a:r>
            <a:r>
              <a:rPr lang="zh-CN" altLang="en-US" sz="2400" b="1" dirty="0">
                <a:latin typeface="楷体" pitchFamily="49" charset="-122"/>
                <a:ea typeface="楷体" pitchFamily="49" charset="-122"/>
                <a:cs typeface="Times New Roman" pitchFamily="18" charset="0"/>
              </a:rPr>
              <a:t>年以来党和国家应对外部环境考验的历程、经验与启示</a:t>
            </a:r>
            <a:r>
              <a:rPr lang="en-US" altLang="zh-CN" sz="2400" b="1" dirty="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9178525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4" y="1467743"/>
            <a:ext cx="10603523" cy="1754326"/>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根据材料一和</a:t>
            </a:r>
            <a:r>
              <a:rPr lang="zh-CN" altLang="en-US" sz="2400" b="1" dirty="0">
                <a:latin typeface="宋体" pitchFamily="2" charset="-122"/>
                <a:ea typeface="宋体" pitchFamily="2" charset="-122"/>
              </a:rPr>
              <a:t>所</a:t>
            </a:r>
            <a:r>
              <a:rPr lang="zh-CN" altLang="en-US" sz="2400" b="1" dirty="0" smtClean="0">
                <a:latin typeface="宋体" pitchFamily="2" charset="-122"/>
                <a:ea typeface="宋体" pitchFamily="2" charset="-122"/>
              </a:rPr>
              <a:t>学，指出我们党实行“一边倒”外交方针的直接目的。（</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分）面对“中苏关系破裂带来的外部挑战”，我们党采取了哪些具体的外交举措？（</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3" y="3239376"/>
            <a:ext cx="10443064" cy="2308324"/>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目的：争取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苏联的支援。外交</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举措：</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1971 </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年进行乒乓外交</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，缓和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与美国的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关系；</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1971 </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年，恢复</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联合国合法</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席位；</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1972 </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年与日本建交</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。（说明：</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年中苏关系破裂之前的外交举措不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得分；非</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外交方面举措不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得分；非</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具体的举措不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得分）</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251173" y="2320067"/>
            <a:ext cx="393287" cy="2896428"/>
            <a:chOff x="485110" y="2319700"/>
            <a:chExt cx="393287" cy="2896428"/>
          </a:xfrm>
        </p:grpSpPr>
        <p:grpSp>
          <p:nvGrpSpPr>
            <p:cNvPr id="13" name="组合 12"/>
            <p:cNvGrpSpPr/>
            <p:nvPr/>
          </p:nvGrpSpPr>
          <p:grpSpPr>
            <a:xfrm>
              <a:off x="485110" y="2319700"/>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椭圆 23"/>
            <p:cNvSpPr/>
            <p:nvPr/>
          </p:nvSpPr>
          <p:spPr>
            <a:xfrm>
              <a:off x="518427" y="4830754"/>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407329" y="2189221"/>
            <a:ext cx="6301701" cy="3157753"/>
            <a:chOff x="4331401" y="2351022"/>
            <a:chExt cx="6301701" cy="3157753"/>
          </a:xfrm>
        </p:grpSpPr>
        <p:grpSp>
          <p:nvGrpSpPr>
            <p:cNvPr id="9" name="组合 8"/>
            <p:cNvGrpSpPr/>
            <p:nvPr/>
          </p:nvGrpSpPr>
          <p:grpSpPr>
            <a:xfrm>
              <a:off x="4331401" y="2351022"/>
              <a:ext cx="6301701" cy="2521429"/>
              <a:chOff x="4331401" y="2351022"/>
              <a:chExt cx="6301701" cy="2521429"/>
            </a:xfrm>
          </p:grpSpPr>
          <p:grpSp>
            <p:nvGrpSpPr>
              <p:cNvPr id="16" name="组合 15"/>
              <p:cNvGrpSpPr/>
              <p:nvPr/>
            </p:nvGrpSpPr>
            <p:grpSpPr>
              <a:xfrm>
                <a:off x="4331401" y="2351022"/>
                <a:ext cx="6301701" cy="1889300"/>
                <a:chOff x="3451687" y="2921405"/>
                <a:chExt cx="5773224" cy="1888796"/>
              </a:xfrm>
            </p:grpSpPr>
            <p:sp>
              <p:nvSpPr>
                <p:cNvPr id="18" name="文本框 2">
                  <a:hlinkClick r:id="rId2" action="ppaction://hlinksldjump"/>
                </p:cNvPr>
                <p:cNvSpPr txBox="1"/>
                <p:nvPr/>
              </p:nvSpPr>
              <p:spPr>
                <a:xfrm>
                  <a:off x="3451688" y="2921405"/>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中国近代的屈辱外交</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中国</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宋体" panose="02010600030101010101" pitchFamily="2" charset="-122"/>
                    </a:rPr>
                    <a:t>现代的对外交往</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中美关系</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1" y="4226120"/>
                <a:ext cx="4206690"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中</a:t>
                </a:r>
                <a:r>
                  <a:rPr lang="zh-CN" altLang="en-US" sz="2400" b="1" dirty="0">
                    <a:latin typeface="黑体" panose="02010609060101010101" pitchFamily="49" charset="-122"/>
                    <a:ea typeface="黑体" panose="02010609060101010101" pitchFamily="49" charset="-122"/>
                  </a:rPr>
                  <a:t>日</a:t>
                </a:r>
                <a:r>
                  <a:rPr lang="zh-CN" altLang="en-US" sz="2400" b="1" dirty="0" smtClean="0">
                    <a:latin typeface="黑体" panose="02010609060101010101" pitchFamily="49" charset="-122"/>
                    <a:ea typeface="黑体" panose="02010609060101010101" pitchFamily="49" charset="-122"/>
                  </a:rPr>
                  <a:t>关系</a:t>
                </a:r>
                <a:endParaRPr lang="zh-CN" altLang="en-US" sz="2400" b="1" dirty="0">
                  <a:latin typeface="黑体" panose="02010609060101010101" pitchFamily="49" charset="-122"/>
                  <a:ea typeface="黑体" panose="02010609060101010101" pitchFamily="49" charset="-122"/>
                </a:endParaRPr>
              </a:p>
            </p:txBody>
          </p:sp>
        </p:grpSp>
        <p:sp>
          <p:nvSpPr>
            <p:cNvPr id="11" name="TextBox 10">
              <a:hlinkClick r:id="rId6" action="ppaction://hlinksldjump"/>
            </p:cNvPr>
            <p:cNvSpPr txBox="1"/>
            <p:nvPr/>
          </p:nvSpPr>
          <p:spPr>
            <a:xfrm>
              <a:off x="4524071" y="4862444"/>
              <a:ext cx="3837414"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五</a:t>
              </a:r>
              <a:r>
                <a:rPr lang="zh-CN" altLang="en-US" sz="2400" b="1" dirty="0" smtClean="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中俄（苏）关系</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1" y="2179920"/>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）据材料，概括改革开放以来我们面临的新挑战。（</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分）并据材料，归纳从历史中得到的经验。（</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3" y="3790721"/>
            <a:ext cx="10443064" cy="1130246"/>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全球化下的经济安全冲击。</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经验：坚持</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独立自主的和平外交</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政策；争取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广大国家的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支持；坚持</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反对霸权主义。</a:t>
            </a:r>
          </a:p>
        </p:txBody>
      </p:sp>
    </p:spTree>
    <p:extLst>
      <p:ext uri="{BB962C8B-B14F-4D97-AF65-F5344CB8AC3E}">
        <p14:creationId xmlns:p14="http://schemas.microsoft.com/office/powerpoint/2010/main" xmlns="" val="63795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51561"/>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13.</a:t>
            </a:r>
            <a:r>
              <a:rPr lang="zh-CN" altLang="en-US" sz="2400" b="1" dirty="0" smtClean="0">
                <a:latin typeface="宋体" pitchFamily="2" charset="-122"/>
                <a:ea typeface="宋体" pitchFamily="2" charset="-122"/>
              </a:rPr>
              <a:t>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中国外交大事记</a:t>
            </a:r>
            <a:endParaRPr lang="zh-CN" altLang="en-US" sz="2400" b="1" dirty="0">
              <a:latin typeface="宋体" pitchFamily="2" charset="-122"/>
              <a:ea typeface="宋体" pitchFamily="2" charset="-122"/>
            </a:endParaRPr>
          </a:p>
          <a:p>
            <a:pPr>
              <a:lnSpc>
                <a:spcPct val="150000"/>
              </a:lnSpc>
            </a:pPr>
            <a:r>
              <a:rPr lang="en-US" altLang="zh-CN" sz="2400" b="1" dirty="0">
                <a:latin typeface="楷体" pitchFamily="49" charset="-122"/>
                <a:ea typeface="楷体" pitchFamily="49" charset="-122"/>
                <a:cs typeface="Times New Roman" pitchFamily="18" charset="0"/>
              </a:rPr>
              <a:t>1996</a:t>
            </a:r>
            <a:r>
              <a:rPr lang="zh-CN" altLang="en-US" sz="2400" b="1" dirty="0">
                <a:latin typeface="楷体" pitchFamily="49" charset="-122"/>
                <a:ea typeface="楷体" pitchFamily="49" charset="-122"/>
                <a:cs typeface="Times New Roman" pitchFamily="18" charset="0"/>
              </a:rPr>
              <a:t>年　中俄确立“战略协作伙伴关系”</a:t>
            </a:r>
          </a:p>
          <a:p>
            <a:pPr>
              <a:lnSpc>
                <a:spcPct val="150000"/>
              </a:lnSpc>
            </a:pPr>
            <a:r>
              <a:rPr lang="en-US" altLang="zh-CN" sz="2400" b="1" dirty="0">
                <a:latin typeface="楷体" pitchFamily="49" charset="-122"/>
                <a:ea typeface="楷体" pitchFamily="49" charset="-122"/>
                <a:cs typeface="Times New Roman" pitchFamily="18" charset="0"/>
              </a:rPr>
              <a:t>1997</a:t>
            </a:r>
            <a:r>
              <a:rPr lang="zh-CN" altLang="en-US" sz="2400" b="1" dirty="0">
                <a:latin typeface="楷体" pitchFamily="49" charset="-122"/>
                <a:ea typeface="楷体" pitchFamily="49" charset="-122"/>
                <a:cs typeface="Times New Roman" pitchFamily="18" charset="0"/>
              </a:rPr>
              <a:t>年　顺利和平收回香港</a:t>
            </a:r>
          </a:p>
          <a:p>
            <a:pPr>
              <a:lnSpc>
                <a:spcPct val="150000"/>
              </a:lnSpc>
            </a:pPr>
            <a:r>
              <a:rPr lang="en-US" altLang="zh-CN" sz="2400" b="1" dirty="0">
                <a:latin typeface="楷体" pitchFamily="49" charset="-122"/>
                <a:ea typeface="楷体" pitchFamily="49" charset="-122"/>
                <a:cs typeface="Times New Roman" pitchFamily="18" charset="0"/>
              </a:rPr>
              <a:t>1999</a:t>
            </a:r>
            <a:r>
              <a:rPr lang="zh-CN" altLang="en-US" sz="2400" b="1" dirty="0">
                <a:latin typeface="楷体" pitchFamily="49" charset="-122"/>
                <a:ea typeface="楷体" pitchFamily="49" charset="-122"/>
                <a:cs typeface="Times New Roman" pitchFamily="18" charset="0"/>
              </a:rPr>
              <a:t>年　顺利和平收回澳门</a:t>
            </a:r>
          </a:p>
          <a:p>
            <a:pPr>
              <a:lnSpc>
                <a:spcPct val="150000"/>
              </a:lnSpc>
            </a:pPr>
            <a:r>
              <a:rPr lang="en-US" altLang="zh-CN" sz="2400" b="1" dirty="0">
                <a:latin typeface="楷体" pitchFamily="49" charset="-122"/>
                <a:ea typeface="楷体" pitchFamily="49" charset="-122"/>
                <a:cs typeface="Times New Roman" pitchFamily="18" charset="0"/>
              </a:rPr>
              <a:t>2000</a:t>
            </a:r>
            <a:r>
              <a:rPr lang="zh-CN" altLang="en-US" sz="2400" b="1" dirty="0">
                <a:latin typeface="楷体" pitchFamily="49" charset="-122"/>
                <a:ea typeface="楷体" pitchFamily="49" charset="-122"/>
                <a:cs typeface="Times New Roman" pitchFamily="18" charset="0"/>
              </a:rPr>
              <a:t>年　中非合作论坛顺利召开</a:t>
            </a:r>
          </a:p>
          <a:p>
            <a:pPr>
              <a:lnSpc>
                <a:spcPct val="150000"/>
              </a:lnSpc>
            </a:pPr>
            <a:r>
              <a:rPr lang="en-US" altLang="zh-CN" sz="2400" b="1" dirty="0">
                <a:latin typeface="楷体" pitchFamily="49" charset="-122"/>
                <a:ea typeface="楷体" pitchFamily="49" charset="-122"/>
                <a:cs typeface="Times New Roman" pitchFamily="18" charset="0"/>
              </a:rPr>
              <a:t>2001</a:t>
            </a:r>
            <a:r>
              <a:rPr lang="zh-CN" altLang="en-US" sz="2400" b="1" dirty="0">
                <a:latin typeface="楷体" pitchFamily="49" charset="-122"/>
                <a:ea typeface="楷体" pitchFamily="49" charset="-122"/>
                <a:cs typeface="Times New Roman" pitchFamily="18" charset="0"/>
              </a:rPr>
              <a:t>年　中国成功加入</a:t>
            </a:r>
            <a:r>
              <a:rPr lang="en-US" altLang="zh-CN" sz="2400" b="1" dirty="0">
                <a:latin typeface="Times New Roman" pitchFamily="18" charset="0"/>
                <a:ea typeface="楷体" pitchFamily="49" charset="-122"/>
                <a:cs typeface="Times New Roman" pitchFamily="18" charset="0"/>
              </a:rPr>
              <a:t>WTO</a:t>
            </a:r>
          </a:p>
          <a:p>
            <a:pPr>
              <a:lnSpc>
                <a:spcPct val="150000"/>
              </a:lnSpc>
            </a:pPr>
            <a:r>
              <a:rPr lang="zh-CN" altLang="en-US" sz="2400" b="1" dirty="0" smtClean="0">
                <a:latin typeface="楷体" pitchFamily="49" charset="-122"/>
                <a:ea typeface="楷体" pitchFamily="49" charset="-122"/>
                <a:cs typeface="Times New Roman" pitchFamily="18" charset="0"/>
              </a:rPr>
              <a:t>        上海</a:t>
            </a:r>
            <a:r>
              <a:rPr lang="zh-CN" altLang="en-US" sz="2400" b="1" dirty="0">
                <a:latin typeface="楷体" pitchFamily="49" charset="-122"/>
                <a:ea typeface="楷体" pitchFamily="49" charset="-122"/>
                <a:cs typeface="Times New Roman" pitchFamily="18" charset="0"/>
              </a:rPr>
              <a:t>合作组织成立</a:t>
            </a:r>
          </a:p>
          <a:p>
            <a:pPr>
              <a:lnSpc>
                <a:spcPct val="150000"/>
              </a:lnSpc>
            </a:pPr>
            <a:r>
              <a:rPr lang="zh-CN" altLang="en-US" sz="2400" b="1" dirty="0" smtClean="0">
                <a:latin typeface="楷体" pitchFamily="49" charset="-122"/>
                <a:ea typeface="楷体" pitchFamily="49" charset="-122"/>
                <a:cs typeface="Times New Roman" pitchFamily="18" charset="0"/>
              </a:rPr>
              <a:t>        亚太经合组织（</a:t>
            </a:r>
            <a:r>
              <a:rPr lang="en-US" altLang="zh-CN" sz="2400" b="1" dirty="0" smtClean="0">
                <a:latin typeface="Times New Roman" pitchFamily="18" charset="0"/>
                <a:ea typeface="楷体" pitchFamily="49" charset="-122"/>
                <a:cs typeface="Times New Roman" pitchFamily="18" charset="0"/>
              </a:rPr>
              <a:t>APEC</a:t>
            </a:r>
            <a:r>
              <a:rPr lang="zh-CN" altLang="en-US" sz="2400" b="1" dirty="0" smtClean="0">
                <a:latin typeface="楷体" pitchFamily="49" charset="-122"/>
                <a:ea typeface="楷体" pitchFamily="49" charset="-122"/>
                <a:cs typeface="Times New Roman" pitchFamily="18" charset="0"/>
              </a:rPr>
              <a:t>）上海</a:t>
            </a:r>
            <a:r>
              <a:rPr lang="zh-CN" altLang="en-US" sz="2400" b="1" dirty="0">
                <a:latin typeface="楷体" pitchFamily="49" charset="-122"/>
                <a:ea typeface="楷体" pitchFamily="49" charset="-122"/>
                <a:cs typeface="Times New Roman" pitchFamily="18" charset="0"/>
              </a:rPr>
              <a:t>峰会成功</a:t>
            </a:r>
            <a:r>
              <a:rPr lang="zh-CN" altLang="en-US" sz="2400" b="1" dirty="0" smtClean="0">
                <a:latin typeface="楷体" pitchFamily="49" charset="-122"/>
                <a:ea typeface="楷体" pitchFamily="49" charset="-122"/>
                <a:cs typeface="Times New Roman" pitchFamily="18" charset="0"/>
              </a:rPr>
              <a:t>举办</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29424534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51561"/>
            <a:ext cx="10698480" cy="2862322"/>
          </a:xfrm>
          <a:prstGeom prst="rect">
            <a:avLst/>
          </a:prstGeom>
          <a:noFill/>
          <a:ln w="9525">
            <a:noFill/>
          </a:ln>
        </p:spPr>
        <p:txBody>
          <a:bodyPr wrap="square">
            <a:spAutoFit/>
          </a:bodyPr>
          <a:lstStyle/>
          <a:p>
            <a:pPr>
              <a:lnSpc>
                <a:spcPct val="150000"/>
              </a:lnSpc>
            </a:pPr>
            <a:r>
              <a:rPr lang="zh-CN" altLang="en-US" sz="2400" b="1" dirty="0">
                <a:latin typeface="楷体" pitchFamily="49" charset="-122"/>
                <a:ea typeface="楷体" pitchFamily="49" charset="-122"/>
                <a:cs typeface="Times New Roman" pitchFamily="18" charset="0"/>
              </a:rPr>
              <a:t>截止到</a:t>
            </a:r>
            <a:r>
              <a:rPr lang="en-US" altLang="zh-CN" sz="2400" b="1" dirty="0">
                <a:latin typeface="楷体" pitchFamily="49" charset="-122"/>
                <a:ea typeface="楷体" pitchFamily="49" charset="-122"/>
                <a:cs typeface="Times New Roman" pitchFamily="18" charset="0"/>
              </a:rPr>
              <a:t>2006</a:t>
            </a:r>
            <a:r>
              <a:rPr lang="zh-CN" altLang="en-US" sz="2400" b="1" dirty="0">
                <a:latin typeface="楷体" pitchFamily="49" charset="-122"/>
                <a:ea typeface="楷体" pitchFamily="49" charset="-122"/>
                <a:cs typeface="Times New Roman" pitchFamily="18" charset="0"/>
              </a:rPr>
              <a:t>年　中国同</a:t>
            </a:r>
            <a:r>
              <a:rPr lang="en-US" altLang="zh-CN" sz="2400" b="1" dirty="0">
                <a:latin typeface="楷体" pitchFamily="49" charset="-122"/>
                <a:ea typeface="楷体" pitchFamily="49" charset="-122"/>
                <a:cs typeface="Times New Roman" pitchFamily="18" charset="0"/>
              </a:rPr>
              <a:t>31</a:t>
            </a:r>
            <a:r>
              <a:rPr lang="zh-CN" altLang="en-US" sz="2400" b="1" dirty="0">
                <a:latin typeface="楷体" pitchFamily="49" charset="-122"/>
                <a:ea typeface="楷体" pitchFamily="49" charset="-122"/>
                <a:cs typeface="Times New Roman" pitchFamily="18" charset="0"/>
              </a:rPr>
              <a:t>个非洲国家签署</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免债议定书</a:t>
            </a: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a:latin typeface="楷体" pitchFamily="49" charset="-122"/>
                <a:ea typeface="楷体" pitchFamily="49" charset="-122"/>
                <a:cs typeface="Times New Roman" pitchFamily="18" charset="0"/>
              </a:rPr>
              <a:t>截止到</a:t>
            </a:r>
            <a:r>
              <a:rPr lang="en-US" altLang="zh-CN" sz="2400" b="1" dirty="0">
                <a:latin typeface="楷体" pitchFamily="49" charset="-122"/>
                <a:ea typeface="楷体" pitchFamily="49" charset="-122"/>
                <a:cs typeface="Times New Roman" pitchFamily="18" charset="0"/>
              </a:rPr>
              <a:t>2007</a:t>
            </a:r>
            <a:r>
              <a:rPr lang="zh-CN" altLang="en-US" sz="2400" b="1" dirty="0">
                <a:latin typeface="楷体" pitchFamily="49" charset="-122"/>
                <a:ea typeface="楷体" pitchFamily="49" charset="-122"/>
                <a:cs typeface="Times New Roman" pitchFamily="18" charset="0"/>
              </a:rPr>
              <a:t>年　中国军队先后派出</a:t>
            </a:r>
            <a:r>
              <a:rPr lang="en-US" altLang="zh-CN" sz="2400" b="1" dirty="0">
                <a:latin typeface="楷体" pitchFamily="49" charset="-122"/>
                <a:ea typeface="楷体" pitchFamily="49" charset="-122"/>
                <a:cs typeface="Times New Roman" pitchFamily="18" charset="0"/>
              </a:rPr>
              <a:t>10297</a:t>
            </a:r>
            <a:r>
              <a:rPr lang="zh-CN" altLang="en-US" sz="2400" b="1" dirty="0">
                <a:latin typeface="楷体" pitchFamily="49" charset="-122"/>
                <a:ea typeface="楷体" pitchFamily="49" charset="-122"/>
                <a:cs typeface="Times New Roman" pitchFamily="18" charset="0"/>
              </a:rPr>
              <a:t>名维和官兵参加联合国维和行动</a:t>
            </a:r>
          </a:p>
          <a:p>
            <a:pPr>
              <a:lnSpc>
                <a:spcPct val="150000"/>
              </a:lnSpc>
            </a:pPr>
            <a:r>
              <a:rPr lang="en-US" altLang="zh-CN" sz="2400" b="1" dirty="0">
                <a:latin typeface="楷体" pitchFamily="49" charset="-122"/>
                <a:ea typeface="楷体" pitchFamily="49" charset="-122"/>
                <a:cs typeface="Times New Roman" pitchFamily="18" charset="0"/>
              </a:rPr>
              <a:t>2018</a:t>
            </a:r>
            <a:r>
              <a:rPr lang="zh-CN" altLang="en-US" sz="2400" b="1" dirty="0">
                <a:latin typeface="楷体" pitchFamily="49" charset="-122"/>
                <a:ea typeface="楷体" pitchFamily="49" charset="-122"/>
                <a:cs typeface="Times New Roman" pitchFamily="18" charset="0"/>
              </a:rPr>
              <a:t>年　李克强总理访问</a:t>
            </a:r>
            <a:r>
              <a:rPr lang="zh-CN" altLang="en-US" sz="2400" b="1" dirty="0" smtClean="0">
                <a:latin typeface="楷体" pitchFamily="49" charset="-122"/>
                <a:ea typeface="楷体" pitchFamily="49" charset="-122"/>
                <a:cs typeface="Times New Roman" pitchFamily="18" charset="0"/>
              </a:rPr>
              <a:t>日本，出席</a:t>
            </a:r>
            <a:r>
              <a:rPr lang="zh-CN" altLang="en-US" sz="2400" b="1" dirty="0">
                <a:latin typeface="楷体" pitchFamily="49" charset="-122"/>
                <a:ea typeface="楷体" pitchFamily="49" charset="-122"/>
                <a:cs typeface="Times New Roman" pitchFamily="18" charset="0"/>
              </a:rPr>
              <a:t>中日和平友好条约缔结</a:t>
            </a:r>
            <a:r>
              <a:rPr lang="en-US" altLang="zh-CN" sz="2400" b="1" dirty="0">
                <a:latin typeface="楷体" pitchFamily="49" charset="-122"/>
                <a:ea typeface="楷体" pitchFamily="49" charset="-122"/>
                <a:cs typeface="Times New Roman" pitchFamily="18" charset="0"/>
              </a:rPr>
              <a:t>40</a:t>
            </a:r>
            <a:r>
              <a:rPr lang="zh-CN" altLang="en-US" sz="2400" b="1" dirty="0">
                <a:latin typeface="楷体" pitchFamily="49" charset="-122"/>
                <a:ea typeface="楷体" pitchFamily="49" charset="-122"/>
                <a:cs typeface="Times New Roman" pitchFamily="18" charset="0"/>
              </a:rPr>
              <a:t>周年纪念活动</a:t>
            </a:r>
          </a:p>
          <a:p>
            <a:pPr>
              <a:lnSpc>
                <a:spcPct val="150000"/>
              </a:lnSpc>
            </a:pPr>
            <a:r>
              <a:rPr lang="zh-CN" altLang="en-US" sz="2400" b="1" dirty="0" smtClean="0">
                <a:latin typeface="楷体" pitchFamily="49" charset="-122"/>
                <a:ea typeface="楷体" pitchFamily="49" charset="-122"/>
                <a:cs typeface="Times New Roman" pitchFamily="18" charset="0"/>
              </a:rPr>
              <a:t>        习近平</a:t>
            </a:r>
            <a:r>
              <a:rPr lang="zh-CN" altLang="en-US" sz="2400" b="1" dirty="0">
                <a:latin typeface="楷体" pitchFamily="49" charset="-122"/>
                <a:ea typeface="楷体" pitchFamily="49" charset="-122"/>
                <a:cs typeface="Times New Roman" pitchFamily="18" charset="0"/>
              </a:rPr>
              <a:t>主持上海合作组织青岛</a:t>
            </a:r>
            <a:r>
              <a:rPr lang="zh-CN" altLang="en-US" sz="2400" b="1" dirty="0" smtClean="0">
                <a:latin typeface="楷体" pitchFamily="49" charset="-122"/>
                <a:ea typeface="楷体" pitchFamily="49" charset="-122"/>
                <a:cs typeface="Times New Roman" pitchFamily="18" charset="0"/>
              </a:rPr>
              <a:t>峰会</a:t>
            </a:r>
            <a:endParaRPr lang="en-US" altLang="zh-CN" sz="2400" b="1" dirty="0" smtClean="0">
              <a:latin typeface="楷体" pitchFamily="49" charset="-122"/>
              <a:ea typeface="楷体" pitchFamily="49" charset="-122"/>
              <a:cs typeface="Times New Roman" pitchFamily="18" charset="0"/>
            </a:endParaRP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）根据大事年表，概括这一时期内中国外交的成就。（</a:t>
            </a:r>
            <a:r>
              <a:rPr lang="en-US" altLang="zh-CN" sz="2400" b="1" dirty="0" smtClean="0">
                <a:latin typeface="宋体" pitchFamily="2" charset="-122"/>
                <a:ea typeface="宋体" pitchFamily="2" charset="-122"/>
                <a:cs typeface="Times New Roman" pitchFamily="18" charset="0"/>
              </a:rPr>
              <a:t>8</a:t>
            </a:r>
            <a:r>
              <a:rPr lang="zh-CN" altLang="en-US" sz="2400" b="1" dirty="0" smtClean="0">
                <a:latin typeface="宋体" pitchFamily="2" charset="-122"/>
                <a:ea typeface="宋体" pitchFamily="2" charset="-122"/>
                <a:cs typeface="Times New Roman" pitchFamily="18" charset="0"/>
              </a:rPr>
              <a:t>分）</a:t>
            </a:r>
            <a:endParaRPr lang="zh-CN" altLang="en-US" sz="2400" b="1" dirty="0">
              <a:latin typeface="宋体" pitchFamily="2" charset="-122"/>
              <a:ea typeface="宋体" pitchFamily="2" charset="-122"/>
              <a:cs typeface="Times New Roman" pitchFamily="18" charset="0"/>
            </a:endParaRPr>
          </a:p>
        </p:txBody>
      </p:sp>
      <p:sp>
        <p:nvSpPr>
          <p:cNvPr id="3" name="矩形 2"/>
          <p:cNvSpPr/>
          <p:nvPr/>
        </p:nvSpPr>
        <p:spPr>
          <a:xfrm>
            <a:off x="972869" y="4502898"/>
            <a:ext cx="10035100" cy="1200329"/>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顺利解决港澳</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问题，维护</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了国家</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主权；改善</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与大国</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关系；积极</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发展同发展中国家的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关系；参加</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联合国维和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行动；积极</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参加国际和区域性经济组织。</a:t>
            </a:r>
          </a:p>
        </p:txBody>
      </p:sp>
    </p:spTree>
    <p:extLst>
      <p:ext uri="{BB962C8B-B14F-4D97-AF65-F5344CB8AC3E}">
        <p14:creationId xmlns:p14="http://schemas.microsoft.com/office/powerpoint/2010/main" xmlns="" val="281310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61" y="1505307"/>
            <a:ext cx="8687386" cy="1200329"/>
          </a:xfrm>
          <a:prstGeom prst="rect">
            <a:avLst/>
          </a:prstGeom>
          <a:noFill/>
          <a:ln w="9525">
            <a:noFill/>
          </a:ln>
        </p:spPr>
        <p:txBody>
          <a:bodyPr wrap="square">
            <a:spAutoFit/>
          </a:bodyPr>
          <a:lstStyle/>
          <a:p>
            <a:pPr algn="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）根据材料和所学知识，我国取得这些成就的原因有哪些？ （</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2697795" y="2713394"/>
            <a:ext cx="6946267" cy="1200329"/>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原因：中国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综合国力的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增强；政府</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及领导人的积极</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推动；改革开放</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的深入和扩大。</a:t>
            </a:r>
          </a:p>
        </p:txBody>
      </p:sp>
      <p:sp>
        <p:nvSpPr>
          <p:cNvPr id="7" name="矩形 6"/>
          <p:cNvSpPr/>
          <p:nvPr/>
        </p:nvSpPr>
        <p:spPr>
          <a:xfrm>
            <a:off x="2697795" y="5064536"/>
            <a:ext cx="6066692"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主要</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特征：全方位外交（积极</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的多边</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外交）。</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880284" y="4006913"/>
            <a:ext cx="7123039" cy="646331"/>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）概括这一时期中国外交的主要特征。（</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9153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5618038" cy="627895"/>
            <a:chOff x="1034884" y="629878"/>
            <a:chExt cx="6278684" cy="627895"/>
          </a:xfrm>
        </p:grpSpPr>
        <p:sp>
          <p:nvSpPr>
            <p:cNvPr id="17" name="圆角矩形 6"/>
            <p:cNvSpPr/>
            <p:nvPr>
              <p:custDataLst>
                <p:tags r:id="rId2"/>
              </p:custDataLst>
            </p:nvPr>
          </p:nvSpPr>
          <p:spPr>
            <a:xfrm flipH="1">
              <a:off x="2327857" y="629878"/>
              <a:ext cx="4985711"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中国近代的屈辱外交</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2009413635"/>
              </p:ext>
            </p:extLst>
          </p:nvPr>
        </p:nvGraphicFramePr>
        <p:xfrm>
          <a:off x="738801" y="3151929"/>
          <a:ext cx="10807977" cy="3275248"/>
        </p:xfrm>
        <a:graphic>
          <a:graphicData uri="http://schemas.openxmlformats.org/drawingml/2006/table">
            <a:tbl>
              <a:tblPr firstRow="1" bandRow="1">
                <a:tableStyleId>{5940675A-B579-460E-94D1-54222C63F5DA}</a:tableStyleId>
              </a:tblPr>
              <a:tblGrid>
                <a:gridCol w="782269"/>
                <a:gridCol w="7051430"/>
                <a:gridCol w="2974278"/>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阶段</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史实</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影响</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0784">
                <a:tc>
                  <a:txBody>
                    <a:bodyPr/>
                    <a:lstStyle/>
                    <a:p>
                      <a:pPr marL="0" indent="0" algn="l"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清政府时期</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清朝末年采取“闭关锁国”的外交政策，阻碍了中国社会的发展进步，导致了中国在世界上的落后。近代侵略战争后签订了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南京条约</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马关条约</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辛丑条约</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等一系列不平等条约，使中国逐步沦为半殖民地半封建社会</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255084714"/>
              </p:ext>
            </p:extLst>
          </p:nvPr>
        </p:nvGraphicFramePr>
        <p:xfrm>
          <a:off x="694592" y="1500115"/>
          <a:ext cx="10726616" cy="5030372"/>
        </p:xfrm>
        <a:graphic>
          <a:graphicData uri="http://schemas.openxmlformats.org/drawingml/2006/table">
            <a:tbl>
              <a:tblPr firstRow="1" bandRow="1">
                <a:tableStyleId>{5940675A-B579-460E-94D1-54222C63F5DA}</a:tableStyleId>
              </a:tblPr>
              <a:tblGrid>
                <a:gridCol w="756138"/>
                <a:gridCol w="6655777"/>
                <a:gridCol w="3314701"/>
              </a:tblGrid>
              <a:tr h="479474">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5633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北洋军阀政府时期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1919</a:t>
                      </a:r>
                      <a:r>
                        <a:rPr lang="zh-CN" altLang="en-US" sz="2400" b="0" kern="1200" dirty="0" smtClean="0">
                          <a:solidFill>
                            <a:srgbClr val="000000"/>
                          </a:solidFill>
                          <a:latin typeface="宋体" pitchFamily="2" charset="-122"/>
                          <a:ea typeface="宋体" pitchFamily="2" charset="-122"/>
                          <a:cs typeface="NEU-BZ-S92" charset="0"/>
                        </a:rPr>
                        <a:t>年在巴黎和会上中国外交的失败，引发了五四运动</a:t>
                      </a:r>
                    </a:p>
                    <a:p>
                      <a:pPr indent="0" algn="l">
                        <a:lnSpc>
                          <a:spcPct val="150000"/>
                        </a:lnSpc>
                        <a:buNone/>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2</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1921—1922</a:t>
                      </a:r>
                      <a:r>
                        <a:rPr lang="zh-CN" altLang="en-US" sz="2400" b="0" kern="1200" dirty="0" smtClean="0">
                          <a:solidFill>
                            <a:srgbClr val="000000"/>
                          </a:solidFill>
                          <a:latin typeface="宋体" pitchFamily="2" charset="-122"/>
                          <a:ea typeface="宋体" pitchFamily="2" charset="-122"/>
                          <a:cs typeface="NEU-BZ-S92" charset="0"/>
                        </a:rPr>
                        <a:t>年，华盛顿会议上签署的</a:t>
                      </a:r>
                      <a:r>
                        <a:rPr lang="en-US" altLang="zh-CN" sz="2400" b="0" kern="1200" dirty="0" smtClean="0">
                          <a:solidFill>
                            <a:srgbClr val="000000"/>
                          </a:solidFill>
                          <a:latin typeface="宋体" pitchFamily="2" charset="-122"/>
                          <a:ea typeface="宋体" pitchFamily="2" charset="-122"/>
                          <a:cs typeface="NEU-BZ-S92" charset="0"/>
                        </a:rPr>
                        <a:t>《</a:t>
                      </a:r>
                      <a:r>
                        <a:rPr lang="zh-CN" altLang="en-US" sz="2400" b="0" kern="1200" dirty="0" smtClean="0">
                          <a:solidFill>
                            <a:srgbClr val="000000"/>
                          </a:solidFill>
                          <a:latin typeface="宋体" pitchFamily="2" charset="-122"/>
                          <a:ea typeface="宋体" pitchFamily="2" charset="-122"/>
                          <a:cs typeface="NEU-BZ-S92" charset="0"/>
                        </a:rPr>
                        <a:t>九国公约</a:t>
                      </a:r>
                      <a:r>
                        <a:rPr lang="en-US" altLang="zh-CN" sz="2400" b="0" kern="1200" dirty="0" smtClean="0">
                          <a:solidFill>
                            <a:srgbClr val="000000"/>
                          </a:solidFill>
                          <a:latin typeface="宋体" pitchFamily="2" charset="-122"/>
                          <a:ea typeface="宋体" pitchFamily="2" charset="-122"/>
                          <a:cs typeface="NEU-BZ-S92" charset="0"/>
                        </a:rPr>
                        <a:t>》</a:t>
                      </a:r>
                      <a:r>
                        <a:rPr lang="zh-CN" altLang="en-US" sz="2400" b="0" kern="1200" dirty="0" smtClean="0">
                          <a:solidFill>
                            <a:srgbClr val="000000"/>
                          </a:solidFill>
                          <a:latin typeface="宋体" pitchFamily="2" charset="-122"/>
                          <a:ea typeface="宋体" pitchFamily="2" charset="-122"/>
                          <a:cs typeface="NEU-BZ-S92" charset="0"/>
                        </a:rPr>
                        <a:t>，再次损害了中国主权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不平等的外交使中国丧失了大量的领土和主权，但在客观上促进了近代中国的思想解放和发展进步。抗日战争的胜利是中华民族由衰败到振兴的转折点，大大提高了中国的国际地位</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981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南京国民政府时期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1931—1937</a:t>
                      </a:r>
                      <a:r>
                        <a:rPr lang="zh-CN" altLang="en-US" sz="2400" b="0" kern="1200" dirty="0" smtClean="0">
                          <a:solidFill>
                            <a:srgbClr val="000000"/>
                          </a:solidFill>
                          <a:latin typeface="宋体" pitchFamily="2" charset="-122"/>
                          <a:ea typeface="宋体" pitchFamily="2" charset="-122"/>
                          <a:cs typeface="NEU-BZ-S92" charset="0"/>
                        </a:rPr>
                        <a:t>年，日本关东军侵占东北三省，短短</a:t>
                      </a:r>
                      <a:r>
                        <a:rPr lang="en-US" altLang="zh-CN" sz="2400" b="0" kern="1200" dirty="0" smtClean="0">
                          <a:solidFill>
                            <a:srgbClr val="000000"/>
                          </a:solidFill>
                          <a:latin typeface="宋体" pitchFamily="2" charset="-122"/>
                          <a:ea typeface="宋体" pitchFamily="2" charset="-122"/>
                          <a:cs typeface="NEU-BZ-S92" charset="0"/>
                        </a:rPr>
                        <a:t>4</a:t>
                      </a:r>
                      <a:r>
                        <a:rPr lang="zh-CN" altLang="en-US" sz="2400" b="0" kern="1200" dirty="0" smtClean="0">
                          <a:solidFill>
                            <a:srgbClr val="000000"/>
                          </a:solidFill>
                          <a:latin typeface="宋体" pitchFamily="2" charset="-122"/>
                          <a:ea typeface="宋体" pitchFamily="2" charset="-122"/>
                          <a:cs typeface="NEU-BZ-S92" charset="0"/>
                        </a:rPr>
                        <a:t>个月，东北三省全部沦于敌手</a:t>
                      </a:r>
                      <a:endParaRPr lang="zh-CN" alt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43994426"/>
              </p:ext>
            </p:extLst>
          </p:nvPr>
        </p:nvGraphicFramePr>
        <p:xfrm>
          <a:off x="764931" y="1639473"/>
          <a:ext cx="10726616" cy="4864608"/>
        </p:xfrm>
        <a:graphic>
          <a:graphicData uri="http://schemas.openxmlformats.org/drawingml/2006/table">
            <a:tbl>
              <a:tblPr firstRow="1" bandRow="1">
                <a:tableStyleId>{5940675A-B579-460E-94D1-54222C63F5DA}</a:tableStyleId>
              </a:tblPr>
              <a:tblGrid>
                <a:gridCol w="756138"/>
                <a:gridCol w="7403123"/>
                <a:gridCol w="2567355"/>
              </a:tblGrid>
              <a:tr h="453097">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7856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南京国民政府时期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1937—1945</a:t>
                      </a:r>
                      <a:r>
                        <a:rPr lang="zh-CN" altLang="en-US" sz="2400" b="0" dirty="0" smtClean="0">
                          <a:solidFill>
                            <a:srgbClr val="000000"/>
                          </a:solidFill>
                          <a:latin typeface="宋体" pitchFamily="2" charset="-122"/>
                          <a:ea typeface="宋体" pitchFamily="2" charset="-122"/>
                          <a:cs typeface="NEU-BZ-S92" charset="0"/>
                        </a:rPr>
                        <a:t>年，国共两党携手建立抗日民族统一战线，最终赢得了抗战的胜利。抗日战争是中国近代以来反抗外敌入侵第一次取得完全胜利的民族解放战争。它促进了中华民族的觉醒，为中国共产党带领中国人民实现彻底的民族独立和人民解放奠定了重要基础。中国战场是世界反法西斯战争的东方主战场，对世界反法西斯战争的胜利、维护世界和平作出了巨大贡献。中国的国际地位得到提高</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083671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427360033"/>
              </p:ext>
            </p:extLst>
          </p:nvPr>
        </p:nvGraphicFramePr>
        <p:xfrm>
          <a:off x="720971" y="1815319"/>
          <a:ext cx="10726616" cy="4321712"/>
        </p:xfrm>
        <a:graphic>
          <a:graphicData uri="http://schemas.openxmlformats.org/drawingml/2006/table">
            <a:tbl>
              <a:tblPr firstRow="1" bandRow="1">
                <a:tableStyleId>{5940675A-B579-460E-94D1-54222C63F5DA}</a:tableStyleId>
              </a:tblPr>
              <a:tblGrid>
                <a:gridCol w="756138"/>
                <a:gridCol w="7403123"/>
                <a:gridCol w="2567355"/>
              </a:tblGrid>
              <a:tr h="672904">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阶段</a:t>
                      </a:r>
                      <a:endParaRPr lang="en-US" altLang="zh-CN" sz="2400" b="0" kern="120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史实</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4880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南京国民政府时期</a:t>
                      </a:r>
                      <a:endPar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3</a:t>
                      </a: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1945</a:t>
                      </a:r>
                      <a:r>
                        <a:rPr lang="zh-CN" altLang="en-US" sz="2400" b="0" dirty="0" smtClean="0">
                          <a:solidFill>
                            <a:srgbClr val="000000"/>
                          </a:solidFill>
                          <a:latin typeface="宋体" pitchFamily="2" charset="-122"/>
                          <a:ea typeface="宋体" pitchFamily="2" charset="-122"/>
                          <a:cs typeface="NEU-BZ-S92" charset="0"/>
                        </a:rPr>
                        <a:t>年，雅尔塔会议上，苏联提出了中国承认外蒙古独立、苏联租用中国旅顺港为军事基地等条件。美国背着中国政府同意了苏联的条件，使中国的主权受到严重侵犯</a:t>
                      </a:r>
                      <a:endParaRPr lang="en-US" altLang="zh-CN" sz="2400" b="0" dirty="0" smtClean="0">
                        <a:solidFill>
                          <a:srgbClr val="000000"/>
                        </a:solidFill>
                        <a:latin typeface="宋体" pitchFamily="2" charset="-122"/>
                        <a:ea typeface="宋体" pitchFamily="2" charset="-122"/>
                        <a:cs typeface="NEU-BZ-S92" charset="0"/>
                      </a:endParaRPr>
                    </a:p>
                    <a:p>
                      <a:pPr indent="0" algn="l">
                        <a:lnSpc>
                          <a:spcPct val="150000"/>
                        </a:lnSpc>
                        <a:buNone/>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4</a:t>
                      </a:r>
                      <a:r>
                        <a:rPr lang="zh-CN" altLang="en-US" sz="2400" b="0" kern="1200" dirty="0" smtClean="0">
                          <a:solidFill>
                            <a:srgbClr val="000000"/>
                          </a:solidFill>
                          <a:latin typeface="宋体" pitchFamily="2" charset="-122"/>
                          <a:ea typeface="宋体" pitchFamily="2" charset="-122"/>
                          <a:cs typeface="NEU-BZ-S92" charset="0"/>
                        </a:rPr>
                        <a:t>）抗日战争胜利后，美国采取“扶蒋反共”政策，导致中国国家主权被出卖，人民解放战争爆发</a:t>
                      </a:r>
                      <a:endParaRPr lang="en-US" sz="2400" b="0" kern="1200" dirty="0">
                        <a:solidFill>
                          <a:srgbClr val="000000"/>
                        </a:solidFill>
                        <a:latin typeface="宋体" pitchFamily="2" charset="-122"/>
                        <a:ea typeface="宋体" pitchFamily="2"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79989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5290885" cy="628500"/>
            <a:chOff x="944096" y="643213"/>
            <a:chExt cx="4271139" cy="628500"/>
          </a:xfrm>
        </p:grpSpPr>
        <p:sp>
          <p:nvSpPr>
            <p:cNvPr id="17" name="圆角矩形 6"/>
            <p:cNvSpPr/>
            <p:nvPr>
              <p:custDataLst>
                <p:tags r:id="rId2"/>
              </p:custDataLst>
            </p:nvPr>
          </p:nvSpPr>
          <p:spPr>
            <a:xfrm flipH="1">
              <a:off x="2055900" y="643213"/>
              <a:ext cx="3159335"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中国现代的对外交往</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469963159"/>
              </p:ext>
            </p:extLst>
          </p:nvPr>
        </p:nvGraphicFramePr>
        <p:xfrm>
          <a:off x="468076" y="2233248"/>
          <a:ext cx="11140074" cy="4299437"/>
        </p:xfrm>
        <a:graphic>
          <a:graphicData uri="http://schemas.openxmlformats.org/drawingml/2006/table">
            <a:tbl>
              <a:tblPr firstRow="1" bandRow="1">
                <a:tableStyleId>{5940675A-B579-460E-94D1-54222C63F5DA}</a:tableStyleId>
              </a:tblPr>
              <a:tblGrid>
                <a:gridCol w="1608992"/>
                <a:gridCol w="3974124"/>
                <a:gridCol w="5556958"/>
              </a:tblGrid>
              <a:tr h="404445">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阶段与特征</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史实</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影响（或意义）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36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新中国成立初期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00000"/>
                        </a:lnSpc>
                        <a:buNone/>
                      </a:pPr>
                      <a:r>
                        <a:rPr lang="zh-CN" altLang="en-US" sz="2400" b="0" kern="1200" dirty="0" smtClean="0">
                          <a:solidFill>
                            <a:srgbClr val="000000"/>
                          </a:solidFill>
                          <a:latin typeface="宋体" pitchFamily="2" charset="-122"/>
                          <a:ea typeface="宋体" pitchFamily="2" charset="-122"/>
                          <a:cs typeface="方正黑体_GBK" charset="0"/>
                        </a:rPr>
                        <a:t>中国奉行独立自主的和平外交政策</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0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同苏联等十几个国家建立了外交关系，为恢复经济建设创造了一个良好的外部环境</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14500">
                <a:tc row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20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世纪</a:t>
                      </a:r>
                      <a:r>
                        <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rPr>
                        <a:t>50</a:t>
                      </a: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年代：新中国外交的起步</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00000"/>
                        </a:lnSpc>
                        <a:buNone/>
                      </a:pPr>
                      <a:r>
                        <a:rPr lang="en-US" altLang="zh-CN" sz="2400" b="0" kern="1200" dirty="0" smtClean="0">
                          <a:solidFill>
                            <a:srgbClr val="000000"/>
                          </a:solidFill>
                          <a:latin typeface="宋体" pitchFamily="2" charset="-122"/>
                          <a:ea typeface="宋体" pitchFamily="2" charset="-122"/>
                          <a:cs typeface="方正黑体_GBK" charset="0"/>
                        </a:rPr>
                        <a:t>1953</a:t>
                      </a:r>
                      <a:r>
                        <a:rPr lang="zh-CN" altLang="en-US" sz="2400" b="0" kern="1200" dirty="0" smtClean="0">
                          <a:solidFill>
                            <a:srgbClr val="000000"/>
                          </a:solidFill>
                          <a:latin typeface="宋体" pitchFamily="2" charset="-122"/>
                          <a:ea typeface="宋体" pitchFamily="2" charset="-122"/>
                          <a:cs typeface="方正黑体_GBK" charset="0"/>
                        </a:rPr>
                        <a:t>年年底，周恩来在接见印度代表团时，首次提出和平共处五项原则</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0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和平共处五项原则，在国际上产生深远影响，被世界上越来越多的国家接受，成为处理国与国之间关系的基本准则，标志着新中国和平外交政策的成熟</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2661">
                <a:tc vMerge="1">
                  <a:txBody>
                    <a:bodyPr/>
                    <a:lstStyle/>
                    <a:p>
                      <a:endParaRPr lang="zh-CN" altLang="en-US"/>
                    </a:p>
                  </a:txBody>
                  <a:tcPr/>
                </a:tc>
                <a:tc>
                  <a:txBody>
                    <a:bodyPr/>
                    <a:lstStyle/>
                    <a:p>
                      <a:pPr marL="0" indent="0" algn="l" defTabSz="914400" rtl="0" eaLnBrk="1" latinLnBrk="0" hangingPunct="1">
                        <a:lnSpc>
                          <a:spcPct val="100000"/>
                        </a:lnSpc>
                        <a:buNone/>
                      </a:pPr>
                      <a:r>
                        <a:rPr lang="en-US" altLang="zh-CN" sz="2400" b="0" kern="1200" dirty="0" smtClean="0">
                          <a:solidFill>
                            <a:srgbClr val="000000"/>
                          </a:solidFill>
                          <a:latin typeface="宋体" pitchFamily="2" charset="-122"/>
                          <a:ea typeface="宋体" pitchFamily="2" charset="-122"/>
                          <a:cs typeface="方正黑体_GBK" charset="0"/>
                        </a:rPr>
                        <a:t>1955</a:t>
                      </a:r>
                      <a:r>
                        <a:rPr lang="zh-CN" altLang="en-US" sz="2400" b="0" kern="1200" dirty="0" smtClean="0">
                          <a:solidFill>
                            <a:srgbClr val="000000"/>
                          </a:solidFill>
                          <a:latin typeface="宋体" pitchFamily="2" charset="-122"/>
                          <a:ea typeface="宋体" pitchFamily="2" charset="-122"/>
                          <a:cs typeface="方正黑体_GBK" charset="0"/>
                        </a:rPr>
                        <a:t>年，周恩来在万隆会议上提出了“求同存异”的方针</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0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促进了会议的圆满成功，加强了同亚非各国的团结与合作</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TotalTime>
  <Words>3610</Words>
  <Application>Microsoft Office PowerPoint</Application>
  <PresentationFormat>自定义</PresentationFormat>
  <Paragraphs>313</Paragraphs>
  <Slides>43</Slides>
  <Notes>1</Notes>
  <HiddenSlides>0</HiddenSlides>
  <MMClips>0</MMClips>
  <ScaleCrop>false</ScaleCrop>
  <HeadingPairs>
    <vt:vector size="4" baseType="variant">
      <vt:variant>
        <vt:lpstr>主题</vt:lpstr>
      </vt:variant>
      <vt:variant>
        <vt:i4>5</vt:i4>
      </vt:variant>
      <vt:variant>
        <vt:lpstr>幻灯片标题</vt:lpstr>
      </vt:variant>
      <vt:variant>
        <vt:i4>43</vt:i4>
      </vt:variant>
    </vt:vector>
  </HeadingPairs>
  <TitlesOfParts>
    <vt:vector size="48"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1211</cp:revision>
  <dcterms:created xsi:type="dcterms:W3CDTF">2020-07-19T08:35:00Z</dcterms:created>
  <dcterms:modified xsi:type="dcterms:W3CDTF">2022-02-25T16:10:31Z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