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av" ContentType="audio/x-wav"/>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0" r:id="rId1"/>
  </p:sldMasterIdLst>
  <p:sldIdLst>
    <p:sldId id="256" r:id="rId2"/>
    <p:sldId id="260" r:id="rId3"/>
    <p:sldId id="262" r:id="rId4"/>
    <p:sldId id="263" r:id="rId5"/>
    <p:sldId id="271" r:id="rId6"/>
    <p:sldId id="275" r:id="rId7"/>
    <p:sldId id="279" r:id="rId8"/>
    <p:sldId id="277" r:id="rId9"/>
    <p:sldId id="278" r:id="rId10"/>
    <p:sldId id="281" r:id="rId11"/>
    <p:sldId id="285" r:id="rId12"/>
    <p:sldId id="284" r:id="rId13"/>
    <p:sldId id="283" r:id="rId14"/>
    <p:sldId id="282" r:id="rId15"/>
    <p:sldId id="280" r:id="rId16"/>
    <p:sldId id="317" r:id="rId17"/>
    <p:sldId id="318" r:id="rId18"/>
    <p:sldId id="319" r:id="rId19"/>
    <p:sldId id="320" r:id="rId20"/>
    <p:sldId id="259" r:id="rId21"/>
    <p:sldId id="269" r:id="rId22"/>
    <p:sldId id="315" r:id="rId23"/>
    <p:sldId id="324" r:id="rId24"/>
    <p:sldId id="264" r:id="rId25"/>
    <p:sldId id="335" r:id="rId26"/>
    <p:sldId id="336" r:id="rId27"/>
    <p:sldId id="274" r:id="rId2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1" userDrawn="1">
          <p15:clr>
            <a:srgbClr val="A4A3A4"/>
          </p15:clr>
        </p15:guide>
        <p15:guide id="2" pos="3840" userDrawn="1">
          <p15:clr>
            <a:srgbClr val="A4A3A4"/>
          </p15:clr>
        </p15:guide>
        <p15:guide id="3" orient="horz" pos="48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92" d="100"/>
          <a:sy n="92" d="100"/>
        </p:scale>
        <p:origin x="498" y="84"/>
      </p:cViewPr>
      <p:guideLst>
        <p:guide orient="horz" pos="51"/>
        <p:guide pos="3840"/>
        <p:guide orient="horz" pos="482"/>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0749988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112458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3003710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1188067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4843943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zh-CN" altLang="en-US" smtClean="0"/>
              <a:t>单击此处编辑母版标题样式</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0479888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ncho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5426364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456876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10" name="图片 9">
            <a:hlinkClick r:id="rId2" action="ppaction://hlinksldjump">
              <a:snd r:embed="rId3" name="camera.wav"/>
            </a:hlinkClick>
          </p:cNvPr>
          <p:cNvPicPr>
            <a:picLocks noChangeAspect="1"/>
          </p:cNvPicPr>
          <p:nvPr userDrawn="1"/>
        </p:nvPicPr>
        <p:blipFill rotWithShape="1">
          <a:blip r:embed="rId4">
            <a:clrChange>
              <a:clrFrom>
                <a:srgbClr val="E8EDD9"/>
              </a:clrFrom>
              <a:clrTo>
                <a:srgbClr val="E8EDD9">
                  <a:alpha val="0"/>
                </a:srgbClr>
              </a:clrTo>
            </a:clrChange>
            <a:extLst>
              <a:ext uri="{28A0092B-C50C-407E-A947-70E740481C1C}">
                <a14:useLocalDpi xmlns:a14="http://schemas.microsoft.com/office/drawing/2010/main" val="0"/>
              </a:ext>
            </a:extLst>
          </a:blip>
          <a:srcRect l="70714" t="37967" b="6776"/>
          <a:stretch/>
        </p:blipFill>
        <p:spPr>
          <a:xfrm>
            <a:off x="10363200" y="0"/>
            <a:ext cx="1828800" cy="2286000"/>
          </a:xfrm>
          <a:prstGeom prst="rect">
            <a:avLst/>
          </a:prstGeom>
        </p:spPr>
      </p:pic>
    </p:spTree>
    <p:extLst>
      <p:ext uri="{BB962C8B-B14F-4D97-AF65-F5344CB8AC3E}">
        <p14:creationId xmlns:p14="http://schemas.microsoft.com/office/powerpoint/2010/main" val="371159656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00382219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99641540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40996678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24096618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731943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6453598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5656277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1/13/2021</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extLst>
      <p:ext uri="{BB962C8B-B14F-4D97-AF65-F5344CB8AC3E}">
        <p14:creationId xmlns:p14="http://schemas.microsoft.com/office/powerpoint/2010/main" val="5028851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iming>
    <p:tnLst>
      <p:par>
        <p:cTn id="1" dur="indefinite" restart="never" nodeType="tmRoot"/>
      </p:par>
    </p:tnLst>
  </p:timing>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 Target="slide3.xml"/><Relationship Id="rId1" Type="http://schemas.openxmlformats.org/officeDocument/2006/relationships/slideLayout" Target="../slideLayouts/slideLayout7.xml"/><Relationship Id="rId4" Type="http://schemas.openxmlformats.org/officeDocument/2006/relationships/slide" Target="slide20.xml"/></Relationships>
</file>

<file path=ppt/slides/_rels/slide20.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package" Target="../embeddings/Microsoft_Word___3.docx"/><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5.emf"/></Relationships>
</file>

<file path=ppt/slides/_rels/slide22.xml.rels><?xml version="1.0" encoding="UTF-8" standalone="yes"?>
<Relationships xmlns="http://schemas.openxmlformats.org/package/2006/relationships"><Relationship Id="rId3" Type="http://schemas.openxmlformats.org/officeDocument/2006/relationships/package" Target="../embeddings/Microsoft_Word___4.docx"/><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6.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Word___2.docx"/><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4.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692150" y="1291992"/>
            <a:ext cx="10807700" cy="3693319"/>
          </a:xfrm>
          <a:prstGeom prst="rect">
            <a:avLst/>
          </a:prstGeom>
        </p:spPr>
        <p:txBody>
          <a:bodyPr>
            <a:spAutoFit/>
          </a:bodyPr>
          <a:lstStyle/>
          <a:p>
            <a:pPr algn="ctr">
              <a:lnSpc>
                <a:spcPct val="150000"/>
              </a:lnSpc>
            </a:pPr>
            <a:r>
              <a:rPr lang="zh-CN" altLang="en-US" sz="60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第六部分　世界</a:t>
            </a:r>
            <a:r>
              <a:rPr lang="zh-CN" altLang="en-US" sz="6000" b="1"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现代史</a:t>
            </a:r>
            <a:endParaRPr lang="en-US" altLang="zh-CN" sz="6000" b="1"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50000"/>
              </a:lnSpc>
            </a:pPr>
            <a:r>
              <a:rPr lang="zh-CN" altLang="en-US" sz="48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第二十五单元　经济大危机和第二次世界大战</a:t>
            </a:r>
            <a:endParaRPr lang="zh-CN" altLang="en-US" sz="4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4659540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305523"/>
            <a:ext cx="10807700" cy="59450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暴行</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纳粹党利用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国会纵火案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打击德国共产党。</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法西斯政权焚烧了大量的进步书籍。</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法西斯政权迫害犹太人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犹太人的财产被无情地剥夺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几百万犹太人惨遭屠杀。</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扩张</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德国撕毁《</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凡尔赛条约</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实行义务兵役制。</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德国派兵进驻莱茵非军事区。</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德国吞并了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奥地利</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德国又吞并了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捷克斯洛伐克</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3715552" y="975384"/>
            <a:ext cx="201934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3715552" y="1432336"/>
            <a:ext cx="201934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4817283" y="3884838"/>
            <a:ext cx="203953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4817283" y="4362572"/>
            <a:ext cx="20395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4809202" y="5057334"/>
            <a:ext cx="126370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4809201" y="5524677"/>
            <a:ext cx="126370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5827511" y="5654562"/>
            <a:ext cx="248521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5827510" y="6121905"/>
            <a:ext cx="248521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47010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575835"/>
            <a:ext cx="10807700" cy="35594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亚洲战争策源地的形成</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背景</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1927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日本内阁宣称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欲征服中国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必先征服满蒙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欲征服世界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必先征服中国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经济大危机中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日本出现了法西斯组织。</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军部</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是日本法西斯势力的核心。</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8504875" y="3999138"/>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8504875" y="4466481"/>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16022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550394"/>
            <a:ext cx="10807700" cy="358136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受军部控制的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广田弘毅</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上台组阁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建立法西斯专政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第二次世界大战的亚洲战争策源地形成。</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侵华</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九一八事变后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日本迅速占领了中国的东北三省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扶植建立</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伪满洲国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并进一步蚕食中国华北地区。</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日本制造</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七七事变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发动全面侵华战争。</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6252358" y="1619619"/>
            <a:ext cx="163203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6252358" y="2086962"/>
            <a:ext cx="163203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2426192" y="3967965"/>
            <a:ext cx="161587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2426192" y="4424917"/>
            <a:ext cx="161587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5657764" y="4549856"/>
            <a:ext cx="161587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5657764" y="5017199"/>
            <a:ext cx="161587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40065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869260"/>
            <a:ext cx="10807700" cy="29904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三、第二次世界大战</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第二次世界大战的全面爆发及主要战场</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全面爆发</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1939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标志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德军突袭</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波兰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英、法被迫宣战。</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2413431" y="3687410"/>
            <a:ext cx="79797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2413431" y="4133971"/>
            <a:ext cx="79797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4055195" y="4290083"/>
            <a:ext cx="79797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4055195" y="4747035"/>
            <a:ext cx="79797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19180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309158"/>
            <a:ext cx="10807700" cy="592316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主要战场</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欧洲西线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德军攻占了法国等国家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意大利</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对法宣战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德军对英国实施轰炸。</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太平洋战场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日军偷袭位于珍珠港的美国海军基地。次日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美、英对日宣战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德、意也对美宣战。日本还向东南亚等地区发动了进攻。第二次世界大战达到最大规模。</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亚洲战场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年七七事变后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中国全民族抗战开始。中国牵制着大部分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日本陆军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为世界反法西斯战争的胜利作出了巨大贡献。中国战场是世界反法西斯战争的东方主战场。</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8761905" y="964992"/>
            <a:ext cx="120571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8772296" y="1442726"/>
            <a:ext cx="120571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3662474" y="5069401"/>
            <a:ext cx="159282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3662474" y="5536744"/>
            <a:ext cx="15928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29271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918227"/>
            <a:ext cx="10807700" cy="47632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反法西斯联盟的建立及战争形势的转折</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反法西斯联盟的建立</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背景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法西斯国家的大肆侵略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激起世界各国人民的愤怒</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全世界反法西斯国家开始逐渐走向联合。</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美、英、苏、中等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个国家的代表在美国首都华盛顿签署《</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联合国家宣言</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联合国家宣言</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》的签署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标志着世界反法西斯联盟的正式形成。</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各国相互支援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协同作战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逐渐扭转了战争的形势。</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4461018" y="3926401"/>
            <a:ext cx="246112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4461018" y="4393744"/>
            <a:ext cx="24611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8129009" y="3926401"/>
            <a:ext cx="246112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8129009" y="4393744"/>
            <a:ext cx="24611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44501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242945"/>
            <a:ext cx="10807700" cy="422885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斯大林格勒保卫战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德国</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进攻</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斯大林格勒</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苏联军民英勇抗敌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大败德军。斯大林格勒保卫战成为第二次世界大战的转折点。</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意大利投降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墨索里尼</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政府垮台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意大利宣布无条件投降。</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诺曼底登陆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美、英盟军成功登陆法国</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诺曼底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开辟了欧洲第二战场。</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786437" y="1900174"/>
            <a:ext cx="202749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786437" y="2367517"/>
            <a:ext cx="202749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5639509" y="3074347"/>
            <a:ext cx="161087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5639509" y="3541690"/>
            <a:ext cx="161087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10221899" y="4238129"/>
            <a:ext cx="86520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10221899" y="4705472"/>
            <a:ext cx="86520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759494" y="4820020"/>
            <a:ext cx="42084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759493" y="5287363"/>
            <a:ext cx="42084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94274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par>
                                <p:cTn id="18" presetID="16" presetClass="exit" presetSubtype="21" fill="hold" grpId="0" nodeType="withEffect">
                                  <p:stCondLst>
                                    <p:cond delay="0"/>
                                  </p:stCondLst>
                                  <p:childTnLst>
                                    <p:animEffect transition="out" filter="barn(inVertical)">
                                      <p:cBhvr>
                                        <p:cTn id="19" dur="500"/>
                                        <p:tgtEl>
                                          <p:spTgt spid="12"/>
                                        </p:tgtEl>
                                      </p:cBhvr>
                                    </p:animEffect>
                                    <p:set>
                                      <p:cBhvr>
                                        <p:cTn id="20"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a:spLocks noChangeAspect="1"/>
          </p:cNvSpPr>
          <p:nvPr/>
        </p:nvSpPr>
        <p:spPr>
          <a:xfrm>
            <a:off x="692150" y="917471"/>
            <a:ext cx="10807700" cy="474129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雅尔塔会议及战争结束</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雅尔塔会议</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目的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协调盟军行动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取得战争的最后胜利。</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召开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a:t>
            </a:r>
            <a:r>
              <a:rPr lang="zh-CN" altLang="zh-CN" sz="3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英、苏三国首脑罗斯福、</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丘吉尔</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、斯大林在雅尔塔召开会议。</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战后德国由美、英、苏等国实行分区占领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决定战后成立</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联合国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苏联承诺在欧洲战事结束后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个月内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参加对日作战。</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xmlns="" id="{8A90BD6A-DAC1-4175-BADE-A70FD2E31095}"/>
              </a:ext>
            </a:extLst>
          </p:cNvPr>
          <p:cNvSpPr/>
          <p:nvPr/>
        </p:nvSpPr>
        <p:spPr>
          <a:xfrm>
            <a:off x="9845302" y="2752229"/>
            <a:ext cx="126258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5" name="直接连接符 4">
            <a:extLst>
              <a:ext uri="{FF2B5EF4-FFF2-40B4-BE49-F238E27FC236}">
                <a16:creationId xmlns:a16="http://schemas.microsoft.com/office/drawing/2014/main" xmlns="" id="{94F29B7E-74BF-4821-88B9-C8400B1817B7}"/>
              </a:ext>
            </a:extLst>
          </p:cNvPr>
          <p:cNvCxnSpPr>
            <a:cxnSpLocks/>
          </p:cNvCxnSpPr>
          <p:nvPr/>
        </p:nvCxnSpPr>
        <p:spPr>
          <a:xfrm>
            <a:off x="9845302" y="3209181"/>
            <a:ext cx="12625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2020414" y="4487511"/>
            <a:ext cx="120130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2030805" y="4954854"/>
            <a:ext cx="120130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45627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89688"/>
            <a:ext cx="10807700" cy="653602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波茨坦会议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美、英、苏三国的首脑在波茨坦召开会议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会议重申了雅尔塔会议的精神</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发表了敦促日本投降的《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波茨坦公告</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公告重申《</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开罗宣言</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》的条件必须实施。</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德国投降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德国正式签署无条件投降书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欧洲战事结束。</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日本投降</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背景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美国</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在日本投下两枚原子弹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苏联也出兵中国东北和朝鲜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参加对日作战。</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投降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日本法西斯宣布无条件投降。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日本</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正式签署投降书。第二次世界大战结束。</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2000740" y="1339065"/>
            <a:ext cx="205114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2000740" y="1796017"/>
            <a:ext cx="205114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6593523" y="1339065"/>
            <a:ext cx="163607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6593522" y="1796017"/>
            <a:ext cx="163607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4348510" y="4248519"/>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4348510" y="4726253"/>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1311993" y="6004583"/>
            <a:ext cx="79797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1332775" y="6482317"/>
            <a:ext cx="79797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64060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11" grpId="0" animBg="1"/>
      <p:bldP spid="1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477838"/>
            <a:ext cx="10807700" cy="36379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第二次世界大战的影响</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第二次世界大战的胜利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彻底粉碎了法西斯主义和军国主义通过战争称霸世界的野心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彻底结束了列强通过争夺殖民地瓜分世界的历史。</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促进了世界殖民体系的瓦解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对维护世界和平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促进共同发展产生了重大而深远的影响</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336398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2">
                <a:lumMod val="50000"/>
                <a:lumOff val="50000"/>
              </a:schemeClr>
            </a:gs>
            <a:gs pos="100000">
              <a:schemeClr val="bg2">
                <a:shade val="98000"/>
                <a:satMod val="120000"/>
                <a:lumMod val="98000"/>
              </a:schemeClr>
            </a:gs>
          </a:gsLst>
          <a:path path="circle">
            <a:fillToRect l="100000" b="100000"/>
          </a:path>
          <a:tileRect t="-100000" r="-100000"/>
        </a:gradFill>
        <a:effectLst/>
      </p:bgPr>
    </p:bg>
    <p:spTree>
      <p:nvGrpSpPr>
        <p:cNvPr id="1" name=""/>
        <p:cNvGrpSpPr/>
        <p:nvPr/>
      </p:nvGrpSpPr>
      <p:grpSpPr>
        <a:xfrm>
          <a:off x="0" y="0"/>
          <a:ext cx="0" cy="0"/>
          <a:chOff x="0" y="0"/>
          <a:chExt cx="0" cy="0"/>
        </a:xfrm>
      </p:grpSpPr>
      <p:grpSp>
        <p:nvGrpSpPr>
          <p:cNvPr id="7" name="组合 6"/>
          <p:cNvGrpSpPr/>
          <p:nvPr/>
        </p:nvGrpSpPr>
        <p:grpSpPr>
          <a:xfrm>
            <a:off x="1540470" y="889148"/>
            <a:ext cx="1105802" cy="815646"/>
            <a:chOff x="-1604504" y="2147667"/>
            <a:chExt cx="3687215" cy="2719712"/>
          </a:xfrm>
        </p:grpSpPr>
        <p:cxnSp>
          <p:nvCxnSpPr>
            <p:cNvPr id="8" name="直接连接符 7"/>
            <p:cNvCxnSpPr/>
            <p:nvPr/>
          </p:nvCxnSpPr>
          <p:spPr>
            <a:xfrm flipH="1">
              <a:off x="-1604504" y="2687623"/>
              <a:ext cx="2592288" cy="2179756"/>
            </a:xfrm>
            <a:prstGeom prst="line">
              <a:avLst/>
            </a:prstGeom>
            <a:noFill/>
            <a:ln w="76200" cap="flat" cmpd="sng" algn="ctr">
              <a:solidFill>
                <a:schemeClr val="tx2">
                  <a:lumMod val="50000"/>
                </a:schemeClr>
              </a:solidFill>
              <a:prstDash val="solid"/>
            </a:ln>
            <a:effectLst/>
          </p:spPr>
        </p:cxnSp>
        <p:cxnSp>
          <p:nvCxnSpPr>
            <p:cNvPr id="9" name="直接连接符 8"/>
            <p:cNvCxnSpPr/>
            <p:nvPr/>
          </p:nvCxnSpPr>
          <p:spPr>
            <a:xfrm flipH="1">
              <a:off x="-509577" y="2147667"/>
              <a:ext cx="2592288" cy="2179756"/>
            </a:xfrm>
            <a:prstGeom prst="line">
              <a:avLst/>
            </a:prstGeom>
            <a:noFill/>
            <a:ln w="12700" cap="flat" cmpd="sng" algn="ctr">
              <a:solidFill>
                <a:schemeClr val="tx2">
                  <a:lumMod val="50000"/>
                </a:schemeClr>
              </a:solidFill>
              <a:prstDash val="solid"/>
            </a:ln>
            <a:effectLst/>
          </p:spPr>
        </p:cxnSp>
      </p:grpSp>
      <p:grpSp>
        <p:nvGrpSpPr>
          <p:cNvPr id="10" name="组合 9"/>
          <p:cNvGrpSpPr/>
          <p:nvPr/>
        </p:nvGrpSpPr>
        <p:grpSpPr>
          <a:xfrm flipH="1" flipV="1">
            <a:off x="10244023" y="4563733"/>
            <a:ext cx="1105803" cy="815646"/>
            <a:chOff x="-1604504" y="2147667"/>
            <a:chExt cx="3687215" cy="2719712"/>
          </a:xfrm>
        </p:grpSpPr>
        <p:cxnSp>
          <p:nvCxnSpPr>
            <p:cNvPr id="11" name="直接连接符 10"/>
            <p:cNvCxnSpPr/>
            <p:nvPr/>
          </p:nvCxnSpPr>
          <p:spPr>
            <a:xfrm flipH="1">
              <a:off x="-1604504" y="2687623"/>
              <a:ext cx="2592288" cy="2179756"/>
            </a:xfrm>
            <a:prstGeom prst="line">
              <a:avLst/>
            </a:prstGeom>
            <a:noFill/>
            <a:ln w="76200" cap="flat" cmpd="sng" algn="ctr">
              <a:solidFill>
                <a:sysClr val="windowText" lastClr="000000">
                  <a:lumMod val="85000"/>
                  <a:lumOff val="15000"/>
                </a:sysClr>
              </a:solidFill>
              <a:prstDash val="solid"/>
            </a:ln>
            <a:effectLst/>
          </p:spPr>
        </p:cxnSp>
        <p:cxnSp>
          <p:nvCxnSpPr>
            <p:cNvPr id="12" name="直接连接符 11"/>
            <p:cNvCxnSpPr/>
            <p:nvPr/>
          </p:nvCxnSpPr>
          <p:spPr>
            <a:xfrm flipH="1">
              <a:off x="-509577" y="2147667"/>
              <a:ext cx="2592288" cy="2179756"/>
            </a:xfrm>
            <a:prstGeom prst="line">
              <a:avLst/>
            </a:prstGeom>
            <a:noFill/>
            <a:ln w="12700" cap="flat" cmpd="sng" algn="ctr">
              <a:solidFill>
                <a:sysClr val="windowText" lastClr="000000">
                  <a:lumMod val="85000"/>
                  <a:lumOff val="15000"/>
                </a:sysClr>
              </a:solidFill>
              <a:prstDash val="solid"/>
            </a:ln>
            <a:effectLst/>
          </p:spPr>
        </p:cxnSp>
      </p:grpSp>
      <p:sp>
        <p:nvSpPr>
          <p:cNvPr id="17" name="剪去单角的矩形 16">
            <a:hlinkClick r:id="rId2" action="ppaction://hlinksldjump">
              <a:snd r:embed="rId3" name="chimes.wav"/>
            </a:hlinkClick>
          </p:cNvPr>
          <p:cNvSpPr/>
          <p:nvPr/>
        </p:nvSpPr>
        <p:spPr>
          <a:xfrm>
            <a:off x="2269066" y="1704794"/>
            <a:ext cx="8376355" cy="1004711"/>
          </a:xfrm>
          <a:prstGeom prst="snip1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4800" b="1" dirty="0" smtClean="0">
                <a:latin typeface="华文新魏" panose="02010800040101010101" pitchFamily="2" charset="-122"/>
                <a:ea typeface="华文新魏" panose="02010800040101010101" pitchFamily="2" charset="-122"/>
              </a:rPr>
              <a:t>考点梳理整合</a:t>
            </a:r>
            <a:endParaRPr lang="zh-CN" altLang="zh-CN" sz="4800" b="1" dirty="0">
              <a:latin typeface="华文新魏" panose="02010800040101010101" pitchFamily="2" charset="-122"/>
              <a:ea typeface="华文新魏" panose="02010800040101010101" pitchFamily="2" charset="-122"/>
            </a:endParaRPr>
          </a:p>
        </p:txBody>
      </p:sp>
      <p:sp>
        <p:nvSpPr>
          <p:cNvPr id="18" name="剪去单角的矩形 17">
            <a:hlinkClick r:id="rId4" action="ppaction://hlinksldjump">
              <a:snd r:embed="rId3" name="chimes.wav"/>
            </a:hlinkClick>
          </p:cNvPr>
          <p:cNvSpPr/>
          <p:nvPr/>
        </p:nvSpPr>
        <p:spPr>
          <a:xfrm>
            <a:off x="2269066" y="3338175"/>
            <a:ext cx="8376355" cy="1004711"/>
          </a:xfrm>
          <a:prstGeom prst="snip1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4800" b="1" dirty="0" smtClean="0">
                <a:latin typeface="华文新魏" panose="02010800040101010101" pitchFamily="2" charset="-122"/>
                <a:ea typeface="华文新魏" panose="02010800040101010101" pitchFamily="2" charset="-122"/>
              </a:rPr>
              <a:t>规律方法探究</a:t>
            </a:r>
            <a:endParaRPr lang="zh-CN" altLang="zh-CN" sz="4800" b="1"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940146150"/>
      </p:ext>
    </p:extLst>
  </p:cSld>
  <p:clrMapOvr>
    <a:masterClrMapping/>
  </p:clrMapOvr>
  <p:transition spd="slow">
    <p:randomBar dir="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a:hlinkClick r:id="rId2" action="ppaction://hlinksldjump"/>
          </p:cNvPr>
          <p:cNvSpPr/>
          <p:nvPr/>
        </p:nvSpPr>
        <p:spPr>
          <a:xfrm>
            <a:off x="4737150" y="4229001"/>
            <a:ext cx="1435635" cy="438511"/>
          </a:xfrm>
          <a:prstGeom prst="ellipse">
            <a:avLst/>
          </a:prstGeom>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考法一</a:t>
            </a:r>
            <a:endParaRPr lang="zh-CN" altLang="en-US" dirty="0"/>
          </a:p>
        </p:txBody>
      </p:sp>
      <p:sp>
        <p:nvSpPr>
          <p:cNvPr id="5" name="椭圆 4">
            <a:hlinkClick r:id="rId3" action="ppaction://hlinksldjump"/>
          </p:cNvPr>
          <p:cNvSpPr/>
          <p:nvPr/>
        </p:nvSpPr>
        <p:spPr>
          <a:xfrm>
            <a:off x="6238572" y="4229001"/>
            <a:ext cx="1435635" cy="438511"/>
          </a:xfrm>
          <a:prstGeom prst="ellipse">
            <a:avLst/>
          </a:prstGeom>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考法二</a:t>
            </a:r>
            <a:endParaRPr lang="zh-CN" altLang="en-US" dirty="0"/>
          </a:p>
        </p:txBody>
      </p:sp>
      <p:sp>
        <p:nvSpPr>
          <p:cNvPr id="12" name="矩形 11"/>
          <p:cNvSpPr/>
          <p:nvPr/>
        </p:nvSpPr>
        <p:spPr>
          <a:xfrm>
            <a:off x="2317006" y="1383030"/>
            <a:ext cx="7867124" cy="2244745"/>
          </a:xfrm>
          <a:prstGeom prst="rect">
            <a:avLst/>
          </a:prstGeom>
          <a:noFill/>
        </p:spPr>
        <p:txBody>
          <a:bodyPr wrap="none" lIns="91440" tIns="45720" rIns="91440" bIns="45720">
            <a:prstTxWarp prst="textCanUp">
              <a:avLst/>
            </a:prstTxWarp>
            <a:spAutoFit/>
          </a:bodyPr>
          <a:lstStyle/>
          <a:p>
            <a:pPr algn="ctr"/>
            <a:r>
              <a:rPr lang="zh-CN" altLang="en-US" sz="72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规律方法探究</a:t>
            </a:r>
            <a:endParaRPr lang="zh-CN" altLang="en-US" sz="72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extLst>
      <p:ext uri="{BB962C8B-B14F-4D97-AF65-F5344CB8AC3E}">
        <p14:creationId xmlns:p14="http://schemas.microsoft.com/office/powerpoint/2010/main" val="6485662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Freeform 11"/>
          <p:cNvSpPr/>
          <p:nvPr/>
        </p:nvSpPr>
        <p:spPr bwMode="auto">
          <a:xfrm>
            <a:off x="240030" y="2000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txBody>
          <a:bodyPr/>
          <a:lstStyle/>
          <a:p>
            <a:r>
              <a:rPr lang="zh-CN" altLang="en-US" sz="2400" dirty="0" smtClean="0">
                <a:solidFill>
                  <a:srgbClr val="FFFF00"/>
                </a:solidFill>
                <a:latin typeface="华文新魏" panose="02010800040101010101" pitchFamily="2" charset="-122"/>
                <a:ea typeface="华文新魏" panose="02010800040101010101" pitchFamily="2" charset="-122"/>
              </a:rPr>
              <a:t>考法一</a:t>
            </a:r>
            <a:endParaRPr lang="zh-CN" altLang="zh-CN" sz="2400" dirty="0">
              <a:solidFill>
                <a:srgbClr val="FFFF00"/>
              </a:solidFill>
              <a:latin typeface="华文新魏" panose="02010800040101010101" pitchFamily="2" charset="-122"/>
              <a:ea typeface="华文新魏" panose="02010800040101010101" pitchFamily="2" charset="-122"/>
            </a:endParaRPr>
          </a:p>
        </p:txBody>
      </p:sp>
      <p:sp>
        <p:nvSpPr>
          <p:cNvPr id="11" name="矩形 10"/>
          <p:cNvSpPr/>
          <p:nvPr/>
        </p:nvSpPr>
        <p:spPr>
          <a:xfrm>
            <a:off x="1828557" y="120015"/>
            <a:ext cx="8687043" cy="507297"/>
          </a:xfrm>
          <a:prstGeom prst="rect">
            <a:avLst/>
          </a:prstGeom>
          <a:gradFill flip="none" rotWithShape="1">
            <a:gsLst>
              <a:gs pos="90000">
                <a:schemeClr val="accent1">
                  <a:lumMod val="20000"/>
                  <a:lumOff val="80000"/>
                </a:schemeClr>
              </a:gs>
              <a:gs pos="70000">
                <a:schemeClr val="accent1">
                  <a:lumMod val="40000"/>
                  <a:lumOff val="60000"/>
                </a:schemeClr>
              </a:gs>
              <a:gs pos="16000">
                <a:schemeClr val="accent1">
                  <a:lumMod val="95000"/>
                  <a:lumOff val="5000"/>
                </a:schemeClr>
              </a:gs>
              <a:gs pos="0">
                <a:schemeClr val="accent1"/>
              </a:gs>
            </a:gsLst>
            <a:path path="circle">
              <a:fillToRect r="100000" b="100000"/>
            </a:path>
            <a:tileRect l="-100000" t="-100000"/>
          </a:gradFill>
          <a:ln>
            <a:noFill/>
          </a:ln>
          <a:effectLst>
            <a:outerShdw blurRad="190500" dist="228600" dir="2700000" algn="ctr">
              <a:srgbClr val="000000">
                <a:alpha val="30000"/>
              </a:srgbClr>
            </a:outerShdw>
            <a:reflection blurRad="6350" stA="52000" endA="300" endPos="35000" dir="5400000" sy="-100000" algn="bl" rotWithShape="0"/>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smtClean="0">
                <a:solidFill>
                  <a:srgbClr val="FFFF00"/>
                </a:solidFill>
                <a:latin typeface="华文新魏" panose="02010800040101010101" pitchFamily="2" charset="-122"/>
                <a:ea typeface="华文新魏" panose="02010800040101010101" pitchFamily="2" charset="-122"/>
              </a:rPr>
              <a:t>美国</a:t>
            </a:r>
            <a:r>
              <a:rPr lang="zh-CN" altLang="en-US" sz="2400" dirty="0">
                <a:solidFill>
                  <a:srgbClr val="FFFF00"/>
                </a:solidFill>
                <a:latin typeface="华文新魏" panose="02010800040101010101" pitchFamily="2" charset="-122"/>
                <a:ea typeface="华文新魏" panose="02010800040101010101" pitchFamily="2" charset="-122"/>
              </a:rPr>
              <a:t>历史上三位著名的总统</a:t>
            </a:r>
            <a:endParaRPr lang="zh-CN" altLang="zh-CN" sz="2400" dirty="0">
              <a:solidFill>
                <a:srgbClr val="FFFF00"/>
              </a:solidFill>
              <a:latin typeface="华文新魏" panose="02010800040101010101" pitchFamily="2" charset="-122"/>
              <a:ea typeface="华文新魏" panose="02010800040101010101" pitchFamily="2"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488521614"/>
              </p:ext>
            </p:extLst>
          </p:nvPr>
        </p:nvGraphicFramePr>
        <p:xfrm>
          <a:off x="692150" y="735377"/>
          <a:ext cx="10807700" cy="6730891"/>
        </p:xfrm>
        <a:graphic>
          <a:graphicData uri="http://schemas.openxmlformats.org/presentationml/2006/ole">
            <mc:AlternateContent xmlns:mc="http://schemas.openxmlformats.org/markup-compatibility/2006">
              <mc:Choice xmlns:v="urn:schemas-microsoft-com:vml" Requires="v">
                <p:oleObj spid="_x0000_s3079" name="文档" r:id="rId3" imgW="3837245" imgH="2389785" progId="Word.Document.12">
                  <p:embed/>
                </p:oleObj>
              </mc:Choice>
              <mc:Fallback>
                <p:oleObj name="文档" r:id="rId3" imgW="3837245" imgH="2389785" progId="Word.Document.12">
                  <p:embed/>
                  <p:pic>
                    <p:nvPicPr>
                      <p:cNvPr id="0" name=""/>
                      <p:cNvPicPr/>
                      <p:nvPr/>
                    </p:nvPicPr>
                    <p:blipFill>
                      <a:blip r:embed="rId4"/>
                      <a:stretch>
                        <a:fillRect/>
                      </a:stretch>
                    </p:blipFill>
                    <p:spPr>
                      <a:xfrm>
                        <a:off x="692150" y="735377"/>
                        <a:ext cx="10807700" cy="6730891"/>
                      </a:xfrm>
                      <a:prstGeom prst="rect">
                        <a:avLst/>
                      </a:prstGeom>
                    </p:spPr>
                  </p:pic>
                </p:oleObj>
              </mc:Fallback>
            </mc:AlternateContent>
          </a:graphicData>
        </a:graphic>
      </p:graphicFrame>
    </p:spTree>
    <p:extLst>
      <p:ext uri="{BB962C8B-B14F-4D97-AF65-F5344CB8AC3E}">
        <p14:creationId xmlns:p14="http://schemas.microsoft.com/office/powerpoint/2010/main" val="13858171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021808602"/>
              </p:ext>
            </p:extLst>
          </p:nvPr>
        </p:nvGraphicFramePr>
        <p:xfrm>
          <a:off x="692150" y="792775"/>
          <a:ext cx="10807700" cy="5526449"/>
        </p:xfrm>
        <a:graphic>
          <a:graphicData uri="http://schemas.openxmlformats.org/presentationml/2006/ole">
            <mc:AlternateContent xmlns:mc="http://schemas.openxmlformats.org/markup-compatibility/2006">
              <mc:Choice xmlns:v="urn:schemas-microsoft-com:vml" Requires="v">
                <p:oleObj spid="_x0000_s4103" name="文档" r:id="rId3" imgW="3837245" imgH="1962151" progId="Word.Document.12">
                  <p:embed/>
                </p:oleObj>
              </mc:Choice>
              <mc:Fallback>
                <p:oleObj name="文档" r:id="rId3" imgW="3837245" imgH="1962151" progId="Word.Document.12">
                  <p:embed/>
                  <p:pic>
                    <p:nvPicPr>
                      <p:cNvPr id="0" name=""/>
                      <p:cNvPicPr/>
                      <p:nvPr/>
                    </p:nvPicPr>
                    <p:blipFill>
                      <a:blip r:embed="rId4"/>
                      <a:stretch>
                        <a:fillRect/>
                      </a:stretch>
                    </p:blipFill>
                    <p:spPr>
                      <a:xfrm>
                        <a:off x="692150" y="792775"/>
                        <a:ext cx="10807700" cy="5526449"/>
                      </a:xfrm>
                      <a:prstGeom prst="rect">
                        <a:avLst/>
                      </a:prstGeom>
                    </p:spPr>
                  </p:pic>
                </p:oleObj>
              </mc:Fallback>
            </mc:AlternateContent>
          </a:graphicData>
        </a:graphic>
      </p:graphicFrame>
    </p:spTree>
    <p:extLst>
      <p:ext uri="{BB962C8B-B14F-4D97-AF65-F5344CB8AC3E}">
        <p14:creationId xmlns:p14="http://schemas.microsoft.com/office/powerpoint/2010/main" val="26606900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344890"/>
            <a:ext cx="10807700" cy="600164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下列有关罗斯福新政的叙述正确的是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使美国逐步摆脱了经济危机　</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smtClean="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消除了资本主义社会的根本矛盾　</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smtClean="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使资本主义制度得到调整　</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smtClean="0">
                <a:solidFill>
                  <a:srgbClr val="000000"/>
                </a:solidFill>
                <a:latin typeface="NEU-BZ-S92"/>
                <a:ea typeface="宋体" panose="02010600030101010101" pitchFamily="2" charset="-122"/>
                <a:cs typeface="宋体" panose="02010600030101010101" pitchFamily="2" charset="-122"/>
              </a:rPr>
              <a:t>④</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使联邦政府的权力得到</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加强</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①②③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solidFill>
                  <a:srgbClr val="000000"/>
                </a:solidFill>
                <a:latin typeface="NEU-BZ-S92"/>
                <a:ea typeface="宋体" panose="02010600030101010101" pitchFamily="2" charset="-122"/>
                <a:cs typeface="宋体" panose="02010600030101010101" pitchFamily="2" charset="-122"/>
              </a:rPr>
              <a:t>①②④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①③④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②③④</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罗斯福新政是在不改变资本主义制度的前提下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进行的内部调整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所以不可能消除资本主义社会的根本矛盾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叙述有误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排除含有</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的选项。</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答案为</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025964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barn(inVertical)">
                                      <p:cBhvr>
                                        <p:cTn id="7" dur="500"/>
                                        <p:tgtEl>
                                          <p:spTgt spid="2">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7" end="7"/>
                                            </p:txEl>
                                          </p:spTgt>
                                        </p:tgtEl>
                                        <p:attrNameLst>
                                          <p:attrName>style.visibility</p:attrName>
                                        </p:attrNameLst>
                                      </p:cBhvr>
                                      <p:to>
                                        <p:strVal val="visible"/>
                                      </p:to>
                                    </p:set>
                                    <p:animEffect transition="in" filter="barn(inVertical)">
                                      <p:cBhvr>
                                        <p:cTn id="12"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Freeform 11"/>
          <p:cNvSpPr/>
          <p:nvPr/>
        </p:nvSpPr>
        <p:spPr bwMode="auto">
          <a:xfrm>
            <a:off x="240030" y="2000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txBody>
          <a:bodyPr/>
          <a:lstStyle/>
          <a:p>
            <a:r>
              <a:rPr lang="zh-CN" altLang="en-US" sz="2400" dirty="0" smtClean="0">
                <a:solidFill>
                  <a:srgbClr val="FFFF00"/>
                </a:solidFill>
                <a:latin typeface="华文新魏" panose="02010800040101010101" pitchFamily="2" charset="-122"/>
                <a:ea typeface="华文新魏" panose="02010800040101010101" pitchFamily="2" charset="-122"/>
              </a:rPr>
              <a:t>考法二</a:t>
            </a:r>
            <a:endParaRPr lang="zh-CN" altLang="zh-CN" sz="2400" dirty="0">
              <a:solidFill>
                <a:srgbClr val="FFFF00"/>
              </a:solidFill>
              <a:latin typeface="华文新魏" panose="02010800040101010101" pitchFamily="2" charset="-122"/>
              <a:ea typeface="华文新魏" panose="02010800040101010101" pitchFamily="2" charset="-122"/>
            </a:endParaRPr>
          </a:p>
        </p:txBody>
      </p:sp>
      <p:sp>
        <p:nvSpPr>
          <p:cNvPr id="8" name="矩形 7"/>
          <p:cNvSpPr/>
          <p:nvPr/>
        </p:nvSpPr>
        <p:spPr>
          <a:xfrm>
            <a:off x="1828557" y="120015"/>
            <a:ext cx="8886666" cy="691354"/>
          </a:xfrm>
          <a:prstGeom prst="rect">
            <a:avLst/>
          </a:prstGeom>
          <a:gradFill flip="none" rotWithShape="1">
            <a:gsLst>
              <a:gs pos="90000">
                <a:schemeClr val="accent1">
                  <a:lumMod val="20000"/>
                  <a:lumOff val="80000"/>
                </a:schemeClr>
              </a:gs>
              <a:gs pos="70000">
                <a:schemeClr val="accent1">
                  <a:lumMod val="40000"/>
                  <a:lumOff val="60000"/>
                </a:schemeClr>
              </a:gs>
              <a:gs pos="16000">
                <a:schemeClr val="accent1">
                  <a:lumMod val="95000"/>
                  <a:lumOff val="5000"/>
                </a:schemeClr>
              </a:gs>
              <a:gs pos="0">
                <a:schemeClr val="accent1"/>
              </a:gs>
            </a:gsLst>
            <a:path path="circle">
              <a:fillToRect r="100000" b="100000"/>
            </a:path>
            <a:tileRect l="-100000" t="-100000"/>
          </a:gradFill>
          <a:ln>
            <a:noFill/>
          </a:ln>
          <a:effectLst>
            <a:outerShdw blurRad="190500" dist="228600" dir="2700000" algn="ctr">
              <a:srgbClr val="000000">
                <a:alpha val="30000"/>
              </a:srgbClr>
            </a:outerShdw>
            <a:reflection blurRad="6350" stA="52000" endA="300" endPos="35000" dir="5400000" sy="-100000" algn="bl" rotWithShape="0"/>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smtClean="0">
                <a:solidFill>
                  <a:srgbClr val="FFFF00"/>
                </a:solidFill>
                <a:latin typeface="华文新魏" panose="02010800040101010101" pitchFamily="2" charset="-122"/>
                <a:ea typeface="华文新魏" panose="02010800040101010101" pitchFamily="2" charset="-122"/>
              </a:rPr>
              <a:t>世界</a:t>
            </a:r>
            <a:r>
              <a:rPr lang="zh-CN" altLang="en-US" sz="2400" dirty="0">
                <a:solidFill>
                  <a:srgbClr val="FFFF00"/>
                </a:solidFill>
                <a:latin typeface="华文新魏" panose="02010800040101010101" pitchFamily="2" charset="-122"/>
                <a:ea typeface="华文新魏" panose="02010800040101010101" pitchFamily="2" charset="-122"/>
              </a:rPr>
              <a:t>反法西斯战争取得胜利的原因</a:t>
            </a:r>
            <a:r>
              <a:rPr lang="zh-CN" altLang="zh-CN" sz="2400" dirty="0" smtClean="0">
                <a:solidFill>
                  <a:srgbClr val="FFFF00"/>
                </a:solidFill>
                <a:latin typeface="华文新魏" panose="02010800040101010101" pitchFamily="2" charset="-122"/>
                <a:ea typeface="华文新魏" panose="02010800040101010101" pitchFamily="2" charset="-122"/>
              </a:rPr>
              <a:t>考点</a:t>
            </a:r>
            <a:r>
              <a:rPr lang="zh-CN" altLang="zh-CN" sz="2400" dirty="0">
                <a:solidFill>
                  <a:srgbClr val="FFFF00"/>
                </a:solidFill>
                <a:latin typeface="华文新魏" panose="02010800040101010101" pitchFamily="2" charset="-122"/>
                <a:ea typeface="华文新魏" panose="02010800040101010101" pitchFamily="2" charset="-122"/>
              </a:rPr>
              <a:t>一</a:t>
            </a:r>
            <a:r>
              <a:rPr lang="zh-CN" altLang="zh-CN" sz="2400" i="1" dirty="0">
                <a:solidFill>
                  <a:srgbClr val="FFFF00"/>
                </a:solidFill>
                <a:latin typeface="华文新魏" panose="02010800040101010101" pitchFamily="2" charset="-122"/>
                <a:ea typeface="华文新魏" panose="02010800040101010101" pitchFamily="2" charset="-122"/>
              </a:rPr>
              <a:t>　</a:t>
            </a:r>
            <a:r>
              <a:rPr lang="zh-CN" altLang="zh-CN" sz="2400" dirty="0">
                <a:solidFill>
                  <a:srgbClr val="FFFF00"/>
                </a:solidFill>
                <a:latin typeface="华文新魏" panose="02010800040101010101" pitchFamily="2" charset="-122"/>
                <a:ea typeface="华文新魏" panose="02010800040101010101" pitchFamily="2" charset="-122"/>
              </a:rPr>
              <a:t>实数的分类</a:t>
            </a:r>
          </a:p>
        </p:txBody>
      </p:sp>
      <p:sp>
        <p:nvSpPr>
          <p:cNvPr id="2" name="矩形 1"/>
          <p:cNvSpPr>
            <a:spLocks noChangeAspect="1"/>
          </p:cNvSpPr>
          <p:nvPr/>
        </p:nvSpPr>
        <p:spPr>
          <a:xfrm>
            <a:off x="692150" y="1185351"/>
            <a:ext cx="10807700" cy="474129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战争的正义性。法西斯国家的侵略战争遭到了包括本国反战力量在内的世界人民的强烈反对。</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世界反法西斯联盟的形成。世界反法西斯联盟协调了反法西斯各国在政治、经济、军事等各方面的行动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充分发挥了人力、物力、财力优势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为战争的胜利提供了可靠的保障。</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反法西斯国家团结战斗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共同对敌。</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世界各国人民为赢得战争的胜利同仇敌忾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浴血奋战。人民是战争胜利的决定性力量。</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575871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043491"/>
            <a:ext cx="10807700" cy="422885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漫画往往是生动的历史。下图《绞死希特勒》描绘了苏、美、英联合打击德国法西斯的史实。这一情景最早出现于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《联合国家宣言》签署后</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美英开辟欧洲第二战场后</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雅尔塔会议后</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苏联、美国参战</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3" name="YLZR27.eps" descr="id:2147489195;FounderCES"/>
          <p:cNvPicPr/>
          <p:nvPr/>
        </p:nvPicPr>
        <p:blipFill>
          <a:blip r:embed="rId2"/>
          <a:stretch>
            <a:fillRect/>
          </a:stretch>
        </p:blipFill>
        <p:spPr>
          <a:xfrm>
            <a:off x="7010741" y="2354326"/>
            <a:ext cx="4267241" cy="2886842"/>
          </a:xfrm>
          <a:prstGeom prst="rect">
            <a:avLst/>
          </a:prstGeom>
        </p:spPr>
      </p:pic>
    </p:spTree>
    <p:extLst>
      <p:ext uri="{BB962C8B-B14F-4D97-AF65-F5344CB8AC3E}">
        <p14:creationId xmlns:p14="http://schemas.microsoft.com/office/powerpoint/2010/main" val="41819054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830769"/>
            <a:ext cx="10807700" cy="304698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法西斯的侵略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激起了世界人民的愤怒。为对付共同的敌人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苏、英、美等国走向联合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年美、英、苏、中等国签署《联合国家宣言》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结成了世界反法西斯联盟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共同打击法西斯的侵略。因此</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答案为</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054352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114309" y="1447144"/>
            <a:ext cx="9972791" cy="2935675"/>
          </a:xfrm>
          <a:prstGeom prst="rect">
            <a:avLst/>
          </a:prstGeom>
          <a:noFill/>
        </p:spPr>
        <p:txBody>
          <a:bodyPr wrap="square" lIns="91440" tIns="45720" rIns="91440" bIns="45720">
            <a:spAutoFit/>
          </a:bodyPr>
          <a:lstStyle/>
          <a:p>
            <a:pPr algn="r">
              <a:lnSpc>
                <a:spcPct val="150000"/>
              </a:lnSpc>
            </a:pP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不要为这个世界而惊叹，</a:t>
            </a:r>
            <a:endParaRPr lang="en-US" altLang="zh-CN"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r">
              <a:lnSpc>
                <a:spcPct val="150000"/>
              </a:lnSpc>
            </a:pPr>
            <a:r>
              <a:rPr lang="zh-CN" altLang="en-US" sz="66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要</a:t>
            </a: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让这个世界为你而惊叹！</a:t>
            </a:r>
            <a:endParaRPr lang="en-US" altLang="zh-CN"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extLst>
      <p:ext uri="{BB962C8B-B14F-4D97-AF65-F5344CB8AC3E}">
        <p14:creationId xmlns:p14="http://schemas.microsoft.com/office/powerpoint/2010/main" val="35665056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625616" y="1371600"/>
            <a:ext cx="7867124" cy="2244745"/>
          </a:xfrm>
          <a:prstGeom prst="rect">
            <a:avLst/>
          </a:prstGeom>
          <a:noFill/>
        </p:spPr>
        <p:txBody>
          <a:bodyPr wrap="none" lIns="91440" tIns="45720" rIns="91440" bIns="45720">
            <a:prstTxWarp prst="textCanUp">
              <a:avLst/>
            </a:prstTxWarp>
            <a:spAutoFit/>
          </a:bodyPr>
          <a:lstStyle/>
          <a:p>
            <a:pPr algn="ctr"/>
            <a:r>
              <a:rPr lang="zh-CN" altLang="en-US" sz="72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考点梳理整合</a:t>
            </a:r>
            <a:endParaRPr lang="zh-CN" altLang="en-US" sz="72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extLst>
      <p:ext uri="{BB962C8B-B14F-4D97-AF65-F5344CB8AC3E}">
        <p14:creationId xmlns:p14="http://schemas.microsoft.com/office/powerpoint/2010/main" val="285783338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91354"/>
            <a:ext cx="10807700" cy="653602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一、罗斯福新政</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从繁荣到危机</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繁荣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美国经济空前繁荣。</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危机</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根本原因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资本主义制度的基本矛盾。</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直接原因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生产过剩</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爆发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1929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月下旬</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美国股票价格突然暴跌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一场规模空前的经济大危机迅速席卷了整个资本主义世界。</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④</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特点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波及范围广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席卷了整个资本主义世界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持续时间长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1929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破坏性特别大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整个资本主义世界的工业产量下降了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贸易额减少了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3236684" y="3084738"/>
            <a:ext cx="163665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3236684" y="3562472"/>
            <a:ext cx="163665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2410007" y="3666629"/>
            <a:ext cx="80816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2410007" y="4113190"/>
            <a:ext cx="80816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60602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91354"/>
            <a:ext cx="10807700" cy="29904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罗斯福新政</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背景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富兰克林</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罗斯福</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就任美国总统。为了应付经济大危机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罗斯福宣布实施新政。</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特点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采用</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国家干预</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手段来扭转经济形势。</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内容</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815644094"/>
              </p:ext>
            </p:extLst>
          </p:nvPr>
        </p:nvGraphicFramePr>
        <p:xfrm>
          <a:off x="692150" y="3125517"/>
          <a:ext cx="10807700" cy="3809002"/>
        </p:xfrm>
        <a:graphic>
          <a:graphicData uri="http://schemas.openxmlformats.org/presentationml/2006/ole">
            <mc:AlternateContent xmlns:mc="http://schemas.openxmlformats.org/markup-compatibility/2006">
              <mc:Choice xmlns:v="urn:schemas-microsoft-com:vml" Requires="v">
                <p:oleObj spid="_x0000_s1032" name="文档" r:id="rId3" imgW="3837245" imgH="1352376" progId="Word.Document.12">
                  <p:embed/>
                </p:oleObj>
              </mc:Choice>
              <mc:Fallback>
                <p:oleObj name="文档" r:id="rId3" imgW="3837245" imgH="1352376" progId="Word.Document.12">
                  <p:embed/>
                  <p:pic>
                    <p:nvPicPr>
                      <p:cNvPr id="0" name=""/>
                      <p:cNvPicPr/>
                      <p:nvPr/>
                    </p:nvPicPr>
                    <p:blipFill>
                      <a:blip r:embed="rId4"/>
                      <a:stretch>
                        <a:fillRect/>
                      </a:stretch>
                    </p:blipFill>
                    <p:spPr>
                      <a:xfrm>
                        <a:off x="692150" y="3125517"/>
                        <a:ext cx="10807700" cy="3809002"/>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xmlns="" id="{8A90BD6A-DAC1-4175-BADE-A70FD2E31095}"/>
              </a:ext>
            </a:extLst>
          </p:cNvPr>
          <p:cNvSpPr/>
          <p:nvPr/>
        </p:nvSpPr>
        <p:spPr>
          <a:xfrm>
            <a:off x="3793400" y="754784"/>
            <a:ext cx="298586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5" name="直接连接符 4">
            <a:extLst>
              <a:ext uri="{FF2B5EF4-FFF2-40B4-BE49-F238E27FC236}">
                <a16:creationId xmlns:a16="http://schemas.microsoft.com/office/drawing/2014/main" xmlns="" id="{94F29B7E-74BF-4821-88B9-C8400B1817B7}"/>
              </a:ext>
            </a:extLst>
          </p:cNvPr>
          <p:cNvCxnSpPr>
            <a:cxnSpLocks/>
          </p:cNvCxnSpPr>
          <p:nvPr/>
        </p:nvCxnSpPr>
        <p:spPr>
          <a:xfrm>
            <a:off x="3793401" y="1222127"/>
            <a:ext cx="298586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3293446" y="1907306"/>
            <a:ext cx="162703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3293446" y="2395431"/>
            <a:ext cx="162703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7819156" y="3840707"/>
            <a:ext cx="758072" cy="402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 name="矩形 11">
            <a:extLst>
              <a:ext uri="{FF2B5EF4-FFF2-40B4-BE49-F238E27FC236}">
                <a16:creationId xmlns:a16="http://schemas.microsoft.com/office/drawing/2014/main" xmlns="" id="{8A90BD6A-DAC1-4175-BADE-A70FD2E31095}"/>
              </a:ext>
            </a:extLst>
          </p:cNvPr>
          <p:cNvSpPr/>
          <p:nvPr/>
        </p:nvSpPr>
        <p:spPr>
          <a:xfrm>
            <a:off x="4336544" y="4464131"/>
            <a:ext cx="2637411" cy="402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5165190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11" grpId="0" animBg="1"/>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226396856"/>
              </p:ext>
            </p:extLst>
          </p:nvPr>
        </p:nvGraphicFramePr>
        <p:xfrm>
          <a:off x="692150" y="1049278"/>
          <a:ext cx="10807700" cy="5013444"/>
        </p:xfrm>
        <a:graphic>
          <a:graphicData uri="http://schemas.openxmlformats.org/presentationml/2006/ole">
            <mc:AlternateContent xmlns:mc="http://schemas.openxmlformats.org/markup-compatibility/2006">
              <mc:Choice xmlns:v="urn:schemas-microsoft-com:vml" Requires="v">
                <p:oleObj spid="_x0000_s2056" name="文档" r:id="rId3" imgW="3837245" imgH="1780010" progId="Word.Document.12">
                  <p:embed/>
                </p:oleObj>
              </mc:Choice>
              <mc:Fallback>
                <p:oleObj name="文档" r:id="rId3" imgW="3837245" imgH="1780010" progId="Word.Document.12">
                  <p:embed/>
                  <p:pic>
                    <p:nvPicPr>
                      <p:cNvPr id="0" name=""/>
                      <p:cNvPicPr/>
                      <p:nvPr/>
                    </p:nvPicPr>
                    <p:blipFill>
                      <a:blip r:embed="rId4"/>
                      <a:stretch>
                        <a:fillRect/>
                      </a:stretch>
                    </p:blipFill>
                    <p:spPr>
                      <a:xfrm>
                        <a:off x="692150" y="1049278"/>
                        <a:ext cx="10807700" cy="5013444"/>
                      </a:xfrm>
                      <a:prstGeom prst="rect">
                        <a:avLst/>
                      </a:prstGeom>
                    </p:spPr>
                  </p:pic>
                </p:oleObj>
              </mc:Fallback>
            </mc:AlternateContent>
          </a:graphicData>
        </a:graphic>
      </p:graphicFrame>
      <p:sp>
        <p:nvSpPr>
          <p:cNvPr id="3" name="矩形 2">
            <a:extLst>
              <a:ext uri="{FF2B5EF4-FFF2-40B4-BE49-F238E27FC236}">
                <a16:creationId xmlns:a16="http://schemas.microsoft.com/office/drawing/2014/main" xmlns="" id="{8A90BD6A-DAC1-4175-BADE-A70FD2E31095}"/>
              </a:ext>
            </a:extLst>
          </p:cNvPr>
          <p:cNvSpPr/>
          <p:nvPr/>
        </p:nvSpPr>
        <p:spPr>
          <a:xfrm>
            <a:off x="1766825" y="3188647"/>
            <a:ext cx="147987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0512169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160233"/>
            <a:ext cx="10807700" cy="41503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评价</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美国经济开始缓慢复苏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工业生产有所恢复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就业人数逐步增加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人民生活得到改善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增强了美国政府的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宏观调控</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恢复了美国人民的信心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对资本主义世界产生了深远影响。</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局限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没有改变</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资本主义</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的本质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无法解决美国社会的根本矛盾。</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9585529" y="2409329"/>
            <a:ext cx="170938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9585529" y="2866281"/>
            <a:ext cx="170938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4065667" y="4165393"/>
            <a:ext cx="162044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4065667" y="4622345"/>
            <a:ext cx="1620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77888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501636"/>
            <a:ext cx="10807700" cy="35594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二、法西斯国家的侵略扩张</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意大利法西斯政权的对外扩张</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背景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第一次世界大战后初期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意大利经济衰退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政治混乱。</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:1922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法西斯党徒向</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罗马</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进军。</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扩张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意大利发动了侵略</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埃塞俄比亚</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的战争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第二年宣布正式吞并埃塞俄比亚。</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6239657" y="3334119"/>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6239657" y="3801462"/>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7070929" y="3912557"/>
            <a:ext cx="203150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7070929" y="4379900"/>
            <a:ext cx="203150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30954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884273"/>
            <a:ext cx="10807700" cy="47632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欧洲战争策源地的形成</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背景</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在经济大危机的打击下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德国广大中下层民众对政府的不满加剧。</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希特勒</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为首的纳粹党徒煽动复仇情绪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从而赢得了广泛的支持。</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希特勒出任德国</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总理</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他解散国会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建立了法西斯专政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第二次世界大战的欧洲战争策源地形成。</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1866705" y="3302946"/>
            <a:ext cx="121777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1866705" y="3770289"/>
            <a:ext cx="121777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6657503" y="4456338"/>
            <a:ext cx="83037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6657503" y="4923681"/>
            <a:ext cx="8303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87687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theme/theme1.xml><?xml version="1.0" encoding="utf-8"?>
<a:theme xmlns:a="http://schemas.openxmlformats.org/drawingml/2006/main" name="丝状">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剪切</Template>
  <TotalTime>296</TotalTime>
  <Words>1508</Words>
  <Application>Microsoft Office PowerPoint</Application>
  <PresentationFormat>宽屏</PresentationFormat>
  <Paragraphs>106</Paragraphs>
  <Slides>27</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27</vt:i4>
      </vt:variant>
    </vt:vector>
  </HeadingPairs>
  <TitlesOfParts>
    <vt:vector size="41" baseType="lpstr">
      <vt:lpstr>NEU-BZ-S92</vt:lpstr>
      <vt:lpstr>方正书宋_GBK</vt:lpstr>
      <vt:lpstr>黑体</vt:lpstr>
      <vt:lpstr>华文新魏</vt:lpstr>
      <vt:lpstr>楷体</vt:lpstr>
      <vt:lpstr>宋体</vt:lpstr>
      <vt:lpstr>微软雅黑</vt:lpstr>
      <vt:lpstr>幼圆</vt:lpstr>
      <vt:lpstr>Arial</vt:lpstr>
      <vt:lpstr>Century Gothic</vt:lpstr>
      <vt:lpstr>Times New Roman</vt:lpstr>
      <vt:lpstr>Wingdings 3</vt:lpstr>
      <vt:lpstr>丝状</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第一节 地球的宇宙环境</dc:title>
  <dc:creator>Administrator</dc:creator>
  <cp:lastModifiedBy>SkyUser</cp:lastModifiedBy>
  <cp:revision>40</cp:revision>
  <dcterms:created xsi:type="dcterms:W3CDTF">2020-12-05T02:41:23Z</dcterms:created>
  <dcterms:modified xsi:type="dcterms:W3CDTF">2021-01-13T00:13:58Z</dcterms:modified>
</cp:coreProperties>
</file>