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282" r:id="rId15"/>
    <p:sldId id="280" r:id="rId16"/>
    <p:sldId id="333" r:id="rId17"/>
    <p:sldId id="317" r:id="rId18"/>
    <p:sldId id="318" r:id="rId19"/>
    <p:sldId id="319" r:id="rId20"/>
    <p:sldId id="320" r:id="rId21"/>
    <p:sldId id="321" r:id="rId22"/>
    <p:sldId id="322" r:id="rId23"/>
    <p:sldId id="323" r:id="rId24"/>
    <p:sldId id="276" r:id="rId25"/>
    <p:sldId id="259" r:id="rId26"/>
    <p:sldId id="269" r:id="rId27"/>
    <p:sldId id="315" r:id="rId28"/>
    <p:sldId id="324" r:id="rId29"/>
    <p:sldId id="332" r:id="rId30"/>
    <p:sldId id="274"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2585323"/>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第四部分　世界</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古代史</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第十七单元　古代亚非欧文明</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90038"/>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森严的种姓制度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雅利安人进入印度后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逐渐建立了严格的社会等级制度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种姓制度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532669475"/>
              </p:ext>
            </p:extLst>
          </p:nvPr>
        </p:nvGraphicFramePr>
        <p:xfrm>
          <a:off x="692150" y="2551887"/>
          <a:ext cx="10807700" cy="4464956"/>
        </p:xfrm>
        <a:graphic>
          <a:graphicData uri="http://schemas.openxmlformats.org/presentationml/2006/ole">
            <mc:AlternateContent xmlns:mc="http://schemas.openxmlformats.org/markup-compatibility/2006">
              <mc:Choice xmlns:v="urn:schemas-microsoft-com:vml" Requires="v">
                <p:oleObj spid="_x0000_s1031" name="文档" r:id="rId3" imgW="3837245" imgH="1585271" progId="Word.Document.12">
                  <p:embed/>
                </p:oleObj>
              </mc:Choice>
              <mc:Fallback>
                <p:oleObj name="文档" r:id="rId3" imgW="3837245" imgH="1585271" progId="Word.Document.12">
                  <p:embed/>
                  <p:pic>
                    <p:nvPicPr>
                      <p:cNvPr id="0" name=""/>
                      <p:cNvPicPr/>
                      <p:nvPr/>
                    </p:nvPicPr>
                    <p:blipFill>
                      <a:blip r:embed="rId4"/>
                      <a:stretch>
                        <a:fillRect/>
                      </a:stretch>
                    </p:blipFill>
                    <p:spPr>
                      <a:xfrm>
                        <a:off x="692150" y="2551887"/>
                        <a:ext cx="10807700" cy="4464956"/>
                      </a:xfrm>
                      <a:prstGeom prst="rect">
                        <a:avLst/>
                      </a:prstGeom>
                    </p:spPr>
                  </p:pic>
                </p:oleObj>
              </mc:Fallback>
            </mc:AlternateContent>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2719079" y="1328674"/>
            <a:ext cx="16327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2719079" y="1796017"/>
            <a:ext cx="16327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2488537" y="3272468"/>
            <a:ext cx="1408053"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xmlns="" id="{8A90BD6A-DAC1-4175-BADE-A70FD2E31095}"/>
              </a:ext>
            </a:extLst>
          </p:cNvPr>
          <p:cNvSpPr/>
          <p:nvPr/>
        </p:nvSpPr>
        <p:spPr>
          <a:xfrm>
            <a:off x="5327672" y="3895922"/>
            <a:ext cx="742575"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a16="http://schemas.microsoft.com/office/drawing/2014/main" xmlns="" id="{8A90BD6A-DAC1-4175-BADE-A70FD2E31095}"/>
              </a:ext>
            </a:extLst>
          </p:cNvPr>
          <p:cNvSpPr/>
          <p:nvPr/>
        </p:nvSpPr>
        <p:spPr>
          <a:xfrm>
            <a:off x="2488537" y="4499395"/>
            <a:ext cx="1408053"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330465"/>
            <a:ext cx="10807700" cy="1786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种姓制度下的各等级</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世代相袭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。各等级之间贵贱分明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低等级的人不得从事高等级的人的职业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不同等级的人不得通婚。</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158470" y="2405509"/>
            <a:ext cx="16327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158470" y="2883243"/>
            <a:ext cx="16327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79074"/>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释迦牟尼创立佛教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创始人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乔达摩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悉达多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后来被称为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释迦牟尼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佛教开始向外传播。公元前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佛教经中亚传到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再传入中国内地。后又传到朝鲜、日本和越南等国。佛教往南经锡兰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传到缅甸、泰国、柬埔寨等国。</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93884" y="1931347"/>
            <a:ext cx="2027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93883" y="2398690"/>
            <a:ext cx="2027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821545" y="2513237"/>
            <a:ext cx="161093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821545" y="2990971"/>
            <a:ext cx="16109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3631537" y="369019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3631537" y="415753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37682"/>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四、希腊城邦和亚历山大帝国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希腊城邦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地理位置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古代希腊地理范围大致包括希腊半岛、</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爱琴海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诸岛、小亚细亚半岛西岸等地区。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爱琴文明包括</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克里特文明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和迈锡尼文明。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城邦出现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希腊出现了城邦。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小国寡民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分为公民和非公民。</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成年男性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公民有参与统治的权利。非公民包括外邦人和奴隶。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0146638" y="1879392"/>
            <a:ext cx="9924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0146638" y="2346735"/>
            <a:ext cx="9924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44105" y="2471674"/>
            <a:ext cx="4404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44105" y="2939017"/>
            <a:ext cx="4404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4951183" y="3063956"/>
            <a:ext cx="19899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4951183" y="3531299"/>
            <a:ext cx="19899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4504625" y="3635456"/>
            <a:ext cx="2004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4504624" y="4102799"/>
            <a:ext cx="2004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2701316" y="4238129"/>
            <a:ext cx="16059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2701316" y="4684690"/>
            <a:ext cx="16059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6091732" y="4799238"/>
            <a:ext cx="16976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6091732" y="5276972"/>
            <a:ext cx="16976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4202"/>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雅典的民主政治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经历几次改革后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雅典建立了民主政体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经济发达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国势强盛。</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世纪中后期</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伯里克利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主政时期。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公职人员几乎都是从全体公民中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抽签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主席团轮流主持城邦日常事务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召集公民大会。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公民大会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是最高权力机构。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建立了津贴制度。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局限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占雅典人口绝大多数的外邦人、奴隶、妇女没有任何政治权利。</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953567" y="1920956"/>
            <a:ext cx="16165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953567" y="2388299"/>
            <a:ext cx="16165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173499" y="308473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173499" y="355208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476348" y="4258910"/>
            <a:ext cx="16126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476348" y="4726253"/>
            <a:ext cx="16126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45600"/>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亚历山大帝国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马其顿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成为军事强国。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334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亚历山大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率领大军进攻波斯帝国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取得胜利。亚历山大继续南下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攻占地中海东岸地区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随后进入埃及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331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年进入两河流域。一年后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波斯帝国灭亡。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亚历山大建立了一个空前庞大的帝国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版图地跨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欧、亚、非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三洲</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834141" y="1515710"/>
            <a:ext cx="120571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834141" y="1972662"/>
            <a:ext cx="12057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768841" y="2672768"/>
            <a:ext cx="161413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768841" y="3140111"/>
            <a:ext cx="16141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10685833" y="4425165"/>
            <a:ext cx="62986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10685833" y="4892508"/>
            <a:ext cx="6298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64887" y="5007056"/>
            <a:ext cx="12509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64887" y="5484790"/>
            <a:ext cx="12509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450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6" presetClass="exit" presetSubtype="21" fill="hold" grpId="0" nodeType="withEffect">
                                  <p:stCondLst>
                                    <p:cond delay="0"/>
                                  </p:stCondLst>
                                  <p:childTnLst>
                                    <p:animEffect transition="out" filter="barn(inVertical)">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102901"/>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亚历山大东征具有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侵略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给东方人民带来巨大灾难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掠夺了东方世界的无数财富。但是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东征和帝国的建立也促进了东西方文化的大交汇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加强了东西方之间的经济联系和贸易往来。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688991" y="218602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688991" y="265337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85922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298147"/>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五、罗马城邦和罗马帝国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罗马城邦和罗马共和国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兴起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罗马城邦从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意大利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半岛中部的台伯河畔兴起。</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540040" y="3541938"/>
            <a:ext cx="11912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540040" y="4009281"/>
            <a:ext cx="11912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9427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47817"/>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共和国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509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罗马建立了共和国。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国家统治的决策权掌握在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元老院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执政官主持日常政务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公民大会是形式上的最高权力机关。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450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年左右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罗马颁布了《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十二铜表法</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罗马征服了意大利半岛。随后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罗马灭掉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迦太基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控制了西地中海地区。公元前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罗马成为整个地中海地区的霸主。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衰落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斯巴达克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发动奴隶起义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斯巴达克起义虽然最终遭到血腥镇压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但它沉重打击了罗马共和国的统治。</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48531" y="985774"/>
            <a:ext cx="5843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48530" y="1453117"/>
            <a:ext cx="5843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909117" y="1588447"/>
            <a:ext cx="12017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909117" y="2055790"/>
            <a:ext cx="12017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8028072" y="2773011"/>
            <a:ext cx="202998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8028072" y="3240354"/>
            <a:ext cx="20299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1609701" y="3926401"/>
            <a:ext cx="12122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1609701" y="4393744"/>
            <a:ext cx="12122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4563125" y="5110964"/>
            <a:ext cx="161359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4563126" y="5578307"/>
            <a:ext cx="161359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562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20888"/>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罗马帝国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独裁统治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凯撒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控制了元老院。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屋大维首创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元首制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这一政治形式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掌握了最高统治实权。罗马共和国演变为罗马帝国。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罗马帝国进入黄金时期。帝国的版图横跨欧、亚、非三大洲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地中海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成了罗马帝国的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18777" y="2346983"/>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18777" y="2824717"/>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5851441" y="2949656"/>
            <a:ext cx="11949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5851441" y="3416999"/>
            <a:ext cx="11949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335223" y="4684938"/>
            <a:ext cx="121899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335223" y="5162672"/>
            <a:ext cx="121899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406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考点梳理整合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876577"/>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罗马帝国的衰亡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长期的政治、经济大危机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人民起义此起彼伏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日耳曼人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入侵。</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罗马帝国分裂为东西两个帝国。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476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西罗马帝国在日耳曼人的打击下灭亡。</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0510320" y="2544411"/>
            <a:ext cx="88850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0510320" y="2990972"/>
            <a:ext cx="8885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12932" y="3105520"/>
            <a:ext cx="88850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12932" y="3583254"/>
            <a:ext cx="8885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2470797" y="4279692"/>
            <a:ext cx="6122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470796" y="4747035"/>
            <a:ext cx="6122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36398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26414"/>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六、希腊罗马古典文化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文学和雕塑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希腊神话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影响广泛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神人同形同性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荷马史诗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》是宝贵的文学遗产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也是了解早期希腊社会的主要文献。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雕塑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奥林匹亚神庙中的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宙斯像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是古代世界七大奇迹之一。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掷铁饼者</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》是希腊雕塑艺术中的杰作之一。</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480464" y="2461283"/>
            <a:ext cx="160579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480464" y="2928626"/>
            <a:ext cx="160579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869572" y="3053565"/>
            <a:ext cx="163806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869572" y="3510517"/>
            <a:ext cx="16380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4735941" y="4799238"/>
            <a:ext cx="120918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4735941" y="5266581"/>
            <a:ext cx="120918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1869572" y="5376560"/>
            <a:ext cx="163806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1869572" y="5843903"/>
            <a:ext cx="16380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1156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80614"/>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建筑艺术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希腊建筑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神庙</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四周以廊柱环绕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柱身有粗有细。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雅典帕特农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神庙是典型代表。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罗马建筑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吸收了希腊建筑的特点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并有所创新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如石拱门、穹顶等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既坚固结实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又华丽宏伟。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大竞技场、引水道工程、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凯旋门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、万神庙。</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15802" y="212877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15802" y="259611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2416585" y="2710665"/>
            <a:ext cx="20299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2416585" y="3178008"/>
            <a:ext cx="20299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6854688" y="5027838"/>
            <a:ext cx="12794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6854688" y="5515963"/>
            <a:ext cx="12794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28677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93791"/>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哲学和法学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哲学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德谟克利特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原子论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苏格拉底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探讨人的灵魂、美德和幸福等问题。他还主张人应该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认识你自己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亚里士多德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是一位百科全书式的学者。他还创立了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逻辑学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等新的学科。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十二铜表法</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》是后世罗马法典乃至欧洲法学的渊源。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建立了完整的罗马法学系统。</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083524" y="1526101"/>
            <a:ext cx="120571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083524" y="2003835"/>
            <a:ext cx="12057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10548015" y="3302946"/>
            <a:ext cx="92178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10548015" y="3770289"/>
            <a:ext cx="9217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23323" y="3874446"/>
            <a:ext cx="4612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44105" y="4341789"/>
            <a:ext cx="4612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885866" y="5059011"/>
            <a:ext cx="20211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885866" y="5526354"/>
            <a:ext cx="20211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2664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0"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81288"/>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公历的缘起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罗马的历法来源于古埃及人的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太阳历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儒略历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凯撒命人以太阳历为蓝本编制新的历法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儒略历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。儒略历后来成为今天人们使用的公历的基础。</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798293" y="2752229"/>
            <a:ext cx="12210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798293" y="3209181"/>
            <a:ext cx="12210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0541493" y="3334120"/>
            <a:ext cx="8365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0541493" y="3791072"/>
            <a:ext cx="8365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76444" y="3916011"/>
            <a:ext cx="4069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76444" y="4383354"/>
            <a:ext cx="4069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2543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hlinkClick r:id="" action="ppaction://noaction"/>
          </p:cNvPr>
          <p:cNvSpPr/>
          <p:nvPr/>
        </p:nvSpPr>
        <p:spPr>
          <a:xfrm>
            <a:off x="5388568" y="4229001"/>
            <a:ext cx="1435635"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考法</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考法</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11" name="矩形 10"/>
          <p:cNvSpPr/>
          <p:nvPr/>
        </p:nvSpPr>
        <p:spPr>
          <a:xfrm>
            <a:off x="1828557" y="120015"/>
            <a:ext cx="8687043" cy="507297"/>
          </a:xfrm>
          <a:prstGeom prst="rect">
            <a:avLst/>
          </a:prstGeom>
          <a:gradFill flip="none" rotWithShape="1">
            <a:gsLst>
              <a:gs pos="90000">
                <a:schemeClr val="accent1">
                  <a:lumMod val="20000"/>
                  <a:lumOff val="80000"/>
                </a:schemeClr>
              </a:gs>
              <a:gs pos="70000">
                <a:schemeClr val="accent1">
                  <a:lumMod val="40000"/>
                  <a:lumOff val="60000"/>
                </a:schemeClr>
              </a:gs>
              <a:gs pos="16000">
                <a:schemeClr val="accent1">
                  <a:lumMod val="95000"/>
                  <a:lumOff val="5000"/>
                </a:schemeClr>
              </a:gs>
              <a:gs pos="0">
                <a:schemeClr val="accent1"/>
              </a:gs>
            </a:gsLst>
            <a:path path="circle">
              <a:fillToRect r="100000" b="100000"/>
            </a:path>
            <a:tileRect l="-100000" t="-100000"/>
          </a:gradFill>
          <a:ln>
            <a:noFill/>
          </a:ln>
          <a:effectLst>
            <a:outerShdw blurRad="190500" dist="228600" dir="2700000" algn="ctr">
              <a:srgbClr val="000000">
                <a:alpha val="30000"/>
              </a:srgbClr>
            </a:outerShdw>
            <a:reflection blurRad="6350" stA="52000" endA="300" endPos="35000" dir="5400000" sy="-100000" algn="bl" rotWithShape="0"/>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rgbClr val="FFFF00"/>
                </a:solidFill>
                <a:latin typeface="华文新魏" panose="02010800040101010101" pitchFamily="2" charset="-122"/>
                <a:ea typeface="华文新魏" panose="02010800040101010101" pitchFamily="2" charset="-122"/>
              </a:rPr>
              <a:t>古代</a:t>
            </a:r>
            <a:r>
              <a:rPr lang="zh-CN" altLang="en-US" sz="2400" dirty="0">
                <a:solidFill>
                  <a:srgbClr val="FFFF00"/>
                </a:solidFill>
                <a:latin typeface="华文新魏" panose="02010800040101010101" pitchFamily="2" charset="-122"/>
                <a:ea typeface="华文新魏" panose="02010800040101010101" pitchFamily="2" charset="-122"/>
              </a:rPr>
              <a:t>东西方文明的比较</a:t>
            </a:r>
            <a:endParaRPr lang="zh-CN" altLang="zh-CN" sz="2400" dirty="0">
              <a:solidFill>
                <a:srgbClr val="FFFF00"/>
              </a:solidFill>
              <a:latin typeface="华文新魏" panose="02010800040101010101" pitchFamily="2" charset="-122"/>
              <a:ea typeface="华文新魏" panose="0201080004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12089538"/>
              </p:ext>
            </p:extLst>
          </p:nvPr>
        </p:nvGraphicFramePr>
        <p:xfrm>
          <a:off x="692150" y="1528302"/>
          <a:ext cx="10807700" cy="4429472"/>
        </p:xfrm>
        <a:graphic>
          <a:graphicData uri="http://schemas.openxmlformats.org/presentationml/2006/ole">
            <mc:AlternateContent xmlns:mc="http://schemas.openxmlformats.org/markup-compatibility/2006">
              <mc:Choice xmlns:v="urn:schemas-microsoft-com:vml" Requires="v">
                <p:oleObj spid="_x0000_s2055" name="文档" r:id="rId3" imgW="3837245" imgH="1572672" progId="Word.Document.12">
                  <p:embed/>
                </p:oleObj>
              </mc:Choice>
              <mc:Fallback>
                <p:oleObj name="文档" r:id="rId3" imgW="3837245" imgH="1572672" progId="Word.Document.12">
                  <p:embed/>
                  <p:pic>
                    <p:nvPicPr>
                      <p:cNvPr id="0" name=""/>
                      <p:cNvPicPr/>
                      <p:nvPr/>
                    </p:nvPicPr>
                    <p:blipFill>
                      <a:blip r:embed="rId4"/>
                      <a:stretch>
                        <a:fillRect/>
                      </a:stretch>
                    </p:blipFill>
                    <p:spPr>
                      <a:xfrm>
                        <a:off x="692150" y="1528302"/>
                        <a:ext cx="10807700" cy="4429472"/>
                      </a:xfrm>
                      <a:prstGeom prst="rect">
                        <a:avLst/>
                      </a:prstGeom>
                    </p:spPr>
                  </p:pic>
                </p:oleObj>
              </mc:Fallback>
            </mc:AlternateContent>
          </a:graphicData>
        </a:graphic>
      </p:graphicFrame>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10183"/>
            <a:ext cx="10807700" cy="4819781"/>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下图所示石碑刻有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此为确立真正福祉及仁政于国内的常胜之王汉谟拉比所制定的公正的法律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等文字。下列有关该石碑文字内容的叙述正确的是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反映了古代埃及建造金字塔的情况</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世纪古巴比伦</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王国</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社会面貌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反映了古代印度严格的等级制度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证明了古代雅典城邦民主政治发展到顶峰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DLZR07.eps" descr="id:2147495808;FounderCES"/>
          <p:cNvPicPr/>
          <p:nvPr/>
        </p:nvPicPr>
        <p:blipFill>
          <a:blip r:embed="rId2"/>
          <a:stretch>
            <a:fillRect/>
          </a:stretch>
        </p:blipFill>
        <p:spPr>
          <a:xfrm>
            <a:off x="9200864" y="2180059"/>
            <a:ext cx="2214309" cy="2973834"/>
          </a:xfrm>
          <a:prstGeom prst="rect">
            <a:avLst/>
          </a:prstGeom>
        </p:spPr>
      </p:pic>
    </p:spTree>
    <p:extLst>
      <p:ext uri="{BB962C8B-B14F-4D97-AF65-F5344CB8AC3E}">
        <p14:creationId xmlns:p14="http://schemas.microsoft.com/office/powerpoint/2010/main" val="2660690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78522"/>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本题考查《汉谟拉比法典》。公元前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汉谟拉比在位时期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制定了《汉谟拉比法典》。法典被刻在一块黑色石柱上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通过石碑文字内容可以清晰地了解古巴比伦王国的社会面貌。故选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25964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98016"/>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下列与其他三项文明不属于同一类型的是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古埃及文明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古巴比伦文明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古印度文明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古希腊文明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古代希腊是欧洲文明的发祥地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属于海洋文明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古埃及文明、古巴比伦文明和古印度文明属于古代亚非文明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都属于大河文明。故选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40921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barn(inVertical)">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考点梳理整合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40770"/>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一、古代埃及</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古埃及文明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发祥地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东北角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尼罗河流域。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出现国家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约从公元前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年开始。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初步统一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3100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年左右。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525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波斯帝国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吞并古埃及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亚历山大帝国和罗马帝国先后占领古埃及。</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天文学、数学和医学成就最为突出。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太阳历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是古埃及天文学的突出成就之一。古埃及的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象形文字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是世界上最早的文字之一。</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893784" y="157805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893784" y="205579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4512824" y="2741838"/>
            <a:ext cx="83868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4512824" y="3209181"/>
            <a:ext cx="8386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4921443" y="3344511"/>
            <a:ext cx="16147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4921443" y="3811854"/>
            <a:ext cx="16147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8993247" y="4508292"/>
            <a:ext cx="12314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8993247" y="4975635"/>
            <a:ext cx="12314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735573" y="5090682"/>
            <a:ext cx="16113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735573" y="5568416"/>
            <a:ext cx="16113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46078"/>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金字塔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金字塔是埃及法老的陵墓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是古埃及文明的象征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反映了古埃及社会经济发展的较高水平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是古埃及人智慧的结晶。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法老的统治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权力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法老作为全国最高的统治者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集军、政、财、神等大权于一身。在宗教上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法老被认为是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神之子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具有无上的权威。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衰落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随着社会矛盾的激化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王权受到多方面的挑战。</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621273" y="3832883"/>
            <a:ext cx="122176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621273" y="4321008"/>
            <a:ext cx="12217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43652"/>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二、古代两河流域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古代两河流域文明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大体上是以今天伊拉克首都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巴格达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为中心的狭长地带。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国家出现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约从公元前</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3500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初步统一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大约在公元前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两河流域</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实现了初步统一。</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402080" y="2482065"/>
            <a:ext cx="119256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402080" y="2949408"/>
            <a:ext cx="11925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331641" y="3645847"/>
            <a:ext cx="8085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331641" y="4113190"/>
            <a:ext cx="8085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066840" y="4238599"/>
            <a:ext cx="163179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066840" y="4705942"/>
            <a:ext cx="16317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46448"/>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古巴比伦王国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古巴比伦王国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汉谟拉比完成了两河流域中下游地区的统一事业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建立了统一、强大的奴隶制国家。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汉谟拉比实行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君主专制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加强中央集权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还制定了一部较为系统和完整的法典</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935363" y="3562719"/>
            <a:ext cx="160594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935363" y="4040453"/>
            <a:ext cx="16059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78112"/>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《汉谟拉比法典》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汉谟拉比法典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》是迄今已知世界上第一部较为完整的成文法典。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除前言外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正文共有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内容十分广泛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从中可以了解</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古巴比伦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《汉谟拉比法典》是古巴比伦王国留给人类的宝贵文化遗产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表明人类社会的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法制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传统源远流长。</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881652" y="1837829"/>
            <a:ext cx="24506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881652" y="2305172"/>
            <a:ext cx="2450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609483" y="3594118"/>
            <a:ext cx="161699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609483" y="4061461"/>
            <a:ext cx="161699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772065" y="475767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772065" y="522501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三、古代印度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古代印度河流域文明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古代印度文明最早出现于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印度河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文明遗址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哈拉帕</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和摩亨佐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达罗等。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建立国家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年左右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雅利安人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陆续在印度河流域和恒河流域定居下来。印度北部逐渐出现了许多小国家。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强盛</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孔雀王朝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统治时期。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除半岛最南端外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印度基本上实现了统一。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农业和工商业都比较繁荣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华氏城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是当时世界上最繁华、人口最多的大城市之一。</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986444" y="1328674"/>
            <a:ext cx="119256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986444" y="1796017"/>
            <a:ext cx="11925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291708" y="1931347"/>
            <a:ext cx="120448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291708" y="2398690"/>
            <a:ext cx="12044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6671133" y="2513238"/>
            <a:ext cx="161843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6671133" y="2980581"/>
            <a:ext cx="16184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2421252" y="4247897"/>
            <a:ext cx="161843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2421252" y="4725631"/>
            <a:ext cx="16184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7832534" y="5422070"/>
            <a:ext cx="120448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7832534" y="5899804"/>
            <a:ext cx="12044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5"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294</TotalTime>
  <Words>1826</Words>
  <Application>Microsoft Office PowerPoint</Application>
  <PresentationFormat>宽屏</PresentationFormat>
  <Paragraphs>130</Paragraphs>
  <Slides>30</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4"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40</cp:revision>
  <dcterms:created xsi:type="dcterms:W3CDTF">2020-12-05T02:41:23Z</dcterms:created>
  <dcterms:modified xsi:type="dcterms:W3CDTF">2021-01-12T07:27:55Z</dcterms:modified>
</cp:coreProperties>
</file>