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7" r:id="rId3"/>
    <p:sldMasterId id="2147483689" r:id="rId4"/>
    <p:sldMasterId id="2147483701" r:id="rId5"/>
  </p:sldMasterIdLst>
  <p:notesMasterIdLst>
    <p:notesMasterId r:id="rId46"/>
  </p:notesMasterIdLst>
  <p:handoutMasterIdLst>
    <p:handoutMasterId r:id="rId47"/>
  </p:handoutMasterIdLst>
  <p:sldIdLst>
    <p:sldId id="331" r:id="rId6"/>
    <p:sldId id="335" r:id="rId7"/>
    <p:sldId id="332" r:id="rId8"/>
    <p:sldId id="333" r:id="rId9"/>
    <p:sldId id="627" r:id="rId10"/>
    <p:sldId id="261" r:id="rId11"/>
    <p:sldId id="628" r:id="rId12"/>
    <p:sldId id="734" r:id="rId13"/>
    <p:sldId id="735" r:id="rId14"/>
    <p:sldId id="736" r:id="rId15"/>
    <p:sldId id="737" r:id="rId16"/>
    <p:sldId id="738" r:id="rId17"/>
    <p:sldId id="280" r:id="rId18"/>
    <p:sldId id="739" r:id="rId19"/>
    <p:sldId id="740" r:id="rId20"/>
    <p:sldId id="741" r:id="rId21"/>
    <p:sldId id="272" r:id="rId22"/>
    <p:sldId id="422" r:id="rId23"/>
    <p:sldId id="423" r:id="rId24"/>
    <p:sldId id="693" r:id="rId25"/>
    <p:sldId id="519" r:id="rId26"/>
    <p:sldId id="742" r:id="rId27"/>
    <p:sldId id="743" r:id="rId28"/>
    <p:sldId id="744" r:id="rId29"/>
    <p:sldId id="745" r:id="rId30"/>
    <p:sldId id="746" r:id="rId31"/>
    <p:sldId id="747" r:id="rId32"/>
    <p:sldId id="748" r:id="rId33"/>
    <p:sldId id="749" r:id="rId34"/>
    <p:sldId id="750" r:id="rId35"/>
    <p:sldId id="751" r:id="rId36"/>
    <p:sldId id="752" r:id="rId37"/>
    <p:sldId id="753" r:id="rId38"/>
    <p:sldId id="754" r:id="rId39"/>
    <p:sldId id="755" r:id="rId40"/>
    <p:sldId id="756" r:id="rId41"/>
    <p:sldId id="757" r:id="rId42"/>
    <p:sldId id="758" r:id="rId43"/>
    <p:sldId id="759" r:id="rId44"/>
    <p:sldId id="760"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材料分析题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类型解读</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材料分析题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答题指导</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材料分析题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典例精讲</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材料分析题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针对训练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13.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7.xml"/><Relationship Id="rId5" Type="http://schemas.openxmlformats.org/officeDocument/2006/relationships/tags" Target="../tags/tag129.xml"/><Relationship Id="rId10" Type="http://schemas.openxmlformats.org/officeDocument/2006/relationships/slide" Target="slide4.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979170"/>
            <a:ext cx="10796270" cy="1476375"/>
          </a:xfrm>
          <a:prstGeom prst="rect">
            <a:avLst/>
          </a:prstGeom>
          <a:noFill/>
          <a:ln w="9525">
            <a:noFill/>
          </a:ln>
        </p:spPr>
        <p:txBody>
          <a:bodyPr wrap="square" anchor="t">
            <a:spAutoFit/>
          </a:bodyPr>
          <a:lstStyle/>
          <a:p>
            <a:pPr algn="ctr">
              <a:lnSpc>
                <a:spcPct val="150000"/>
              </a:lnSpc>
            </a:pPr>
            <a:r>
              <a:rPr lang="zh-CN" altLang="en-US"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题型二</a:t>
            </a: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材料分析题</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4193540" y="2637155"/>
            <a:ext cx="4890135" cy="3808730"/>
            <a:chOff x="5416" y="3823"/>
            <a:chExt cx="7701" cy="5998"/>
          </a:xfrm>
        </p:grpSpPr>
        <p:grpSp>
          <p:nvGrpSpPr>
            <p:cNvPr id="16" name="组合 15"/>
            <p:cNvGrpSpPr/>
            <p:nvPr/>
          </p:nvGrpSpPr>
          <p:grpSpPr>
            <a:xfrm>
              <a:off x="5435" y="5388"/>
              <a:ext cx="7683" cy="1259"/>
              <a:chOff x="3027246" y="1986474"/>
              <a:chExt cx="4692762" cy="902160"/>
            </a:xfrm>
          </p:grpSpPr>
          <p:sp>
            <p:nvSpPr>
              <p:cNvPr id="17" name="圆角矩形 6">
                <a:hlinkClick r:id=""/>
              </p:cNvPr>
              <p:cNvSpPr/>
              <p:nvPr>
                <p:custDataLst>
                  <p:tags r:id="rId7"/>
                </p:custDataLst>
              </p:nvPr>
            </p:nvSpPr>
            <p:spPr>
              <a:xfrm flipV="1">
                <a:off x="4028344" y="2037350"/>
                <a:ext cx="3664788" cy="792525"/>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z="2800" b="1" strike="noStrike" noProof="1">
                  <a:solidFill>
                    <a:schemeClr val="bg1"/>
                  </a:solidFill>
                  <a:latin typeface="黑体" panose="02010609060101010101" pitchFamily="49" charset="-122"/>
                  <a:ea typeface="黑体" panose="02010609060101010101" pitchFamily="49" charset="-122"/>
                </a:endParaRPr>
              </a:p>
            </p:txBody>
          </p:sp>
          <p:sp>
            <p:nvSpPr>
              <p:cNvPr id="19" name="文本框 2">
                <a:hlinkClick r:id="rId10" action="ppaction://hlinksldjump"/>
              </p:cNvPr>
              <p:cNvSpPr txBox="1"/>
              <p:nvPr/>
            </p:nvSpPr>
            <p:spPr>
              <a:xfrm>
                <a:off x="4082095" y="1986474"/>
                <a:ext cx="3637913" cy="831936"/>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答题指导</a:t>
                </a:r>
              </a:p>
            </p:txBody>
          </p:sp>
          <p:sp>
            <p:nvSpPr>
              <p:cNvPr id="20" name="圆角矩形 19"/>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1" name="组合 20"/>
            <p:cNvGrpSpPr/>
            <p:nvPr/>
          </p:nvGrpSpPr>
          <p:grpSpPr>
            <a:xfrm>
              <a:off x="5416" y="6937"/>
              <a:ext cx="7660" cy="1259"/>
              <a:chOff x="3043127" y="3212301"/>
              <a:chExt cx="4679947" cy="912996"/>
            </a:xfrm>
          </p:grpSpPr>
          <p:sp>
            <p:nvSpPr>
              <p:cNvPr id="22" name="圆角矩形 6">
                <a:hlinkClick r:id="" action="ppaction://noaction"/>
              </p:cNvPr>
              <p:cNvSpPr/>
              <p:nvPr>
                <p:custDataLst>
                  <p:tags r:id="rId5"/>
                </p:custDataLst>
              </p:nvPr>
            </p:nvSpPr>
            <p:spPr>
              <a:xfrm flipV="1">
                <a:off x="4044489" y="3273941"/>
                <a:ext cx="3678585" cy="792617"/>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sz="2800" b="1" noProof="1">
                  <a:solidFill>
                    <a:schemeClr val="bg1"/>
                  </a:solidFill>
                  <a:latin typeface="黑体" panose="02010609060101010101" pitchFamily="49" charset="-122"/>
                  <a:ea typeface="黑体" panose="02010609060101010101" pitchFamily="49" charset="-122"/>
                </a:endParaRPr>
              </a:p>
            </p:txBody>
          </p:sp>
          <p:sp>
            <p:nvSpPr>
              <p:cNvPr id="24" name="文本框 16">
                <a:hlinkClick r:id="rId11" action="ppaction://hlinksldjump"/>
              </p:cNvPr>
              <p:cNvSpPr txBox="1"/>
              <p:nvPr/>
            </p:nvSpPr>
            <p:spPr>
              <a:xfrm>
                <a:off x="4246106" y="3212301"/>
                <a:ext cx="3395100" cy="841929"/>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典例精讲</a:t>
                </a:r>
              </a:p>
            </p:txBody>
          </p:sp>
          <p:sp>
            <p:nvSpPr>
              <p:cNvPr id="25" name="圆角矩形 24"/>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31" name="组合 30"/>
            <p:cNvGrpSpPr/>
            <p:nvPr/>
          </p:nvGrpSpPr>
          <p:grpSpPr>
            <a:xfrm>
              <a:off x="5457" y="3823"/>
              <a:ext cx="7618" cy="1257"/>
              <a:chOff x="3027246" y="1967738"/>
              <a:chExt cx="4653059" cy="920896"/>
            </a:xfrm>
          </p:grpSpPr>
          <p:sp>
            <p:nvSpPr>
              <p:cNvPr id="32" name="圆角矩形 6">
                <a:hlinkClick r:id=""/>
              </p:cNvPr>
              <p:cNvSpPr/>
              <p:nvPr>
                <p:custDataLst>
                  <p:tags r:id="rId3"/>
                </p:custDataLst>
              </p:nvPr>
            </p:nvSpPr>
            <p:spPr>
              <a:xfrm flipV="1">
                <a:off x="4028344" y="2036604"/>
                <a:ext cx="3651961" cy="792689"/>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3"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z="2800" b="1" strike="noStrike" noProof="1">
                  <a:solidFill>
                    <a:schemeClr val="bg1"/>
                  </a:solidFill>
                  <a:latin typeface="黑体" panose="02010609060101010101" pitchFamily="49" charset="-122"/>
                  <a:ea typeface="黑体" panose="02010609060101010101" pitchFamily="49" charset="-122"/>
                </a:endParaRPr>
              </a:p>
            </p:txBody>
          </p:sp>
          <p:sp>
            <p:nvSpPr>
              <p:cNvPr id="36" name="文本框 2">
                <a:hlinkClick r:id="rId12" action="ppaction://hlinksldjump"/>
              </p:cNvPr>
              <p:cNvSpPr txBox="1"/>
              <p:nvPr/>
            </p:nvSpPr>
            <p:spPr>
              <a:xfrm>
                <a:off x="4055219" y="1967738"/>
                <a:ext cx="3625086" cy="850565"/>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类型解读</a:t>
                </a:r>
              </a:p>
            </p:txBody>
          </p:sp>
          <p:sp>
            <p:nvSpPr>
              <p:cNvPr id="37" name="圆角矩形 36"/>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40" name="组合 39"/>
            <p:cNvGrpSpPr/>
            <p:nvPr/>
          </p:nvGrpSpPr>
          <p:grpSpPr>
            <a:xfrm>
              <a:off x="5440" y="8537"/>
              <a:ext cx="7637" cy="1285"/>
              <a:chOff x="3043127" y="3212301"/>
              <a:chExt cx="4665895" cy="912996"/>
            </a:xfrm>
          </p:grpSpPr>
          <p:sp>
            <p:nvSpPr>
              <p:cNvPr id="41" name="圆角矩形 6">
                <a:hlinkClick r:id="" action="ppaction://noaction"/>
              </p:cNvPr>
              <p:cNvSpPr/>
              <p:nvPr>
                <p:custDataLst>
                  <p:tags r:id="rId1"/>
                </p:custDataLst>
              </p:nvPr>
            </p:nvSpPr>
            <p:spPr>
              <a:xfrm flipV="1">
                <a:off x="4044489" y="3274115"/>
                <a:ext cx="3664533" cy="792211"/>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4"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sz="2800" b="1" noProof="1">
                  <a:solidFill>
                    <a:schemeClr val="bg1"/>
                  </a:solidFill>
                  <a:latin typeface="黑体" panose="02010609060101010101" pitchFamily="49" charset="-122"/>
                  <a:ea typeface="黑体" panose="02010609060101010101" pitchFamily="49" charset="-122"/>
                </a:endParaRPr>
              </a:p>
            </p:txBody>
          </p:sp>
          <p:sp>
            <p:nvSpPr>
              <p:cNvPr id="48" name="文本框 16">
                <a:hlinkClick r:id="rId13" action="ppaction://hlinksldjump"/>
              </p:cNvPr>
              <p:cNvSpPr txBox="1"/>
              <p:nvPr/>
            </p:nvSpPr>
            <p:spPr>
              <a:xfrm>
                <a:off x="4274821" y="3212301"/>
                <a:ext cx="3366996" cy="82489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针对训练</a:t>
                </a:r>
              </a:p>
            </p:txBody>
          </p:sp>
          <p:sp>
            <p:nvSpPr>
              <p:cNvPr id="49" name="圆角矩形 48"/>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8800" y="1273175"/>
            <a:ext cx="11159490" cy="5259070"/>
          </a:xfrm>
          <a:prstGeom prst="rect">
            <a:avLst/>
          </a:prstGeom>
          <a:noFill/>
          <a:ln w="9525">
            <a:noFill/>
          </a:ln>
        </p:spPr>
        <p:txBody>
          <a:bodyPr wrap="square">
            <a:spAutoFit/>
          </a:bodyPr>
          <a:lstStyle/>
          <a:p>
            <a:pPr indent="0">
              <a:lnSpc>
                <a:spcPct val="14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指出“我国人民百年来梦寐以求的理想”。为了实现这个“理想”</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党中央在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1953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年制定并实施了什么规划</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）材料四反映的是党在探索建设社会主义道路中的哪些严重失误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）综合以上问题的探究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你认为国家制定经济政策要注意哪些问题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FF00FF"/>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（1）运动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土地改革。阶层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农民。</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）内容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对手工业、资本主义工商业的改造。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）理想</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工业化。规划</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“一五”计划。</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）失误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“大跃进”和人民公社化运动。</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）注意问题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国家制定经济政策要立足国情</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从实际出发</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从人民利益出发</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要遵循客观经济规律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等等。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7115" y="1772920"/>
            <a:ext cx="9998075" cy="3969385"/>
          </a:xfrm>
          <a:prstGeom prst="rect">
            <a:avLst/>
          </a:prstGeom>
          <a:noFill/>
          <a:ln w="9525">
            <a:noFill/>
          </a:ln>
        </p:spPr>
        <p:txBody>
          <a:bodyPr wrap="square">
            <a:spAutoFit/>
          </a:bodyPr>
          <a:lstStyle/>
          <a:p>
            <a:pPr indent="0">
              <a:lnSpc>
                <a:spcPct val="15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据材料一中的“废除地主阶级封建剥削的土地所有制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实行农民的土地所有制”可知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这是我国农村掀起的</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1950—1952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年土地改革运动所带来的基本变化。这次改革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使农民翻了身</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得到了土地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成为土地的主人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由此可以得出第二小问的答案。</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）据材料二中的“农业合作化”“农业生产合作社”可知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这是三大改造中对农业的社会主义改造。与此同时进行的还有对手工业、资本主义工商业的改造。</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1633220"/>
            <a:ext cx="9998075" cy="4523105"/>
          </a:xfrm>
          <a:prstGeom prst="rect">
            <a:avLst/>
          </a:prstGeom>
          <a:noFill/>
          <a:ln w="9525">
            <a:noFill/>
          </a:ln>
        </p:spPr>
        <p:txBody>
          <a:bodyPr wrap="square">
            <a:spAutoFit/>
          </a:bodyPr>
          <a:lstStyle/>
          <a:p>
            <a:pPr indent="0">
              <a:lnSpc>
                <a:spcPct val="15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）据材料三中的“工业化——这是我国人民百年来梦寐以求的理想”</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便可得出第一小问的答案。联系所学知识可知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为了实现这个“理想”</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党中央在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1953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年制定并实施了“一五”计划。</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）分析材料四中的关键信息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“1958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年”“大炼钢铁”“人民公社”可知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材料反映的是我党在探索社会主义道路过程中的严重失误——“大跃进”和人民公社化运动。</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）本问为开放性试题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言之有理即可。可从“国情”“实际”“人民利益”“经济规律”等角度进行整理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组织答案。</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7" name="组合 6"/>
          <p:cNvGrpSpPr/>
          <p:nvPr/>
        </p:nvGrpSpPr>
        <p:grpSpPr>
          <a:xfrm>
            <a:off x="3138805" y="1168400"/>
            <a:ext cx="4735830" cy="883920"/>
            <a:chOff x="2291138" y="2250040"/>
            <a:chExt cx="4159942" cy="729465"/>
          </a:xfrm>
        </p:grpSpPr>
        <p:sp>
          <p:nvSpPr>
            <p:cNvPr id="8" name="圆角矩形 7"/>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针对训练</a:t>
              </a:r>
            </a:p>
          </p:txBody>
        </p:sp>
        <p:sp>
          <p:nvSpPr>
            <p:cNvPr id="15" name="椭圆 14"/>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17" name="文本框 16"/>
          <p:cNvSpPr txBox="1"/>
          <p:nvPr/>
        </p:nvSpPr>
        <p:spPr>
          <a:xfrm>
            <a:off x="684530" y="2010410"/>
            <a:ext cx="10880090" cy="4742815"/>
          </a:xfrm>
          <a:prstGeom prst="rect">
            <a:avLst/>
          </a:prstGeom>
          <a:noFill/>
          <a:ln w="9525">
            <a:noFill/>
          </a:ln>
        </p:spPr>
        <p:txBody>
          <a:bodyPr wrap="square">
            <a:spAutoFit/>
          </a:bodyPr>
          <a:lstStyle/>
          <a:p>
            <a:pPr indent="0">
              <a:lnSpc>
                <a:spcPct val="14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楷体" panose="02010609060101010101" charset="-122"/>
                <a:ea typeface="楷体" panose="02010609060101010101" charset="-122"/>
                <a:cs typeface="楷体" panose="02010609060101010101" charset="-122"/>
              </a:rPr>
              <a:t>受新冠疫情影响</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俄罗斯纪念卫国战争胜利</a:t>
            </a:r>
            <a:r>
              <a:rPr lang="en-US" sz="2400" b="1">
                <a:solidFill>
                  <a:srgbClr val="000000"/>
                </a:solidFill>
                <a:latin typeface="楷体" panose="02010609060101010101" charset="-122"/>
                <a:ea typeface="楷体" panose="02010609060101010101" charset="-122"/>
                <a:cs typeface="楷体" panose="02010609060101010101" charset="-122"/>
              </a:rPr>
              <a:t>75</a:t>
            </a:r>
            <a:r>
              <a:rPr lang="zh-CN" sz="2400" b="1">
                <a:solidFill>
                  <a:srgbClr val="000000"/>
                </a:solidFill>
                <a:latin typeface="楷体" panose="02010609060101010101" charset="-122"/>
                <a:ea typeface="楷体" panose="02010609060101010101" charset="-122"/>
                <a:cs typeface="楷体" panose="02010609060101010101" charset="-122"/>
              </a:rPr>
              <a:t>周年庆典被迫推迟</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但还是举行了空中阅兵。美俄两国总统于</a:t>
            </a:r>
            <a:r>
              <a:rPr lang="en-US" sz="2400" b="1">
                <a:solidFill>
                  <a:srgbClr val="000000"/>
                </a:solidFill>
                <a:latin typeface="楷体" panose="02010609060101010101" charset="-122"/>
                <a:ea typeface="楷体" panose="02010609060101010101" charset="-122"/>
                <a:cs typeface="楷体" panose="02010609060101010101" charset="-122"/>
              </a:rPr>
              <a:t>2020</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4</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25</a:t>
            </a:r>
            <a:r>
              <a:rPr lang="zh-CN" sz="2400" b="1">
                <a:solidFill>
                  <a:srgbClr val="000000"/>
                </a:solidFill>
                <a:latin typeface="楷体" panose="02010609060101010101" charset="-122"/>
                <a:ea typeface="楷体" panose="02010609060101010101" charset="-122"/>
                <a:cs typeface="楷体" panose="02010609060101010101" charset="-122"/>
              </a:rPr>
              <a:t>日发表联合声明</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强调二战期间美苏军队的易北河会师“预示纳粹政权的最终失败”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并盛赞“易北河精神”。</a:t>
            </a:r>
            <a:r>
              <a:rPr lang="en-US" sz="2400" b="1">
                <a:solidFill>
                  <a:srgbClr val="000000"/>
                </a:solidFill>
                <a:latin typeface="楷体" panose="02010609060101010101" charset="-122"/>
                <a:ea typeface="楷体" panose="02010609060101010101" charset="-122"/>
                <a:cs typeface="楷体" panose="02010609060101010101" charset="-122"/>
              </a:rPr>
              <a:t>5</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8</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白宫称“美英战胜了纳粹”。</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永远不能忘记</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苏联在争取世界反法西斯战争胜利的过程中作出了巨大贡献。</a:t>
            </a:r>
            <a:r>
              <a:rPr lang="en-US" sz="2400" b="1">
                <a:solidFill>
                  <a:srgbClr val="000000"/>
                </a:solidFill>
                <a:latin typeface="楷体" panose="02010609060101010101" charset="-122"/>
                <a:ea typeface="楷体" panose="02010609060101010101" charset="-122"/>
                <a:cs typeface="楷体" panose="02010609060101010101" charset="-122"/>
              </a:rPr>
              <a:t>1941</a:t>
            </a:r>
            <a:r>
              <a:rPr lang="zh-CN" sz="2400" b="1">
                <a:solidFill>
                  <a:srgbClr val="000000"/>
                </a:solidFill>
                <a:latin typeface="楷体" panose="02010609060101010101" charset="-122"/>
                <a:ea typeface="楷体" panose="02010609060101010101" charset="-122"/>
                <a:cs typeface="楷体" panose="02010609060101010101" charset="-122"/>
              </a:rPr>
              <a:t>年至</a:t>
            </a:r>
            <a:r>
              <a:rPr lang="en-US" sz="2400" b="1">
                <a:solidFill>
                  <a:srgbClr val="000000"/>
                </a:solidFill>
                <a:latin typeface="楷体" panose="02010609060101010101" charset="-122"/>
                <a:ea typeface="楷体" panose="02010609060101010101" charset="-122"/>
                <a:cs typeface="楷体" panose="02010609060101010101" charset="-122"/>
              </a:rPr>
              <a:t>1945</a:t>
            </a:r>
            <a:r>
              <a:rPr lang="zh-CN" sz="2400" b="1">
                <a:solidFill>
                  <a:srgbClr val="000000"/>
                </a:solidFill>
                <a:latin typeface="楷体" panose="02010609060101010101" charset="-122"/>
                <a:ea typeface="楷体" panose="02010609060101010101" charset="-122"/>
                <a:cs typeface="楷体" panose="02010609060101010101" charset="-122"/>
              </a:rPr>
              <a:t>年卫国战争期间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苏联共有</a:t>
            </a:r>
            <a:r>
              <a:rPr lang="en-US" sz="2400" b="1">
                <a:solidFill>
                  <a:srgbClr val="000000"/>
                </a:solidFill>
                <a:latin typeface="楷体" panose="02010609060101010101" charset="-122"/>
                <a:ea typeface="楷体" panose="02010609060101010101" charset="-122"/>
                <a:cs typeface="楷体" panose="02010609060101010101" charset="-122"/>
              </a:rPr>
              <a:t>2700</a:t>
            </a:r>
            <a:r>
              <a:rPr lang="zh-CN" sz="2400" b="1">
                <a:solidFill>
                  <a:srgbClr val="000000"/>
                </a:solidFill>
                <a:latin typeface="楷体" panose="02010609060101010101" charset="-122"/>
                <a:ea typeface="楷体" panose="02010609060101010101" charset="-122"/>
                <a:cs typeface="楷体" panose="02010609060101010101" charset="-122"/>
              </a:rPr>
              <a:t>万人牺牲</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物资损失高达</a:t>
            </a:r>
            <a:r>
              <a:rPr lang="en-US" sz="2400" b="1">
                <a:solidFill>
                  <a:srgbClr val="000000"/>
                </a:solidFill>
                <a:latin typeface="楷体" panose="02010609060101010101" charset="-122"/>
                <a:ea typeface="楷体" panose="02010609060101010101" charset="-122"/>
                <a:cs typeface="楷体" panose="02010609060101010101" charset="-122"/>
              </a:rPr>
              <a:t>6790</a:t>
            </a:r>
            <a:r>
              <a:rPr lang="zh-CN" sz="2400" b="1">
                <a:solidFill>
                  <a:srgbClr val="000000"/>
                </a:solidFill>
                <a:latin typeface="楷体" panose="02010609060101010101" charset="-122"/>
                <a:ea typeface="楷体" panose="02010609060101010101" charset="-122"/>
                <a:cs typeface="楷体" panose="02010609060101010101" charset="-122"/>
              </a:rPr>
              <a:t>亿卢布。如果没有苏联军民的英勇奋战</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世界反法西斯战争的胜利进程可能会更加艰难。长期以来世界各国对苏联的贡献给予了高度肯定。</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1369060" y="1675130"/>
            <a:ext cx="9255125"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同样不可讳言</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苏联在二战中确实也曾对其他国家和人民造成过伤害。</a:t>
            </a:r>
            <a:r>
              <a:rPr lang="en-US" sz="2400" b="1">
                <a:solidFill>
                  <a:srgbClr val="000000"/>
                </a:solidFill>
                <a:latin typeface="楷体" panose="02010609060101010101" charset="-122"/>
                <a:ea typeface="楷体" panose="02010609060101010101" charset="-122"/>
                <a:cs typeface="楷体" panose="02010609060101010101" charset="-122"/>
              </a:rPr>
              <a:t>1939</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9</a:t>
            </a:r>
            <a:r>
              <a:rPr lang="zh-CN" sz="2400" b="1">
                <a:solidFill>
                  <a:srgbClr val="000000"/>
                </a:solidFill>
                <a:latin typeface="楷体" panose="02010609060101010101" charset="-122"/>
                <a:ea typeface="楷体" panose="02010609060101010101" charset="-122"/>
                <a:cs typeface="楷体" panose="02010609060101010101" charset="-122"/>
              </a:rPr>
              <a:t>月苏联打着保卫“西部边界安全”的旗号侵入波兰。</a:t>
            </a:r>
            <a:r>
              <a:rPr lang="en-US" sz="2400" b="1">
                <a:solidFill>
                  <a:srgbClr val="000000"/>
                </a:solidFill>
                <a:latin typeface="楷体" panose="02010609060101010101" charset="-122"/>
                <a:ea typeface="楷体" panose="02010609060101010101" charset="-122"/>
                <a:cs typeface="楷体" panose="02010609060101010101" charset="-122"/>
              </a:rPr>
              <a:t>1940</a:t>
            </a:r>
            <a:r>
              <a:rPr lang="zh-CN" sz="2400" b="1">
                <a:solidFill>
                  <a:srgbClr val="000000"/>
                </a:solidFill>
                <a:latin typeface="楷体" panose="02010609060101010101" charset="-122"/>
                <a:ea typeface="楷体" panose="02010609060101010101" charset="-122"/>
                <a:cs typeface="楷体" panose="02010609060101010101" charset="-122"/>
              </a:rPr>
              <a:t>年春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苏联在卡廷森林制造了卡廷惨案。</a:t>
            </a:r>
          </a:p>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在东亚</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苏联在二战中发挥的作用是多方面的。苏联对民国政府提供支持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先后向中国提供</a:t>
            </a:r>
            <a:r>
              <a:rPr lang="en-US" sz="2400" b="1">
                <a:solidFill>
                  <a:srgbClr val="000000"/>
                </a:solidFill>
                <a:latin typeface="楷体" panose="02010609060101010101" charset="-122"/>
                <a:ea typeface="楷体" panose="02010609060101010101" charset="-122"/>
                <a:cs typeface="楷体" panose="02010609060101010101" charset="-122"/>
              </a:rPr>
              <a:t>2.5</a:t>
            </a:r>
            <a:r>
              <a:rPr lang="zh-CN" sz="2400" b="1">
                <a:solidFill>
                  <a:srgbClr val="000000"/>
                </a:solidFill>
                <a:latin typeface="楷体" panose="02010609060101010101" charset="-122"/>
                <a:ea typeface="楷体" panose="02010609060101010101" charset="-122"/>
                <a:cs typeface="楷体" panose="02010609060101010101" charset="-122"/>
              </a:rPr>
              <a:t>亿美元贷款、出口军事装备并派军事顾问和航空志愿队参与指挥和作战。但苏联也对中国构成了一些伤害。</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878840" y="1493520"/>
            <a:ext cx="10501630" cy="286131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对俄罗斯来说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颂扬在二战中的“伟大贡献”是其凝聚国内民心、改善国际形象的重要选择。对全人类而言</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纪念二战是为了更好地缅怀为人类的解放与进步事业舍生取义的所有先驱</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是为了汲取历史教训而不让战火肆虐、生灵涂炭的悲剧重演。纪念二战</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只有全面还原历史</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才能更好地纪念。</a:t>
            </a:r>
          </a:p>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——摘编自冯玉军《全面还原历史</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更好纪念二战》</a:t>
            </a:r>
            <a:endParaRPr lang="zh-CN" altLang="en-US" sz="2400" b="1">
              <a:latin typeface="楷体" panose="02010609060101010101" charset="-122"/>
              <a:ea typeface="楷体" panose="02010609060101010101" charset="-122"/>
              <a:cs typeface="楷体" panose="02010609060101010101" charset="-122"/>
            </a:endParaRPr>
          </a:p>
        </p:txBody>
      </p:sp>
      <p:sp>
        <p:nvSpPr>
          <p:cNvPr id="100" name="文本框 99"/>
          <p:cNvSpPr txBox="1"/>
          <p:nvPr/>
        </p:nvSpPr>
        <p:spPr>
          <a:xfrm>
            <a:off x="737870" y="4540885"/>
            <a:ext cx="10642600"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指出使纳粹德国陷入苏军与美、英盟军东西两个战场夹击的重大事件。（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245485" y="5897880"/>
            <a:ext cx="5333365"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诺曼底登陆</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或欧洲第二战场开辟</a:t>
            </a: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0" name="文本框 99"/>
          <p:cNvSpPr txBox="1"/>
          <p:nvPr/>
        </p:nvSpPr>
        <p:spPr>
          <a:xfrm>
            <a:off x="767715" y="1440180"/>
            <a:ext cx="10642600" cy="61855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）材料认为苏联在世界反法西斯战争中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既作出了重大贡献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又给其他国家和人民带来伤害。其依据各是什么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）上述材料和问题表明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评价历史应遵循的基本原则是什么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1690370" y="2687955"/>
            <a:ext cx="8430895" cy="119888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贡献的依据：1941年至1945年，苏联牺牲了2700万人、物资损失6790亿卢布；支援中国人民抗战。</a:t>
            </a:r>
          </a:p>
        </p:txBody>
      </p:sp>
      <p:sp>
        <p:nvSpPr>
          <p:cNvPr id="3" name="矩形 2"/>
          <p:cNvSpPr/>
          <p:nvPr/>
        </p:nvSpPr>
        <p:spPr>
          <a:xfrm>
            <a:off x="1747520" y="3927475"/>
            <a:ext cx="8430895" cy="119888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带来伤害的依据：1939年9月，侵入波兰：1940年，制造卡廷惨案；给中国造成了伤害。</a:t>
            </a:r>
          </a:p>
        </p:txBody>
      </p:sp>
      <p:sp>
        <p:nvSpPr>
          <p:cNvPr id="5" name="矩形 4"/>
          <p:cNvSpPr/>
          <p:nvPr/>
        </p:nvSpPr>
        <p:spPr>
          <a:xfrm>
            <a:off x="3577590" y="5876925"/>
            <a:ext cx="4843780" cy="64516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依据史实，全面、客观评价。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60450" y="1720850"/>
            <a:ext cx="10013950" cy="396938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en-US" sz="2400" b="1">
                <a:solidFill>
                  <a:srgbClr val="000000"/>
                </a:solidFill>
                <a:latin typeface="楷体" panose="02010609060101010101" charset="-122"/>
                <a:ea typeface="楷体" panose="02010609060101010101" charset="-122"/>
                <a:cs typeface="楷体" panose="02010609060101010101" charset="-122"/>
              </a:rPr>
              <a:t>1950</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12</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16</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中国政府特派代表在联合国安理会上散发给记者的《关于控诉美国侵略中国案的发言稿》中写道</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“这一连串的侵略行动证明了美国政府已决心扩大侵略到中国</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美国帝国主义者对于中华人民共和国侵略的行为已经开始了。”“今天侵略朝鲜的侵略者明天必然侵略中国。五十五年以前的日本帝国主义曾经是这样做的</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目前美国帝国主义正在加速这样做。</a:t>
            </a:r>
            <a:r>
              <a:rPr 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1329690"/>
            <a:ext cx="10643870"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2014</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3</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28</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，437</a:t>
            </a:r>
            <a:r>
              <a:rPr lang="zh-CN" sz="2400" b="1">
                <a:solidFill>
                  <a:srgbClr val="000000"/>
                </a:solidFill>
                <a:latin typeface="楷体" panose="02010609060101010101" charset="-122"/>
                <a:ea typeface="楷体" panose="02010609060101010101" charset="-122"/>
                <a:cs typeface="楷体" panose="02010609060101010101" charset="-122"/>
              </a:rPr>
              <a:t>位在韩国志愿军烈士英灵回到了祖国。张高丽副总理在迎接仪式上代表中国人民明确指出</a:t>
            </a:r>
            <a:r>
              <a:rPr lang="en-US" sz="2400" b="1">
                <a:solidFill>
                  <a:srgbClr val="000000"/>
                </a:solidFill>
                <a:latin typeface="楷体" panose="02010609060101010101" charset="-122"/>
                <a:ea typeface="楷体" panose="02010609060101010101" charset="-122"/>
                <a:cs typeface="楷体" panose="02010609060101010101" charset="-122"/>
              </a:rPr>
              <a:t>：“60</a:t>
            </a:r>
            <a:r>
              <a:rPr lang="zh-CN" sz="2400" b="1">
                <a:solidFill>
                  <a:srgbClr val="000000"/>
                </a:solidFill>
                <a:latin typeface="楷体" panose="02010609060101010101" charset="-122"/>
                <a:ea typeface="楷体" panose="02010609060101010101" charset="-122"/>
                <a:cs typeface="楷体" panose="02010609060101010101" charset="-122"/>
              </a:rPr>
              <a:t>多年来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我们始终没有忘记老一辈无产阶级革命家和中国人民志愿军所建立的不朽功勋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始终没有忘记谱写了可歌可泣、气壮山河英雄赞歌的志愿军将士</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始终没有忘记在抗美援朝战争中牺牲的志愿军烈士们。</a:t>
            </a:r>
            <a:r>
              <a:rPr 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572135" y="4015105"/>
            <a:ext cx="11102975" cy="64516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）据材料一并运用所学知识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举出三个史实用来支持中国政府的观点。（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845185" y="4563745"/>
            <a:ext cx="10801985" cy="2158365"/>
          </a:xfrm>
          <a:prstGeom prst="rect">
            <a:avLst/>
          </a:prstGeom>
        </p:spPr>
        <p:txBody>
          <a:bodyPr wrap="square">
            <a:spAutoFit/>
          </a:bodyPr>
          <a:lstStyle/>
          <a:p>
            <a:pPr>
              <a:lnSpc>
                <a:spcPct val="14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朝鲜内战爆发后，美军飞机入侵中国领空，轰炸扫射中国的边境城市；美国第七舰队入侵中国台湾海峡；1895年日本军队以朝鲜为跳板，发动了对中国的侵略战争；以美军为主的所谓“联合国军”越过“三八线”一直打到中朝边境鸭绿江边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0860" y="1487170"/>
            <a:ext cx="11087735" cy="61855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）据材料二并结合所学知识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归纳“我们始终没有忘记”的主要原因。（</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）曾经有一种论调说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假如中国当时不出兵朝鲜与美国对抗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就可以避免被美国长期封锁的局面。请运用世界现代史知识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对此论调进行驳斥。（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985520" y="2264410"/>
            <a:ext cx="10270490" cy="1753235"/>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抗美援朝战争的胜利，为我国的经济建设赢得了一个相对稳定的和平环境；大大提高了我国的国际地位；有力地巩固了新中国政权；增强了中华民族的自信心和自豪感；弘扬了抵抗外来侵略、捍卫民族尊严的民族传统等。</a:t>
            </a:r>
          </a:p>
        </p:txBody>
      </p:sp>
      <p:sp>
        <p:nvSpPr>
          <p:cNvPr id="6" name="矩形 5"/>
          <p:cNvSpPr/>
          <p:nvPr/>
        </p:nvSpPr>
        <p:spPr>
          <a:xfrm>
            <a:off x="1302385" y="5334635"/>
            <a:ext cx="9695815" cy="119888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朝鲜内战爆发时，世界历史已经进入“冷战”时期，中国和美国分属两个阵营，即使没有朝鲜战争的发生，美国依然会遏制中国。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38805" y="1363980"/>
            <a:ext cx="4735830" cy="883920"/>
            <a:chOff x="2291138" y="2250040"/>
            <a:chExt cx="4159942" cy="729465"/>
          </a:xfrm>
        </p:grpSpPr>
        <p:sp>
          <p:nvSpPr>
            <p:cNvPr id="10" name="圆角矩形 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类型解读</a:t>
              </a:r>
            </a:p>
          </p:txBody>
        </p:sp>
        <p:sp>
          <p:nvSpPr>
            <p:cNvPr id="11" name="椭圆 1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100" name="文本框 99"/>
          <p:cNvSpPr txBox="1"/>
          <p:nvPr/>
        </p:nvSpPr>
        <p:spPr>
          <a:xfrm>
            <a:off x="936625" y="2422525"/>
            <a:ext cx="10515600"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考历史试卷中的材料题是最富有历史学科特色的综合性、创新性的试题。命题者通过材料分析题主要考查我们阅读理解材料的能力、获取材料中的有效信息并进行整合加工的能力、利用有效信息并结合所学知识对问题进行说明和论证的能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以及文字表达能力。对解题而言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材料分析题要求我们能够再认、再现历史知识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通过阅读材料获取有效历史信息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进而表达自己对历史的见解。尤其是在当前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解答材料分析题时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更加注重考查我们对历史的看法、见解、感悟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以及我们所反映出的价值取向。</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82395" y="1637665"/>
            <a:ext cx="9283065" cy="452310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en-US" sz="2400" b="1">
                <a:solidFill>
                  <a:srgbClr val="000000"/>
                </a:solidFill>
                <a:latin typeface="楷体" panose="02010609060101010101" charset="-122"/>
                <a:ea typeface="楷体" panose="02010609060101010101" charset="-122"/>
                <a:cs typeface="楷体" panose="02010609060101010101" charset="-122"/>
              </a:rPr>
              <a:t>1926</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7</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12</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攻克长沙</a:t>
            </a:r>
            <a:r>
              <a:rPr lang="en-US" sz="2400" b="1">
                <a:solidFill>
                  <a:srgbClr val="000000"/>
                </a:solidFill>
                <a:latin typeface="楷体" panose="02010609060101010101" charset="-122"/>
                <a:ea typeface="楷体" panose="02010609060101010101" charset="-122"/>
                <a:cs typeface="楷体" panose="02010609060101010101" charset="-122"/>
              </a:rPr>
              <a:t>；10</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10</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攻克武昌</a:t>
            </a:r>
            <a:r>
              <a:rPr lang="en-US" sz="2400" b="1">
                <a:solidFill>
                  <a:srgbClr val="000000"/>
                </a:solidFill>
                <a:latin typeface="楷体" panose="02010609060101010101" charset="-122"/>
                <a:ea typeface="楷体" panose="02010609060101010101" charset="-122"/>
                <a:cs typeface="楷体" panose="02010609060101010101" charset="-122"/>
              </a:rPr>
              <a:t>；11</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5</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攻克九江</a:t>
            </a:r>
            <a:r>
              <a:rPr lang="en-US" sz="2400" b="1">
                <a:solidFill>
                  <a:srgbClr val="000000"/>
                </a:solidFill>
                <a:latin typeface="楷体" panose="02010609060101010101" charset="-122"/>
                <a:ea typeface="楷体" panose="02010609060101010101" charset="-122"/>
                <a:cs typeface="楷体" panose="02010609060101010101" charset="-122"/>
              </a:rPr>
              <a:t>；11</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8</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攻克南昌</a:t>
            </a:r>
            <a:r>
              <a:rPr lang="en-US" sz="2400" b="1">
                <a:solidFill>
                  <a:srgbClr val="000000"/>
                </a:solidFill>
                <a:latin typeface="楷体" panose="02010609060101010101" charset="-122"/>
                <a:ea typeface="楷体" panose="02010609060101010101" charset="-122"/>
                <a:cs typeface="楷体" panose="02010609060101010101" charset="-122"/>
              </a:rPr>
              <a:t>；12</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18</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攻克福州</a:t>
            </a:r>
            <a:r>
              <a:rPr lang="en-US" sz="2400" b="1">
                <a:solidFill>
                  <a:srgbClr val="000000"/>
                </a:solidFill>
                <a:latin typeface="楷体" panose="02010609060101010101" charset="-122"/>
                <a:ea typeface="楷体" panose="02010609060101010101" charset="-122"/>
                <a:cs typeface="楷体" panose="02010609060101010101" charset="-122"/>
              </a:rPr>
              <a:t>；1927</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2</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18</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攻克杭州</a:t>
            </a:r>
            <a:r>
              <a:rPr lang="en-US" sz="2400" b="1">
                <a:solidFill>
                  <a:srgbClr val="000000"/>
                </a:solidFill>
                <a:latin typeface="楷体" panose="02010609060101010101" charset="-122"/>
                <a:ea typeface="楷体" panose="02010609060101010101" charset="-122"/>
                <a:cs typeface="楷体" panose="02010609060101010101" charset="-122"/>
              </a:rPr>
              <a:t>；3</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22</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攻克上海</a:t>
            </a:r>
            <a:r>
              <a:rPr lang="en-US" sz="2400" b="1">
                <a:solidFill>
                  <a:srgbClr val="000000"/>
                </a:solidFill>
                <a:latin typeface="楷体" panose="02010609060101010101" charset="-122"/>
                <a:ea typeface="楷体" panose="02010609060101010101" charset="-122"/>
                <a:cs typeface="楷体" panose="02010609060101010101" charset="-122"/>
              </a:rPr>
              <a:t>；3</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24</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攻克南京。</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zh-CN" sz="2400" b="1">
                <a:solidFill>
                  <a:srgbClr val="000000"/>
                </a:solidFill>
                <a:latin typeface="楷体" panose="02010609060101010101" charset="-122"/>
                <a:ea typeface="楷体" panose="02010609060101010101" charset="-122"/>
                <a:cs typeface="楷体" panose="02010609060101010101" charset="-122"/>
              </a:rPr>
              <a:t>蒋介石在谈话中指出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“此次中国共产党发表之宣言即为民族意识胜过一切之例证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宣言中所举诸项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如放弃暴动政策与赤化运动</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取消苏区与红军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皆为集中力量救亡御侮之必要条件……在存亡危急之秋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更不应计较</a:t>
            </a:r>
            <a:r>
              <a:rPr lang="zh-CN" sz="2400" b="1">
                <a:solidFill>
                  <a:srgbClr val="000000"/>
                </a:solidFill>
                <a:latin typeface="楷体" panose="02010609060101010101" charset="-122"/>
                <a:ea typeface="楷体" panose="02010609060101010101" charset="-122"/>
                <a:cs typeface="楷体" panose="02010609060101010101" charset="-122"/>
                <a:sym typeface="+mn-ea"/>
              </a:rPr>
              <a:t>过去之一切</a:t>
            </a:r>
            <a:r>
              <a:rPr lang="en-US" sz="2400" b="1">
                <a:solidFill>
                  <a:srgbClr val="000000"/>
                </a:solidFill>
                <a:latin typeface="楷体" panose="02010609060101010101" charset="-122"/>
                <a:ea typeface="楷体" panose="02010609060101010101" charset="-122"/>
                <a:cs typeface="楷体" panose="02010609060101010101" charset="-122"/>
                <a:sym typeface="+mn-ea"/>
              </a:rPr>
              <a:t>，</a:t>
            </a:r>
            <a:r>
              <a:rPr lang="zh-CN" sz="2400" b="1">
                <a:solidFill>
                  <a:srgbClr val="000000"/>
                </a:solidFill>
                <a:latin typeface="楷体" panose="02010609060101010101" charset="-122"/>
                <a:ea typeface="楷体" panose="02010609060101010101" charset="-122"/>
                <a:cs typeface="楷体" panose="02010609060101010101" charset="-122"/>
                <a:sym typeface="+mn-ea"/>
              </a:rPr>
              <a:t>而当使全国国民彻底更</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7415" y="1442085"/>
            <a:ext cx="10460355" cy="2306955"/>
          </a:xfrm>
          <a:prstGeom prst="rect">
            <a:avLst/>
          </a:prstGeom>
          <a:noFill/>
          <a:ln w="9525">
            <a:noFill/>
          </a:ln>
        </p:spPr>
        <p:txBody>
          <a:bodyPr wrap="square">
            <a:spAutoFit/>
          </a:bodyPr>
          <a:lstStyle/>
          <a:p>
            <a:pPr indent="0">
              <a:lnSpc>
                <a:spcPct val="150000"/>
              </a:lnSpc>
            </a:pPr>
            <a:r>
              <a:rPr lang="zh-CN" sz="2400" b="1">
                <a:solidFill>
                  <a:srgbClr val="000000"/>
                </a:solidFill>
                <a:latin typeface="楷体" panose="02010609060101010101" charset="-122"/>
                <a:ea typeface="楷体" panose="02010609060101010101" charset="-122"/>
                <a:cs typeface="楷体" panose="02010609060101010101" charset="-122"/>
                <a:sym typeface="+mn-ea"/>
              </a:rPr>
              <a:t>始</a:t>
            </a:r>
            <a:r>
              <a:rPr lang="en-US" sz="2400" b="1">
                <a:solidFill>
                  <a:srgbClr val="000000"/>
                </a:solidFill>
                <a:latin typeface="楷体" panose="02010609060101010101" charset="-122"/>
                <a:ea typeface="楷体" panose="02010609060101010101" charset="-122"/>
                <a:cs typeface="楷体" panose="02010609060101010101" charset="-122"/>
                <a:sym typeface="+mn-ea"/>
              </a:rPr>
              <a:t>，</a:t>
            </a:r>
            <a:r>
              <a:rPr lang="zh-CN" sz="2400" b="1">
                <a:solidFill>
                  <a:srgbClr val="000000"/>
                </a:solidFill>
                <a:latin typeface="楷体" panose="02010609060101010101" charset="-122"/>
                <a:ea typeface="楷体" panose="02010609060101010101" charset="-122"/>
                <a:cs typeface="楷体" panose="02010609060101010101" charset="-122"/>
              </a:rPr>
              <a:t>力谋团结</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以共保国家之生命与生存</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……中国共产党人既捐弃成见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确认国家独立与民族利益之重要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吾人望其真诚一致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实践其宣言所举之诸点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更望其在御侮救亡统一指挥之下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人人贡献能力于国家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与全国同胞一致奋斗</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以完成民族革命之使命。</a:t>
            </a:r>
            <a:r>
              <a:rPr 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877570" y="3637915"/>
            <a:ext cx="10011410"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）材料一所示史实发生于哪次战争中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概括这些战果的重要影响。（</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5056505" y="4775200"/>
            <a:ext cx="2045335" cy="64516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北伐战争。</a:t>
            </a:r>
          </a:p>
        </p:txBody>
      </p:sp>
      <p:sp>
        <p:nvSpPr>
          <p:cNvPr id="12" name="矩形 11"/>
          <p:cNvSpPr/>
          <p:nvPr/>
        </p:nvSpPr>
        <p:spPr>
          <a:xfrm>
            <a:off x="1282700" y="5379085"/>
            <a:ext cx="9510395" cy="119888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影响：沉重打击了北洋军阀的统治；打击了帝国主义和封建主义在中国的统治；推动了工农革命运动的发展等。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8840" y="1555115"/>
            <a:ext cx="10614660" cy="341503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）材料二所示谈话的发表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开启了怎样的历史新局面</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p>
          <a:p>
            <a:pPr indent="0">
              <a:lnSpc>
                <a:spcPct val="150000"/>
              </a:lnSpc>
            </a:pP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归纳取得上述成果的共同原因。（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12" name="矩形 11"/>
          <p:cNvSpPr/>
          <p:nvPr/>
        </p:nvSpPr>
        <p:spPr>
          <a:xfrm>
            <a:off x="1840865" y="2422525"/>
            <a:ext cx="7801610" cy="1753235"/>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中国共产党在全国的合法地位得到承认；以国共作为主体的抗日民族统一战线正式建立；全民族抗战的局面开始形成等。</a:t>
            </a:r>
          </a:p>
        </p:txBody>
      </p:sp>
      <p:sp>
        <p:nvSpPr>
          <p:cNvPr id="2" name="矩形 1"/>
          <p:cNvSpPr/>
          <p:nvPr/>
        </p:nvSpPr>
        <p:spPr>
          <a:xfrm>
            <a:off x="1840865" y="5104765"/>
            <a:ext cx="7801610" cy="119888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民族意识加强；中国共产党主动合作；国共两党实现合作；全国群众的支持等。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86815" y="1395095"/>
            <a:ext cx="9970135" cy="50774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长安区模拟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　</a:t>
            </a:r>
            <a:r>
              <a:rPr lang="zh-CN" sz="2400" b="1">
                <a:solidFill>
                  <a:srgbClr val="000000"/>
                </a:solidFill>
                <a:latin typeface="楷体" panose="02010609060101010101" charset="-122"/>
                <a:ea typeface="楷体" panose="02010609060101010101" charset="-122"/>
                <a:cs typeface="楷体" panose="02010609060101010101" charset="-122"/>
              </a:rPr>
              <a:t>四百五十兆两的赔款分年摊付</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年息四厘。由于银价的跌落</a:t>
            </a:r>
            <a:r>
              <a:rPr lang="en-US" sz="2400" b="1">
                <a:solidFill>
                  <a:srgbClr val="000000"/>
                </a:solidFill>
                <a:latin typeface="楷体" panose="02010609060101010101" charset="-122"/>
                <a:ea typeface="楷体" panose="02010609060101010101" charset="-122"/>
                <a:cs typeface="楷体" panose="02010609060101010101" charset="-122"/>
              </a:rPr>
              <a:t>(1901</a:t>
            </a:r>
            <a:r>
              <a:rPr lang="zh-CN" sz="2400" b="1">
                <a:solidFill>
                  <a:srgbClr val="000000"/>
                </a:solidFill>
                <a:latin typeface="楷体" panose="02010609060101010101" charset="-122"/>
                <a:ea typeface="楷体" panose="02010609060101010101" charset="-122"/>
                <a:cs typeface="楷体" panose="02010609060101010101" charset="-122"/>
              </a:rPr>
              <a:t>年时</a:t>
            </a:r>
            <a:r>
              <a:rPr lang="en-US" sz="2400" b="1">
                <a:solidFill>
                  <a:srgbClr val="000000"/>
                </a:solidFill>
                <a:latin typeface="楷体" panose="02010609060101010101" charset="-122"/>
                <a:ea typeface="楷体" panose="02010609060101010101" charset="-122"/>
                <a:cs typeface="楷体" panose="02010609060101010101" charset="-122"/>
              </a:rPr>
              <a:t>1</a:t>
            </a:r>
            <a:r>
              <a:rPr lang="zh-CN" sz="2400" b="1">
                <a:solidFill>
                  <a:srgbClr val="000000"/>
                </a:solidFill>
                <a:latin typeface="楷体" panose="02010609060101010101" charset="-122"/>
                <a:ea typeface="楷体" panose="02010609060101010101" charset="-122"/>
                <a:cs typeface="楷体" panose="02010609060101010101" charset="-122"/>
              </a:rPr>
              <a:t>英镑兑换银</a:t>
            </a:r>
            <a:r>
              <a:rPr lang="en-US" sz="2400" b="1">
                <a:solidFill>
                  <a:srgbClr val="000000"/>
                </a:solidFill>
                <a:latin typeface="楷体" panose="02010609060101010101" charset="-122"/>
                <a:ea typeface="楷体" panose="02010609060101010101" charset="-122"/>
                <a:cs typeface="楷体" panose="02010609060101010101" charset="-122"/>
              </a:rPr>
              <a:t>6.66</a:t>
            </a:r>
            <a:r>
              <a:rPr lang="zh-CN" sz="2400" b="1">
                <a:solidFill>
                  <a:srgbClr val="000000"/>
                </a:solidFill>
                <a:latin typeface="楷体" panose="02010609060101010101" charset="-122"/>
                <a:ea typeface="楷体" panose="02010609060101010101" charset="-122"/>
                <a:cs typeface="楷体" panose="02010609060101010101" charset="-122"/>
              </a:rPr>
              <a:t>两</a:t>
            </a:r>
            <a:r>
              <a:rPr lang="en-US" sz="2400" b="1">
                <a:solidFill>
                  <a:srgbClr val="000000"/>
                </a:solidFill>
                <a:latin typeface="楷体" panose="02010609060101010101" charset="-122"/>
                <a:ea typeface="楷体" panose="02010609060101010101" charset="-122"/>
                <a:cs typeface="楷体" panose="02010609060101010101" charset="-122"/>
              </a:rPr>
              <a:t>，1903</a:t>
            </a:r>
            <a:r>
              <a:rPr lang="zh-CN" sz="2400" b="1">
                <a:solidFill>
                  <a:srgbClr val="000000"/>
                </a:solidFill>
                <a:latin typeface="楷体" panose="02010609060101010101" charset="-122"/>
                <a:ea typeface="楷体" panose="02010609060101010101" charset="-122"/>
                <a:cs typeface="楷体" panose="02010609060101010101" charset="-122"/>
              </a:rPr>
              <a:t>年时可兑换</a:t>
            </a:r>
            <a:r>
              <a:rPr lang="en-US" sz="2400" b="1">
                <a:solidFill>
                  <a:srgbClr val="000000"/>
                </a:solidFill>
                <a:latin typeface="楷体" panose="02010609060101010101" charset="-122"/>
                <a:ea typeface="楷体" panose="02010609060101010101" charset="-122"/>
                <a:cs typeface="楷体" panose="02010609060101010101" charset="-122"/>
              </a:rPr>
              <a:t>7.5</a:t>
            </a:r>
            <a:r>
              <a:rPr lang="zh-CN" sz="2400" b="1">
                <a:solidFill>
                  <a:srgbClr val="000000"/>
                </a:solidFill>
                <a:latin typeface="楷体" panose="02010609060101010101" charset="-122"/>
                <a:ea typeface="楷体" panose="02010609060101010101" charset="-122"/>
                <a:cs typeface="楷体" panose="02010609060101010101" charset="-122"/>
              </a:rPr>
              <a:t>两</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列强认为中国按照银数付还本息</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使他们吃了亏。于是各国在</a:t>
            </a:r>
            <a:r>
              <a:rPr lang="en-US" sz="2400" b="1">
                <a:solidFill>
                  <a:srgbClr val="000000"/>
                </a:solidFill>
                <a:latin typeface="楷体" panose="02010609060101010101" charset="-122"/>
                <a:ea typeface="楷体" panose="02010609060101010101" charset="-122"/>
                <a:cs typeface="楷体" panose="02010609060101010101" charset="-122"/>
              </a:rPr>
              <a:t>1904</a:t>
            </a:r>
            <a:r>
              <a:rPr lang="zh-CN" sz="2400" b="1">
                <a:solidFill>
                  <a:srgbClr val="000000"/>
                </a:solidFill>
                <a:latin typeface="楷体" panose="02010609060101010101" charset="-122"/>
                <a:ea typeface="楷体" panose="02010609060101010101" charset="-122"/>
                <a:cs typeface="楷体" panose="02010609060101010101" charset="-122"/>
              </a:rPr>
              <a:t>年联合照会外务部不仅要求改变支付方式</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而且把</a:t>
            </a:r>
            <a:r>
              <a:rPr lang="en-US" sz="2400" b="1">
                <a:solidFill>
                  <a:srgbClr val="000000"/>
                </a:solidFill>
                <a:latin typeface="楷体" panose="02010609060101010101" charset="-122"/>
                <a:ea typeface="楷体" panose="02010609060101010101" charset="-122"/>
                <a:cs typeface="楷体" panose="02010609060101010101" charset="-122"/>
              </a:rPr>
              <a:t>1902-1904</a:t>
            </a:r>
            <a:r>
              <a:rPr lang="zh-CN" sz="2400" b="1">
                <a:solidFill>
                  <a:srgbClr val="000000"/>
                </a:solidFill>
                <a:latin typeface="楷体" panose="02010609060101010101" charset="-122"/>
                <a:ea typeface="楷体" panose="02010609060101010101" charset="-122"/>
                <a:cs typeface="楷体" panose="02010609060101010101" charset="-122"/>
              </a:rPr>
              <a:t>年间由于银价跌落所形成的差额照数补还并支付利息。</a:t>
            </a:r>
            <a:r>
              <a:rPr lang="en-US" sz="2400" b="1">
                <a:solidFill>
                  <a:srgbClr val="000000"/>
                </a:solidFill>
                <a:latin typeface="楷体" panose="02010609060101010101" charset="-122"/>
                <a:ea typeface="楷体" panose="02010609060101010101" charset="-122"/>
                <a:cs typeface="楷体" panose="02010609060101010101" charset="-122"/>
              </a:rPr>
              <a:t>1905</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清政府被迫一次性支付银</a:t>
            </a:r>
            <a:r>
              <a:rPr lang="en-US" sz="2400" b="1">
                <a:solidFill>
                  <a:srgbClr val="000000"/>
                </a:solidFill>
                <a:latin typeface="楷体" panose="02010609060101010101" charset="-122"/>
                <a:ea typeface="楷体" panose="02010609060101010101" charset="-122"/>
                <a:cs typeface="楷体" panose="02010609060101010101" charset="-122"/>
              </a:rPr>
              <a:t>800</a:t>
            </a:r>
            <a:r>
              <a:rPr lang="zh-CN" sz="2400" b="1">
                <a:solidFill>
                  <a:srgbClr val="000000"/>
                </a:solidFill>
                <a:latin typeface="楷体" panose="02010609060101010101" charset="-122"/>
                <a:ea typeface="楷体" panose="02010609060101010101" charset="-122"/>
                <a:cs typeface="楷体" panose="02010609060101010101" charset="-122"/>
              </a:rPr>
              <a:t>万两给各个国家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用以补偿所谓的“差额”</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并且答应以后赔款所采用的货币由各国自行选择。俄、日等国采用英镑</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法国、意大利、比利时等国要求以法国法郎为准。</a:t>
            </a:r>
            <a:r>
              <a:rPr lang="zh-CN" sz="2400" b="1">
                <a:solidFill>
                  <a:srgbClr val="000000"/>
                </a:solidFill>
                <a:latin typeface="楷体" panose="02010609060101010101" charset="-122"/>
                <a:ea typeface="楷体" panose="02010609060101010101" charset="-122"/>
                <a:cs typeface="楷体" panose="02010609060101010101" charset="-122"/>
                <a:sym typeface="+mn-ea"/>
              </a:rPr>
              <a:t>法国法郎在第一次世界大战中以及战后一段时期里大幅度下跌</a:t>
            </a:r>
            <a:r>
              <a:rPr lang="en-US" sz="2400" b="1">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3595" y="1576705"/>
            <a:ext cx="10587355"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楷体" panose="02010609060101010101" charset="-122"/>
                <a:ea typeface="楷体" panose="02010609060101010101" charset="-122"/>
                <a:cs typeface="楷体" panose="02010609060101010101" charset="-122"/>
              </a:rPr>
              <a:t>法国认为按照贬值的法郎接受赔款太吃亏了</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于是在</a:t>
            </a:r>
            <a:r>
              <a:rPr lang="en-US" sz="2400" b="1">
                <a:solidFill>
                  <a:srgbClr val="000000"/>
                </a:solidFill>
                <a:latin typeface="楷体" panose="02010609060101010101" charset="-122"/>
                <a:ea typeface="楷体" panose="02010609060101010101" charset="-122"/>
                <a:cs typeface="楷体" panose="02010609060101010101" charset="-122"/>
              </a:rPr>
              <a:t>1922</a:t>
            </a:r>
            <a:r>
              <a:rPr lang="zh-CN" sz="2400" b="1">
                <a:solidFill>
                  <a:srgbClr val="000000"/>
                </a:solidFill>
                <a:latin typeface="楷体" panose="02010609060101010101" charset="-122"/>
                <a:ea typeface="楷体" panose="02010609060101010101" charset="-122"/>
                <a:cs typeface="楷体" panose="02010609060101010101" charset="-122"/>
              </a:rPr>
              <a:t>年照会北洋政府外交部</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再次要求改变支付方式。</a:t>
            </a:r>
            <a:r>
              <a:rPr lang="en-US" sz="2400" b="1">
                <a:solidFill>
                  <a:srgbClr val="000000"/>
                </a:solidFill>
                <a:latin typeface="楷体" panose="02010609060101010101" charset="-122"/>
                <a:ea typeface="楷体" panose="02010609060101010101" charset="-122"/>
                <a:cs typeface="楷体" panose="02010609060101010101" charset="-122"/>
              </a:rPr>
              <a:t>1925</a:t>
            </a:r>
            <a:r>
              <a:rPr lang="zh-CN" sz="2400" b="1">
                <a:solidFill>
                  <a:srgbClr val="000000"/>
                </a:solidFill>
                <a:latin typeface="楷体" panose="02010609060101010101" charset="-122"/>
                <a:ea typeface="楷体" panose="02010609060101010101" charset="-122"/>
                <a:cs typeface="楷体" panose="02010609060101010101" charset="-122"/>
              </a:rPr>
              <a:t>年两国互换照会</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确认中国此后支付给法国的赔款改用美元支付。跟随法国联合提出相同要求的意大利、比利时两国</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同样也达成了目的。</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——摘编自宓汝成《庚子赔款的债务化及其清偿、“退还”和总清算》</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683895" y="4643755"/>
            <a:ext cx="10404475" cy="64516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）材料表述的确定“四百五十兆两赔款”的史实距今多少年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5005070" y="5537835"/>
            <a:ext cx="1762125" cy="64516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120周年。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64565" y="1614170"/>
            <a:ext cx="10320020" cy="341503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）据材料及所学知识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指出列强支付方式的两次改变对中国产生了怎样的影响。（</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）清政府和北洋政府屈从于列强的根本原因是什么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p>
          <a:p>
            <a:pPr indent="0">
              <a:lnSpc>
                <a:spcPct val="150000"/>
              </a:lnSpc>
            </a:pP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）上述材料和问题表明当时列强对华交往的重要方式是什么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p>
        </p:txBody>
      </p:sp>
      <p:sp>
        <p:nvSpPr>
          <p:cNvPr id="3" name="矩形 2"/>
          <p:cNvSpPr/>
          <p:nvPr/>
        </p:nvSpPr>
        <p:spPr>
          <a:xfrm>
            <a:off x="3500120" y="2813050"/>
            <a:ext cx="466280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影响：</a:t>
            </a: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加重了中国的经济负担。</a:t>
            </a:r>
          </a:p>
        </p:txBody>
      </p:sp>
      <p:sp>
        <p:nvSpPr>
          <p:cNvPr id="2" name="矩形 1"/>
          <p:cNvSpPr/>
          <p:nvPr/>
        </p:nvSpPr>
        <p:spPr>
          <a:xfrm>
            <a:off x="1862455" y="3556635"/>
            <a:ext cx="885253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根本原因：中国当时的综合国力孱弱不堪（</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国家的整体落后</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矩形 3"/>
          <p:cNvSpPr/>
          <p:nvPr/>
        </p:nvSpPr>
        <p:spPr>
          <a:xfrm>
            <a:off x="4387850" y="5170170"/>
            <a:ext cx="349948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重要方式：经济侵略。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8500" y="1328420"/>
            <a:ext cx="11061700" cy="5367020"/>
          </a:xfrm>
          <a:prstGeom prst="rect">
            <a:avLst/>
          </a:prstGeom>
          <a:noFill/>
          <a:ln w="9525">
            <a:noFill/>
          </a:ln>
        </p:spPr>
        <p:txBody>
          <a:bodyPr wrap="square">
            <a:spAutoFit/>
          </a:bodyPr>
          <a:lstStyle/>
          <a:p>
            <a:pPr indent="0">
              <a:lnSpc>
                <a:spcPct val="13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石家庄新华区模拟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en-US" sz="2400" b="1">
                <a:solidFill>
                  <a:srgbClr val="000000"/>
                </a:solidFill>
                <a:latin typeface="楷体" panose="02010609060101010101" charset="-122"/>
                <a:ea typeface="楷体" panose="02010609060101010101" charset="-122"/>
                <a:cs typeface="楷体" panose="02010609060101010101" charset="-122"/>
              </a:rPr>
              <a:t>1964</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10</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16</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我国第一颗原子弹爆炸成功。</a:t>
            </a:r>
            <a:r>
              <a:rPr lang="en-US" sz="2400" b="1">
                <a:solidFill>
                  <a:srgbClr val="000000"/>
                </a:solidFill>
                <a:latin typeface="楷体" panose="02010609060101010101" charset="-122"/>
                <a:ea typeface="楷体" panose="02010609060101010101" charset="-122"/>
                <a:cs typeface="楷体" panose="02010609060101010101" charset="-122"/>
              </a:rPr>
              <a:t>1966</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我国第一次成功进行了发射导弹核武器的试验。</a:t>
            </a:r>
            <a:r>
              <a:rPr lang="en-US" sz="2400" b="1">
                <a:solidFill>
                  <a:srgbClr val="000000"/>
                </a:solidFill>
                <a:latin typeface="楷体" panose="02010609060101010101" charset="-122"/>
                <a:ea typeface="楷体" panose="02010609060101010101" charset="-122"/>
                <a:cs typeface="楷体" panose="02010609060101010101" charset="-122"/>
              </a:rPr>
              <a:t>1966</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中国组建第二炮兵部队。它是中国战略威慑的核心力量</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主要担负遏制他国对中国使用核武器、遂行核反击和常规导弹精确打击任务</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装备了东风系列弹道导弹和长剑巡航导弹等。</a:t>
            </a:r>
            <a:r>
              <a:rPr lang="en-US" sz="2400" b="1">
                <a:solidFill>
                  <a:srgbClr val="000000"/>
                </a:solidFill>
                <a:latin typeface="楷体" panose="02010609060101010101" charset="-122"/>
                <a:ea typeface="楷体" panose="02010609060101010101" charset="-122"/>
                <a:cs typeface="楷体" panose="02010609060101010101" charset="-122"/>
              </a:rPr>
              <a:t>2015</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第二炮兵部队更名为火箭军。</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1971</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我国自行研制的导弹驱逐舰完成了多次科学试验。接着</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海军又陆续装备了我国自己制造的核潜艇。进入</a:t>
            </a:r>
            <a:r>
              <a:rPr lang="en-US" sz="2400" b="1">
                <a:solidFill>
                  <a:srgbClr val="000000"/>
                </a:solidFill>
                <a:latin typeface="楷体" panose="02010609060101010101" charset="-122"/>
                <a:ea typeface="楷体" panose="02010609060101010101" charset="-122"/>
                <a:cs typeface="楷体" panose="02010609060101010101" charset="-122"/>
              </a:rPr>
              <a:t>20</a:t>
            </a:r>
            <a:r>
              <a:rPr lang="zh-CN" sz="2400" b="1">
                <a:solidFill>
                  <a:srgbClr val="000000"/>
                </a:solidFill>
                <a:latin typeface="楷体" panose="02010609060101010101" charset="-122"/>
                <a:ea typeface="楷体" panose="02010609060101010101" charset="-122"/>
                <a:cs typeface="楷体" panose="02010609060101010101" charset="-122"/>
              </a:rPr>
              <a:t>世纪</a:t>
            </a:r>
            <a:r>
              <a:rPr lang="en-US" sz="2400" b="1">
                <a:solidFill>
                  <a:srgbClr val="000000"/>
                </a:solidFill>
                <a:latin typeface="楷体" panose="02010609060101010101" charset="-122"/>
                <a:ea typeface="楷体" panose="02010609060101010101" charset="-122"/>
                <a:cs typeface="楷体" panose="02010609060101010101" charset="-122"/>
              </a:rPr>
              <a:t>90</a:t>
            </a:r>
            <a:r>
              <a:rPr lang="zh-CN" sz="2400" b="1">
                <a:solidFill>
                  <a:srgbClr val="000000"/>
                </a:solidFill>
                <a:latin typeface="楷体" panose="02010609060101010101" charset="-122"/>
                <a:ea typeface="楷体" panose="02010609060101010101" charset="-122"/>
                <a:cs typeface="楷体" panose="02010609060101010101" charset="-122"/>
              </a:rPr>
              <a:t>年代以后</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我国海军现代化水平有了明显提高。海军已由水面舰艇部队、潜艇部队、海军航空兵、海军陆战队等多兵种组成。</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——以上材料均摘编自统编版《中国历史》八年级下册</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6930" y="1370330"/>
            <a:ext cx="10377170"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材料三　</a:t>
            </a:r>
            <a:r>
              <a:rPr lang="zh-CN" sz="2400" b="1">
                <a:solidFill>
                  <a:srgbClr val="000000"/>
                </a:solidFill>
                <a:latin typeface="楷体" panose="02010609060101010101" charset="-122"/>
                <a:ea typeface="楷体" panose="02010609060101010101" charset="-122"/>
                <a:cs typeface="楷体" panose="02010609060101010101" charset="-122"/>
              </a:rPr>
              <a:t>习近平在出席十三届全国人大四次会议解放军和武警部队代表团全体会议时强调</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要强化创新驱动</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以更大力度、更实举措加快科技自立自强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充分发挥科技对我军建设战略支撑作用。</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741045" y="3148965"/>
            <a:ext cx="9844405" cy="460375"/>
          </a:xfrm>
          <a:prstGeom prst="rect">
            <a:avLst/>
          </a:prstGeom>
          <a:noFill/>
          <a:ln w="9525">
            <a:noFill/>
          </a:ln>
        </p:spPr>
        <p:txBody>
          <a:bodyPr wrap="square">
            <a:spAutoFit/>
          </a:bodyPr>
          <a:lstStyle/>
          <a:p>
            <a:pPr indent="0"/>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指出我国第二炮兵部队成功组建的原因。（</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1123950" y="3591560"/>
            <a:ext cx="10104120"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原因：第一颗原子弹爆炸成功或第一次成功进行了发射导弹核武器的试验。</a:t>
            </a:r>
          </a:p>
        </p:txBody>
      </p:sp>
      <p:sp>
        <p:nvSpPr>
          <p:cNvPr id="5" name="文本框 4"/>
          <p:cNvSpPr txBox="1"/>
          <p:nvPr/>
        </p:nvSpPr>
        <p:spPr>
          <a:xfrm>
            <a:off x="740410" y="4397375"/>
            <a:ext cx="9311005" cy="460375"/>
          </a:xfrm>
          <a:prstGeom prst="rect">
            <a:avLst/>
          </a:prstGeom>
          <a:noFill/>
          <a:ln w="9525">
            <a:noFill/>
          </a:ln>
        </p:spPr>
        <p:txBody>
          <a:bodyPr wrap="square">
            <a:spAutoFit/>
          </a:bodyPr>
          <a:lstStyle/>
          <a:p>
            <a:pPr indent="0"/>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概括当时我国哪两个军种发展迅速。（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4604385" y="4760595"/>
            <a:ext cx="2621280"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火箭军、海军。</a:t>
            </a:r>
          </a:p>
        </p:txBody>
      </p:sp>
      <p:sp>
        <p:nvSpPr>
          <p:cNvPr id="7" name="文本框 6"/>
          <p:cNvSpPr txBox="1"/>
          <p:nvPr/>
        </p:nvSpPr>
        <p:spPr>
          <a:xfrm>
            <a:off x="816610" y="5461635"/>
            <a:ext cx="8471535" cy="460375"/>
          </a:xfrm>
          <a:prstGeom prst="rect">
            <a:avLst/>
          </a:prstGeom>
          <a:noFill/>
          <a:ln w="9525">
            <a:noFill/>
          </a:ln>
        </p:spPr>
        <p:txBody>
          <a:bodyPr wrap="square">
            <a:spAutoFit/>
          </a:bodyPr>
          <a:lstStyle/>
          <a:p>
            <a:pPr indent="0"/>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）据上述材料和问题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概括其探究主题。（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362325" y="5868670"/>
            <a:ext cx="5466080"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科技强军（</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或：军队发展和现代化</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6780" y="1500505"/>
            <a:ext cx="10544175" cy="50774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科技是第一生产力。科学与技术的关系越来越密切。科技发展直接影响着国家经济的发展和社会进步。（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zh-CN" sz="2400" b="1">
                <a:solidFill>
                  <a:srgbClr val="000000"/>
                </a:solidFill>
                <a:latin typeface="楷体" panose="02010609060101010101" charset="-122"/>
                <a:ea typeface="楷体" panose="02010609060101010101" charset="-122"/>
                <a:cs typeface="楷体" panose="02010609060101010101" charset="-122"/>
              </a:rPr>
              <a:t>在我们的印象里革命往往伴随着刀光剑影和血雨腥风</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可是二百多年前</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英国却发生了一场完全不同的变革</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彻底改变了人们的生产和生活方式……它影响和改变了世界的面貌。</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zh-CN" sz="2400" b="1">
                <a:solidFill>
                  <a:srgbClr val="000000"/>
                </a:solidFill>
                <a:latin typeface="楷体" panose="02010609060101010101" charset="-122"/>
                <a:ea typeface="楷体" panose="02010609060101010101" charset="-122"/>
                <a:cs typeface="楷体" panose="02010609060101010101" charset="-122"/>
              </a:rPr>
              <a:t>从</a:t>
            </a:r>
            <a:r>
              <a:rPr lang="en-US" sz="2400" b="1">
                <a:solidFill>
                  <a:srgbClr val="000000"/>
                </a:solidFill>
                <a:latin typeface="楷体" panose="02010609060101010101" charset="-122"/>
                <a:ea typeface="楷体" panose="02010609060101010101" charset="-122"/>
                <a:cs typeface="楷体" panose="02010609060101010101" charset="-122"/>
              </a:rPr>
              <a:t>1600</a:t>
            </a:r>
            <a:r>
              <a:rPr lang="zh-CN" sz="2400" b="1">
                <a:solidFill>
                  <a:srgbClr val="000000"/>
                </a:solidFill>
                <a:latin typeface="楷体" panose="02010609060101010101" charset="-122"/>
                <a:ea typeface="楷体" panose="02010609060101010101" charset="-122"/>
                <a:cs typeface="楷体" panose="02010609060101010101" charset="-122"/>
              </a:rPr>
              <a:t>年开始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英国加紧对印度等亚洲地区进行大肆掠夺和野蛮扩张</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到</a:t>
            </a:r>
            <a:r>
              <a:rPr lang="en-US" sz="2400" b="1">
                <a:solidFill>
                  <a:srgbClr val="000000"/>
                </a:solidFill>
                <a:latin typeface="楷体" panose="02010609060101010101" charset="-122"/>
                <a:ea typeface="楷体" panose="02010609060101010101" charset="-122"/>
                <a:cs typeface="楷体" panose="02010609060101010101" charset="-122"/>
              </a:rPr>
              <a:t>18</a:t>
            </a:r>
            <a:r>
              <a:rPr lang="zh-CN" sz="2400" b="1">
                <a:solidFill>
                  <a:srgbClr val="000000"/>
                </a:solidFill>
                <a:latin typeface="楷体" panose="02010609060101010101" charset="-122"/>
                <a:ea typeface="楷体" panose="02010609060101010101" charset="-122"/>
                <a:cs typeface="楷体" panose="02010609060101010101" charset="-122"/>
              </a:rPr>
              <a:t>世纪后半期</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英国成为“日不落帝国”</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这些殖民地为英国工业生产提供了巨大的海外市场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进一步刺激了工业的发展</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促使英国想方设法改进生产技术来满足不断扩大的市场要求。</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4500" y="1654175"/>
            <a:ext cx="11244580"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材料三　</a:t>
            </a:r>
            <a:r>
              <a:rPr lang="zh-CN" sz="2400" b="1">
                <a:solidFill>
                  <a:srgbClr val="000000"/>
                </a:solidFill>
                <a:latin typeface="楷体" panose="02010609060101010101" charset="-122"/>
                <a:ea typeface="楷体" panose="02010609060101010101" charset="-122"/>
                <a:cs typeface="楷体" panose="02010609060101010101" charset="-122"/>
              </a:rPr>
              <a:t>瓦特的蒸汽机在经济领域是一种胜利，可对生态领域来说无疑是一种灾难。</a:t>
            </a:r>
          </a:p>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——美国生态学家奥康纳</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459740" y="2880995"/>
            <a:ext cx="11228705"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）材料一中“一场完全不同的变革”是指什么革命？这场革命使人类进入什么时代</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398010" y="3965575"/>
            <a:ext cx="274764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革命：工业革命。</a:t>
            </a:r>
          </a:p>
        </p:txBody>
      </p:sp>
      <p:sp>
        <p:nvSpPr>
          <p:cNvPr id="3" name="矩形 2"/>
          <p:cNvSpPr/>
          <p:nvPr/>
        </p:nvSpPr>
        <p:spPr>
          <a:xfrm>
            <a:off x="4201160" y="4559935"/>
            <a:ext cx="326580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时代：“蒸汽时代”。</a:t>
            </a:r>
          </a:p>
        </p:txBody>
      </p:sp>
      <p:sp>
        <p:nvSpPr>
          <p:cNvPr id="4" name="文本框 3"/>
          <p:cNvSpPr txBox="1"/>
          <p:nvPr/>
        </p:nvSpPr>
        <p:spPr>
          <a:xfrm>
            <a:off x="455930" y="5302885"/>
            <a:ext cx="9956165" cy="460375"/>
          </a:xfrm>
          <a:prstGeom prst="rect">
            <a:avLst/>
          </a:prstGeom>
          <a:noFill/>
        </p:spPr>
        <p:txBody>
          <a:bodyPr wrap="square" rtlCol="0" anchor="t">
            <a:spAutoFit/>
          </a:bodyPr>
          <a:lstStyle/>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）这场革命彻底改变了人们的生活方式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请举一例证明。（</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矩形 4"/>
          <p:cNvSpPr/>
          <p:nvPr/>
        </p:nvSpPr>
        <p:spPr>
          <a:xfrm>
            <a:off x="3470910" y="5734685"/>
            <a:ext cx="468058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出门坐火车或蒸汽动力轮船等。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35125" y="1863725"/>
            <a:ext cx="8555355"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目前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这种题型已经成为河北文综历史试题的重要题型之一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命制试题时的“材料”已经不再是单纯地照搬教材内容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而是尽量避免摘抄教材原文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所设问题的立足点更注重考查我们独立的历史思维能力。新材料层出不穷</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提问灵活性不断提高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更是增加了解题的难度</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因而材料分析题成为复习备考中的重点和难点之一。</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05840" y="1599565"/>
            <a:ext cx="10432415" cy="507746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）依据材料二概括</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英国发生材料一这场革命的根本原因。（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）依据所学知识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分析为什么工业革命首先发生在英国。（</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1902460" y="2406650"/>
            <a:ext cx="7986395" cy="119888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根本原因：国内外市场的不断扩大，手工工场的生产不能满足市场的需求，迫切要求生产技术的改进。</a:t>
            </a:r>
          </a:p>
        </p:txBody>
      </p:sp>
      <p:sp>
        <p:nvSpPr>
          <p:cNvPr id="4" name="矩形 3"/>
          <p:cNvSpPr/>
          <p:nvPr/>
        </p:nvSpPr>
        <p:spPr>
          <a:xfrm>
            <a:off x="1346200" y="4507865"/>
            <a:ext cx="9554845" cy="1753235"/>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①英国较早地完成了资产阶级革命，为工业革命提供了必要的政治前提。②英国通过殖民扩张、奴隶贸易等手段，最先具备了必要的资本、市场等经济条件。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7080" y="1661160"/>
            <a:ext cx="10393045" cy="460375"/>
          </a:xfrm>
          <a:prstGeom prst="rect">
            <a:avLst/>
          </a:prstGeom>
          <a:noFill/>
        </p:spPr>
        <p:txBody>
          <a:bodyPr wrap="square" rtlCol="0" anchor="t">
            <a:spAutoFit/>
          </a:bodyPr>
          <a:lstStyle/>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）依据所学知识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说明材料三美国生态学家奥康纳观点的正确性。（</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矩形 4"/>
          <p:cNvSpPr/>
          <p:nvPr/>
        </p:nvSpPr>
        <p:spPr>
          <a:xfrm>
            <a:off x="908685" y="2228850"/>
            <a:ext cx="10338435" cy="3969385"/>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关于蒸汽机“在经济领域是一种胜利”：①蒸汽机极大地提高了社会生产力水平，使人类进入“蒸汽时代”；②蒸汽机车的发明，促进了交通运输业的发展，标志着铁路时代的开始；使生产和市场之间的联系更加快捷、便利；推动世界市场的初步形成；③蒸汽机的使用，使传统手工工场逐渐被大工厂代替，现代工厂制度最终确立，加速了城市化进程。</a:t>
            </a:r>
          </a:p>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关于蒸汽机“对生态领域来说无疑是一种灾难”：蒸汽机导致煤炭大量开采和使用，严重破坏了生态环境。（</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从利、弊两个方面作答，意思正确即可</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8165" y="1339850"/>
            <a:ext cx="11076940" cy="50774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en-US" sz="2400" b="1">
                <a:solidFill>
                  <a:srgbClr val="000000"/>
                </a:solidFill>
                <a:latin typeface="楷体" panose="02010609060101010101" charset="-122"/>
                <a:ea typeface="楷体" panose="02010609060101010101" charset="-122"/>
                <a:cs typeface="楷体" panose="02010609060101010101" charset="-122"/>
              </a:rPr>
              <a:t>1939</a:t>
            </a:r>
            <a:r>
              <a:rPr lang="zh-CN" sz="2400" b="1">
                <a:solidFill>
                  <a:srgbClr val="000000"/>
                </a:solidFill>
                <a:latin typeface="楷体" panose="02010609060101010101" charset="-122"/>
                <a:ea typeface="楷体" panose="02010609060101010101" charset="-122"/>
                <a:cs typeface="楷体" panose="02010609060101010101" charset="-122"/>
              </a:rPr>
              <a:t>年第二次世界大战欧战爆发后</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罗斯福宣布美国保持中立。他倾向于支持英、法一方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但由于国内存在着强大的孤立主义势力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只能试探着前进。直到</a:t>
            </a:r>
            <a:r>
              <a:rPr lang="en-US" sz="2400" b="1">
                <a:solidFill>
                  <a:srgbClr val="000000"/>
                </a:solidFill>
                <a:latin typeface="楷体" panose="02010609060101010101" charset="-122"/>
                <a:ea typeface="楷体" panose="02010609060101010101" charset="-122"/>
                <a:cs typeface="楷体" panose="02010609060101010101" charset="-122"/>
              </a:rPr>
              <a:t>1939</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10</a:t>
            </a:r>
            <a:r>
              <a:rPr lang="zh-CN" sz="2400" b="1">
                <a:solidFill>
                  <a:srgbClr val="000000"/>
                </a:solidFill>
                <a:latin typeface="楷体" panose="02010609060101010101" charset="-122"/>
                <a:ea typeface="楷体" panose="02010609060101010101" charset="-122"/>
                <a:cs typeface="楷体" panose="02010609060101010101" charset="-122"/>
              </a:rPr>
              <a:t>月和</a:t>
            </a:r>
            <a:r>
              <a:rPr lang="en-US" sz="2400" b="1">
                <a:solidFill>
                  <a:srgbClr val="000000"/>
                </a:solidFill>
                <a:latin typeface="楷体" panose="02010609060101010101" charset="-122"/>
                <a:ea typeface="楷体" panose="02010609060101010101" charset="-122"/>
                <a:cs typeface="楷体" panose="02010609060101010101" charset="-122"/>
              </a:rPr>
              <a:t>11</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参众两院才分别批准修改中立法</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撤销武器军火禁运条款</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实行限购自运原则。</a:t>
            </a:r>
            <a:r>
              <a:rPr lang="en-US" sz="2400" b="1">
                <a:solidFill>
                  <a:srgbClr val="000000"/>
                </a:solidFill>
                <a:latin typeface="楷体" panose="02010609060101010101" charset="-122"/>
                <a:ea typeface="楷体" panose="02010609060101010101" charset="-122"/>
                <a:cs typeface="楷体" panose="02010609060101010101" charset="-122"/>
              </a:rPr>
              <a:t>1941</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3</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11</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罗斯福签署了租借法案</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标志着美国摆脱中立</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是走向参战的决定性一步。</a:t>
            </a:r>
            <a:r>
              <a:rPr lang="en-US" sz="2400" b="1">
                <a:solidFill>
                  <a:srgbClr val="000000"/>
                </a:solidFill>
                <a:latin typeface="楷体" panose="02010609060101010101" charset="-122"/>
                <a:ea typeface="楷体" panose="02010609060101010101" charset="-122"/>
                <a:cs typeface="楷体" panose="02010609060101010101" charset="-122"/>
              </a:rPr>
              <a:t>1941</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8</a:t>
            </a:r>
            <a:r>
              <a:rPr lang="zh-CN" sz="2400" b="1">
                <a:solidFill>
                  <a:srgbClr val="000000"/>
                </a:solidFill>
                <a:latin typeface="楷体" panose="02010609060101010101" charset="-122"/>
                <a:ea typeface="楷体" panose="02010609060101010101" charset="-122"/>
                <a:cs typeface="楷体" panose="02010609060101010101" charset="-122"/>
              </a:rPr>
              <a:t>月中旬</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罗斯福与丘吉尔举行大西洋会晤</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发表了《大西洋宪章》</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表明了美、英两国对待法西斯侵略战争的正义立场。尽管罗斯福做了很大努力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使美国民众认清法西斯国家对美国的危害。但大西洋会议后不久</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在美国举行的一次民意调查中</a:t>
            </a:r>
            <a:r>
              <a:rPr lang="en-US" sz="2400" b="1">
                <a:solidFill>
                  <a:srgbClr val="000000"/>
                </a:solidFill>
                <a:latin typeface="楷体" panose="02010609060101010101" charset="-122"/>
                <a:ea typeface="楷体" panose="02010609060101010101" charset="-122"/>
                <a:cs typeface="楷体" panose="02010609060101010101" charset="-122"/>
              </a:rPr>
              <a:t>，74%</a:t>
            </a:r>
            <a:r>
              <a:rPr lang="zh-CN" sz="2400" b="1">
                <a:solidFill>
                  <a:srgbClr val="000000"/>
                </a:solidFill>
                <a:latin typeface="楷体" panose="02010609060101010101" charset="-122"/>
                <a:ea typeface="楷体" panose="02010609060101010101" charset="-122"/>
                <a:cs typeface="楷体" panose="02010609060101010101" charset="-122"/>
              </a:rPr>
              <a:t>的人仍旧反对卷入战争。</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12545" y="1479550"/>
            <a:ext cx="9495155"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1941</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7</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24</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日军又进驻印度支那南部。</a:t>
            </a:r>
            <a:r>
              <a:rPr lang="en-US" sz="2400" b="1">
                <a:solidFill>
                  <a:srgbClr val="000000"/>
                </a:solidFill>
                <a:latin typeface="楷体" panose="02010609060101010101" charset="-122"/>
                <a:ea typeface="楷体" panose="02010609060101010101" charset="-122"/>
                <a:cs typeface="楷体" panose="02010609060101010101" charset="-122"/>
              </a:rPr>
              <a:t>25</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罗斯福下令冻结日本在美资产。</a:t>
            </a:r>
            <a:r>
              <a:rPr lang="en-US" sz="2400" b="1">
                <a:solidFill>
                  <a:srgbClr val="000000"/>
                </a:solidFill>
                <a:latin typeface="楷体" panose="02010609060101010101" charset="-122"/>
                <a:ea typeface="楷体" panose="02010609060101010101" charset="-122"/>
                <a:cs typeface="楷体" panose="02010609060101010101" charset="-122"/>
              </a:rPr>
              <a:t>12</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美国又禁止向日本出口一切可作为飞机燃料的石油产品</a:t>
            </a:r>
            <a:r>
              <a:rPr lang="en-US" sz="2400" b="1">
                <a:solidFill>
                  <a:srgbClr val="000000"/>
                </a:solidFill>
                <a:latin typeface="楷体" panose="02010609060101010101" charset="-122"/>
                <a:ea typeface="楷体" panose="02010609060101010101" charset="-122"/>
                <a:cs typeface="楷体" panose="02010609060101010101" charset="-122"/>
              </a:rPr>
              <a:t>……12</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8</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罗斯福抓住时机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立即向国会提出战争咨文。在国会进行表决时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只有</a:t>
            </a:r>
            <a:r>
              <a:rPr lang="en-US" sz="2400" b="1">
                <a:solidFill>
                  <a:srgbClr val="000000"/>
                </a:solidFill>
                <a:latin typeface="楷体" panose="02010609060101010101" charset="-122"/>
                <a:ea typeface="楷体" panose="02010609060101010101" charset="-122"/>
                <a:cs typeface="楷体" panose="02010609060101010101" charset="-122"/>
              </a:rPr>
              <a:t>1</a:t>
            </a:r>
            <a:r>
              <a:rPr lang="zh-CN" sz="2400" b="1">
                <a:solidFill>
                  <a:srgbClr val="000000"/>
                </a:solidFill>
                <a:latin typeface="楷体" panose="02010609060101010101" charset="-122"/>
                <a:ea typeface="楷体" panose="02010609060101010101" charset="-122"/>
                <a:cs typeface="楷体" panose="02010609060101010101" charset="-122"/>
              </a:rPr>
              <a:t>票反对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于是顺利通过了对日宣战的决议。</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228725" y="4354195"/>
            <a:ext cx="8329930" cy="64516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）据以上材料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概括美国总统当时的政治愿望。（</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1991360" y="5154295"/>
            <a:ext cx="798639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加入世界反法西斯战争（</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或对法西斯国家宣战、参战</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4080" y="1288415"/>
            <a:ext cx="10126980" cy="396938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）据以上材料，分析导致美国总统罗斯福政治愿望实现的不利、有利因素。（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）据所学知识，分析罗斯福政治愿望的实现对世界产生了怎样的影响。</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1291590" y="2338070"/>
            <a:ext cx="9799320"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不利因素：美国国内存在强大的孤立主义势力；美国民众多数反对参战。</a:t>
            </a:r>
          </a:p>
        </p:txBody>
      </p:sp>
      <p:sp>
        <p:nvSpPr>
          <p:cNvPr id="2" name="矩形 1"/>
          <p:cNvSpPr/>
          <p:nvPr/>
        </p:nvSpPr>
        <p:spPr>
          <a:xfrm>
            <a:off x="1277620" y="2927985"/>
            <a:ext cx="9799320" cy="119888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有利因素：罗斯福个人的积极努力；日本侵略损害了美国的利益；日本偷袭珍珠港事件的发生。</a:t>
            </a:r>
          </a:p>
        </p:txBody>
      </p:sp>
      <p:sp>
        <p:nvSpPr>
          <p:cNvPr id="4" name="矩形 3"/>
          <p:cNvSpPr/>
          <p:nvPr/>
        </p:nvSpPr>
        <p:spPr>
          <a:xfrm>
            <a:off x="1361440" y="4894580"/>
            <a:ext cx="8917305" cy="1753235"/>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壮大了反法西斯国家的力量，加速了第二次世界大战的结束；为第二次世界大战后美国在资本主义世界取得政治上、军事上和经济上的绝对优势奠定了基础。（</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意思表述准确即可</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85875" y="1888490"/>
            <a:ext cx="9379585" cy="341503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关于“世界现代化经济发展模式”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有下列三种模式的说法。</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黑体" panose="02010609060101010101" pitchFamily="49" charset="-122"/>
                <a:ea typeface="黑体" panose="02010609060101010101" pitchFamily="49" charset="-122"/>
                <a:cs typeface="宋体" panose="02010600030101010101" pitchFamily="2" charset="-122"/>
              </a:rPr>
              <a:t>西方模式</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en-US" sz="2400" b="1">
                <a:solidFill>
                  <a:srgbClr val="000000"/>
                </a:solidFill>
                <a:latin typeface="楷体" panose="02010609060101010101" charset="-122"/>
                <a:ea typeface="楷体" panose="02010609060101010101" charset="-122"/>
                <a:cs typeface="楷体" panose="02010609060101010101" charset="-122"/>
              </a:rPr>
              <a:t>17</a:t>
            </a:r>
            <a:r>
              <a:rPr lang="zh-CN" sz="2400" b="1">
                <a:solidFill>
                  <a:srgbClr val="000000"/>
                </a:solidFill>
                <a:latin typeface="楷体" panose="02010609060101010101" charset="-122"/>
                <a:ea typeface="楷体" panose="02010609060101010101" charset="-122"/>
                <a:cs typeface="楷体" panose="02010609060101010101" charset="-122"/>
              </a:rPr>
              <a:t>世纪</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英国在历史性的转变中抢占了先机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已经率先到达了现代文明的入口</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在下面两个世纪里</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它将傲视全球。</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——《大国崛起》解说词</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2805" y="1567180"/>
            <a:ext cx="10457815" cy="452310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zh-CN" sz="2400" b="1">
                <a:solidFill>
                  <a:srgbClr val="000000"/>
                </a:solidFill>
                <a:latin typeface="楷体" panose="02010609060101010101" charset="-122"/>
                <a:ea typeface="楷体" panose="02010609060101010101" charset="-122"/>
                <a:cs typeface="楷体" panose="02010609060101010101" charset="-122"/>
              </a:rPr>
              <a:t>他被世人公认为同华盛顿、林肯相比肩的美国历史上最伟大的总统。是他</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把美国人民从苦难和经济大萧条中拯救出来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扩大了中央政府的权力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首创干预经济生活的先例。</a:t>
            </a:r>
          </a:p>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——《谁拯救了美国》</a:t>
            </a:r>
          </a:p>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黑体" panose="02010609060101010101" pitchFamily="49" charset="-122"/>
                <a:ea typeface="黑体" panose="02010609060101010101" pitchFamily="49" charset="-122"/>
                <a:cs typeface="宋体" panose="02010600030101010101" pitchFamily="2" charset="-122"/>
              </a:rPr>
              <a:t>苏联模式</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材料三　</a:t>
            </a:r>
            <a:r>
              <a:rPr lang="zh-CN" sz="2400" b="1">
                <a:solidFill>
                  <a:srgbClr val="000000"/>
                </a:solidFill>
                <a:latin typeface="楷体" panose="02010609060101010101" charset="-122"/>
                <a:ea typeface="楷体" panose="02010609060101010101" charset="-122"/>
                <a:cs typeface="楷体" panose="02010609060101010101" charset="-122"/>
              </a:rPr>
              <a:t>斯大林提出了他的建设社会主义的理论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大体上包括这样几点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一是苏联可以单独建成社会主义</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二是经济行政计划化</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三是优先发展重工业。</a:t>
            </a:r>
          </a:p>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——“凤凰网”</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4870" y="1580515"/>
            <a:ext cx="10502265"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黑体" panose="02010609060101010101" pitchFamily="49" charset="-122"/>
                <a:ea typeface="黑体" panose="02010609060101010101" pitchFamily="49" charset="-122"/>
                <a:cs typeface="宋体" panose="02010600030101010101" pitchFamily="2" charset="-122"/>
              </a:rPr>
              <a:t>中国模式</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材料四　</a:t>
            </a:r>
            <a:r>
              <a:rPr lang="zh-CN" sz="2400" b="1">
                <a:solidFill>
                  <a:srgbClr val="000000"/>
                </a:solidFill>
                <a:latin typeface="楷体" panose="02010609060101010101" charset="-122"/>
                <a:ea typeface="楷体" panose="02010609060101010101" charset="-122"/>
                <a:cs typeface="楷体" panose="02010609060101010101" charset="-122"/>
              </a:rPr>
              <a:t>新中国的发展则不同</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它根据自己的历史和经验</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依据马克思主义理论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借鉴“苏联模式”</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设计了计划经济体制。经二十多年的计划经济实践后</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又转而进行“面向市场”、建立“社会主义市场经济体制”的改革。</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——据何正斌《</a:t>
            </a:r>
            <a:r>
              <a:rPr lang="en-US" sz="2400" b="1">
                <a:solidFill>
                  <a:srgbClr val="000000"/>
                </a:solidFill>
                <a:latin typeface="楷体" panose="02010609060101010101" charset="-122"/>
                <a:ea typeface="楷体" panose="02010609060101010101" charset="-122"/>
                <a:cs typeface="楷体" panose="02010609060101010101" charset="-122"/>
              </a:rPr>
              <a:t>300</a:t>
            </a:r>
            <a:r>
              <a:rPr lang="zh-CN" sz="2400" b="1">
                <a:solidFill>
                  <a:srgbClr val="000000"/>
                </a:solidFill>
                <a:latin typeface="楷体" panose="02010609060101010101" charset="-122"/>
                <a:ea typeface="楷体" panose="02010609060101010101" charset="-122"/>
                <a:cs typeface="楷体" panose="02010609060101010101" charset="-122"/>
              </a:rPr>
              <a:t>年经济学与</a:t>
            </a:r>
            <a:r>
              <a:rPr lang="en-US" sz="2400" b="1">
                <a:solidFill>
                  <a:srgbClr val="000000"/>
                </a:solidFill>
                <a:latin typeface="楷体" panose="02010609060101010101" charset="-122"/>
                <a:ea typeface="楷体" panose="02010609060101010101" charset="-122"/>
                <a:cs typeface="楷体" panose="02010609060101010101" charset="-122"/>
              </a:rPr>
              <a:t>30</a:t>
            </a:r>
            <a:r>
              <a:rPr lang="zh-CN" sz="2400" b="1">
                <a:solidFill>
                  <a:srgbClr val="000000"/>
                </a:solidFill>
                <a:latin typeface="楷体" panose="02010609060101010101" charset="-122"/>
                <a:ea typeface="楷体" panose="02010609060101010101" charset="-122"/>
                <a:cs typeface="楷体" panose="02010609060101010101" charset="-122"/>
              </a:rPr>
              <a:t>年中国经济发展》</a:t>
            </a: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802640" y="4513580"/>
            <a:ext cx="10307320" cy="64516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分析材料一中英国“傲视全球”的主要原因。（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2381250" y="5243830"/>
            <a:ext cx="6969125" cy="119888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进行资产阶级革命，确立君主立宪制；率先进行工业革命，成为“世界工厂”。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59510" y="1942465"/>
            <a:ext cx="9467215"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“他”是谁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他对资本主义发展的突出贡献是什么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810760" y="3660140"/>
            <a:ext cx="256984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人物：罗斯福。</a:t>
            </a:r>
          </a:p>
        </p:txBody>
      </p:sp>
      <p:sp>
        <p:nvSpPr>
          <p:cNvPr id="2" name="矩形 1"/>
          <p:cNvSpPr/>
          <p:nvPr/>
        </p:nvSpPr>
        <p:spPr>
          <a:xfrm>
            <a:off x="3536950" y="4801870"/>
            <a:ext cx="5581650"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贡献：首创政府干预经济生活的先例。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6770" y="1577975"/>
            <a:ext cx="10565765" cy="1198880"/>
          </a:xfrm>
          <a:prstGeom prst="rect">
            <a:avLst/>
          </a:prstGeom>
          <a:noFill/>
        </p:spPr>
        <p:txBody>
          <a:bodyPr wrap="square" rtlCol="0" anchor="t">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）据材料三并结合所学知识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概括斯大林模式在经济发展方面的主要特征。如何评价这一模式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endPar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矩形 2"/>
          <p:cNvSpPr/>
          <p:nvPr/>
        </p:nvSpPr>
        <p:spPr>
          <a:xfrm>
            <a:off x="1539240" y="2799715"/>
            <a:ext cx="9211945" cy="119888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主要特征：高度集中的计划经济模式，优先发展重工业，排斥市场和价值规律。</a:t>
            </a:r>
          </a:p>
        </p:txBody>
      </p:sp>
      <p:sp>
        <p:nvSpPr>
          <p:cNvPr id="4" name="矩形 3"/>
          <p:cNvSpPr/>
          <p:nvPr/>
        </p:nvSpPr>
        <p:spPr>
          <a:xfrm>
            <a:off x="1496060" y="4119245"/>
            <a:ext cx="9255760" cy="2306955"/>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评价：它使苏联跻身于工业化国家的行列，为后来取得世界反法西斯战争的胜利奠定了物质基础。但这种高度集权模式阻碍了苏联民主与法制建设和经济的持续发展，妨碍了社会主义优越性的充分发挥，使苏联在探索社会主义发展道路方面存在巨大误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38805" y="1280160"/>
            <a:ext cx="4735830" cy="883920"/>
            <a:chOff x="2291138" y="2250040"/>
            <a:chExt cx="4159942" cy="729465"/>
          </a:xfrm>
        </p:grpSpPr>
        <p:sp>
          <p:nvSpPr>
            <p:cNvPr id="3" name="圆角矩形 2"/>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答题指导</a:t>
              </a:r>
            </a:p>
          </p:txBody>
        </p:sp>
        <p:sp>
          <p:nvSpPr>
            <p:cNvPr id="11" name="椭圆 1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6" name="文本框 5"/>
          <p:cNvSpPr txBox="1"/>
          <p:nvPr/>
        </p:nvSpPr>
        <p:spPr>
          <a:xfrm>
            <a:off x="613410" y="2108200"/>
            <a:ext cx="10908030" cy="1641475"/>
          </a:xfrm>
          <a:prstGeom prst="rect">
            <a:avLst/>
          </a:prstGeom>
          <a:noFill/>
          <a:ln w="9525">
            <a:noFill/>
          </a:ln>
        </p:spPr>
        <p:txBody>
          <a:bodyPr wrap="square">
            <a:spAutoFit/>
          </a:bodyPr>
          <a:lstStyle/>
          <a:p>
            <a:pPr indent="0">
              <a:lnSpc>
                <a:spcPct val="14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解答材料分析题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通常有三个环节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读、思、答。</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读懂材料是解题的基础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这一步要解决两个问题。一是读什么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也就是阅读的内容。二是如何读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也就是阅读的顺序。</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表格 6"/>
          <p:cNvGraphicFramePr/>
          <p:nvPr>
            <p:custDataLst>
              <p:tags r:id="rId1"/>
            </p:custDataLst>
          </p:nvPr>
        </p:nvGraphicFramePr>
        <p:xfrm>
          <a:off x="740410" y="3735070"/>
          <a:ext cx="10676255" cy="2852928"/>
        </p:xfrm>
        <a:graphic>
          <a:graphicData uri="http://schemas.openxmlformats.org/drawingml/2006/table">
            <a:tbl>
              <a:tblPr firstRow="1" bandRow="1">
                <a:tableStyleId>{5940675A-B579-460E-94D1-54222C63F5DA}</a:tableStyleId>
              </a:tblPr>
              <a:tblGrid>
                <a:gridCol w="1115695"/>
                <a:gridCol w="9560560"/>
              </a:tblGrid>
              <a:tr h="768350">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读内容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要注意读全，找出关键词，不能忽视材料的标题、注释、出处等。这些说明性文字往往能够提供时间、国别、背景、作者及其身份等信息，给我们某种暗示和引导，应该给予足够重视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36625">
                <a:tc>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读顺序</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先读设问，以掌握题目设置的要求，然后带着问题阅读材料。这样既避免了阅读材料的盲目性，也节约了时间。阅读材料，不能忽视材料标题、注释、出处，这些内容有时也会成为关键提示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7715" y="1709420"/>
            <a:ext cx="10657205"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改革开放后我国是怎样克服“借鉴苏联模式”所建立的经济体制弊端的</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）综合上述材料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我们应从中吸取哪些经验教训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2576195" y="3051810"/>
            <a:ext cx="659193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“面向市场”、建立社会主义市场经济体制。</a:t>
            </a:r>
          </a:p>
        </p:txBody>
      </p:sp>
      <p:sp>
        <p:nvSpPr>
          <p:cNvPr id="2" name="矩形 1"/>
          <p:cNvSpPr/>
          <p:nvPr/>
        </p:nvSpPr>
        <p:spPr>
          <a:xfrm>
            <a:off x="1595120" y="4609465"/>
            <a:ext cx="8594725" cy="1753235"/>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必须从国情出发，走建设有中国特色的社会主义道路；必须遵循经济发展的客观规律（</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科学发展</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），坚持以经济建设为中心；必须适应经济全球化的发展趋势，坚持对外开放；等等。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26440" y="1374140"/>
            <a:ext cx="10775950" cy="11988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二、思</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审题思考是解题的关键。读的同时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也是思的过程、找的过程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要边读边思边找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需要注意以下几方面。</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859790" y="2504440"/>
          <a:ext cx="10501630" cy="4096512"/>
        </p:xfrm>
        <a:graphic>
          <a:graphicData uri="http://schemas.openxmlformats.org/drawingml/2006/table">
            <a:tbl>
              <a:tblPr firstRow="1" bandRow="1">
                <a:tableStyleId>{5940675A-B579-460E-94D1-54222C63F5DA}</a:tableStyleId>
              </a:tblPr>
              <a:tblGrid>
                <a:gridCol w="1049020"/>
                <a:gridCol w="9452610"/>
              </a:tblGrid>
              <a:tr h="643890">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从材料到设问</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先在设问部分找出关键词，然后带着关键词去材料中找相应的关键词或句。通过分析，结合相关的知识，对问思答</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3855">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从材料到教材</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把材料中的重要信息与教材的史实、观点相联系；在阅读的基础上，宏观把握命题意图，准确判断，明确解题思路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47240">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从材料到材料</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一般情况下，每一道材料题都有一个主题，而每一则材料都是围绕这个主题来设计的。即使有些材料的观点完全相反，也是围绕一个主题而设计的。找出主题后，围绕这个主题，确认材料涉及的内容或对教材知识进行迁移，便找到了解题的突破口</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0" name="文本框 99"/>
          <p:cNvSpPr txBox="1"/>
          <p:nvPr/>
        </p:nvSpPr>
        <p:spPr>
          <a:xfrm>
            <a:off x="1019810" y="1523365"/>
            <a:ext cx="10137775" cy="11988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三、答</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准确、规范、有序回答是解题的落脚点。在组织答案时有几个问题要注意。</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表格 6"/>
          <p:cNvGraphicFramePr/>
          <p:nvPr>
            <p:custDataLst>
              <p:tags r:id="rId1"/>
            </p:custDataLst>
          </p:nvPr>
        </p:nvGraphicFramePr>
        <p:xfrm>
          <a:off x="972820" y="2931160"/>
          <a:ext cx="10248900" cy="3291840"/>
        </p:xfrm>
        <a:graphic>
          <a:graphicData uri="http://schemas.openxmlformats.org/drawingml/2006/table">
            <a:tbl>
              <a:tblPr firstRow="1" bandRow="1">
                <a:tableStyleId>{5940675A-B579-460E-94D1-54222C63F5DA}</a:tableStyleId>
              </a:tblPr>
              <a:tblGrid>
                <a:gridCol w="927100"/>
                <a:gridCol w="9321800"/>
              </a:tblGrid>
              <a:tr h="60515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扣题</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问什么答什么。紧扣题意、论从史出。做到观点和材料的统一，坚持问什么答什么，扣问简答，不要脱离材料，随意发挥，答非所问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437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精细</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注意语言简明扼要、条理清晰、书写工整。注意按问按分列点，分值大的，回答要详尽，多罗列些答案要点；分值小的，回答要简洁。如果有字数要求更要重视，想好再下笔</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11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专业</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用书面语言答题，要恰当使用历史中的术语，少说大白话</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38805" y="1322070"/>
            <a:ext cx="4735830" cy="883920"/>
            <a:chOff x="2291138" y="2250040"/>
            <a:chExt cx="4159942" cy="729465"/>
          </a:xfrm>
        </p:grpSpPr>
        <p:sp>
          <p:nvSpPr>
            <p:cNvPr id="4" name="圆角矩形 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典例精讲</a:t>
              </a:r>
            </a:p>
          </p:txBody>
        </p:sp>
        <p:sp>
          <p:nvSpPr>
            <p:cNvPr id="7" name="椭圆 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100" name="文本框 99"/>
          <p:cNvSpPr txBox="1"/>
          <p:nvPr/>
        </p:nvSpPr>
        <p:spPr>
          <a:xfrm>
            <a:off x="754380" y="2501900"/>
            <a:ext cx="10557510"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经济发展关系到各国国计民生、国家长治久安。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50—70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年代是我国经济建设的起步阶段</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在这一阶段我国进行了一系列的探索。阅读材料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回答问题。</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zh-CN" sz="2400" b="1">
                <a:solidFill>
                  <a:srgbClr val="000000"/>
                </a:solidFill>
                <a:latin typeface="楷体" panose="02010609060101010101" charset="-122"/>
                <a:ea typeface="楷体" panose="02010609060101010101" charset="-122"/>
                <a:cs typeface="楷体" panose="02010609060101010101" charset="-122"/>
              </a:rPr>
              <a:t>废除地主阶级封建剥削的土地所有制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实行农民的土地所有制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借以解放农村生产力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发展农业生产</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为新中国的工业化开辟道路。</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——《中华人民共和国土地改革法》</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9290" y="1572895"/>
            <a:ext cx="10516870" cy="452310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1953</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中共中央公布关于农业合作化的决议</a:t>
            </a:r>
            <a:r>
              <a:rPr lang="en-US" sz="2400" b="1">
                <a:solidFill>
                  <a:srgbClr val="000000"/>
                </a:solidFill>
                <a:latin typeface="楷体" panose="02010609060101010101" charset="-122"/>
                <a:ea typeface="楷体" panose="02010609060101010101" charset="-122"/>
                <a:cs typeface="楷体" panose="02010609060101010101" charset="-122"/>
              </a:rPr>
              <a:t>……1955</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7</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国家加快了农业合作化的速度</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各地迅速掀起农业合作化的高潮。到</a:t>
            </a:r>
            <a:r>
              <a:rPr lang="en-US" sz="2400" b="1">
                <a:solidFill>
                  <a:srgbClr val="000000"/>
                </a:solidFill>
                <a:latin typeface="楷体" panose="02010609060101010101" charset="-122"/>
                <a:ea typeface="楷体" panose="02010609060101010101" charset="-122"/>
                <a:cs typeface="楷体" panose="02010609060101010101" charset="-122"/>
              </a:rPr>
              <a:t>1956</a:t>
            </a:r>
            <a:r>
              <a:rPr lang="zh-CN" sz="2400" b="1">
                <a:solidFill>
                  <a:srgbClr val="000000"/>
                </a:solidFill>
                <a:latin typeface="楷体" panose="02010609060101010101" charset="-122"/>
                <a:ea typeface="楷体" panose="02010609060101010101" charset="-122"/>
                <a:cs typeface="楷体" panose="02010609060101010101" charset="-122"/>
              </a:rPr>
              <a:t>年底</a:t>
            </a:r>
            <a:r>
              <a:rPr lang="en-US" sz="2400" b="1">
                <a:solidFill>
                  <a:srgbClr val="000000"/>
                </a:solidFill>
                <a:latin typeface="楷体" panose="02010609060101010101" charset="-122"/>
                <a:ea typeface="楷体" panose="02010609060101010101" charset="-122"/>
                <a:cs typeface="楷体" panose="02010609060101010101" charset="-122"/>
              </a:rPr>
              <a:t>，96%</a:t>
            </a:r>
            <a:r>
              <a:rPr lang="zh-CN" sz="2400" b="1">
                <a:solidFill>
                  <a:srgbClr val="000000"/>
                </a:solidFill>
                <a:latin typeface="楷体" panose="02010609060101010101" charset="-122"/>
                <a:ea typeface="楷体" panose="02010609060101010101" charset="-122"/>
                <a:cs typeface="楷体" panose="02010609060101010101" charset="-122"/>
              </a:rPr>
              <a:t>以上的农户加入了农业生产合作社。</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——北师大版《中国历史》八年级下册</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材料三　</a:t>
            </a:r>
            <a:r>
              <a:rPr lang="zh-CN" sz="2400" b="1">
                <a:solidFill>
                  <a:srgbClr val="000000"/>
                </a:solidFill>
                <a:latin typeface="楷体" panose="02010609060101010101" charset="-122"/>
                <a:ea typeface="楷体" panose="02010609060101010101" charset="-122"/>
                <a:cs typeface="楷体" panose="02010609060101010101" charset="-122"/>
              </a:rPr>
              <a:t>……工业化——这是我国人民百年来梦寐以求的理想</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这是我国人民不再受帝国主义欺负不再过穷困的生活的基本保证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因为这是全国人民的最高利益。全国人民必须同心同德</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为这个最高利益而积极奋斗。</a:t>
            </a:r>
            <a:endParaRPr lang="en-US" sz="2400" b="1">
              <a:solidFill>
                <a:srgbClr val="000000"/>
              </a:solidFill>
              <a:latin typeface="楷体" panose="02010609060101010101" charset="-122"/>
              <a:ea typeface="楷体" panose="02010609060101010101" charset="-122"/>
              <a:cs typeface="楷体" panose="02010609060101010101" charset="-122"/>
            </a:endParaRPr>
          </a:p>
          <a:p>
            <a:r>
              <a:rPr lang="en-US" sz="2400" b="1">
                <a:solidFill>
                  <a:srgbClr val="000000"/>
                </a:solidFill>
                <a:latin typeface="楷体" panose="02010609060101010101" charset="-122"/>
                <a:ea typeface="楷体" panose="02010609060101010101" charset="-122"/>
                <a:cs typeface="楷体" panose="02010609060101010101" charset="-122"/>
              </a:rPr>
              <a:t>                                               ——1953</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1</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1</a:t>
            </a:r>
            <a:r>
              <a:rPr lang="zh-CN" sz="2400" b="1">
                <a:solidFill>
                  <a:srgbClr val="000000"/>
                </a:solidFill>
                <a:latin typeface="楷体" panose="02010609060101010101" charset="-122"/>
                <a:ea typeface="楷体" panose="02010609060101010101" charset="-122"/>
                <a:cs typeface="楷体" panose="02010609060101010101" charset="-122"/>
              </a:rPr>
              <a:t>日社论</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08990" y="1626235"/>
            <a:ext cx="10377170" cy="452310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材料四　</a:t>
            </a:r>
            <a:r>
              <a:rPr lang="en-US" sz="2400" b="1">
                <a:solidFill>
                  <a:srgbClr val="000000"/>
                </a:solidFill>
                <a:latin typeface="楷体" panose="02010609060101010101" charset="-122"/>
                <a:ea typeface="楷体" panose="02010609060101010101" charset="-122"/>
                <a:cs typeface="楷体" panose="02010609060101010101" charset="-122"/>
              </a:rPr>
              <a:t>1958</a:t>
            </a:r>
            <a:r>
              <a:rPr lang="zh-CN" sz="2400" b="1">
                <a:solidFill>
                  <a:srgbClr val="000000"/>
                </a:solidFill>
                <a:latin typeface="楷体" panose="02010609060101010101" charset="-122"/>
                <a:ea typeface="楷体" panose="02010609060101010101" charset="-122"/>
                <a:cs typeface="楷体" panose="02010609060101010101" charset="-122"/>
              </a:rPr>
              <a:t>年几千万人开始大炼钢铁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不仅钢铁厂开足马力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土高炉也遍地开花</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到了</a:t>
            </a:r>
            <a:r>
              <a:rPr lang="en-US" sz="2400" b="1">
                <a:solidFill>
                  <a:srgbClr val="000000"/>
                </a:solidFill>
                <a:latin typeface="楷体" panose="02010609060101010101" charset="-122"/>
                <a:ea typeface="楷体" panose="02010609060101010101" charset="-122"/>
                <a:cs typeface="楷体" panose="02010609060101010101" charset="-122"/>
              </a:rPr>
              <a:t>10</a:t>
            </a:r>
            <a:r>
              <a:rPr lang="zh-CN" sz="2400" b="1">
                <a:solidFill>
                  <a:srgbClr val="000000"/>
                </a:solidFill>
                <a:latin typeface="楷体" panose="02010609060101010101" charset="-122"/>
                <a:ea typeface="楷体" panose="02010609060101010101" charset="-122"/>
                <a:cs typeface="楷体" panose="02010609060101010101" charset="-122"/>
              </a:rPr>
              <a:t>月底就达到了几百万座。</a:t>
            </a:r>
            <a:r>
              <a:rPr lang="en-US" sz="2400" b="1">
                <a:solidFill>
                  <a:srgbClr val="000000"/>
                </a:solidFill>
                <a:latin typeface="楷体" panose="02010609060101010101" charset="-122"/>
                <a:ea typeface="楷体" panose="02010609060101010101" charset="-122"/>
                <a:cs typeface="楷体" panose="02010609060101010101" charset="-122"/>
              </a:rPr>
              <a:t>……1958</a:t>
            </a:r>
            <a:r>
              <a:rPr lang="zh-CN" sz="2400" b="1">
                <a:solidFill>
                  <a:srgbClr val="000000"/>
                </a:solidFill>
                <a:latin typeface="楷体" panose="02010609060101010101" charset="-122"/>
                <a:ea typeface="楷体" panose="02010609060101010101" charset="-122"/>
                <a:cs typeface="楷体" panose="02010609060101010101" charset="-122"/>
              </a:rPr>
              <a:t>年夏秋之际</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各地成立人民公社</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公社的一切财产统一核算</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统一分配</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公社还大办公共食堂</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实行吃饭不要钱</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“鼓足干劲生产</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放开肚皮吃饭”是当时流行的口号。</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）据材料一中的文件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我国农村掀起了什么运动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此运动使哪一阶层获得了解放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我们知道当时农业正进行社会主义改造。请你写出与此同时正在进行的另外两大社会主义改造的内容。</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ABLE_BEAUTIFY" val="smartTable{494265cc-008a-4c30-bcb8-a66893563e9a}"/>
  <p:tag name="TABLE_ENDDRAG_ORIGIN_RECT" val="840*264"/>
  <p:tag name="TABLE_ENDDRAG_RECT" val="58*310*840*264"/>
</p:tagLst>
</file>

<file path=ppt/tags/tag134.xml><?xml version="1.0" encoding="utf-8"?>
<p:tagLst xmlns:a="http://schemas.openxmlformats.org/drawingml/2006/main" xmlns:r="http://schemas.openxmlformats.org/officeDocument/2006/relationships" xmlns:p="http://schemas.openxmlformats.org/presentationml/2006/main">
  <p:tag name="KSO_WM_UNIT_TABLE_BEAUTIFY" val="smartTable{29f404f9-8563-4828-8730-cf14741cd7cd}"/>
  <p:tag name="TABLE_ENDDRAG_ORIGIN_RECT" val="784*514"/>
  <p:tag name="TABLE_ENDDRAG_RECT" val="74*232*784*514"/>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4a7aecd0-3a56-462e-90ba-02eb57684e4e}"/>
  <p:tag name="TABLE_ENDDRAG_ORIGIN_RECT" val="776*414"/>
  <p:tag name="TABLE_ENDDRAG_RECT" val="87*214*776*414"/>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3001</Words>
  <Application>WPS 演示</Application>
  <PresentationFormat>自定义</PresentationFormat>
  <Paragraphs>199</Paragraphs>
  <Slides>40</Slides>
  <Notes>5</Notes>
  <HiddenSlides>0</HiddenSlides>
  <MMClips>0</MMClips>
  <ScaleCrop>false</ScaleCrop>
  <HeadingPairs>
    <vt:vector size="4" baseType="variant">
      <vt:variant>
        <vt:lpstr>主题</vt:lpstr>
      </vt:variant>
      <vt:variant>
        <vt:i4>5</vt:i4>
      </vt:variant>
      <vt:variant>
        <vt:lpstr>幻灯片标题</vt:lpstr>
      </vt:variant>
      <vt:variant>
        <vt:i4>40</vt:i4>
      </vt:variant>
    </vt:vector>
  </HeadingPairs>
  <TitlesOfParts>
    <vt:vector size="4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1771</cp:revision>
  <dcterms:created xsi:type="dcterms:W3CDTF">2020-07-19T08:35:00Z</dcterms:created>
  <dcterms:modified xsi:type="dcterms:W3CDTF">2022-02-25T16:07:09Z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