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59" r:id="rId16"/>
    <p:sldId id="269" r:id="rId17"/>
    <p:sldId id="315" r:id="rId18"/>
    <p:sldId id="27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5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 orient="horz" pos="50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3693319"/>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第二部分　中国</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近代史</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第七单元　中国开始沦为半殖民地半封建社会</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66281"/>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三、太平天国运动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鸦片战争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统治阶级与劳动群众之间的矛盾日益尖锐。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准备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:1843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洪秀全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拜上帝会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并和同学冯云山前往广西传教。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爆发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洪秀全在广西桂平县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金田村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发动武装起义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建号</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太平天国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起义军称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建制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洪秀全称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永安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洪秀全封杨秀清为东王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萧朝贵为西王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冯云山为南王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韦昌辉为北王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石达开为翼王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所封诸王均受东王节制。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300712" y="933820"/>
            <a:ext cx="16382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300712" y="1390772"/>
            <a:ext cx="16382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637780" y="2098698"/>
            <a:ext cx="12189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637780" y="2566041"/>
            <a:ext cx="12189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708543" y="3262480"/>
            <a:ext cx="12189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708543" y="3740214"/>
            <a:ext cx="12189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939754" y="3848640"/>
            <a:ext cx="160651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939754" y="4315983"/>
            <a:ext cx="16065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6089639" y="4425165"/>
            <a:ext cx="80595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6089639" y="4902899"/>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59541"/>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定都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攻占南京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将南京改名为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作为都城。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纲领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太平天国定都天京后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颁布了《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天朝田亩制度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规定不分男女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按人口和年龄平均分配土地。太平天国想通过这个方案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有田同耕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有饭同食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有衣同穿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有钱同使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无处不均匀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无人不饱暖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的理想社会。太平天国运动后期洪仁玕写成《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资政新篇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提出向西方学习、改革内政等一系列政治、经济、文化、外交主张。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421747" y="12351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421747" y="17128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7723867" y="1828892"/>
            <a:ext cx="24401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723867" y="2296235"/>
            <a:ext cx="24401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015307" y="4165392"/>
            <a:ext cx="16271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015307" y="4632735"/>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11898"/>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全盛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为推翻清朝统治和巩固政权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太平天国开始进行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。北伐军曾逼近天津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最后全军覆没。西征战场则取得重大胜利。经过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年多的征战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太平天国控制了从湖北武昌到江苏镇江的长江沿岸城镇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掌握了安徽、江西、湖北东部和江苏部分地区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军事上进入全盛时期。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衰落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杨秀清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意图篡位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杨秀清</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韦昌辉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被处死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石达开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率部出走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太平军损失惨重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人心士气受到严重影响。</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天京事变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使太平天国由盛转衰。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605311" y="14845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605311" y="19414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831439" y="1484538"/>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831439" y="19414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056104" y="3822493"/>
            <a:ext cx="12031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056104" y="4289836"/>
            <a:ext cx="1203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819541" y="3822493"/>
            <a:ext cx="12031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819541" y="4289836"/>
            <a:ext cx="1203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9970459" y="3822493"/>
            <a:ext cx="12031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9970459" y="4289836"/>
            <a:ext cx="1203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2125950" y="4404384"/>
            <a:ext cx="12031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2125950" y="4871727"/>
            <a:ext cx="1203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1918131" y="4989181"/>
            <a:ext cx="17169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1918132" y="5456524"/>
            <a:ext cx="17169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2" grpId="0" animBg="1"/>
      <p:bldP spid="14"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1081860"/>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失败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陈玉成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李秀成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等协同作战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先后取得浦口、三河大捷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但未能从根本上改变军事上的不利局面。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安庆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陷落。李秀成率太平军攻克杭州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进逼上海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华尔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率领的洋枪队和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李鸿章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率领的淮军的抵抗和反扑。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湘军围困天京。李秀成从浙江、上海回师救援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但最终未能解除湘军对天京的威胁。</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1864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天京陷落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标志着轰轰烈烈的太平天国农民运动失败。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2305788" y="1152029"/>
            <a:ext cx="12332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2305788" y="1619372"/>
            <a:ext cx="12332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929817" y="1152029"/>
            <a:ext cx="12332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929817" y="1619372"/>
            <a:ext cx="12332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980384" y="17547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980384" y="222204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8733476" y="23262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733476" y="279354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003213" y="2906668"/>
            <a:ext cx="12210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003213" y="3384402"/>
            <a:ext cx="12210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3539014" y="4070450"/>
            <a:ext cx="9082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3570187" y="4537793"/>
            <a:ext cx="9082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27629"/>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太平天国起义是中国历史上规模最宏大的一次农民战争。由于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农民阶级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的局限性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太平天国无法提出切合实际的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革命纲领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无法制止和克服领导集团的腐败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也无法长期保持领导集团的团结。但它坚持斗争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转战大半个中国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沉重地打击了清朝的统治和外国侵略势力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谱写了中国近代史上壮烈的一章。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246496" y="2087210"/>
            <a:ext cx="162741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246496" y="2554553"/>
            <a:ext cx="16274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579768" y="2658710"/>
            <a:ext cx="16436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579768" y="3136444"/>
            <a:ext cx="16436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 action="ppaction://noaction"/>
          </p:cNvPr>
          <p:cNvSpPr/>
          <p:nvPr/>
        </p:nvSpPr>
        <p:spPr>
          <a:xfrm>
            <a:off x="5388568" y="4229001"/>
            <a:ext cx="1435635"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考法</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考法</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11" name="矩形 10"/>
          <p:cNvSpPr/>
          <p:nvPr/>
        </p:nvSpPr>
        <p:spPr>
          <a:xfrm>
            <a:off x="1828557" y="120015"/>
            <a:ext cx="8687043" cy="507297"/>
          </a:xfrm>
          <a:prstGeom prst="rect">
            <a:avLst/>
          </a:prstGeom>
          <a:gradFill flip="none" rotWithShape="1">
            <a:gsLst>
              <a:gs pos="90000">
                <a:schemeClr val="accent1">
                  <a:lumMod val="20000"/>
                  <a:lumOff val="80000"/>
                </a:schemeClr>
              </a:gs>
              <a:gs pos="70000">
                <a:schemeClr val="accent1">
                  <a:lumMod val="40000"/>
                  <a:lumOff val="60000"/>
                </a:schemeClr>
              </a:gs>
              <a:gs pos="16000">
                <a:schemeClr val="accent1">
                  <a:lumMod val="95000"/>
                  <a:lumOff val="5000"/>
                </a:schemeClr>
              </a:gs>
              <a:gs pos="0">
                <a:schemeClr val="accent1"/>
              </a:gs>
            </a:gsLst>
            <a:path path="circle">
              <a:fillToRect r="100000" b="100000"/>
            </a:path>
            <a:tileRect l="-100000" t="-100000"/>
          </a:gradFill>
          <a:ln>
            <a:noFill/>
          </a:ln>
          <a:effectLst>
            <a:outerShdw blurRad="190500" dist="228600" dir="2700000" algn="ctr">
              <a:srgbClr val="000000">
                <a:alpha val="30000"/>
              </a:srgbClr>
            </a:outerShdw>
            <a:reflection blurRad="6350" stA="52000" endA="300" endPos="35000" dir="5400000" sy="-100000" algn="bl" rotWithShape="0"/>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FF00"/>
                </a:solidFill>
                <a:latin typeface="华文新魏" panose="02010800040101010101" pitchFamily="2" charset="-122"/>
                <a:ea typeface="华文新魏" panose="02010800040101010101" pitchFamily="2" charset="-122"/>
              </a:rPr>
              <a:t>比较</a:t>
            </a:r>
            <a:r>
              <a:rPr lang="zh-CN" altLang="en-US" sz="2400" dirty="0">
                <a:solidFill>
                  <a:srgbClr val="FFFF00"/>
                </a:solidFill>
                <a:latin typeface="华文新魏" panose="02010800040101010101" pitchFamily="2" charset="-122"/>
                <a:ea typeface="华文新魏" panose="02010800040101010101" pitchFamily="2" charset="-122"/>
              </a:rPr>
              <a:t>两次鸦片战争</a:t>
            </a:r>
            <a:endParaRPr lang="zh-CN" altLang="zh-CN" sz="2400" dirty="0">
              <a:solidFill>
                <a:srgbClr val="FFFF00"/>
              </a:solidFill>
              <a:latin typeface="华文新魏" panose="02010800040101010101" pitchFamily="2" charset="-122"/>
              <a:ea typeface="华文新魏" panose="0201080004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32022315"/>
              </p:ext>
            </p:extLst>
          </p:nvPr>
        </p:nvGraphicFramePr>
        <p:xfrm>
          <a:off x="692150" y="872843"/>
          <a:ext cx="10807700" cy="6254386"/>
        </p:xfrm>
        <a:graphic>
          <a:graphicData uri="http://schemas.openxmlformats.org/presentationml/2006/ole">
            <mc:AlternateContent xmlns:mc="http://schemas.openxmlformats.org/markup-compatibility/2006">
              <mc:Choice xmlns:v="urn:schemas-microsoft-com:vml" Requires="v">
                <p:oleObj spid="_x0000_s1030" name="文档" r:id="rId3" imgW="3837245" imgH="2220603" progId="Word.Document.12">
                  <p:embed/>
                </p:oleObj>
              </mc:Choice>
              <mc:Fallback>
                <p:oleObj name="文档" r:id="rId3" imgW="3837245" imgH="2220603" progId="Word.Document.12">
                  <p:embed/>
                  <p:pic>
                    <p:nvPicPr>
                      <p:cNvPr id="0" name=""/>
                      <p:cNvPicPr/>
                      <p:nvPr/>
                    </p:nvPicPr>
                    <p:blipFill>
                      <a:blip r:embed="rId4"/>
                      <a:stretch>
                        <a:fillRect/>
                      </a:stretch>
                    </p:blipFill>
                    <p:spPr>
                      <a:xfrm>
                        <a:off x="692150" y="872843"/>
                        <a:ext cx="10807700" cy="6254386"/>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87278"/>
            <a:ext cx="10807700" cy="594508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近代以来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中国皇宫文物大量流失到西方国家。这一现象首先出现于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鸦片战争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第二次鸦片战争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甲午中日战争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八国联军侵华战争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第二次鸦片战争中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英法联军攻入北京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闯进圆明园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进行了大肆抢劫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之后又放火烧毁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造成中国皇宫文物的大量流失。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069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考点梳理整合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考点梳理整合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31573"/>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一、鸦片战争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打开中国市场。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借口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:1839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林则徐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虎门销烟。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爆发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1840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鸦片战争爆发。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反抗斗争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广东水师提督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关天培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等在虎门战死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江南提督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陈化成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在吴淞牺牲。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081517" y="2679492"/>
            <a:ext cx="121699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081517" y="3146835"/>
            <a:ext cx="12169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309522" y="3249568"/>
            <a:ext cx="7979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309522" y="3716911"/>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579634" y="3856032"/>
            <a:ext cx="12110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579634" y="4323375"/>
            <a:ext cx="12110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96060" y="4427532"/>
            <a:ext cx="12110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96060" y="4905266"/>
            <a:ext cx="12110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604"/>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(1)1842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清政府被迫与英国签订了中国近代史上第一个丧权辱国的不平等条约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南京条约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》。主要内容有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广州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、福州、</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厦门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、宁波、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五处为通商口岸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割</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香港岛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给英国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赔款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2 100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万银元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英商进出口货物应纳</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税款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必须经过双方协议。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(2)1843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英国又强迫清政府签订《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虎门条约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从中获得了领事裁判权、片面最惠国待遇和在通商口岸租地建房的权利。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(3)1844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清政府被迫与美国、法国分别签订了</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中美</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望厦条约</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和中法《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黄埔条约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330702" y="1328674"/>
            <a:ext cx="15846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330702" y="1796017"/>
            <a:ext cx="15846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156029" y="19209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156029" y="23882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587503" y="19209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587503" y="23882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039759" y="1920956"/>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039759" y="23882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86317" y="2523629"/>
            <a:ext cx="12068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86317" y="2980581"/>
            <a:ext cx="12068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10125858" y="252362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10125858" y="298058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338855" y="3671255"/>
            <a:ext cx="16307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338855" y="4138598"/>
            <a:ext cx="16307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1188193" y="6019600"/>
            <a:ext cx="16307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1188193" y="6486943"/>
            <a:ext cx="16307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4866574" y="6019600"/>
            <a:ext cx="16307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4866574" y="6486943"/>
            <a:ext cx="16307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5" grpId="0" animBg="1"/>
      <p:bldP spid="17" grpId="0" animBg="1"/>
      <p:bldP spid="20"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76477"/>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失败原因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清朝封建专制制度腐败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统治者昏庸愚昧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对内敌视人民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对外妥协投降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经济和武器装备落后。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鸦片战争的影响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鸦片战争改变了中国历史发展的进程。中国丧失了完整独立的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主权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中国社会的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自然经济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遭到破坏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开始从封建社会变为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半殖民地半封建社会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鸦片战争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成为中国近代史的开端。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868057" y="3302947"/>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868057" y="377029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7834321" y="3302947"/>
            <a:ext cx="161655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834321" y="3770290"/>
            <a:ext cx="16165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481830" y="3894783"/>
            <a:ext cx="36646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481830" y="4362126"/>
            <a:ext cx="36646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8504875" y="3894783"/>
            <a:ext cx="16678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8504875" y="4362126"/>
            <a:ext cx="16678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3456"/>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二、第二次鸦片战争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鸦片战争后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西方列强不满足既得利益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企图进一步打开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中国市场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扩大侵略权益。</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借口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英、法两国在俄、美两国的支持下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亚罗号事件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马神甫事件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为借口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对中国发动了第二次鸦片战争。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1856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英军炮轰广州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挑起战争。次年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英国和法国联合出兵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攻陷广州。</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1858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英法联军北上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攻陷大沽炮台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逼近天津。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英法联军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圆明园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进行了大肆抢劫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之后又放火烧毁。</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633885" y="1796265"/>
            <a:ext cx="158989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633885" y="2273999"/>
            <a:ext cx="15898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969993" y="2378156"/>
            <a:ext cx="127297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969993" y="2845499"/>
            <a:ext cx="12729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96061" y="2970438"/>
            <a:ext cx="79375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96060" y="3437781"/>
            <a:ext cx="793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428831" y="2970438"/>
            <a:ext cx="20184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428832" y="3437781"/>
            <a:ext cx="20184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311893" y="3577292"/>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311893" y="401346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5365111" y="413840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5365111" y="45953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5484353" y="4727578"/>
            <a:ext cx="16076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5484353" y="5194921"/>
            <a:ext cx="16076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7528129" y="4727578"/>
            <a:ext cx="117945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7528129" y="5194921"/>
            <a:ext cx="11794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7" grpId="0" animBg="1"/>
      <p:bldP spid="19"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63125"/>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(1)1858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清政府被迫与俄、美、英、法四国分别签订了《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天津条约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》。通过这些条约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西方列强获得了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外国公使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进驻北京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增开汉口、南京等十处为通商口岸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军舰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可以在长江各口岸自由航行等特权。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清政府在与英、法、美签订的《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通商章程善后条约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被迫承认了鸦片贸易的合法化。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(3)1860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清政府被迫签订中英、中法《北京条约》。在条约中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清政府承认《天津条约》继续有效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为商埠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割</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九龙司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地方一区给英国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赔款额也大幅增加</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212923" y="1505320"/>
            <a:ext cx="160054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212923" y="1972663"/>
            <a:ext cx="16005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052367" y="1505320"/>
            <a:ext cx="16327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052367" y="1972663"/>
            <a:ext cx="16327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149111" y="20872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149111" y="25649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0385629" y="2087211"/>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0385629" y="25649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237183" y="3261384"/>
            <a:ext cx="32680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237183" y="3739118"/>
            <a:ext cx="32680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149111" y="5011309"/>
            <a:ext cx="8140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149111" y="548904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1207142" y="5613981"/>
            <a:ext cx="116776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1207142" y="6081324"/>
            <a:ext cx="11677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5"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83226"/>
            <a:ext cx="10807700" cy="363791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第二次鸦片战争前后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沙俄强迫清政府签订一系列不平等条约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共割占了中国东北和西北</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150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多万平方千米领土。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第二次鸦片战争使中国丧失更多主权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英国、法国、美国等西方侵略势力由东南沿海一带深入到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长江中下游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沙俄占领中国北方大片领土。中国的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半殖民地化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程度进一步加深。</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620191" y="2128774"/>
            <a:ext cx="5846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620191" y="2596117"/>
            <a:ext cx="5846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8547327" y="3313338"/>
            <a:ext cx="20193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8547327" y="3780681"/>
            <a:ext cx="20193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311102" y="3905620"/>
            <a:ext cx="20395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311102" y="4372963"/>
            <a:ext cx="20395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0"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282</TotalTime>
  <Words>1204</Words>
  <Application>Microsoft Office PowerPoint</Application>
  <PresentationFormat>宽屏</PresentationFormat>
  <Paragraphs>51</Paragraphs>
  <Slides>18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2"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39</cp:revision>
  <dcterms:created xsi:type="dcterms:W3CDTF">2020-12-05T02:41:23Z</dcterms:created>
  <dcterms:modified xsi:type="dcterms:W3CDTF">2021-01-12T02:07:42Z</dcterms:modified>
</cp:coreProperties>
</file>