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Override PartName="/ppt/tags/tag205.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19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3"/>
  </p:notesMasterIdLst>
  <p:handoutMasterIdLst>
    <p:handoutMasterId r:id="rId44"/>
  </p:handoutMasterIdLst>
  <p:sldIdLst>
    <p:sldId id="331" r:id="rId6"/>
    <p:sldId id="332" r:id="rId7"/>
    <p:sldId id="333" r:id="rId8"/>
    <p:sldId id="627" r:id="rId9"/>
    <p:sldId id="335" r:id="rId10"/>
    <p:sldId id="261" r:id="rId11"/>
    <p:sldId id="628" r:id="rId12"/>
    <p:sldId id="629" r:id="rId13"/>
    <p:sldId id="630" r:id="rId14"/>
    <p:sldId id="631" r:id="rId15"/>
    <p:sldId id="280" r:id="rId16"/>
    <p:sldId id="632" r:id="rId17"/>
    <p:sldId id="633" r:id="rId18"/>
    <p:sldId id="634" r:id="rId19"/>
    <p:sldId id="635" r:id="rId20"/>
    <p:sldId id="278" r:id="rId21"/>
    <p:sldId id="272" r:id="rId22"/>
    <p:sldId id="422" r:id="rId23"/>
    <p:sldId id="423" r:id="rId24"/>
    <p:sldId id="519" r:id="rId25"/>
    <p:sldId id="551" r:id="rId26"/>
    <p:sldId id="636" r:id="rId27"/>
    <p:sldId id="290" r:id="rId28"/>
    <p:sldId id="637" r:id="rId29"/>
    <p:sldId id="577" r:id="rId30"/>
    <p:sldId id="424" r:id="rId31"/>
    <p:sldId id="427" r:id="rId32"/>
    <p:sldId id="428" r:id="rId33"/>
    <p:sldId id="279" r:id="rId34"/>
    <p:sldId id="273" r:id="rId35"/>
    <p:sldId id="346" r:id="rId36"/>
    <p:sldId id="347" r:id="rId37"/>
    <p:sldId id="540" r:id="rId38"/>
    <p:sldId id="541" r:id="rId39"/>
    <p:sldId id="306" r:id="rId40"/>
    <p:sldId id="348" r:id="rId41"/>
    <p:sldId id="638" r:id="rId42"/>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2.xml"/><Relationship Id="rId4" Type="http://schemas.openxmlformats.org/officeDocument/2006/relationships/tags" Target="../tags/tag40.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2.xml"/><Relationship Id="rId5" Type="http://schemas.openxmlformats.org/officeDocument/2006/relationships/tags" Target="../tags/tag54.xml"/><Relationship Id="rId4" Type="http://schemas.openxmlformats.org/officeDocument/2006/relationships/tags" Target="../tags/tag53.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2.xml"/><Relationship Id="rId4" Type="http://schemas.openxmlformats.org/officeDocument/2006/relationships/tags" Target="../tags/tag58.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3.xml"/><Relationship Id="rId5" Type="http://schemas.openxmlformats.org/officeDocument/2006/relationships/tags" Target="../tags/tag74.xml"/><Relationship Id="rId4" Type="http://schemas.openxmlformats.org/officeDocument/2006/relationships/tags" Target="../tags/tag73.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3.xml"/><Relationship Id="rId5" Type="http://schemas.openxmlformats.org/officeDocument/2006/relationships/tags" Target="../tags/tag79.xml"/><Relationship Id="rId4" Type="http://schemas.openxmlformats.org/officeDocument/2006/relationships/tags" Target="../tags/tag78.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3.xml"/><Relationship Id="rId5" Type="http://schemas.openxmlformats.org/officeDocument/2006/relationships/tags" Target="../tags/tag84.xml"/><Relationship Id="rId4" Type="http://schemas.openxmlformats.org/officeDocument/2006/relationships/tags" Target="../tags/tag8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3.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3.xml"/><Relationship Id="rId4" Type="http://schemas.openxmlformats.org/officeDocument/2006/relationships/tags" Target="../tags/tag10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3.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3.xml"/><Relationship Id="rId5" Type="http://schemas.openxmlformats.org/officeDocument/2006/relationships/tags" Target="../tags/tag116.xml"/><Relationship Id="rId4" Type="http://schemas.openxmlformats.org/officeDocument/2006/relationships/tags" Target="../tags/tag11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3.xml"/><Relationship Id="rId4" Type="http://schemas.openxmlformats.org/officeDocument/2006/relationships/tags" Target="../tags/tag12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3.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第十七讲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工业革命和国际共产主义运动的兴起</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第十七讲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工业革命和国际共产主义运动的兴起</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第十七讲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工业革命和国际共产主义运动的兴起</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第十七讲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工业革命和国际共产主义运动的兴起</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第十七讲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工业革命和国际共产主义运动的兴起</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xml"/><Relationship Id="rId2" Type="http://schemas.openxmlformats.org/officeDocument/2006/relationships/slideLayout" Target="../slideLayouts/slideLayout19.xml"/><Relationship Id="rId16" Type="http://schemas.openxmlformats.org/officeDocument/2006/relationships/tags" Target="../tags/tag5.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4.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8.xml"/><Relationship Id="rId2" Type="http://schemas.openxmlformats.org/officeDocument/2006/relationships/slideLayout" Target="../slideLayouts/slideLayout30.xml"/><Relationship Id="rId16" Type="http://schemas.openxmlformats.org/officeDocument/2006/relationships/tags" Target="../tags/tag6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6.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slide" Target="slide3.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slideLayout" Target="../slideLayouts/slideLayout46.xml"/><Relationship Id="rId17" Type="http://schemas.openxmlformats.org/officeDocument/2006/relationships/slide" Target="slide16.xml"/><Relationship Id="rId2" Type="http://schemas.openxmlformats.org/officeDocument/2006/relationships/tags" Target="../tags/tag127.xml"/><Relationship Id="rId16" Type="http://schemas.openxmlformats.org/officeDocument/2006/relationships/slide" Target="slide2.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slide" Target="slide29.xml"/><Relationship Id="rId10" Type="http://schemas.openxmlformats.org/officeDocument/2006/relationships/tags" Target="../tags/tag135.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 Target="slide5.xml"/><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5.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6.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7.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8.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tags" Target="../tags/tag159.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tags" Target="../tags/tag162.xml"/><Relationship Id="rId7" Type="http://schemas.openxmlformats.org/officeDocument/2006/relationships/slide" Target="slide16.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slide" Target="slide6.xml"/><Relationship Id="rId5" Type="http://schemas.openxmlformats.org/officeDocument/2006/relationships/slideLayout" Target="../slideLayouts/slideLayout4.xml"/><Relationship Id="rId4" Type="http://schemas.openxmlformats.org/officeDocument/2006/relationships/tags" Target="../tags/tag16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image" Target="../media/image6.jpeg"/><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image" Target="../media/image7.jpeg"/><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tags" Target="../tags/tag176.xml"/><Relationship Id="rId7" Type="http://schemas.openxmlformats.org/officeDocument/2006/relationships/slide" Target="slide1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slide" Target="slide6.xml"/><Relationship Id="rId5" Type="http://schemas.openxmlformats.org/officeDocument/2006/relationships/slideLayout" Target="../slideLayouts/slideLayout4.xml"/><Relationship Id="rId4" Type="http://schemas.openxmlformats.org/officeDocument/2006/relationships/tags" Target="../tags/tag17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image" Target="../media/image8.jpeg"/><Relationship Id="rId4" Type="http://schemas.openxmlformats.org/officeDocument/2006/relationships/slide" Target="slide1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slide" Target="slide1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3.xml"/><Relationship Id="rId1" Type="http://schemas.openxmlformats.org/officeDocument/2006/relationships/tags" Target="../tags/tag182.xml"/><Relationship Id="rId5" Type="http://schemas.openxmlformats.org/officeDocument/2006/relationships/image" Target="../media/image9.jpeg"/><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slide" Target="slide16.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5.xml"/><Relationship Id="rId1" Type="http://schemas.openxmlformats.org/officeDocument/2006/relationships/tags" Target="../tags/tag188.xml"/><Relationship Id="rId5" Type="http://schemas.openxmlformats.org/officeDocument/2006/relationships/slide" Target="slide35.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0.xml"/><Relationship Id="rId1" Type="http://schemas.openxmlformats.org/officeDocument/2006/relationships/tags" Target="../tags/tag189.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5.xml"/><Relationship Id="rId1" Type="http://schemas.openxmlformats.org/officeDocument/2006/relationships/tags" Target="../tags/tag191.xml"/></Relationships>
</file>

<file path=ppt/slides/_rels/slide32.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slide" Target="slide29.xml"/><Relationship Id="rId4"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6.xml"/><Relationship Id="rId1" Type="http://schemas.openxmlformats.org/officeDocument/2006/relationships/tags" Target="../tags/tag195.xml"/><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8.xml"/><Relationship Id="rId1" Type="http://schemas.openxmlformats.org/officeDocument/2006/relationships/tags" Target="../tags/tag197.xml"/><Relationship Id="rId4" Type="http://schemas.openxmlformats.org/officeDocument/2006/relationships/slide" Target="slide29.xml"/></Relationships>
</file>

<file path=ppt/slides/_rels/slide35.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slide" Target="slide29.xml"/><Relationship Id="rId5" Type="http://schemas.openxmlformats.org/officeDocument/2006/relationships/notesSlide" Target="../notesSlides/notesSlide3.xml"/><Relationship Id="rId4"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3.xml"/><Relationship Id="rId1" Type="http://schemas.openxmlformats.org/officeDocument/2006/relationships/tags" Target="../tags/tag202.xml"/><Relationship Id="rId4" Type="http://schemas.openxmlformats.org/officeDocument/2006/relationships/slide" Target="slide2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3.xml"/><Relationship Id="rId1" Type="http://schemas.openxmlformats.org/officeDocument/2006/relationships/tags" Target="../tags/tag143.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146.xml"/><Relationship Id="rId7" Type="http://schemas.openxmlformats.org/officeDocument/2006/relationships/slide" Target="slide1.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slide" Target="slide6.xml"/><Relationship Id="rId5" Type="http://schemas.openxmlformats.org/officeDocument/2006/relationships/notesSlide" Target="../notesSlides/notesSlide1.xml"/><Relationship Id="rId4" Type="http://schemas.openxmlformats.org/officeDocument/2006/relationships/slideLayout" Target="../slideLayouts/slideLayout3.xml"/><Relationship Id="rId9"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4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3.xml"/><Relationship Id="rId1" Type="http://schemas.openxmlformats.org/officeDocument/2006/relationships/tags" Target="../tags/tag1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1069975"/>
            <a:ext cx="10796270" cy="922020"/>
          </a:xfrm>
          <a:prstGeom prst="rect">
            <a:avLst/>
          </a:prstGeom>
          <a:noFill/>
          <a:ln w="9525">
            <a:noFill/>
          </a:ln>
        </p:spPr>
        <p:txBody>
          <a:bodyPr wrap="square" anchor="t">
            <a:spAutoFit/>
          </a:bodyPr>
          <a:lstStyle/>
          <a:p>
            <a:pPr algn="ctr">
              <a:lnSpc>
                <a:spcPct val="150000"/>
              </a:lnSpc>
            </a:pP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第十七</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工业革命和国际共产主义运动的兴起</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合 13"/>
          <p:cNvGrpSpPr/>
          <p:nvPr/>
        </p:nvGrpSpPr>
        <p:grpSpPr>
          <a:xfrm>
            <a:off x="3001010" y="2072005"/>
            <a:ext cx="6254115" cy="4521200"/>
            <a:chOff x="4726" y="3395"/>
            <a:chExt cx="9849" cy="7120"/>
          </a:xfrm>
        </p:grpSpPr>
        <p:grpSp>
          <p:nvGrpSpPr>
            <p:cNvPr id="66" name="组合 65"/>
            <p:cNvGrpSpPr/>
            <p:nvPr/>
          </p:nvGrpSpPr>
          <p:grpSpPr>
            <a:xfrm>
              <a:off x="4745" y="4857"/>
              <a:ext cx="9808" cy="1259"/>
              <a:chOff x="3027246" y="1986474"/>
              <a:chExt cx="5990707" cy="902160"/>
            </a:xfrm>
          </p:grpSpPr>
          <p:sp>
            <p:nvSpPr>
              <p:cNvPr id="38" name="圆角矩形 6">
                <a:hlinkClick r:id=""/>
              </p:cNvPr>
              <p:cNvSpPr/>
              <p:nvPr>
                <p:custDataLst>
                  <p:tags r:id="rId10"/>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1"/>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3"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4726" y="6349"/>
              <a:ext cx="9808" cy="1259"/>
              <a:chOff x="3043127" y="3212301"/>
              <a:chExt cx="5992288" cy="912996"/>
            </a:xfrm>
          </p:grpSpPr>
          <p:sp>
            <p:nvSpPr>
              <p:cNvPr id="42" name="圆角矩形 6">
                <a:hlinkClick r:id="" action="ppaction://noaction"/>
              </p:cNvPr>
              <p:cNvSpPr/>
              <p:nvPr>
                <p:custDataLst>
                  <p:tags r:id="rId8"/>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9"/>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4"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4767" y="9257"/>
              <a:ext cx="9808" cy="1259"/>
              <a:chOff x="3027246" y="4400809"/>
              <a:chExt cx="5990707" cy="927813"/>
            </a:xfrm>
          </p:grpSpPr>
          <p:sp>
            <p:nvSpPr>
              <p:cNvPr id="34" name="圆角矩形 6"/>
              <p:cNvSpPr/>
              <p:nvPr>
                <p:custDataLst>
                  <p:tags r:id="rId6"/>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7"/>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5"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 name="组合 1"/>
            <p:cNvGrpSpPr/>
            <p:nvPr/>
          </p:nvGrpSpPr>
          <p:grpSpPr>
            <a:xfrm>
              <a:off x="4767" y="3395"/>
              <a:ext cx="9808" cy="1257"/>
              <a:chOff x="3027246" y="1967738"/>
              <a:chExt cx="5990707" cy="920896"/>
            </a:xfrm>
          </p:grpSpPr>
          <p:sp>
            <p:nvSpPr>
              <p:cNvPr id="5" name="圆角矩形 6">
                <a:hlinkClick r:id=""/>
              </p:cNvPr>
              <p:cNvSpPr/>
              <p:nvPr>
                <p:custDataLst>
                  <p:tags r:id="rId4"/>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5"/>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6"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4750" y="7825"/>
              <a:ext cx="9808" cy="1259"/>
              <a:chOff x="3043127" y="3212301"/>
              <a:chExt cx="5992288" cy="912996"/>
            </a:xfrm>
          </p:grpSpPr>
          <p:sp>
            <p:nvSpPr>
              <p:cNvPr id="10" name="圆角矩形 6">
                <a:hlinkClick r:id="" action="ppaction://noaction"/>
              </p:cNvPr>
              <p:cNvSpPr/>
              <p:nvPr>
                <p:custDataLst>
                  <p:tags r:id="rId2"/>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3"/>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7"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54075" y="1487805"/>
            <a:ext cx="10420350"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指出世界铁路起源的地区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并概括</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1830—1870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年世界铁路发展的特点。（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）综合材料一、二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归纳铁路对人类社会生产生活产生了哪些重大影响。（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580890" y="3124200"/>
            <a:ext cx="2378075" cy="645160"/>
          </a:xfrm>
          <a:prstGeom prst="rect">
            <a:avLst/>
          </a:prstGeom>
        </p:spPr>
        <p:txBody>
          <a:bodyPr wrap="square">
            <a:spAutoFit/>
          </a:bodyPr>
          <a:lstStyle/>
          <a:p>
            <a:pPr>
              <a:lnSpc>
                <a:spcPct val="15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起源地：欧洲。</a:t>
            </a:r>
          </a:p>
        </p:txBody>
      </p:sp>
      <p:sp>
        <p:nvSpPr>
          <p:cNvPr id="7" name="矩形 6"/>
          <p:cNvSpPr/>
          <p:nvPr/>
        </p:nvSpPr>
        <p:spPr>
          <a:xfrm>
            <a:off x="2606675" y="3806190"/>
            <a:ext cx="6677660" cy="1198880"/>
          </a:xfrm>
          <a:prstGeom prst="rect">
            <a:avLst/>
          </a:prstGeom>
        </p:spPr>
        <p:txBody>
          <a:bodyPr wrap="square">
            <a:spAutoFit/>
          </a:bodyPr>
          <a:lstStyle/>
          <a:p>
            <a:pPr>
              <a:lnSpc>
                <a:spcPct val="15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特点：从欧洲走向世界，里程长，覆盖范围广；</a:t>
            </a:r>
          </a:p>
          <a:p>
            <a:pPr>
              <a:lnSpc>
                <a:spcPct val="15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各洲间发展不均衡；发展迅速。</a:t>
            </a:r>
          </a:p>
        </p:txBody>
      </p:sp>
      <p:sp>
        <p:nvSpPr>
          <p:cNvPr id="9" name="矩形 8"/>
          <p:cNvSpPr/>
          <p:nvPr/>
        </p:nvSpPr>
        <p:spPr>
          <a:xfrm>
            <a:off x="1248410" y="5091430"/>
            <a:ext cx="9620885" cy="1198880"/>
          </a:xfrm>
          <a:prstGeom prst="rect">
            <a:avLst/>
          </a:prstGeom>
        </p:spPr>
        <p:txBody>
          <a:bodyPr wrap="square">
            <a:spAutoFit/>
          </a:bodyPr>
          <a:lstStyle/>
          <a:p>
            <a:pPr>
              <a:lnSpc>
                <a:spcPct val="15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影响：提高了运输效率；改变了人们的生活方式；促进了经济发展；</a:t>
            </a:r>
          </a:p>
          <a:p>
            <a:pPr>
              <a:lnSpc>
                <a:spcPct val="15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加快了工业革命进程；加剧了地区间的经济发展不平衡；等等。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998492" y="1719616"/>
            <a:ext cx="6253480" cy="627895"/>
            <a:chOff x="1034884" y="629878"/>
            <a:chExt cx="5242203" cy="627895"/>
          </a:xfrm>
        </p:grpSpPr>
        <p:sp>
          <p:nvSpPr>
            <p:cNvPr id="7" name="圆角矩形 6">
              <a:hlinkClick r:id=""/>
            </p:cNvPr>
            <p:cNvSpPr/>
            <p:nvPr>
              <p:custDataLst>
                <p:tags r:id="rId2"/>
              </p:custDataLst>
            </p:nvPr>
          </p:nvSpPr>
          <p:spPr>
            <a:xfrm flipH="1">
              <a:off x="2547181" y="664168"/>
              <a:ext cx="3729906"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工人运动（</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高频考点</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p:txBody>
        </p:sp>
        <p:sp>
          <p:nvSpPr>
            <p:cNvPr id="22"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7"/>
          <p:cNvSpPr txBox="1"/>
          <p:nvPr/>
        </p:nvSpPr>
        <p:spPr>
          <a:xfrm>
            <a:off x="925195" y="2799080"/>
            <a:ext cx="9935210" cy="286131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4.[2018·河北，28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]阅读材料，综合运用所学知识探究问题。</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楷体" panose="02010609060101010101" charset="-122"/>
                <a:ea typeface="楷体" panose="02010609060101010101" charset="-122"/>
                <a:cs typeface="楷体" panose="02010609060101010101" charset="-122"/>
              </a:rPr>
              <a:t>歌曲承载历史记忆，是了解一个时代历史的窗口；歌曲表达民族情感，反映着一个民族的价值追求。对经典歌曲的理解和态度，体现着一个人的精神境界。</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414145" y="1468755"/>
            <a:ext cx="5080000" cy="829945"/>
          </a:xfrm>
          <a:prstGeom prst="rect">
            <a:avLst/>
          </a:prstGeom>
          <a:noFill/>
          <a:ln w="9525">
            <a:noFill/>
          </a:ln>
        </p:spPr>
        <p:txBody>
          <a:bodyPr>
            <a:spAutoFit/>
          </a:bodyPr>
          <a:lstStyle/>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【歌曲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419" name="p111-1.jpg" descr="id:2147517263;FounderCES"/>
          <p:cNvPicPr>
            <a:picLocks noChangeAspect="1"/>
          </p:cNvPicPr>
          <p:nvPr/>
        </p:nvPicPr>
        <p:blipFill>
          <a:blip r:embed="rId4"/>
          <a:stretch>
            <a:fillRect/>
          </a:stretch>
        </p:blipFill>
        <p:spPr>
          <a:xfrm>
            <a:off x="3848100" y="2298700"/>
            <a:ext cx="3615055" cy="4061460"/>
          </a:xfrm>
          <a:prstGeom prst="rect">
            <a:avLst/>
          </a:prstGeom>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80465" y="1322705"/>
            <a:ext cx="5080000" cy="1198880"/>
          </a:xfrm>
          <a:prstGeom prst="rect">
            <a:avLst/>
          </a:prstGeom>
          <a:noFill/>
          <a:ln w="9525">
            <a:noFill/>
          </a:ln>
        </p:spPr>
        <p:txBody>
          <a:bodyPr>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【歌曲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楷体" panose="02010609060101010101" charset="-122"/>
              <a:ea typeface="楷体" panose="02010609060101010101" charset="-122"/>
              <a:cs typeface="楷体" panose="02010609060101010101" charset="-122"/>
            </a:endParaRPr>
          </a:p>
          <a:p>
            <a:r>
              <a:rPr lang="en-US" sz="2400" b="1">
                <a:solidFill>
                  <a:srgbClr val="000000"/>
                </a:solidFill>
                <a:latin typeface="楷体" panose="02010609060101010101" charset="-122"/>
                <a:ea typeface="楷体" panose="02010609060101010101" charset="-122"/>
                <a:cs typeface="楷体" panose="02010609060101010101" charset="-122"/>
              </a:rPr>
              <a:t>1935</a:t>
            </a:r>
            <a:r>
              <a:rPr lang="zh-CN" sz="2400" b="1">
                <a:solidFill>
                  <a:srgbClr val="000000"/>
                </a:solidFill>
                <a:latin typeface="楷体" panose="02010609060101010101" charset="-122"/>
                <a:ea typeface="楷体" panose="02010609060101010101" charset="-122"/>
                <a:cs typeface="楷体" panose="02010609060101010101" charset="-122"/>
              </a:rPr>
              <a:t>年电影《风云儿女》主题歌</a:t>
            </a:r>
            <a:endParaRPr lang="zh-CN" altLang="en-US" sz="2400" b="1">
              <a:latin typeface="楷体" panose="02010609060101010101" charset="-122"/>
              <a:ea typeface="楷体" panose="02010609060101010101" charset="-122"/>
              <a:cs typeface="楷体" panose="02010609060101010101" charset="-122"/>
            </a:endParaRPr>
          </a:p>
        </p:txBody>
      </p:sp>
      <p:pic>
        <p:nvPicPr>
          <p:cNvPr id="420" name="义勇军进行曲.jpg" descr="id:2147517270;FounderCES"/>
          <p:cNvPicPr>
            <a:picLocks noChangeAspect="1"/>
          </p:cNvPicPr>
          <p:nvPr/>
        </p:nvPicPr>
        <p:blipFill>
          <a:blip r:embed="rId4"/>
          <a:stretch>
            <a:fillRect/>
          </a:stretch>
        </p:blipFill>
        <p:spPr>
          <a:xfrm>
            <a:off x="2682240" y="2459355"/>
            <a:ext cx="5678805" cy="4011930"/>
          </a:xfrm>
          <a:prstGeom prst="rect">
            <a:avLst/>
          </a:prstGeom>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14070" y="1346835"/>
            <a:ext cx="10695305" cy="1863725"/>
          </a:xfrm>
          <a:prstGeom prst="rect">
            <a:avLst/>
          </a:prstGeom>
          <a:noFill/>
          <a:ln w="9525">
            <a:noFill/>
          </a:ln>
        </p:spPr>
        <p:txBody>
          <a:bodyPr wrap="square">
            <a:spAutoFit/>
          </a:bodyPr>
          <a:lstStyle/>
          <a:p>
            <a:pPr indent="0">
              <a:lnSpc>
                <a:spcPct val="12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【歌曲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中国人民志愿军战歌</a:t>
            </a:r>
          </a:p>
          <a:p>
            <a:pPr indent="0">
              <a:lnSpc>
                <a:spcPct val="12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雄赳赳</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气昂昂</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跨过鸭绿江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保和平</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卫祖国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就是保家乡</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中国好儿女</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齐心团结紧</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抗美援朝</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打败美帝野心狼</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653415" y="3069590"/>
            <a:ext cx="10841355"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）据材料和所学知识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指出三首歌曲的创作分别与哪一重大历史事件直接相关。（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）并分别概括这些事件反映的当时社会急需解决的主要问题。（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682625" y="4269105"/>
            <a:ext cx="10617200" cy="645160"/>
          </a:xfrm>
          <a:prstGeom prst="rect">
            <a:avLst/>
          </a:prstGeom>
        </p:spPr>
        <p:txBody>
          <a:bodyPr wrap="square">
            <a:spAutoFit/>
          </a:bodyPr>
          <a:lstStyle/>
          <a:p>
            <a:pPr>
              <a:lnSpc>
                <a:spcPct val="150000"/>
              </a:lnSpc>
            </a:pPr>
            <a:r>
              <a:rPr lang="en-US" altLang="zh-CN" sz="24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历史事件：歌曲1是巴黎公社运动；歌曲2是抗日战争；歌曲3是抗美援朝战争。</a:t>
            </a:r>
            <a:endPar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551180" y="4920615"/>
            <a:ext cx="11158855" cy="1753235"/>
          </a:xfrm>
          <a:prstGeom prst="rect">
            <a:avLst/>
          </a:prstGeom>
        </p:spPr>
        <p:txBody>
          <a:bodyPr wrap="square">
            <a:spAutoFit/>
          </a:bodyPr>
          <a:lstStyle/>
          <a:p>
            <a:pPr>
              <a:lnSpc>
                <a:spcPct val="150000"/>
              </a:lnSpc>
            </a:pPr>
            <a:r>
              <a:rPr lang="en-US" altLang="zh-CN" sz="24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主要问题：巴黎公社时普法战争法国战败，阶级矛盾激化；抗日战争时中日民族矛盾不断上升，民族危机加深；抗美援朝时美国侵略朝鲜，新中国的安全面临严重威胁。</a:t>
            </a:r>
            <a:endPar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4390" y="2081530"/>
            <a:ext cx="8141970" cy="977265"/>
          </a:xfrm>
          <a:prstGeom prst="rect">
            <a:avLst/>
          </a:prstGeom>
          <a:noFill/>
        </p:spPr>
        <p:txBody>
          <a:bodyPr wrap="none" rtlCol="0" anchor="t">
            <a:spAutoFit/>
          </a:bodyPr>
          <a:lstStyle/>
          <a:p>
            <a:pPr indent="0">
              <a:lnSpc>
                <a:spcPct val="12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）据材料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归纳三首歌曲体现的共同革命精神。（</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p>
        </p:txBody>
      </p:sp>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814955" y="3569970"/>
            <a:ext cx="5255895" cy="1198880"/>
          </a:xfrm>
          <a:prstGeom prst="rect">
            <a:avLst/>
          </a:prstGeom>
        </p:spPr>
        <p:txBody>
          <a:bodyPr wrap="square">
            <a:spAutoFit/>
          </a:bodyPr>
          <a:lstStyle/>
          <a:p>
            <a:pPr>
              <a:lnSpc>
                <a:spcPct val="150000"/>
              </a:lnSpc>
            </a:pPr>
            <a:r>
              <a:rPr lang="en-US" altLang="zh-CN" sz="24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爱国主义精神，不怕牺牲、视死如归的精神；团结一致的集体主义精神。</a:t>
            </a:r>
            <a:endPar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5480" y="2809245"/>
            <a:ext cx="350520" cy="1653856"/>
            <a:chOff x="6385743" y="2576511"/>
            <a:chExt cx="350520" cy="1591445"/>
          </a:xfrm>
        </p:grpSpPr>
        <p:sp>
          <p:nvSpPr>
            <p:cNvPr id="10" name="椭圆 9"/>
            <p:cNvSpPr/>
            <p:nvPr/>
          </p:nvSpPr>
          <p:spPr>
            <a:xfrm>
              <a:off x="6385743" y="257651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807276"/>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2413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1889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28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1174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596125" y="2790826"/>
            <a:ext cx="7446650" cy="2090415"/>
            <a:chOff x="3266299" y="1902235"/>
            <a:chExt cx="7446914" cy="2090558"/>
          </a:xfrm>
        </p:grpSpPr>
        <p:sp>
          <p:nvSpPr>
            <p:cNvPr id="18" name="文本框 2">
              <a:hlinkClick r:id="rId3" action="ppaction://hlinksldjump"/>
            </p:cNvPr>
            <p:cNvSpPr txBox="1"/>
            <p:nvPr/>
          </p:nvSpPr>
          <p:spPr>
            <a:xfrm>
              <a:off x="3270109" y="1902235"/>
              <a:ext cx="6972547" cy="830002"/>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第一次工业革命、珍妮机、瓦特改进</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蒸汽机、蒸汽机车</a:t>
              </a:r>
            </a:p>
          </p:txBody>
        </p:sp>
        <p:sp>
          <p:nvSpPr>
            <p:cNvPr id="23" name="文本框 2">
              <a:hlinkClick r:id="rId4" action="ppaction://hlinksldjump"/>
            </p:cNvPr>
            <p:cNvSpPr txBox="1"/>
            <p:nvPr/>
          </p:nvSpPr>
          <p:spPr>
            <a:xfrm>
              <a:off x="3266299" y="3162791"/>
              <a:ext cx="7446914" cy="830002"/>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马克思和恩格斯的革命活动、《共产党</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宣言》、巴黎公社运动</a:t>
              </a:r>
            </a:p>
          </p:txBody>
        </p:sp>
      </p:gr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29560"/>
            <a:ext cx="9661525" cy="901700"/>
            <a:chOff x="1034884" y="558758"/>
            <a:chExt cx="8774046" cy="901700"/>
          </a:xfrm>
        </p:grpSpPr>
        <p:sp>
          <p:nvSpPr>
            <p:cNvPr id="17" name="圆角矩形 6">
              <a:hlinkClick r:id="rId6" action="ppaction://hlinksldjump"/>
            </p:cNvPr>
            <p:cNvSpPr/>
            <p:nvPr>
              <p:custDataLst>
                <p:tags r:id="rId3"/>
              </p:custDataLst>
            </p:nvPr>
          </p:nvSpPr>
          <p:spPr>
            <a:xfrm flipH="1">
              <a:off x="2642642" y="558758"/>
              <a:ext cx="7166288" cy="90106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第一次工业革命、珍妮机、瓦特改进蒸汽机、蒸汽机车</a:t>
              </a:r>
            </a:p>
          </p:txBody>
        </p:sp>
        <p:sp>
          <p:nvSpPr>
            <p:cNvPr id="18" name="椭圆 7"/>
            <p:cNvSpPr>
              <a:spLocks noChangeAspect="1"/>
            </p:cNvSpPr>
            <p:nvPr>
              <p:custDataLst>
                <p:tags r:id="rId4"/>
              </p:custDataLst>
            </p:nvPr>
          </p:nvSpPr>
          <p:spPr>
            <a:xfrm>
              <a:off x="1034884" y="558758"/>
              <a:ext cx="1511454" cy="901700"/>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46456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通过珍妮机、蒸汽机、铁路和现代工厂制度等的出现，初步理解工业化时代来临的历史意义</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093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682740" y="3223260"/>
            <a:ext cx="506031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统编教材九上第</a:t>
            </a:r>
            <a:r>
              <a:rPr lang="en-US" sz="2400" b="0">
                <a:latin typeface="宋体" panose="02010600030101010101" pitchFamily="2" charset="-122"/>
                <a:ea typeface="宋体" panose="02010600030101010101" pitchFamily="2" charset="-122"/>
                <a:cs typeface="宋体" panose="02010600030101010101" pitchFamily="2" charset="-122"/>
              </a:rPr>
              <a:t>20</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P94</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P97</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2"/>
            </p:custDataLst>
          </p:nvPr>
        </p:nvGraphicFramePr>
        <p:xfrm>
          <a:off x="664845" y="4663440"/>
          <a:ext cx="10741660" cy="1899920"/>
        </p:xfrm>
        <a:graphic>
          <a:graphicData uri="http://schemas.openxmlformats.org/drawingml/2006/table">
            <a:tbl>
              <a:tblPr firstRow="1" bandRow="1">
                <a:tableStyleId>{5940675A-B579-460E-94D1-54222C63F5DA}</a:tableStyleId>
              </a:tblPr>
              <a:tblGrid>
                <a:gridCol w="1263650"/>
                <a:gridCol w="715645"/>
                <a:gridCol w="8762365"/>
              </a:tblGrid>
              <a:tr h="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纺织技术的革新</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17世纪末，英国君主立宪制建立后，政局稳定，资本主义经济迅速发展，国内外市场不断扩大</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国内外市场对棉纺织品的需求迅速增长，刺激了棉纺织生产方式的改进和新技术的发明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736600" y="1710055"/>
          <a:ext cx="10681335" cy="3840480"/>
        </p:xfrm>
        <a:graphic>
          <a:graphicData uri="http://schemas.openxmlformats.org/drawingml/2006/table">
            <a:tbl>
              <a:tblPr firstRow="1" bandRow="1">
                <a:tableStyleId>{5940675A-B579-460E-94D1-54222C63F5DA}</a:tableStyleId>
              </a:tblPr>
              <a:tblGrid>
                <a:gridCol w="1323975"/>
                <a:gridCol w="882015"/>
                <a:gridCol w="5202555"/>
                <a:gridCol w="3272790"/>
              </a:tblGrid>
              <a:tr h="38404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纺织技术的革新</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1733年，凯伊发明了飞梭，提高了织布速度</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1765年，哈格里夫斯发明了纺纱机，将它命名为“珍妮机”，最初的珍妮机经过改进后，大大提高了生产效率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后来，其他生产部门纷纷发明、制造机器，促进了生产的发展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哈格里夫斯发明的</a:t>
                      </a: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纺纱机</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422" name="image18-.jpg"/>
          <p:cNvPicPr>
            <a:picLocks noChangeAspect="1"/>
          </p:cNvPicPr>
          <p:nvPr/>
        </p:nvPicPr>
        <p:blipFill>
          <a:blip r:embed="rId5"/>
          <a:stretch>
            <a:fillRect/>
          </a:stretch>
        </p:blipFill>
        <p:spPr>
          <a:xfrm>
            <a:off x="8202930" y="2120265"/>
            <a:ext cx="3138805" cy="2375535"/>
          </a:xfrm>
          <a:prstGeom prst="rect">
            <a:avLst/>
          </a:prstGeom>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137285" y="1777365"/>
          <a:ext cx="9732010" cy="3291840"/>
        </p:xfrm>
        <a:graphic>
          <a:graphicData uri="http://schemas.openxmlformats.org/drawingml/2006/table">
            <a:tbl>
              <a:tblPr firstRow="1" bandRow="1">
                <a:tableStyleId>{5940675A-B579-460E-94D1-54222C63F5DA}</a:tableStyleId>
              </a:tblPr>
              <a:tblGrid>
                <a:gridCol w="683895"/>
                <a:gridCol w="815975"/>
                <a:gridCol w="8232140"/>
              </a:tblGrid>
              <a:tr h="353060">
                <a:tc rowSpan="4">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蒸汽机的改进</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早期发明的蒸汽机用于抽干矿井中的积水，很不完善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90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人物</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发明家</a:t>
                      </a:r>
                      <a:r>
                        <a:rPr lang="en-US" sz="2400" b="0">
                          <a:solidFill>
                            <a:srgbClr val="000000"/>
                          </a:solidFill>
                          <a:latin typeface="宋体" panose="02010600030101010101" pitchFamily="2" charset="-122"/>
                          <a:ea typeface="宋体" panose="02010600030101010101" pitchFamily="2" charset="-122"/>
                          <a:cs typeface="方正黑体_GBK" charset="0"/>
                        </a:rPr>
                        <a:t>瓦特</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041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应用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改进的蒸汽机成为主要的动力来源。1785年首先在纺织部门投入使用。后来，化工、冶金、采矿等许多生产部门都开始使用蒸汽机。19世纪30年代，蒸汽机成为主要动力来源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768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蒸汽机的广泛应用是生产领域的一次意义重大的飞跃，它极大地提高了生产力，使工业革命得以更快地向纵深发展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3034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413" name="17.eps" descr="id:2147517189;FounderCES"/>
          <p:cNvPicPr>
            <a:picLocks noChangeAspect="1"/>
          </p:cNvPicPr>
          <p:nvPr>
            <p:custDataLst>
              <p:tags r:id="rId2"/>
            </p:custDataLst>
          </p:nvPr>
        </p:nvPicPr>
        <p:blipFill>
          <a:blip r:embed="rId4"/>
          <a:stretch>
            <a:fillRect/>
          </a:stretch>
        </p:blipFill>
        <p:spPr>
          <a:xfrm>
            <a:off x="635000" y="2789555"/>
            <a:ext cx="11010265" cy="30283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050925" y="1703705"/>
          <a:ext cx="10004425" cy="4389120"/>
        </p:xfrm>
        <a:graphic>
          <a:graphicData uri="http://schemas.openxmlformats.org/drawingml/2006/table">
            <a:tbl>
              <a:tblPr firstRow="1" bandRow="1">
                <a:tableStyleId>{5940675A-B579-460E-94D1-54222C63F5DA}</a:tableStyleId>
              </a:tblPr>
              <a:tblGrid>
                <a:gridCol w="517525"/>
                <a:gridCol w="861695"/>
                <a:gridCol w="8625205"/>
              </a:tblGrid>
              <a:tr h="839470">
                <a:tc rowSpan="4">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现代工厂制度确立</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动力变化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早期的工厂基本上都用水作动力；19世纪30年代，蒸汽机成为主要的动力来源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73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地点变化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早期的工厂一般都设在水流湍急的乡村而不是城市；瓦特蒸汽机提供了更有效便捷的动力，从此，工厂可以设在远离河流的地方，工厂的规模也变得更大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530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工人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主要是女工和童工，成年男工主要从事技术性工作和充当监工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49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确立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进入19世纪，传统的手工工场逐渐被大工厂替代，现代工厂制度最终确立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2"/>
            </p:custDataLst>
          </p:nvPr>
        </p:nvGraphicFramePr>
        <p:xfrm>
          <a:off x="702945" y="1492885"/>
          <a:ext cx="10832465" cy="4937760"/>
        </p:xfrm>
        <a:graphic>
          <a:graphicData uri="http://schemas.openxmlformats.org/drawingml/2006/table">
            <a:tbl>
              <a:tblPr firstRow="1" bandRow="1">
                <a:tableStyleId>{5940675A-B579-460E-94D1-54222C63F5DA}</a:tableStyleId>
              </a:tblPr>
              <a:tblGrid>
                <a:gridCol w="584835"/>
                <a:gridCol w="763905"/>
                <a:gridCol w="5469890"/>
                <a:gridCol w="4013835"/>
              </a:tblGrid>
              <a:tr h="1185545">
                <a:tc rowSpan="3">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火车</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蒸汽机车</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19世纪初，已经有人开始修建 “铁路”来运输货物，那时的路轨是木制的，车厢是由马匹拉动的。工业革命的开展需要更多的原料以及将产品运输到市场对交通运输提出更高的要求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6073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发明</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1825年，由斯蒂芬森设计的蒸汽机车拖着车厢载着450名乘客正式试车，标志着铁路时代的开始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10000"/>
                        </a:lnSpc>
                        <a:buNone/>
                      </a:pPr>
                      <a:r>
                        <a:rPr lang="en-US" sz="2400" b="0">
                          <a:solidFill>
                            <a:srgbClr val="000000"/>
                          </a:solidFill>
                          <a:latin typeface="仿宋" panose="02010609060101010101" charset="-122"/>
                          <a:ea typeface="仿宋" panose="02010609060101010101" charset="-122"/>
                          <a:cs typeface="仿宋" panose="02010609060101010101" charset="-122"/>
                        </a:rPr>
                        <a:t>1825年斯蒂芬森试验</a:t>
                      </a:r>
                    </a:p>
                    <a:p>
                      <a:pPr indent="0" algn="ctr">
                        <a:lnSpc>
                          <a:spcPct val="110000"/>
                        </a:lnSpc>
                        <a:buNone/>
                      </a:pPr>
                      <a:r>
                        <a:rPr lang="en-US" sz="2400" b="0">
                          <a:solidFill>
                            <a:srgbClr val="000000"/>
                          </a:solidFill>
                          <a:latin typeface="仿宋" panose="02010609060101010101" charset="-122"/>
                          <a:ea typeface="仿宋" panose="02010609060101010101" charset="-122"/>
                          <a:cs typeface="仿宋" panose="02010609060101010101" charset="-122"/>
                        </a:rPr>
                        <a:t>蒸汽机车</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8590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1830年以后，英国掀起投资建设铁路的狂潮，到1851年，英国建成了总长约1万千米的铁路网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423" name="image19-.jpg"/>
          <p:cNvPicPr>
            <a:picLocks noChangeAspect="1"/>
          </p:cNvPicPr>
          <p:nvPr/>
        </p:nvPicPr>
        <p:blipFill>
          <a:blip r:embed="rId5"/>
          <a:stretch>
            <a:fillRect/>
          </a:stretch>
        </p:blipFill>
        <p:spPr>
          <a:xfrm>
            <a:off x="7619365" y="3183890"/>
            <a:ext cx="3797300" cy="2276475"/>
          </a:xfrm>
          <a:prstGeom prst="rect">
            <a:avLst/>
          </a:prstGeom>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2"/>
            </p:custDataLst>
          </p:nvPr>
        </p:nvGraphicFramePr>
        <p:xfrm>
          <a:off x="1228725" y="1668145"/>
          <a:ext cx="9671050" cy="4389120"/>
        </p:xfrm>
        <a:graphic>
          <a:graphicData uri="http://schemas.openxmlformats.org/drawingml/2006/table">
            <a:tbl>
              <a:tblPr firstRow="1" bandRow="1">
                <a:tableStyleId>{5940675A-B579-460E-94D1-54222C63F5DA}</a:tableStyleId>
              </a:tblPr>
              <a:tblGrid>
                <a:gridCol w="1369695"/>
                <a:gridCol w="930910"/>
                <a:gridCol w="7370445"/>
              </a:tblGrid>
              <a:tr h="4438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火车</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蒸汽机车</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铁路时代的到来为社会提供了更为快捷、廉价、便利的交通，使生产和市场之间的联系变得更加密切</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18135">
                <a:tc grid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工业革命影响</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工业革命极大地提高了社会生产力水平，人类进入“蒸汽时代”。19世纪中期，英国已成为世界上第一个工业国家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grid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工业革命拓展</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从18世纪后期起，其他西方国家纷纷学习英国的先进技术和生产经验。法国、美国、德国等国先后进行工业革命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70255" y="1570990"/>
            <a:ext cx="9180830" cy="879475"/>
            <a:chOff x="1034884" y="629878"/>
            <a:chExt cx="7804435" cy="638030"/>
          </a:xfrm>
        </p:grpSpPr>
        <p:sp>
          <p:nvSpPr>
            <p:cNvPr id="17" name="圆角矩形 6">
              <a:hlinkClick r:id="rId6" action="ppaction://hlinksldjump"/>
            </p:cNvPr>
            <p:cNvSpPr/>
            <p:nvPr>
              <p:custDataLst>
                <p:tags r:id="rId3"/>
              </p:custDataLst>
            </p:nvPr>
          </p:nvSpPr>
          <p:spPr>
            <a:xfrm flipH="1">
              <a:off x="2455639" y="629878"/>
              <a:ext cx="6383680" cy="62789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马克思和恩格斯的革命活动、《共产党宣言》、</a:t>
              </a:r>
            </a:p>
            <a:p>
              <a:pPr algn="l" fontAlgn="auto"/>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巴黎公社运动</a:t>
              </a:r>
            </a:p>
          </p:txBody>
        </p:sp>
        <p:sp>
          <p:nvSpPr>
            <p:cNvPr id="18" name="椭圆 7"/>
            <p:cNvSpPr>
              <a:spLocks noChangeAspect="1"/>
            </p:cNvSpPr>
            <p:nvPr>
              <p:custDataLst>
                <p:tags r:id="rId4"/>
              </p:custDataLst>
            </p:nvPr>
          </p:nvSpPr>
          <p:spPr>
            <a:xfrm>
              <a:off x="1034884" y="629878"/>
              <a:ext cx="1511441" cy="638030"/>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70255" y="3096260"/>
            <a:ext cx="10397490"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了解马克思、恩格斯的革命活动和《共产党宣言》的发表，理解马克思主义诞生的历史意义。</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5887720" y="2662555"/>
            <a:ext cx="526224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统编教材九上第</a:t>
            </a:r>
            <a:r>
              <a:rPr lang="en-US" sz="2400" b="0">
                <a:latin typeface="宋体" panose="02010600030101010101" pitchFamily="2" charset="-122"/>
                <a:ea typeface="宋体" panose="02010600030101010101" pitchFamily="2" charset="-122"/>
                <a:cs typeface="宋体" panose="02010600030101010101" pitchFamily="2" charset="-122"/>
              </a:rPr>
              <a:t>21</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P98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P101</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2" name="表格 1"/>
          <p:cNvGraphicFramePr/>
          <p:nvPr>
            <p:custDataLst>
              <p:tags r:id="rId2"/>
            </p:custDataLst>
          </p:nvPr>
        </p:nvGraphicFramePr>
        <p:xfrm>
          <a:off x="904558" y="4470400"/>
          <a:ext cx="9899650" cy="1097280"/>
        </p:xfrm>
        <a:graphic>
          <a:graphicData uri="http://schemas.openxmlformats.org/drawingml/2006/table">
            <a:tbl>
              <a:tblPr firstRow="1" bandRow="1">
                <a:tableStyleId>{5940675A-B579-460E-94D1-54222C63F5DA}</a:tableStyleId>
              </a:tblPr>
              <a:tblGrid>
                <a:gridCol w="968375"/>
                <a:gridCol w="8931275"/>
              </a:tblGrid>
              <a:tr h="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马克思</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1818年5月5日，卡尔·马克思生于德国特利尔市。1883年3月14日，马克思在伦敦去世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恩格斯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1820年，恩格斯出身于一个德国工厂主家庭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683260" y="1644650"/>
          <a:ext cx="10876280" cy="4421505"/>
        </p:xfrm>
        <a:graphic>
          <a:graphicData uri="http://schemas.openxmlformats.org/drawingml/2006/table">
            <a:tbl>
              <a:tblPr firstRow="1" bandRow="1">
                <a:tableStyleId>{5940675A-B579-460E-94D1-54222C63F5DA}</a:tableStyleId>
              </a:tblPr>
              <a:tblGrid>
                <a:gridCol w="822960"/>
                <a:gridCol w="7174230"/>
                <a:gridCol w="2879090"/>
              </a:tblGrid>
              <a:tr h="323088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生活</a:t>
                      </a:r>
                    </a:p>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经历</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马克思中学时代就立志为“人类的幸福和我们自身的完美”而奋斗</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马克思多次在《莱茵报》上发表文章，抨击普鲁士政府</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在巴黎，马克思结识了恩格斯。两位青年一起讨论各种理论和欧洲工人运动，从此，恩格斯不仅成为马克思思想、事业上志同道合的战友，在经济上也给予马克思很多支持</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1849年，马克思移居伦敦。他在大英博物馆的阅览室里写下了大量著作，其中，《资本论》是影响巨大的杰作之一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《资本论》书影</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424" name="image20-.jpg"/>
          <p:cNvPicPr>
            <a:picLocks noChangeAspect="1"/>
          </p:cNvPicPr>
          <p:nvPr/>
        </p:nvPicPr>
        <p:blipFill>
          <a:blip r:embed="rId5"/>
          <a:stretch>
            <a:fillRect/>
          </a:stretch>
        </p:blipFill>
        <p:spPr>
          <a:xfrm>
            <a:off x="8900795" y="1703070"/>
            <a:ext cx="2423795" cy="3581400"/>
          </a:xfrm>
          <a:prstGeom prst="rect">
            <a:avLst/>
          </a:prstGeom>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310005" y="2295525"/>
          <a:ext cx="9125585" cy="2743200"/>
        </p:xfrm>
        <a:graphic>
          <a:graphicData uri="http://schemas.openxmlformats.org/drawingml/2006/table">
            <a:tbl>
              <a:tblPr firstRow="1" bandRow="1">
                <a:tableStyleId>{5940675A-B579-460E-94D1-54222C63F5DA}</a:tableStyleId>
              </a:tblPr>
              <a:tblGrid>
                <a:gridCol w="1499235"/>
                <a:gridCol w="1061720"/>
                <a:gridCol w="6564630"/>
              </a:tblGrid>
              <a:tr h="4095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理论</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形成</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马克思、恩格斯批判地继承了前人思想的精华，形成了马克思主义理论，主要包括马克思主义哲学、政治经济学和科学社会主义三个组成部分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2575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《共产党宣言》</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1848年，马克思、恩格斯为共产主义者同盟起草的纲领《共产党宣言》在伦敦正式出版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521335" y="1419225"/>
          <a:ext cx="11056620" cy="5627370"/>
        </p:xfrm>
        <a:graphic>
          <a:graphicData uri="http://schemas.openxmlformats.org/drawingml/2006/table">
            <a:tbl>
              <a:tblPr firstRow="1" bandRow="1">
                <a:tableStyleId>{5940675A-B579-460E-94D1-54222C63F5DA}</a:tableStyleId>
              </a:tblPr>
              <a:tblGrid>
                <a:gridCol w="548640"/>
                <a:gridCol w="518795"/>
                <a:gridCol w="6767830"/>
                <a:gridCol w="3221355"/>
              </a:tblGrid>
              <a:tr h="2127885">
                <a:tc>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共</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产</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党</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宣</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言</a:t>
                      </a:r>
                    </a:p>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指出有文字记载的全部历史都是阶级斗争的历史。人类进入资本主义时代，整个社会日益分裂为两大对立阶级：资产阶级和无产阶级。资本主义社会必将被没有阶级剥削和压迫的共产主义社会所取代</a:t>
                      </a:r>
                    </a:p>
                    <a:p>
                      <a:pPr indent="0">
                        <a:lnSpc>
                          <a:spcPct val="1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肯定资产阶级在历史上曾起到非常革命的作用。“资产阶级在它的不到一百年的阶级统治中所创造的生产力，比过去一切世代创造的全部生产力还要多，还要大。”</a:t>
                      </a:r>
                    </a:p>
                    <a:p>
                      <a:pPr indent="0">
                        <a:lnSpc>
                          <a:spcPct val="1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工人阶级创造了巨大的社会财富，但他们相对日益贫困</a:t>
                      </a:r>
                    </a:p>
                    <a:p>
                      <a:pPr indent="0">
                        <a:lnSpc>
                          <a:spcPct val="1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号召工人阶级组织起来，建立无产阶级自己的政党，即共产党，用暴力推翻资产阶级统治，进行无产阶级革命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《共产党宣言》书影</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425" name="image21-.jpg"/>
          <p:cNvPicPr>
            <a:picLocks noChangeAspect="1"/>
          </p:cNvPicPr>
          <p:nvPr/>
        </p:nvPicPr>
        <p:blipFill>
          <a:blip r:embed="rId5"/>
          <a:stretch>
            <a:fillRect/>
          </a:stretch>
        </p:blipFill>
        <p:spPr>
          <a:xfrm>
            <a:off x="8531860" y="1486535"/>
            <a:ext cx="2888615" cy="4442460"/>
          </a:xfrm>
          <a:prstGeom prst="rect">
            <a:avLst/>
          </a:prstGeom>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090930" y="1784350"/>
          <a:ext cx="10030460" cy="3840480"/>
        </p:xfrm>
        <a:graphic>
          <a:graphicData uri="http://schemas.openxmlformats.org/drawingml/2006/table">
            <a:tbl>
              <a:tblPr firstRow="1" bandRow="1">
                <a:tableStyleId>{5940675A-B579-460E-94D1-54222C63F5DA}</a:tableStyleId>
              </a:tblPr>
              <a:tblGrid>
                <a:gridCol w="1348740"/>
                <a:gridCol w="835025"/>
                <a:gridCol w="7846695"/>
              </a:tblGrid>
              <a:tr h="1708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《共产党宣言》</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产党宣言》的发表，标志着马克思主义的诞生。马克思主义是科学的理论，创造性地提示了人类社会发展规律。马克思主义是人民的理论，第一次创立了人民实现自身解放的思想体系。马克思主义是实践的理论，指引着人民改造世界的行动。马克思主义是不断发展的开放的理论，始终站在时代前沿。从此，无产阶级的斗争有了科学理论的指导，国际共产主义运动兴起并蓬勃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525780" y="1442720"/>
          <a:ext cx="11146790" cy="4989830"/>
        </p:xfrm>
        <a:graphic>
          <a:graphicData uri="http://schemas.openxmlformats.org/drawingml/2006/table">
            <a:tbl>
              <a:tblPr firstRow="1" bandRow="1">
                <a:tableStyleId>{5940675A-B579-460E-94D1-54222C63F5DA}</a:tableStyleId>
              </a:tblPr>
              <a:tblGrid>
                <a:gridCol w="687705"/>
                <a:gridCol w="802005"/>
                <a:gridCol w="742950"/>
                <a:gridCol w="8914130"/>
              </a:tblGrid>
              <a:tr h="565150">
                <a:tc rowSpan="6">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实践</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第一国际</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马克思主义诞生后，国际工人运动进入一个新的历史时期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1864年，英国、法国、德国等国的工人代表联合起来成立了国际工人协会，史称“第一国际”</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巴黎公社运动</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1870年，法国在普法战争中失败，社会矛盾激化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62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领导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第一国际的法国支部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法国工人阶级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04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政权建立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1871年3月18日，巴黎的无产阶级和人民群众举行武装起义，推翻了资产阶级反动统治，3月28日，建立了世界上第一个无产阶级政权——巴黎公社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2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1871年5月28日，资产阶级反动政府勾结普军联合反扑，公社失败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05" y="2730500"/>
            <a:ext cx="4968240" cy="2033266"/>
            <a:chOff x="3549527" y="2100735"/>
            <a:chExt cx="5107993" cy="2033249"/>
          </a:xfrm>
        </p:grpSpPr>
        <p:sp>
          <p:nvSpPr>
            <p:cNvPr id="18" name="文本框 2">
              <a:hlinkClick r:id="rId3"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5"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2"/>
            </p:custDataLst>
          </p:nvPr>
        </p:nvGraphicFramePr>
        <p:xfrm>
          <a:off x="866140" y="2345055"/>
          <a:ext cx="10513060" cy="3950208"/>
        </p:xfrm>
        <a:graphic>
          <a:graphicData uri="http://schemas.openxmlformats.org/drawingml/2006/table">
            <a:tbl>
              <a:tblPr firstRow="1" bandRow="1">
                <a:tableStyleId>{5940675A-B579-460E-94D1-54222C63F5DA}</a:tableStyleId>
              </a:tblPr>
              <a:tblGrid>
                <a:gridCol w="1639570"/>
                <a:gridCol w="1226820"/>
                <a:gridCol w="1288415"/>
                <a:gridCol w="908685"/>
                <a:gridCol w="2277110"/>
                <a:gridCol w="1818005"/>
                <a:gridCol w="1354455"/>
              </a:tblGrid>
              <a:tr h="271145">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rowSpan="4">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工业革命</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30</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1</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瓦特改良蒸汽机</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原因、</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70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英国的衰落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原因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工业化的影响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30</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1</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铁路发展</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特点、</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文本框 1"/>
          <p:cNvSpPr txBox="1"/>
          <p:nvPr/>
        </p:nvSpPr>
        <p:spPr>
          <a:xfrm>
            <a:off x="725170" y="3151505"/>
            <a:ext cx="10556240" cy="3415030"/>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）第一次工业革命的完成</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标志着世界市场初步形成。</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）英国能够最早进行第一次工业革命的政治前提是英国君主立宪制的确立。</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）第一次工业革命的新能源是煤炭</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动力是改进的蒸汽机。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）第一次工业革命的标志是改进的蒸汽机的广泛使用</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把人类社会带进“蒸汽时代”。</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）瓦特是对蒸汽机作了改进</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而不是发明了蒸汽机。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955040" y="1500505"/>
            <a:ext cx="10373995" cy="488759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）《共产党宣言》的发表成为马克思主义诞生标志的原因</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《共产党宣言》第一次较为系统、完整地阐述了马克思主义的基本原理。</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）《共产党宣言》是代表无产阶级利益的纲领性文件。</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）法国里昂工人起义、英国宪章运动和德国西里西亚织工起义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标志着无产阶级作为一支独立的政治力量登上历史舞台</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而《共产党宣言》则标志着无产阶级理论的诞生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从此无产阶级革命运动有了革命理论的指导。</a:t>
            </a:r>
          </a:p>
          <a:p>
            <a:pPr indent="0">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）科学社会主义是马克思主义的一个重要组成部分，而不是全部。马克思主义是一套完整的科学理论体系，包括三个部分：马克思主义哲学、政治经济学和科学社会主义。</a:t>
            </a:r>
          </a:p>
          <a:p>
            <a:pPr indent="0">
              <a:lnSpc>
                <a:spcPct val="13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）巴黎公社运动是无产阶级建立政权的第一次伟大尝试。</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282898"/>
            <a:ext cx="3103246" cy="580390"/>
            <a:chOff x="2455866" y="664479"/>
            <a:chExt cx="2770987" cy="580390"/>
          </a:xfrm>
        </p:grpSpPr>
        <p:sp>
          <p:nvSpPr>
            <p:cNvPr id="4" name="圆角矩形 6">
              <a:hlinkClick r:id=""/>
            </p:cNvPr>
            <p:cNvSpPr/>
            <p:nvPr>
              <p:custDataLst>
                <p:tags r:id="rId3"/>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2"/>
            </p:custDataLst>
          </p:nvPr>
        </p:nvGraphicFramePr>
        <p:xfrm>
          <a:off x="771525" y="2070100"/>
          <a:ext cx="10436860" cy="5189220"/>
        </p:xfrm>
        <a:graphic>
          <a:graphicData uri="http://schemas.openxmlformats.org/drawingml/2006/table">
            <a:tbl>
              <a:tblPr firstRow="1" bandRow="1">
                <a:tableStyleId>{5940675A-B579-460E-94D1-54222C63F5DA}</a:tableStyleId>
              </a:tblPr>
              <a:tblGrid>
                <a:gridCol w="1123950"/>
                <a:gridCol w="9312910"/>
              </a:tblGrid>
              <a:tr h="38862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探究一：工业革命改变世界面貌的表现</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0447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生产力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工业革命大幅度提高了社会生产力，丰富了人们的物质生活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680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生产</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关系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引起了社会结构的变化，产生了直接对立的两大新兴阶级——资产阶级和无产阶级。资产阶级随着经济实力的迅速增长，逐渐战胜封建势力，掌握政权；无产阶级遭受了沉重的剥削与压迫，越来越贫困，他们逐渐觉悟，要求改变自己受剥削、受压迫的命运，开始起来斗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城市</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促进了近代城市的兴起与发展，改变了社会生活面貌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034415" y="1792605"/>
          <a:ext cx="10104755" cy="3840480"/>
        </p:xfrm>
        <a:graphic>
          <a:graphicData uri="http://schemas.openxmlformats.org/drawingml/2006/table">
            <a:tbl>
              <a:tblPr firstRow="1" bandRow="1">
                <a:tableStyleId>{5940675A-B579-460E-94D1-54222C63F5DA}</a:tableStyleId>
              </a:tblPr>
              <a:tblGrid>
                <a:gridCol w="1123950"/>
                <a:gridCol w="8980805"/>
              </a:tblGrid>
              <a:tr h="38862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探究一：工业革命改变世界面貌的表现</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4038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地区</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联系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密切了世界各地之间的联系，客观上把资本主义先进的生产技术和生产方式传播到世界各地，改变了世界面貌。亚、非、拉美等落后地区加快了殖民地半殖民地化的进程，受到日益严重的掠夺，使东方从属于西方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72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格局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率先完成工业革命的英国很快成为世界霸主，国际关系格局发生重大变化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2"/>
            </p:custDataLst>
          </p:nvPr>
        </p:nvGraphicFramePr>
        <p:xfrm>
          <a:off x="938530" y="1515745"/>
          <a:ext cx="10149840" cy="3387725"/>
        </p:xfrm>
        <a:graphic>
          <a:graphicData uri="http://schemas.openxmlformats.org/drawingml/2006/table">
            <a:tbl>
              <a:tblPr firstRow="1" bandRow="1">
                <a:tableStyleId>{5940675A-B579-460E-94D1-54222C63F5DA}</a:tableStyleId>
              </a:tblPr>
              <a:tblGrid>
                <a:gridCol w="1325880"/>
                <a:gridCol w="8823960"/>
              </a:tblGrid>
              <a:tr h="46164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探究二：马克思主义诞生的历史条件</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1877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经济基础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工业革命推动了资本主义经济的迅速发展，为马克思主义的诞生奠定了社会经济基础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84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阶级基础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法国里昂工人起义、英国宪章运动和德国西里西亚织工起义等独立的工人运动兴起，为马克思主义的诞生奠定了阶级基础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63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思想基础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对德意志古典哲学、英国古典政治经济学和英法空想社会主义学说的批判继承，为马克思主义的诞生奠定了思想基础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个人努力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马克思、恩格斯适应时代的需要，亲自参加工人运动的斗争与实践，积累了丰富的实践经验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1028953" y="1608018"/>
            <a:ext cx="3103246" cy="580390"/>
            <a:chOff x="2455866" y="664479"/>
            <a:chExt cx="2770987" cy="580390"/>
          </a:xfrm>
        </p:grpSpPr>
        <p:sp>
          <p:nvSpPr>
            <p:cNvPr id="4" name="圆角矩形 6">
              <a:hlinkClick r:id=""/>
            </p:cNvPr>
            <p:cNvSpPr/>
            <p:nvPr>
              <p:custDataLst>
                <p:tags r:id="rId3"/>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6" name="表格 5"/>
          <p:cNvGraphicFramePr/>
          <p:nvPr>
            <p:custDataLst>
              <p:tags r:id="rId2"/>
            </p:custDataLst>
          </p:nvPr>
        </p:nvGraphicFramePr>
        <p:xfrm>
          <a:off x="1130300" y="2729865"/>
          <a:ext cx="9429115" cy="3306445"/>
        </p:xfrm>
        <a:graphic>
          <a:graphicData uri="http://schemas.openxmlformats.org/drawingml/2006/table">
            <a:tbl>
              <a:tblPr firstRow="1" bandRow="1">
                <a:tableStyleId>{5940675A-B579-460E-94D1-54222C63F5DA}</a:tableStyleId>
              </a:tblPr>
              <a:tblGrid>
                <a:gridCol w="1292860"/>
                <a:gridCol w="8136255"/>
              </a:tblGrid>
              <a:tr h="21653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比较一：正确认识工业革命与巴黎公社运动的历史地位</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75780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工业革命</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工业革命是资本主义生产力发展的结果，同时，又成为促进资本主义发展的强大动力，使资本主义发展到一个新的阶段</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工业革命使资产阶级牢固确立了资本主义在世界范围内的统治地位，把人类社会带进“蒸汽时代”</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2"/>
            </p:custDataLst>
          </p:nvPr>
        </p:nvGraphicFramePr>
        <p:xfrm>
          <a:off x="765175" y="1517650"/>
          <a:ext cx="10621010" cy="4937760"/>
        </p:xfrm>
        <a:graphic>
          <a:graphicData uri="http://schemas.openxmlformats.org/drawingml/2006/table">
            <a:tbl>
              <a:tblPr firstRow="1" bandRow="1">
                <a:tableStyleId>{5940675A-B579-460E-94D1-54222C63F5DA}</a:tableStyleId>
              </a:tblPr>
              <a:tblGrid>
                <a:gridCol w="1292860"/>
                <a:gridCol w="9328150"/>
              </a:tblGrid>
              <a:tr h="21653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比较一：正确认识工业革命与巴黎公社运动的历史地位</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2199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巴黎公</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社运动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巴黎公社运动是19世纪30年代以来国际工人运动的最高峰，也是这一阶段国际工人运动的一个总结，它借鉴和继承了18世纪末法国大革命的经验，根据当时工人阶级和劳动群众的利益与愿望，作了可贵的尝试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巴黎公社运动打破了旧的国家机器，建立了无产阶级专政，是对马克思主义进行的一次伟大尝试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因此，巴黎公社运动在国际工人运动史和马克思主义发展史上占有重要的地位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149985" y="2045335"/>
          <a:ext cx="9801860" cy="3840480"/>
        </p:xfrm>
        <a:graphic>
          <a:graphicData uri="http://schemas.openxmlformats.org/drawingml/2006/table">
            <a:tbl>
              <a:tblPr firstRow="1" bandRow="1">
                <a:tableStyleId>{5940675A-B579-460E-94D1-54222C63F5DA}</a:tableStyleId>
              </a:tblPr>
              <a:tblGrid>
                <a:gridCol w="1602105"/>
                <a:gridCol w="4082415"/>
                <a:gridCol w="4117340"/>
              </a:tblGrid>
              <a:tr h="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比较二：巴黎公社运动与英、法、美资产阶级革命的不同</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384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巴黎公社运动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英、法、美资产阶级革命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领导阶级</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无产阶级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资产阶级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56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无产阶级建立并掌握政权，是建立政权的第一次伟大尝试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资产阶级建立并掌握政权，走上资本主义发展道路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6609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无产阶级革命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资产阶级革命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2"/>
            </p:custDataLst>
          </p:nvPr>
        </p:nvGraphicFramePr>
        <p:xfrm>
          <a:off x="877570" y="1512570"/>
          <a:ext cx="10527665" cy="4828032"/>
        </p:xfrm>
        <a:graphic>
          <a:graphicData uri="http://schemas.openxmlformats.org/drawingml/2006/table">
            <a:tbl>
              <a:tblPr firstRow="1" bandRow="1">
                <a:tableStyleId>{5940675A-B579-460E-94D1-54222C63F5DA}</a:tableStyleId>
              </a:tblPr>
              <a:tblGrid>
                <a:gridCol w="1744980"/>
                <a:gridCol w="1226820"/>
                <a:gridCol w="1288415"/>
                <a:gridCol w="908685"/>
                <a:gridCol w="2277110"/>
                <a:gridCol w="1818005"/>
                <a:gridCol w="1263650"/>
              </a:tblGrid>
              <a:tr h="271145">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rowSpan="3">
                  <a:txBody>
                    <a:bodyPr/>
                    <a:lstStyle/>
                    <a:p>
                      <a:pPr indent="0" algn="ctr">
                        <a:lnSpc>
                          <a:spcPct val="120000"/>
                        </a:lnSpc>
                        <a:buNone/>
                      </a:pP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工业革命</a:t>
                      </a:r>
                      <a:endPar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nSpc>
                          <a:spcPct val="12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工业革命的影响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折线图表型选择题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原因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工业革命的影响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21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工业革命的影响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文字型</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6898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国际共产</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主义运动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28</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1</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《国际歌》</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问题、</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精神</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本讲内容从五年考点分布上看始终是热点，涉及题目较多、分值较高。属于高频考点。建议复习时重点理解工业革命的影响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746240" y="3015294"/>
            <a:ext cx="350520" cy="1346301"/>
            <a:chOff x="9715" y="2017"/>
            <a:chExt cx="552" cy="2120"/>
          </a:xfrm>
        </p:grpSpPr>
        <p:sp>
          <p:nvSpPr>
            <p:cNvPr id="10" name="椭圆 9"/>
            <p:cNvSpPr/>
            <p:nvPr/>
          </p:nvSpPr>
          <p:spPr>
            <a:xfrm>
              <a:off x="9715" y="2017"/>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716" y="3586"/>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72865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03959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96335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76038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5665470" y="2962910"/>
            <a:ext cx="5935345" cy="1468755"/>
            <a:chOff x="7910" y="3610"/>
            <a:chExt cx="9347" cy="2313"/>
          </a:xfrm>
        </p:grpSpPr>
        <p:sp>
          <p:nvSpPr>
            <p:cNvPr id="18" name="文本框 2">
              <a:hlinkClick r:id="rId3" action="ppaction://hlinksldjump"/>
            </p:cNvPr>
            <p:cNvSpPr txBox="1"/>
            <p:nvPr/>
          </p:nvSpPr>
          <p:spPr>
            <a:xfrm>
              <a:off x="7927" y="3610"/>
              <a:ext cx="933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工业革命（高频考点）</a:t>
              </a:r>
            </a:p>
          </p:txBody>
        </p:sp>
        <p:sp>
          <p:nvSpPr>
            <p:cNvPr id="20" name="文本框 2">
              <a:hlinkClick r:id="rId4" action="ppaction://hlinksldjump"/>
            </p:cNvPr>
            <p:cNvSpPr txBox="1"/>
            <p:nvPr/>
          </p:nvSpPr>
          <p:spPr>
            <a:xfrm>
              <a:off x="7910" y="519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工人运动（高频考点）</a:t>
              </a:r>
            </a:p>
          </p:txBody>
        </p:sp>
      </p:gr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209201"/>
            <a:ext cx="6091556" cy="627895"/>
            <a:chOff x="1034884" y="629878"/>
            <a:chExt cx="5106464" cy="627895"/>
          </a:xfrm>
        </p:grpSpPr>
        <p:sp>
          <p:nvSpPr>
            <p:cNvPr id="7" name="圆角矩形 6">
              <a:hlinkClick r:id="rId6" action="ppaction://hlinksldjump"/>
            </p:cNvPr>
            <p:cNvSpPr/>
            <p:nvPr>
              <p:custDataLst>
                <p:tags r:id="rId2"/>
              </p:custDataLst>
            </p:nvPr>
          </p:nvSpPr>
          <p:spPr>
            <a:xfrm flipH="1">
              <a:off x="2547181" y="664168"/>
              <a:ext cx="359416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工业革命（</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高频考点</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p>
          </p:txBody>
        </p:sp>
        <p:sp>
          <p:nvSpPr>
            <p:cNvPr id="22"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2876550"/>
            <a:ext cx="11059795"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2020·河北，18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下图信息表明，英国</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7"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8"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836365" y="30225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360" y="1267460"/>
            <a:ext cx="6901815" cy="883920"/>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pic>
        <p:nvPicPr>
          <p:cNvPr id="417" name="w2.eps" descr="id:2147517233;FounderCES"/>
          <p:cNvPicPr>
            <a:picLocks noChangeAspect="1"/>
          </p:cNvPicPr>
          <p:nvPr/>
        </p:nvPicPr>
        <p:blipFill>
          <a:blip r:embed="rId9"/>
          <a:stretch>
            <a:fillRect/>
          </a:stretch>
        </p:blipFill>
        <p:spPr>
          <a:xfrm>
            <a:off x="2626360" y="3560445"/>
            <a:ext cx="4665345" cy="1521460"/>
          </a:xfrm>
          <a:prstGeom prst="rect">
            <a:avLst/>
          </a:prstGeom>
        </p:spPr>
      </p:pic>
      <p:sp>
        <p:nvSpPr>
          <p:cNvPr id="100" name="文本框 99"/>
          <p:cNvSpPr txBox="1"/>
          <p:nvPr/>
        </p:nvSpPr>
        <p:spPr>
          <a:xfrm>
            <a:off x="1584325" y="5126990"/>
            <a:ext cx="7754620" cy="368300"/>
          </a:xfrm>
          <a:prstGeom prst="rect">
            <a:avLst/>
          </a:prstGeom>
          <a:noFill/>
          <a:ln w="9525">
            <a:noFill/>
          </a:ln>
        </p:spPr>
        <p:txBody>
          <a:bodyPr wrap="square">
            <a:spAutoFit/>
          </a:bodyPr>
          <a:lstStyle/>
          <a:p>
            <a:pPr indent="0"/>
            <a:r>
              <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英国</a:t>
            </a:r>
            <a:r>
              <a:rPr lang="en-US"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1854—1856</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年间原材料、食品、工业制造品进出口贸易比重统计图</a:t>
            </a:r>
            <a:r>
              <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rPr>
              <a:t>）</a:t>
            </a:r>
          </a:p>
        </p:txBody>
      </p:sp>
      <p:sp>
        <p:nvSpPr>
          <p:cNvPr id="9" name="文本框 8"/>
          <p:cNvSpPr txBox="1"/>
          <p:nvPr/>
        </p:nvSpPr>
        <p:spPr>
          <a:xfrm>
            <a:off x="588645" y="5392420"/>
            <a:ext cx="805434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从事“三角贸易”　</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成为工业国家</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进入“电气时代”</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建成“福利国家”</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76580" y="1275080"/>
            <a:ext cx="11098530" cy="1050290"/>
          </a:xfrm>
          <a:prstGeom prst="rect">
            <a:avLst/>
          </a:prstGeom>
          <a:noFill/>
          <a:ln w="9525">
            <a:noFill/>
          </a:ln>
        </p:spPr>
        <p:txBody>
          <a:bodyPr wrap="square">
            <a:spAutoFit/>
          </a:bodyPr>
          <a:lstStyle/>
          <a:p>
            <a:pPr indent="0">
              <a:lnSpc>
                <a:spcPct val="13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对下图中甲、乙线及导致甲、乙线数据变化原因的判断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都正确的是（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6096000" y="2667000"/>
            <a:ext cx="6074410" cy="3569970"/>
            <a:chOff x="9646" y="4591"/>
            <a:chExt cx="9566" cy="5622"/>
          </a:xfrm>
        </p:grpSpPr>
        <p:sp>
          <p:nvSpPr>
            <p:cNvPr id="2" name="文本框 1"/>
            <p:cNvSpPr txBox="1"/>
            <p:nvPr/>
          </p:nvSpPr>
          <p:spPr>
            <a:xfrm>
              <a:off x="9646" y="4591"/>
              <a:ext cx="9567" cy="580"/>
            </a:xfrm>
            <a:prstGeom prst="rect">
              <a:avLst/>
            </a:prstGeom>
            <a:noFill/>
            <a:ln w="9525">
              <a:noFill/>
            </a:ln>
          </p:spPr>
          <p:txBody>
            <a:bodyPr wrap="square">
              <a:spAutoFit/>
            </a:bodyPr>
            <a:lstStyle/>
            <a:p>
              <a:pPr indent="0" algn="ctr"/>
              <a:r>
                <a:rPr lang="zh-CN" b="1">
                  <a:solidFill>
                    <a:srgbClr val="000000"/>
                  </a:solidFill>
                  <a:latin typeface="宋体" panose="02010600030101010101" pitchFamily="2" charset="-122"/>
                  <a:ea typeface="宋体" panose="02010600030101010101" pitchFamily="2" charset="-122"/>
                  <a:cs typeface="方正书宋_GBK" charset="0"/>
                </a:rPr>
                <a:t>英国棉手织工场工人和棉纺织厂工人人数统计图</a:t>
              </a:r>
              <a:endParaRPr lang="zh-CN" altLang="en-US" b="1">
                <a:solidFill>
                  <a:srgbClr val="000000"/>
                </a:solidFill>
                <a:latin typeface="宋体" panose="02010600030101010101" pitchFamily="2" charset="-122"/>
                <a:ea typeface="宋体" panose="02010600030101010101" pitchFamily="2" charset="-122"/>
                <a:cs typeface="方正书宋_GBK" charset="0"/>
              </a:endParaRPr>
            </a:p>
          </p:txBody>
        </p:sp>
        <p:pic>
          <p:nvPicPr>
            <p:cNvPr id="418" name="XJT2.EPS" descr="id:2147517240;FounderCES"/>
            <p:cNvPicPr>
              <a:picLocks noChangeAspect="1"/>
            </p:cNvPicPr>
            <p:nvPr/>
          </p:nvPicPr>
          <p:blipFill>
            <a:blip r:embed="rId4"/>
            <a:stretch>
              <a:fillRect/>
            </a:stretch>
          </p:blipFill>
          <p:spPr>
            <a:xfrm>
              <a:off x="10653" y="5539"/>
              <a:ext cx="8094" cy="4675"/>
            </a:xfrm>
            <a:prstGeom prst="rect">
              <a:avLst/>
            </a:prstGeom>
          </p:spPr>
        </p:pic>
      </p:grpSp>
      <p:sp>
        <p:nvSpPr>
          <p:cNvPr id="4" name="文本框 3"/>
          <p:cNvSpPr txBox="1"/>
          <p:nvPr/>
        </p:nvSpPr>
        <p:spPr>
          <a:xfrm>
            <a:off x="473710" y="2240280"/>
            <a:ext cx="6290945" cy="452310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甲线是对棉手织工场工人人数的统计</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0">
              <a:lnSpc>
                <a:spcPct val="150000"/>
              </a:lnSpc>
            </a:pP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甲、乙线数据变化的原因是工业革命</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乙线是对棉手织工场工人人数的统计</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0">
              <a:lnSpc>
                <a:spcPct val="150000"/>
              </a:lnSpc>
            </a:pP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甲、乙线数据变化的原因是第二次工业革命</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甲线是对棉纺织厂工人人数的统计</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0">
              <a:lnSpc>
                <a:spcPct val="150000"/>
              </a:lnSpc>
            </a:pP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甲、乙线数据变化的原因是工业革命</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乙线是对棉纺织厂工人人数的统计</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0">
              <a:lnSpc>
                <a:spcPct val="150000"/>
              </a:lnSpc>
            </a:pP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甲、乙线数据变化的原因是第二次工业革命</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2653620" y="18236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69950" y="1290955"/>
            <a:ext cx="1039050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3.[2017·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，30</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综合运用所学知识回答问题。（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1830—1870</a:t>
            </a:r>
            <a:r>
              <a:rPr lang="zh-CN" sz="2400" b="1">
                <a:solidFill>
                  <a:srgbClr val="000000"/>
                </a:solidFill>
                <a:latin typeface="楷体" panose="02010609060101010101" charset="-122"/>
                <a:ea typeface="楷体" panose="02010609060101010101" charset="-122"/>
                <a:cs typeface="楷体" panose="02010609060101010101" charset="-122"/>
              </a:rPr>
              <a:t>年世界铁路里程统计表（</a:t>
            </a:r>
            <a:r>
              <a:rPr lang="zh-CN" sz="2400" b="1">
                <a:solidFill>
                  <a:srgbClr val="000000"/>
                </a:solidFill>
                <a:latin typeface="楷体" panose="02010609060101010101" charset="-122"/>
                <a:ea typeface="楷体" panose="02010609060101010101" charset="-122"/>
                <a:cs typeface="楷体" panose="02010609060101010101" charset="-122"/>
                <a:sym typeface="+mn-ea"/>
              </a:rPr>
              <a:t>单位</a:t>
            </a:r>
            <a:r>
              <a:rPr lang="en-US" sz="2400" b="1">
                <a:solidFill>
                  <a:srgbClr val="000000"/>
                </a:solidFill>
                <a:latin typeface="楷体" panose="02010609060101010101" charset="-122"/>
                <a:ea typeface="楷体" panose="02010609060101010101" charset="-122"/>
                <a:cs typeface="楷体" panose="02010609060101010101" charset="-122"/>
                <a:sym typeface="+mn-ea"/>
              </a:rPr>
              <a:t>：</a:t>
            </a:r>
            <a:r>
              <a:rPr lang="zh-CN" sz="2400" b="1">
                <a:solidFill>
                  <a:srgbClr val="000000"/>
                </a:solidFill>
                <a:latin typeface="楷体" panose="02010609060101010101" charset="-122"/>
                <a:ea typeface="楷体" panose="02010609060101010101" charset="-122"/>
                <a:cs typeface="楷体" panose="02010609060101010101" charset="-122"/>
                <a:sym typeface="+mn-ea"/>
              </a:rPr>
              <a:t>英里</a:t>
            </a:r>
            <a:r>
              <a:rPr lang="zh-CN"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graphicFrame>
        <p:nvGraphicFramePr>
          <p:cNvPr id="2" name="表格 1"/>
          <p:cNvGraphicFramePr/>
          <p:nvPr>
            <p:custDataLst>
              <p:tags r:id="rId2"/>
            </p:custDataLst>
          </p:nvPr>
        </p:nvGraphicFramePr>
        <p:xfrm>
          <a:off x="1112520" y="2557145"/>
          <a:ext cx="8705850" cy="3511296"/>
        </p:xfrm>
        <a:graphic>
          <a:graphicData uri="http://schemas.openxmlformats.org/drawingml/2006/table">
            <a:tbl>
              <a:tblPr firstRow="1" bandRow="1">
                <a:tableStyleId>{5940675A-B579-460E-94D1-54222C63F5DA}</a:tableStyleId>
              </a:tblPr>
              <a:tblGrid>
                <a:gridCol w="1887220"/>
                <a:gridCol w="2099945"/>
                <a:gridCol w="1573530"/>
                <a:gridCol w="1572260"/>
                <a:gridCol w="1572895"/>
              </a:tblGrid>
              <a:tr h="365760">
                <a:tc>
                  <a:txBody>
                    <a:bodyPr/>
                    <a:lstStyle/>
                    <a:p>
                      <a:pPr indent="0" algn="ctr">
                        <a:lnSpc>
                          <a:spcPct val="120000"/>
                        </a:lnSpc>
                        <a:buNone/>
                      </a:pPr>
                      <a:r>
                        <a:rPr lang="en-US" sz="2400" b="1">
                          <a:solidFill>
                            <a:srgbClr val="000000"/>
                          </a:solidFill>
                          <a:latin typeface="黑体" panose="02010609060101010101" pitchFamily="49" charset="-122"/>
                          <a:ea typeface="黑体" panose="02010609060101010101" pitchFamily="49" charset="-122"/>
                          <a:cs typeface="NEU-BZ-S92" charset="0"/>
                        </a:rPr>
                        <a:t> </a:t>
                      </a:r>
                      <a:endParaRPr lang="en-US" altLang="en-US" sz="2400" b="1">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1830年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1840年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1850年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1870年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欧洲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60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1800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14000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65000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北美洲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2800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9000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56000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亚洲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5100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南美洲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1800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非洲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1100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澳洲</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楷体_GBK" charset="0"/>
                        </a:rPr>
                        <a:t>—</a:t>
                      </a:r>
                      <a:endParaRPr lang="en-US" altLang="en-US" sz="2400" b="0">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5265">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楷体_GBK" charset="0"/>
                        </a:rPr>
                        <a:t>全世界总计</a:t>
                      </a:r>
                      <a:endParaRPr lang="en-US" altLang="en-US" sz="2400" b="0">
                        <a:solidFill>
                          <a:srgbClr val="000000"/>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60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4600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23200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130000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5623560" y="5767070"/>
            <a:ext cx="5080000" cy="829945"/>
          </a:xfrm>
          <a:prstGeom prst="rect">
            <a:avLst/>
          </a:prstGeom>
          <a:noFill/>
          <a:ln w="9525">
            <a:noFill/>
          </a:ln>
        </p:spPr>
        <p:txBody>
          <a:bodyPr>
            <a:spAutoFit/>
          </a:bodyPr>
          <a:lstStyle/>
          <a:p>
            <a:pPr indent="0"/>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=1.609344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公里</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395095" y="1879600"/>
            <a:ext cx="9348470" cy="3229610"/>
          </a:xfrm>
          <a:prstGeom prst="rect">
            <a:avLst/>
          </a:prstGeom>
          <a:noFill/>
          <a:ln w="9525">
            <a:noFill/>
          </a:ln>
        </p:spPr>
        <p:txBody>
          <a:bodyPr wrap="square">
            <a:spAutoFit/>
          </a:bodyPr>
          <a:lstStyle/>
          <a:p>
            <a:pPr indent="0">
              <a:lnSpc>
                <a:spcPct val="17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19</a:t>
            </a:r>
            <a:r>
              <a:rPr lang="zh-CN" sz="2400" b="1">
                <a:solidFill>
                  <a:srgbClr val="000000"/>
                </a:solidFill>
                <a:latin typeface="楷体" panose="02010609060101010101" charset="-122"/>
                <a:ea typeface="楷体" panose="02010609060101010101" charset="-122"/>
                <a:cs typeface="楷体" panose="02010609060101010101" charset="-122"/>
              </a:rPr>
              <a:t>世纪末</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世界铁路发展到</a:t>
            </a:r>
            <a:r>
              <a:rPr lang="en-US" sz="2400" b="1">
                <a:solidFill>
                  <a:srgbClr val="000000"/>
                </a:solidFill>
                <a:latin typeface="楷体" panose="02010609060101010101" charset="-122"/>
                <a:ea typeface="楷体" panose="02010609060101010101" charset="-122"/>
                <a:cs typeface="楷体" panose="02010609060101010101" charset="-122"/>
              </a:rPr>
              <a:t>65</a:t>
            </a:r>
            <a:r>
              <a:rPr lang="zh-CN" sz="2400" b="1">
                <a:solidFill>
                  <a:srgbClr val="000000"/>
                </a:solidFill>
                <a:latin typeface="楷体" panose="02010609060101010101" charset="-122"/>
                <a:ea typeface="楷体" panose="02010609060101010101" charset="-122"/>
                <a:cs typeface="楷体" panose="02010609060101010101" charset="-122"/>
              </a:rPr>
              <a:t>万公里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到</a:t>
            </a:r>
            <a:r>
              <a:rPr lang="en-US" sz="2400" b="1">
                <a:solidFill>
                  <a:srgbClr val="000000"/>
                </a:solidFill>
                <a:latin typeface="楷体" panose="02010609060101010101" charset="-122"/>
                <a:ea typeface="楷体" panose="02010609060101010101" charset="-122"/>
                <a:cs typeface="楷体" panose="02010609060101010101" charset="-122"/>
              </a:rPr>
              <a:t>20</a:t>
            </a:r>
            <a:r>
              <a:rPr lang="zh-CN" sz="2400" b="1">
                <a:solidFill>
                  <a:srgbClr val="000000"/>
                </a:solidFill>
                <a:latin typeface="楷体" panose="02010609060101010101" charset="-122"/>
                <a:ea typeface="楷体" panose="02010609060101010101" charset="-122"/>
                <a:cs typeface="楷体" panose="02010609060101010101" charset="-122"/>
              </a:rPr>
              <a:t>世纪</a:t>
            </a:r>
            <a:r>
              <a:rPr lang="en-US" sz="2400" b="1">
                <a:solidFill>
                  <a:srgbClr val="000000"/>
                </a:solidFill>
                <a:latin typeface="楷体" panose="02010609060101010101" charset="-122"/>
                <a:ea typeface="楷体" panose="02010609060101010101" charset="-122"/>
                <a:cs typeface="楷体" panose="02010609060101010101" charset="-122"/>
              </a:rPr>
              <a:t>20</a:t>
            </a:r>
            <a:r>
              <a:rPr lang="zh-CN" sz="2400" b="1">
                <a:solidFill>
                  <a:srgbClr val="000000"/>
                </a:solidFill>
                <a:latin typeface="楷体" panose="02010609060101010101" charset="-122"/>
                <a:ea typeface="楷体" panose="02010609060101010101" charset="-122"/>
                <a:cs typeface="楷体" panose="02010609060101010101" charset="-122"/>
              </a:rPr>
              <a:t>年代翻了一番</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达到</a:t>
            </a:r>
            <a:r>
              <a:rPr lang="en-US" sz="2400" b="1">
                <a:solidFill>
                  <a:srgbClr val="000000"/>
                </a:solidFill>
                <a:latin typeface="楷体" panose="02010609060101010101" charset="-122"/>
                <a:ea typeface="楷体" panose="02010609060101010101" charset="-122"/>
                <a:cs typeface="楷体" panose="02010609060101010101" charset="-122"/>
              </a:rPr>
              <a:t>127</a:t>
            </a:r>
            <a:r>
              <a:rPr lang="zh-CN" sz="2400" b="1">
                <a:solidFill>
                  <a:srgbClr val="000000"/>
                </a:solidFill>
                <a:latin typeface="楷体" panose="02010609060101010101" charset="-122"/>
                <a:ea typeface="楷体" panose="02010609060101010101" charset="-122"/>
                <a:cs typeface="楷体" panose="02010609060101010101" charset="-122"/>
              </a:rPr>
              <a:t>万公里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成为世界陆路运输的垄断性工具。铁路的出现</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改变了人类社会</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不仅体现在成百倍增加的运输量、数十倍提高的运行速度上</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还进一步教会了人们遵守时间和纪律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守时守纪成为现实生活的准则。</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DOCER_TEMPLATE_OPEN_ONCE_MARK"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726,&quot;width&quot;:9912}"/>
</p:tagLst>
</file>

<file path=ppt/tags/tag13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8f5b66c9-6011-4f5e-8492-67ba57fd266e}"/>
  <p:tag name="TABLE_ENDDRAG_ORIGIN_RECT" val="870*756"/>
  <p:tag name="TABLE_ENDDRAG_RECT" val="46*167*870*756"/>
</p:tagLst>
</file>

<file path=ppt/tags/tag14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8f5b66c9-6011-4f5e-8492-67ba57fd266e}"/>
  <p:tag name="TABLE_ENDDRAG_ORIGIN_RECT" val="870*756"/>
  <p:tag name="TABLE_ENDDRAG_RECT" val="46*167*870*756"/>
</p:tagLst>
</file>

<file path=ppt/tags/tag14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eb9e92d7-da74-4e49-a89f-06be52ec4469}"/>
  <p:tag name="TABLE_ENDDRAG_ORIGIN_RECT" val="685*230"/>
  <p:tag name="TABLE_ENDDRAG_RECT" val="87*201*685*23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3fe13e94-95c5-4805-bfd0-9774b7cf7837}"/>
  <p:tag name="TABLE_ENDDRAG_ORIGIN_RECT" val="841*549"/>
  <p:tag name="TABLE_ENDDRAG_RECT" val="49*110*841*549"/>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3fe13e94-95c5-4805-bfd0-9774b7cf7837}"/>
  <p:tag name="TABLE_ENDDRAG_ORIGIN_RECT" val="841*549"/>
  <p:tag name="TABLE_ENDDRAG_RECT" val="49*110*841*549"/>
</p:tagLst>
</file>

<file path=ppt/tags/tag16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10c5e95c-6ab4-456c-ab8c-65a3b4fa8e6a}"/>
  <p:tag name="TABLE_ENDDRAG_ORIGIN_RECT" val="766*546"/>
  <p:tag name="TABLE_ENDDRAG_RECT" val="65*136*766*546"/>
</p:tagLst>
</file>

<file path=ppt/tags/tag16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aab3ac55-0ac3-44b7-a34a-83716faf56a2}"/>
  <p:tag name="TABLE_ENDDRAG_ORIGIN_RECT" val="748*433"/>
  <p:tag name="TABLE_ENDDRAG_RECT" val="106*134*748*433"/>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98a025d9-535e-4bb6-a764-8f7aab5c4098}"/>
  <p:tag name="TABLE_ENDDRAG_ORIGIN_RECT" val="800*782"/>
  <p:tag name="TABLE_ENDDRAG_RECT" val="74*129*800*782"/>
</p:tagLst>
</file>

<file path=ppt/tags/tag17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98a025d9-535e-4bb6-a764-8f7aab5c4098}"/>
  <p:tag name="TABLE_ENDDRAG_ORIGIN_RECT" val="800*782"/>
  <p:tag name="TABLE_ENDDRAG_RECT" val="74*129*800*782"/>
</p:tagLst>
</file>

<file path=ppt/tags/tag17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d43a0b4c-9d14-4f10-84de-3c4792876899}"/>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9.xml><?xml version="1.0" encoding="utf-8"?>
<p:tagLst xmlns:a="http://schemas.openxmlformats.org/drawingml/2006/main" xmlns:r="http://schemas.openxmlformats.org/officeDocument/2006/relationships" xmlns:p="http://schemas.openxmlformats.org/presentationml/2006/main">
  <p:tag name="TABLE_ENDDRAG_ORIGIN_RECT" val="618*484"/>
  <p:tag name="TABLE_ENDDRAG_RECT" val="116*129*618*484"/>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1.xml><?xml version="1.0" encoding="utf-8"?>
<p:tagLst xmlns:a="http://schemas.openxmlformats.org/drawingml/2006/main" xmlns:r="http://schemas.openxmlformats.org/officeDocument/2006/relationships" xmlns:p="http://schemas.openxmlformats.org/presentationml/2006/main">
  <p:tag name="KSO_WM_UNIT_TABLE_BEAUTIFY" val="smartTable{b5875483-3b67-4a2d-bc65-cd1554cf3555}"/>
  <p:tag name="TABLE_ENDDRAG_ORIGIN_RECT" val="830*1031"/>
  <p:tag name="TABLE_ENDDRAG_RECT" val="56*127*830*1031"/>
</p:tagLst>
</file>

<file path=ppt/tags/tag18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3.xml><?xml version="1.0" encoding="utf-8"?>
<p:tagLst xmlns:a="http://schemas.openxmlformats.org/drawingml/2006/main" xmlns:r="http://schemas.openxmlformats.org/officeDocument/2006/relationships" xmlns:p="http://schemas.openxmlformats.org/presentationml/2006/main">
  <p:tag name="KSO_WM_UNIT_TABLE_BEAUTIFY" val="smartTable{b5875483-3b67-4a2d-bc65-cd1554cf3555}"/>
  <p:tag name="TABLE_ENDDRAG_ORIGIN_RECT" val="830*1031"/>
  <p:tag name="TABLE_ENDDRAG_RECT" val="56*127*830*1031"/>
</p:tagLst>
</file>

<file path=ppt/tags/tag18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5.xml><?xml version="1.0" encoding="utf-8"?>
<p:tagLst xmlns:a="http://schemas.openxmlformats.org/drawingml/2006/main" xmlns:r="http://schemas.openxmlformats.org/officeDocument/2006/relationships" xmlns:p="http://schemas.openxmlformats.org/presentationml/2006/main">
  <p:tag name="KSO_WM_UNIT_TABLE_BEAUTIFY" val="smartTable{b5875483-3b67-4a2d-bc65-cd1554cf3555}"/>
  <p:tag name="TABLE_ENDDRAG_ORIGIN_RECT" val="830*1031"/>
  <p:tag name="TABLE_ENDDRAG_RECT" val="56*127*830*1031"/>
</p:tagLst>
</file>

<file path=ppt/tags/tag18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7.xml><?xml version="1.0" encoding="utf-8"?>
<p:tagLst xmlns:a="http://schemas.openxmlformats.org/drawingml/2006/main" xmlns:r="http://schemas.openxmlformats.org/officeDocument/2006/relationships" xmlns:p="http://schemas.openxmlformats.org/presentationml/2006/main">
  <p:tag name="KSO_WM_UNIT_TABLE_BEAUTIFY" val="smartTable{d1e32497-3c0a-40cc-b02c-4e7747409340}"/>
  <p:tag name="TABLE_ENDDRAG_ORIGIN_RECT" val="790*670"/>
  <p:tag name="TABLE_ENDDRAG_RECT" val="66*144*790*670"/>
</p:tagLst>
</file>

<file path=ppt/tags/tag18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3.xml><?xml version="1.0" encoding="utf-8"?>
<p:tagLst xmlns:a="http://schemas.openxmlformats.org/drawingml/2006/main" xmlns:r="http://schemas.openxmlformats.org/officeDocument/2006/relationships" xmlns:p="http://schemas.openxmlformats.org/presentationml/2006/main">
  <p:tag name="KSO_WM_UNIT_TABLE_BEAUTIFY" val="smartTable{d0658147-d184-4797-b94b-e02ce7b4df6a}"/>
  <p:tag name="TABLE_ENDDRAG_ORIGIN_RECT" val="821*581"/>
  <p:tag name="TABLE_ENDDRAG_RECT" val="60*175*821*581"/>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6.xml><?xml version="1.0" encoding="utf-8"?>
<p:tagLst xmlns:a="http://schemas.openxmlformats.org/drawingml/2006/main" xmlns:r="http://schemas.openxmlformats.org/officeDocument/2006/relationships" xmlns:p="http://schemas.openxmlformats.org/presentationml/2006/main">
  <p:tag name="KSO_WM_UNIT_TABLE_BEAUTIFY" val="smartTable{d0658147-d184-4797-b94b-e02ce7b4df6a}"/>
  <p:tag name="TABLE_ENDDRAG_ORIGIN_RECT" val="821*581"/>
  <p:tag name="TABLE_ENDDRAG_RECT" val="60*175*821*581"/>
</p:tagLst>
</file>

<file path=ppt/tags/tag19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8.xml><?xml version="1.0" encoding="utf-8"?>
<p:tagLst xmlns:a="http://schemas.openxmlformats.org/drawingml/2006/main" xmlns:r="http://schemas.openxmlformats.org/officeDocument/2006/relationships" xmlns:p="http://schemas.openxmlformats.org/presentationml/2006/main">
  <p:tag name="KSO_WM_UNIT_TABLE_BEAUTIFY" val="smartTable{883bec76-b616-48cc-8792-f593cf4d53d1}"/>
  <p:tag name="TABLE_ENDDRAG_ORIGIN_RECT" val="799*435"/>
  <p:tag name="TABLE_ENDDRAG_RECT" val="73*137*799*435"/>
</p:tagLst>
</file>

<file path=ppt/tags/tag19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TABLE_BEAUTIFY" val="smartTable{4c32b2b0-c2ff-4703-97f4-cc2c3ee25c9c}"/>
  <p:tag name="TABLE_ENDDRAG_ORIGIN_RECT" val="836*559"/>
  <p:tag name="TABLE_ENDDRAG_RECT" val="53*180*836*559"/>
</p:tagLst>
</file>

<file path=ppt/tags/tag2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03.xml><?xml version="1.0" encoding="utf-8"?>
<p:tagLst xmlns:a="http://schemas.openxmlformats.org/drawingml/2006/main" xmlns:r="http://schemas.openxmlformats.org/officeDocument/2006/relationships" xmlns:p="http://schemas.openxmlformats.org/presentationml/2006/main">
  <p:tag name="KSO_WM_UNIT_TABLE_BEAUTIFY" val="smartTable{4c32b2b0-c2ff-4703-97f4-cc2c3ee25c9c}"/>
  <p:tag name="TABLE_ENDDRAG_ORIGIN_RECT" val="836*559"/>
  <p:tag name="TABLE_ENDDRAG_RECT" val="53*180*836*559"/>
</p:tagLst>
</file>

<file path=ppt/tags/tag20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05.xml><?xml version="1.0" encoding="utf-8"?>
<p:tagLst xmlns:a="http://schemas.openxmlformats.org/drawingml/2006/main" xmlns:r="http://schemas.openxmlformats.org/officeDocument/2006/relationships" xmlns:p="http://schemas.openxmlformats.org/presentationml/2006/main">
  <p:tag name="KSO_WM_UNIT_TABLE_BEAUTIFY" val="smartTable{95a6cf5e-1d75-4169-97db-f19df30989a9}"/>
  <p:tag name="TABLE_ENDDRAG_ORIGIN_RECT" val="771*403"/>
  <p:tag name="TABLE_ENDDRAG_RECT" val="90*147*771*403"/>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1841</Words>
  <Application>WPS 演示</Application>
  <PresentationFormat>自定义</PresentationFormat>
  <Paragraphs>436</Paragraphs>
  <Slides>37</Slides>
  <Notes>3</Notes>
  <HiddenSlides>0</HiddenSlides>
  <MMClips>0</MMClips>
  <ScaleCrop>false</ScaleCrop>
  <HeadingPairs>
    <vt:vector size="4" baseType="variant">
      <vt:variant>
        <vt:lpstr>主题</vt:lpstr>
      </vt:variant>
      <vt:variant>
        <vt:i4>5</vt:i4>
      </vt:variant>
      <vt:variant>
        <vt:lpstr>幻灯片标题</vt:lpstr>
      </vt:variant>
      <vt:variant>
        <vt:i4>37</vt:i4>
      </vt:variant>
    </vt:vector>
  </HeadingPairs>
  <TitlesOfParts>
    <vt:vector size="42"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1629</cp:revision>
  <dcterms:created xsi:type="dcterms:W3CDTF">2020-07-19T08:35:00Z</dcterms:created>
  <dcterms:modified xsi:type="dcterms:W3CDTF">2022-02-25T16:15:29Z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