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4"/>
  </p:notesMasterIdLst>
  <p:handoutMasterIdLst>
    <p:handoutMasterId r:id="rId45"/>
  </p:handoutMasterIdLst>
  <p:sldIdLst>
    <p:sldId id="331" r:id="rId6"/>
    <p:sldId id="332" r:id="rId7"/>
    <p:sldId id="333" r:id="rId8"/>
    <p:sldId id="278" r:id="rId9"/>
    <p:sldId id="272" r:id="rId10"/>
    <p:sldId id="423" r:id="rId11"/>
    <p:sldId id="515" r:id="rId12"/>
    <p:sldId id="516" r:id="rId13"/>
    <p:sldId id="517" r:id="rId14"/>
    <p:sldId id="518" r:id="rId15"/>
    <p:sldId id="290" r:id="rId16"/>
    <p:sldId id="519" r:id="rId17"/>
    <p:sldId id="520" r:id="rId18"/>
    <p:sldId id="294" r:id="rId19"/>
    <p:sldId id="521" r:id="rId20"/>
    <p:sldId id="522" r:id="rId21"/>
    <p:sldId id="523" r:id="rId22"/>
    <p:sldId id="524" r:id="rId23"/>
    <p:sldId id="525" r:id="rId24"/>
    <p:sldId id="526" r:id="rId25"/>
    <p:sldId id="527" r:id="rId26"/>
    <p:sldId id="261" r:id="rId27"/>
    <p:sldId id="511" r:id="rId28"/>
    <p:sldId id="528" r:id="rId29"/>
    <p:sldId id="529" r:id="rId30"/>
    <p:sldId id="530" r:id="rId31"/>
    <p:sldId id="531" r:id="rId32"/>
    <p:sldId id="532" r:id="rId33"/>
    <p:sldId id="533" r:id="rId34"/>
    <p:sldId id="534" r:id="rId35"/>
    <p:sldId id="535" r:id="rId36"/>
    <p:sldId id="385" r:id="rId37"/>
    <p:sldId id="536" r:id="rId38"/>
    <p:sldId id="489" r:id="rId39"/>
    <p:sldId id="537" r:id="rId40"/>
    <p:sldId id="538" r:id="rId41"/>
    <p:sldId id="540" r:id="rId42"/>
    <p:sldId id="539"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中国共产党的奋斗历程</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1921</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至今）</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中国共产党的奋斗历程</a:t>
            </a:r>
            <a:r>
              <a:rPr lang="zh-CN" altLang="en-US"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1921</a:t>
            </a:r>
            <a:r>
              <a:rPr lang="zh-CN" altLang="en-US"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至今）</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中国共产党的奋斗历程</a:t>
            </a:r>
            <a:r>
              <a:rPr lang="zh-CN" altLang="en-US"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1921</a:t>
            </a:r>
            <a:r>
              <a:rPr lang="zh-CN" altLang="en-US"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至今）</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中国共产党的奋斗历程</a:t>
            </a:r>
            <a:r>
              <a:rPr lang="zh-CN" altLang="en-US"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1921</a:t>
            </a:r>
            <a:r>
              <a:rPr lang="zh-CN" altLang="en-US" sz="24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至今）</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专题一  中国共产党的奋斗历程</a:t>
            </a:r>
            <a:r>
              <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en-US" altLang="zh-CN"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1921</a:t>
            </a:r>
            <a:r>
              <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至今）</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285868077"/>
              </p:ext>
            </p:extLst>
          </p:nvPr>
        </p:nvGraphicFramePr>
        <p:xfrm>
          <a:off x="800101" y="1790261"/>
          <a:ext cx="10629900" cy="4496239"/>
        </p:xfrm>
        <a:graphic>
          <a:graphicData uri="http://schemas.openxmlformats.org/drawingml/2006/table">
            <a:tbl>
              <a:tblPr firstRow="1" bandRow="1">
                <a:tableStyleId>{5940675A-B579-460E-94D1-54222C63F5DA}</a:tableStyleId>
              </a:tblPr>
              <a:tblGrid>
                <a:gridCol w="694592"/>
                <a:gridCol w="1556239"/>
                <a:gridCol w="8379069"/>
              </a:tblGrid>
              <a:tr h="400343">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86343">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解放战争</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itchFamily="2" charset="-122"/>
                          <a:ea typeface="宋体" pitchFamily="2" charset="-122"/>
                          <a:cs typeface="NEU-BZ-S92" charset="0"/>
                        </a:rPr>
                        <a:t>挺进大别山</a:t>
                      </a:r>
                      <a:endParaRPr lang="en-US" sz="2400" b="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1947</a:t>
                      </a:r>
                      <a:r>
                        <a:rPr lang="zh-CN" altLang="en-US" sz="2400" kern="1200" dirty="0" smtClean="0">
                          <a:solidFill>
                            <a:schemeClr val="tx1"/>
                          </a:solidFill>
                          <a:effectLst/>
                          <a:latin typeface="宋体" pitchFamily="2" charset="-122"/>
                          <a:ea typeface="宋体" pitchFamily="2" charset="-122"/>
                          <a:cs typeface="+mn-cs"/>
                        </a:rPr>
                        <a:t>年夏，刘邓大军千里跃进大别山，揭开了人民解放军战略进攻的序幕</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10054">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三大战役</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三大战役共歼灭和改编国民党军队</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150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多万人，国民党军队的主力基本被消灭，大大加速了人民解放战争在全国的胜利</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24354">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渡江战役</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1949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4</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日，人民解放军解放南京，结束了国民党在大陆的统治</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136170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6776786" cy="628500"/>
            <a:chOff x="944096" y="643213"/>
            <a:chExt cx="5470653" cy="628500"/>
          </a:xfrm>
        </p:grpSpPr>
        <p:sp>
          <p:nvSpPr>
            <p:cNvPr id="17" name="圆角矩形 6"/>
            <p:cNvSpPr/>
            <p:nvPr>
              <p:custDataLst>
                <p:tags r:id="rId2"/>
              </p:custDataLst>
            </p:nvPr>
          </p:nvSpPr>
          <p:spPr>
            <a:xfrm flipH="1">
              <a:off x="2055901" y="643213"/>
              <a:ext cx="4358848"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社会主义革命和建设时期的探索</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220632599"/>
              </p:ext>
            </p:extLst>
          </p:nvPr>
        </p:nvGraphicFramePr>
        <p:xfrm>
          <a:off x="641839" y="2162909"/>
          <a:ext cx="10832342" cy="4448600"/>
        </p:xfrm>
        <a:graphic>
          <a:graphicData uri="http://schemas.openxmlformats.org/drawingml/2006/table">
            <a:tbl>
              <a:tblPr firstRow="1" bandRow="1">
                <a:tableStyleId>{5940675A-B579-460E-94D1-54222C63F5DA}</a:tableStyleId>
              </a:tblPr>
              <a:tblGrid>
                <a:gridCol w="764930"/>
                <a:gridCol w="1336431"/>
                <a:gridCol w="8730981"/>
              </a:tblGrid>
              <a:tr h="527538">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探索历程</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主要内容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88023">
                <a:tc row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社会主义革命时期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新中国的成立</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日，开国大典，标志着新中国的成立和新民主主义革命的胜利</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01883">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人民政权的巩固</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土地改革、抗美援朝巩固了人民政权，为社会主义改造和建设创造了条件</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5067">
                <a:tc vMerge="1">
                  <a:txBody>
                    <a:bodyPr/>
                    <a:lstStyle/>
                    <a:p>
                      <a:endParaRPr lang="zh-CN" altLang="en-US"/>
                    </a:p>
                  </a:txBody>
                  <a:tcPr/>
                </a:tc>
                <a:tc rowSpan="2">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社会主义制度的确立</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第一个五年计划集中主要力量发展重工业，我国开始改变工业落后的面貌</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29222">
                <a:tc vMerge="1">
                  <a:txBody>
                    <a:bodyPr/>
                    <a:lstStyle/>
                    <a:p>
                      <a:endParaRPr lang="zh-CN" altLang="en-US"/>
                    </a:p>
                  </a:txBody>
                  <a:tcPr/>
                </a:tc>
                <a:tc vMerge="1">
                  <a:txBody>
                    <a:bodyPr/>
                    <a:lstStyle/>
                    <a:p>
                      <a:endParaRPr lang="zh-CN" altLang="en-US"/>
                    </a:p>
                  </a:txBody>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年，三大改造基本完成。社会主义基本制度在我国建立起来</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040991059"/>
              </p:ext>
            </p:extLst>
          </p:nvPr>
        </p:nvGraphicFramePr>
        <p:xfrm>
          <a:off x="650631" y="1415563"/>
          <a:ext cx="10832342" cy="5011614"/>
        </p:xfrm>
        <a:graphic>
          <a:graphicData uri="http://schemas.openxmlformats.org/drawingml/2006/table">
            <a:tbl>
              <a:tblPr firstRow="1" bandRow="1">
                <a:tableStyleId>{5940675A-B579-460E-94D1-54222C63F5DA}</a:tableStyleId>
              </a:tblPr>
              <a:tblGrid>
                <a:gridCol w="764930"/>
                <a:gridCol w="1556239"/>
                <a:gridCol w="8511173"/>
              </a:tblGrid>
              <a:tr h="571499">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探索历程</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主要内容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04546">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社会主义建设时期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社会主义道路的探索</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全面开始：中共八大分析了当时国内的主要矛盾，指出了党和人民的主要任务</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5607">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重大失误：</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大跃进”、人民公社化运动和“文化大革命”等</a:t>
                      </a: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29962">
                <a:tc vMerge="1">
                  <a:txBody>
                    <a:bodyPr/>
                    <a:lstStyle/>
                    <a:p>
                      <a:endParaRPr lang="zh-CN" altLang="en-US"/>
                    </a:p>
                  </a:txBody>
                  <a:tcPr/>
                </a:tc>
                <a:tc vMerge="1">
                  <a:txBody>
                    <a:bodyPr/>
                    <a:lstStyle/>
                    <a:p>
                      <a:pPr marL="0" indent="0" algn="l" defTabSz="914400" rtl="0" eaLnBrk="1" latinLnBrk="0" hangingPunct="1">
                        <a:lnSpc>
                          <a:spcPct val="120000"/>
                        </a:lnSpc>
                        <a:buNone/>
                      </a:pP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主要成就：建成武汉、包头两大钢铁基地；建成大庆油田、胜利油田和大港油田；新兴工业从无到有地发展起来；修建了兰新、兰青、包兰等铁路；水利建设和生物科技取得很大成绩；涌现出王进喜、焦裕禄、雷锋等大批英雄模范人物</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943877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274759915"/>
              </p:ext>
            </p:extLst>
          </p:nvPr>
        </p:nvGraphicFramePr>
        <p:xfrm>
          <a:off x="659424" y="1899140"/>
          <a:ext cx="10832342" cy="4088422"/>
        </p:xfrm>
        <a:graphic>
          <a:graphicData uri="http://schemas.openxmlformats.org/drawingml/2006/table">
            <a:tbl>
              <a:tblPr firstRow="1" bandRow="1">
                <a:tableStyleId>{5940675A-B579-460E-94D1-54222C63F5DA}</a:tableStyleId>
              </a:tblPr>
              <a:tblGrid>
                <a:gridCol w="764930"/>
                <a:gridCol w="1556239"/>
                <a:gridCol w="8511173"/>
              </a:tblGrid>
              <a:tr h="624252">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探索历程</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主要内容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5224">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社会主义建设时期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社会主义建设新时期</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伟大转折：中共十一届三中全会的召开，标志着我国开始进入社会主义建设新时期</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5223">
                <a:tc vMerge="1">
                  <a:txBody>
                    <a:bodyPr/>
                    <a:lstStyle/>
                    <a:p>
                      <a:endParaRPr lang="zh-CN" altLang="en-US"/>
                    </a:p>
                  </a:txBody>
                  <a:tcPr/>
                </a:tc>
                <a:tc vMerge="1">
                  <a:txBody>
                    <a:bodyPr/>
                    <a:lstStyle/>
                    <a:p>
                      <a:endParaRPr lang="zh-CN" altLang="en-US"/>
                    </a:p>
                  </a:txBody>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改革开放：实行家庭联产承包责任制；进行国有企业改革；建立经济特区；等等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3723">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理论创新：中共十五大把邓小平理论确立为党的指导思想</a:t>
                      </a: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4654158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6382775" cy="642691"/>
            <a:chOff x="1261925" y="629878"/>
            <a:chExt cx="5493431" cy="642691"/>
          </a:xfrm>
        </p:grpSpPr>
        <p:sp>
          <p:nvSpPr>
            <p:cNvPr id="17" name="圆角矩形 6"/>
            <p:cNvSpPr/>
            <p:nvPr>
              <p:custDataLst>
                <p:tags r:id="rId1"/>
              </p:custDataLst>
            </p:nvPr>
          </p:nvSpPr>
          <p:spPr>
            <a:xfrm flipH="1">
              <a:off x="2455866" y="678963"/>
              <a:ext cx="4299490"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中国共产党历次重大会议</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026952363"/>
              </p:ext>
            </p:extLst>
          </p:nvPr>
        </p:nvGraphicFramePr>
        <p:xfrm>
          <a:off x="694546" y="2478127"/>
          <a:ext cx="10726662" cy="3931920"/>
        </p:xfrm>
        <a:graphic>
          <a:graphicData uri="http://schemas.openxmlformats.org/drawingml/2006/table">
            <a:tbl>
              <a:tblPr firstRow="1" bandRow="1">
                <a:tableStyleId>{5940675A-B579-460E-94D1-54222C63F5DA}</a:tableStyleId>
              </a:tblPr>
              <a:tblGrid>
                <a:gridCol w="841568"/>
                <a:gridCol w="1468315"/>
                <a:gridCol w="1813756"/>
                <a:gridCol w="4044462"/>
                <a:gridCol w="2558561"/>
              </a:tblGrid>
              <a:tr h="370840">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898119">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新民主主义革命时期</a:t>
                      </a:r>
                    </a:p>
                  </a:txBody>
                  <a:tcPr anchor="ctr"/>
                </a:tc>
                <a:tc>
                  <a:txBody>
                    <a:bodyPr/>
                    <a:lstStyle/>
                    <a:p>
                      <a:pPr algn="ctr"/>
                      <a:r>
                        <a:rPr lang="zh-CN" altLang="en-US" sz="2400" dirty="0" smtClean="0">
                          <a:latin typeface="宋体" pitchFamily="2" charset="-122"/>
                          <a:ea typeface="宋体" pitchFamily="2" charset="-122"/>
                        </a:rPr>
                        <a:t>中共一大</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1921</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月</a:t>
                      </a:r>
                      <a:r>
                        <a:rPr lang="en-US" altLang="zh-CN" sz="2400" dirty="0" smtClean="0">
                          <a:latin typeface="宋体" pitchFamily="2" charset="-122"/>
                          <a:ea typeface="宋体" pitchFamily="2" charset="-122"/>
                        </a:rPr>
                        <a:t>23</a:t>
                      </a:r>
                      <a:r>
                        <a:rPr lang="zh-CN" altLang="en-US" sz="2400" dirty="0" smtClean="0">
                          <a:latin typeface="宋体" pitchFamily="2" charset="-122"/>
                          <a:ea typeface="宋体" pitchFamily="2" charset="-122"/>
                        </a:rPr>
                        <a:t>日，上海、嘉兴</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确定了党的名称，通过了党纲，确定了党的中心工作，成立了党的中央领导机构中央局，陈独秀当选为中央局书记</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宣告了中国共产党的诞生，使中国革命的面貌焕然一新</a:t>
                      </a:r>
                      <a:endParaRPr lang="zh-CN" altLang="en-US" sz="2400" kern="1200" dirty="0">
                        <a:solidFill>
                          <a:schemeClr val="tx1"/>
                        </a:solidFill>
                        <a:latin typeface="宋体" pitchFamily="2" charset="-122"/>
                        <a:ea typeface="宋体" pitchFamily="2" charset="-122"/>
                        <a:cs typeface="+mn-cs"/>
                      </a:endParaRPr>
                    </a:p>
                  </a:txBody>
                  <a:tcPr anchor="ctr"/>
                </a:tc>
              </a:tr>
              <a:tr h="370840">
                <a:tc vMerge="1">
                  <a:txBody>
                    <a:bodyPr/>
                    <a:lstStyle/>
                    <a:p>
                      <a:pPr marL="0" defTabSz="914400" rtl="0" eaLnBrk="1" latinLnBrk="0" hangingPunct="1"/>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中共二大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1922</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7</a:t>
                      </a:r>
                      <a:r>
                        <a:rPr lang="zh-CN" altLang="en-US" sz="2400" kern="1200" dirty="0" smtClean="0">
                          <a:solidFill>
                            <a:schemeClr val="tx1"/>
                          </a:solidFill>
                          <a:latin typeface="宋体" pitchFamily="2" charset="-122"/>
                          <a:ea typeface="宋体" pitchFamily="2" charset="-122"/>
                          <a:cs typeface="+mn-cs"/>
                        </a:rPr>
                        <a:t>月，</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上海</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重申了党的最终奋斗目标，制定了党的最低纲领：打倒军阀，推翻帝国主义，将中国统一为真正的民主共和国</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在中国历史上第一次提出了明确的反帝反封建的民主革命纲领</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234014017"/>
              </p:ext>
            </p:extLst>
          </p:nvPr>
        </p:nvGraphicFramePr>
        <p:xfrm>
          <a:off x="720923" y="1634065"/>
          <a:ext cx="10726662" cy="4937760"/>
        </p:xfrm>
        <a:graphic>
          <a:graphicData uri="http://schemas.openxmlformats.org/drawingml/2006/table">
            <a:tbl>
              <a:tblPr firstRow="1" bandRow="1">
                <a:tableStyleId>{5940675A-B579-460E-94D1-54222C63F5DA}</a:tableStyleId>
              </a:tblPr>
              <a:tblGrid>
                <a:gridCol w="841568"/>
                <a:gridCol w="1453271"/>
                <a:gridCol w="1732084"/>
                <a:gridCol w="3050931"/>
                <a:gridCol w="3648808"/>
              </a:tblGrid>
              <a:tr h="370840">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89811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新民主主义革命时期</a:t>
                      </a:r>
                    </a:p>
                  </a:txBody>
                  <a:tcPr anchor="ctr"/>
                </a:tc>
                <a:tc>
                  <a:txBody>
                    <a:bodyPr/>
                    <a:lstStyle/>
                    <a:p>
                      <a:pPr algn="ctr"/>
                      <a:r>
                        <a:rPr lang="zh-CN" altLang="en-US" sz="2400" dirty="0" smtClean="0">
                          <a:latin typeface="宋体" pitchFamily="2" charset="-122"/>
                          <a:ea typeface="宋体" pitchFamily="2" charset="-122"/>
                        </a:rPr>
                        <a:t>遵义会议</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1935</a:t>
                      </a:r>
                      <a:r>
                        <a:rPr lang="zh-CN" altLang="en-US" sz="2400" dirty="0" smtClean="0">
                          <a:latin typeface="宋体" pitchFamily="2" charset="-122"/>
                          <a:ea typeface="宋体" pitchFamily="2" charset="-122"/>
                        </a:rPr>
                        <a:t>年月，遵义</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集中全力纠正博古等人在军事上和组织上“左”的错误，肯定了毛泽东的正确军事主张，增选毛泽东为中央政治局常委，取消了博古、李德的军事最高指挥权</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开始确立以毛泽东为主要代表的马克思主义正确路线在中共中央的领导地位，在极其危急的情况下，挽救了党，挽救了红军，挽救了中国革命，是中国共产党历史上一个生死攸关的转折点</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998536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71402114"/>
              </p:ext>
            </p:extLst>
          </p:nvPr>
        </p:nvGraphicFramePr>
        <p:xfrm>
          <a:off x="729715" y="1581311"/>
          <a:ext cx="10726662" cy="4937760"/>
        </p:xfrm>
        <a:graphic>
          <a:graphicData uri="http://schemas.openxmlformats.org/drawingml/2006/table">
            <a:tbl>
              <a:tblPr firstRow="1" bandRow="1">
                <a:tableStyleId>{5940675A-B579-460E-94D1-54222C63F5DA}</a:tableStyleId>
              </a:tblPr>
              <a:tblGrid>
                <a:gridCol w="841568"/>
                <a:gridCol w="1453271"/>
                <a:gridCol w="1732084"/>
                <a:gridCol w="3050931"/>
                <a:gridCol w="3648808"/>
              </a:tblGrid>
              <a:tr h="370840">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新民主主义革命时期</a:t>
                      </a:r>
                    </a:p>
                  </a:txBody>
                  <a:tcPr anchor="ct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中共七大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1945</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4</a:t>
                      </a:r>
                      <a:r>
                        <a:rPr lang="zh-CN" altLang="en-US" sz="2400" kern="1200" dirty="0" smtClean="0">
                          <a:solidFill>
                            <a:schemeClr val="tx1"/>
                          </a:solidFill>
                          <a:latin typeface="宋体" pitchFamily="2" charset="-122"/>
                          <a:ea typeface="宋体" pitchFamily="2" charset="-122"/>
                          <a:cs typeface="+mn-cs"/>
                        </a:rPr>
                        <a:t>至</a:t>
                      </a:r>
                      <a:r>
                        <a:rPr lang="en-US" altLang="zh-CN" sz="2400" kern="1200" dirty="0" smtClean="0">
                          <a:solidFill>
                            <a:schemeClr val="tx1"/>
                          </a:solidFill>
                          <a:latin typeface="宋体" pitchFamily="2" charset="-122"/>
                          <a:ea typeface="宋体" pitchFamily="2" charset="-122"/>
                          <a:cs typeface="+mn-cs"/>
                        </a:rPr>
                        <a:t>6</a:t>
                      </a:r>
                      <a:r>
                        <a:rPr lang="zh-CN" altLang="en-US" sz="2400" kern="1200" dirty="0" smtClean="0">
                          <a:solidFill>
                            <a:schemeClr val="tx1"/>
                          </a:solidFill>
                          <a:latin typeface="宋体" pitchFamily="2" charset="-122"/>
                          <a:ea typeface="宋体" pitchFamily="2" charset="-122"/>
                          <a:cs typeface="+mn-cs"/>
                        </a:rPr>
                        <a:t>月，延安</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总结了中国共产党领导中国民主革命曲折发展的历史经验；制定了党的政治路线；选举产生了中央领导机关；确立毛泽东思想为中国共产党的指导思想并写入党章</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为争取抗日战争的最后胜利准备了条件，并为中国共产党和中国人民指明了战后的奋斗方向</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880112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718851568"/>
              </p:ext>
            </p:extLst>
          </p:nvPr>
        </p:nvGraphicFramePr>
        <p:xfrm>
          <a:off x="720923" y="2047304"/>
          <a:ext cx="10726662" cy="4044007"/>
        </p:xfrm>
        <a:graphic>
          <a:graphicData uri="http://schemas.openxmlformats.org/drawingml/2006/table">
            <a:tbl>
              <a:tblPr firstRow="1" bandRow="1">
                <a:tableStyleId>{5940675A-B579-460E-94D1-54222C63F5DA}</a:tableStyleId>
              </a:tblPr>
              <a:tblGrid>
                <a:gridCol w="841568"/>
                <a:gridCol w="1453271"/>
                <a:gridCol w="2057400"/>
                <a:gridCol w="3789484"/>
                <a:gridCol w="2584939"/>
              </a:tblGrid>
              <a:tr h="660727">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社会主义现代化建设新时期</a:t>
                      </a:r>
                    </a:p>
                  </a:txBody>
                  <a:tcPr anchor="ct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中共八大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1956</a:t>
                      </a:r>
                      <a:r>
                        <a:rPr lang="zh-CN" altLang="en-US" sz="2400" kern="1200" dirty="0" smtClean="0">
                          <a:solidFill>
                            <a:schemeClr val="tx1"/>
                          </a:solidFill>
                          <a:latin typeface="宋体" pitchFamily="2" charset="-122"/>
                          <a:ea typeface="宋体" pitchFamily="2" charset="-122"/>
                          <a:cs typeface="+mn-cs"/>
                        </a:rPr>
                        <a:t>年，北京</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分析了当时国内的主要矛盾，指出党和人民的主要任务是集中力量把我国尽快地从落后的农业国变为先进的工业国</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中国开始全面的大规模的社会主义建设</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5875537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894896136"/>
              </p:ext>
            </p:extLst>
          </p:nvPr>
        </p:nvGraphicFramePr>
        <p:xfrm>
          <a:off x="738506" y="1405464"/>
          <a:ext cx="10726662" cy="5141287"/>
        </p:xfrm>
        <a:graphic>
          <a:graphicData uri="http://schemas.openxmlformats.org/drawingml/2006/table">
            <a:tbl>
              <a:tblPr firstRow="1" bandRow="1">
                <a:tableStyleId>{5940675A-B579-460E-94D1-54222C63F5DA}</a:tableStyleId>
              </a:tblPr>
              <a:tblGrid>
                <a:gridCol w="841568"/>
                <a:gridCol w="1453271"/>
                <a:gridCol w="1714501"/>
                <a:gridCol w="3763108"/>
                <a:gridCol w="2954214"/>
              </a:tblGrid>
              <a:tr h="660727">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社会主义现代化建设新时期</a:t>
                      </a:r>
                    </a:p>
                  </a:txBody>
                  <a:tcPr anchor="ct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中共十一届三中全会</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1978</a:t>
                      </a:r>
                      <a:r>
                        <a:rPr lang="zh-CN" altLang="en-US" sz="2400" kern="1200" dirty="0" smtClean="0">
                          <a:solidFill>
                            <a:schemeClr val="tx1"/>
                          </a:solidFill>
                          <a:latin typeface="宋体" pitchFamily="2" charset="-122"/>
                          <a:ea typeface="宋体" pitchFamily="2" charset="-122"/>
                          <a:cs typeface="+mn-cs"/>
                        </a:rPr>
                        <a:t>年，北京</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冲破长期“左”的错误的严重束缚，确定了解放思想、开动脑筋、实事求是、团结一致向前看的指导方针，果断结束“以阶级斗争为纲”，重新确立马克思主义的思想路线、政治路线、组织路线，作出了把党和国家的工作中心转移到经济建设上来，实行改革开放的历史性决策</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是新中国成立以来党的历史上具有深远意义的伟大转折，开启了改革开放和社会主义现代化的伟大征程，实际上形成了以邓小平为核心的第二代中央领导集体</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0667059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630698578"/>
              </p:ext>
            </p:extLst>
          </p:nvPr>
        </p:nvGraphicFramePr>
        <p:xfrm>
          <a:off x="747300" y="1379438"/>
          <a:ext cx="10726662" cy="5029200"/>
        </p:xfrm>
        <a:graphic>
          <a:graphicData uri="http://schemas.openxmlformats.org/drawingml/2006/table">
            <a:tbl>
              <a:tblPr firstRow="1" bandRow="1">
                <a:tableStyleId>{5940675A-B579-460E-94D1-54222C63F5DA}</a:tableStyleId>
              </a:tblPr>
              <a:tblGrid>
                <a:gridCol w="841568"/>
                <a:gridCol w="1468315"/>
                <a:gridCol w="1813756"/>
                <a:gridCol w="4167553"/>
                <a:gridCol w="2435470"/>
              </a:tblGrid>
              <a:tr h="370840">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898119">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社会主义现代化建设新时期</a:t>
                      </a:r>
                    </a:p>
                  </a:txBody>
                  <a:tcPr anchor="ctr"/>
                </a:tc>
                <a:tc>
                  <a:txBody>
                    <a:bodyPr/>
                    <a:lstStyle/>
                    <a:p>
                      <a:pPr algn="ctr"/>
                      <a:r>
                        <a:rPr lang="zh-CN" altLang="en-US" sz="2400" dirty="0" smtClean="0">
                          <a:latin typeface="宋体" pitchFamily="2" charset="-122"/>
                          <a:ea typeface="宋体" pitchFamily="2" charset="-122"/>
                        </a:rPr>
                        <a:t>中共十三大</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1987</a:t>
                      </a:r>
                      <a:r>
                        <a:rPr lang="zh-CN" altLang="en-US" sz="2400" dirty="0" smtClean="0">
                          <a:latin typeface="宋体" pitchFamily="2" charset="-122"/>
                          <a:ea typeface="宋体" pitchFamily="2" charset="-122"/>
                        </a:rPr>
                        <a:t>年，北京</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系统阐述了社会主义初级阶段的理论，明确概括了党在社会主义初级阶段的基本路线；确定“三步走”战略目标</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对社会主义初级阶段有了一个全面的认识</a:t>
                      </a:r>
                      <a:endParaRPr lang="zh-CN" altLang="en-US" sz="2400" kern="1200" dirty="0">
                        <a:solidFill>
                          <a:schemeClr val="tx1"/>
                        </a:solidFill>
                        <a:latin typeface="宋体" pitchFamily="2" charset="-122"/>
                        <a:ea typeface="宋体" pitchFamily="2" charset="-122"/>
                        <a:cs typeface="+mn-cs"/>
                      </a:endParaRPr>
                    </a:p>
                  </a:txBody>
                  <a:tcPr anchor="ctr"/>
                </a:tc>
              </a:tr>
              <a:tr h="370840">
                <a:tc vMerge="1">
                  <a:txBody>
                    <a:bodyPr/>
                    <a:lstStyle/>
                    <a:p>
                      <a:pPr marL="0" defTabSz="914400" rtl="0" eaLnBrk="1" latinLnBrk="0" hangingPunct="1"/>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中共十四大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1992</a:t>
                      </a:r>
                      <a:r>
                        <a:rPr lang="zh-CN" altLang="en-US" sz="2400" kern="1200" dirty="0" smtClean="0">
                          <a:solidFill>
                            <a:schemeClr val="tx1"/>
                          </a:solidFill>
                          <a:latin typeface="宋体" pitchFamily="2" charset="-122"/>
                          <a:ea typeface="宋体" pitchFamily="2" charset="-122"/>
                          <a:cs typeface="+mn-cs"/>
                        </a:rPr>
                        <a:t>年，</a:t>
                      </a:r>
                      <a:r>
                        <a:rPr lang="zh-CN" altLang="en-US" sz="2400" kern="1200" dirty="0">
                          <a:solidFill>
                            <a:schemeClr val="tx1"/>
                          </a:solidFill>
                          <a:latin typeface="宋体" pitchFamily="2" charset="-122"/>
                          <a:ea typeface="宋体" pitchFamily="2" charset="-122"/>
                          <a:cs typeface="+mn-cs"/>
                        </a:rPr>
                        <a:t>北京</a:t>
                      </a:r>
                      <a:endParaRPr lang="en-US" altLang="zh-CN" sz="2400" kern="1200" dirty="0" smtClean="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明确提出要建立社会主义市场经济体制，提出必须用邓小平建设有中国特色社会主义理论武装全党</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把建设中国特色社会主义的伟大事业全面推向</a:t>
                      </a:r>
                      <a:r>
                        <a:rPr lang="en-US" altLang="zh-CN" sz="2400" kern="1200" dirty="0" smtClean="0">
                          <a:solidFill>
                            <a:schemeClr val="tx1"/>
                          </a:solidFill>
                          <a:latin typeface="宋体" pitchFamily="2" charset="-122"/>
                          <a:ea typeface="宋体" pitchFamily="2" charset="-122"/>
                          <a:cs typeface="+mn-cs"/>
                        </a:rPr>
                        <a:t>21</a:t>
                      </a:r>
                      <a:r>
                        <a:rPr lang="zh-CN" altLang="en-US" sz="2400" kern="1200" dirty="0" smtClean="0">
                          <a:solidFill>
                            <a:schemeClr val="tx1"/>
                          </a:solidFill>
                          <a:latin typeface="宋体" pitchFamily="2" charset="-122"/>
                          <a:ea typeface="宋体" pitchFamily="2" charset="-122"/>
                          <a:cs typeface="+mn-cs"/>
                        </a:rPr>
                        <a:t>世纪</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959262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483577" y="2097903"/>
            <a:ext cx="11298116" cy="4520468"/>
          </a:xfrm>
          <a:prstGeom prst="rect">
            <a:avLst/>
          </a:prstGeom>
          <a:noFill/>
        </p:spPr>
        <p:txBody>
          <a:bodyPr wrap="square" rtlCol="0">
            <a:spAutoFit/>
          </a:bodyPr>
          <a:lstStyle/>
          <a:p>
            <a:pPr>
              <a:lnSpc>
                <a:spcPts val="3880"/>
              </a:lnSpc>
            </a:pPr>
            <a:r>
              <a:rPr lang="en-US" altLang="zh-CN" sz="2400" dirty="0" smtClean="0">
                <a:latin typeface="宋体" pitchFamily="2" charset="-122"/>
                <a:ea typeface="宋体" pitchFamily="2" charset="-122"/>
              </a:rPr>
              <a:t>    2021</a:t>
            </a:r>
            <a:r>
              <a:rPr lang="zh-CN" altLang="en-US" sz="2400" dirty="0">
                <a:latin typeface="宋体" pitchFamily="2" charset="-122"/>
                <a:ea typeface="宋体" pitchFamily="2" charset="-122"/>
              </a:rPr>
              <a:t>年是中国共产党建党</a:t>
            </a:r>
            <a:r>
              <a:rPr lang="en-US" altLang="zh-CN" sz="2400" dirty="0">
                <a:latin typeface="宋体" pitchFamily="2" charset="-122"/>
                <a:ea typeface="宋体" pitchFamily="2" charset="-122"/>
              </a:rPr>
              <a:t>100</a:t>
            </a:r>
            <a:r>
              <a:rPr lang="zh-CN" altLang="en-US" sz="2400" dirty="0" smtClean="0">
                <a:latin typeface="宋体" pitchFamily="2" charset="-122"/>
                <a:ea typeface="宋体" pitchFamily="2" charset="-122"/>
              </a:rPr>
              <a:t>周年，也</a:t>
            </a:r>
            <a:r>
              <a:rPr lang="zh-CN" altLang="en-US" sz="2400" dirty="0">
                <a:latin typeface="宋体" pitchFamily="2" charset="-122"/>
                <a:ea typeface="宋体" pitchFamily="2" charset="-122"/>
              </a:rPr>
              <a:t>是“十四五”规划开局、全面建设社会主义现代化国家新征程开启之</a:t>
            </a:r>
            <a:r>
              <a:rPr lang="zh-CN" altLang="en-US" sz="2400" dirty="0" smtClean="0">
                <a:latin typeface="宋体" pitchFamily="2" charset="-122"/>
                <a:ea typeface="宋体" pitchFamily="2" charset="-122"/>
              </a:rPr>
              <a:t>年，也</a:t>
            </a:r>
            <a:r>
              <a:rPr lang="zh-CN" altLang="en-US" sz="2400" dirty="0">
                <a:latin typeface="宋体" pitchFamily="2" charset="-122"/>
                <a:ea typeface="宋体" pitchFamily="2" charset="-122"/>
              </a:rPr>
              <a:t>是国防和军队现代化新“三步走”起步之年。我国将开启全面建设社会主义现代化国家新征程、向第二个百年奋斗目标进军。</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3</a:t>
            </a:r>
            <a:r>
              <a:rPr lang="zh-CN" altLang="en-US" sz="2400" dirty="0" smtClean="0">
                <a:latin typeface="宋体" pitchFamily="2" charset="-122"/>
                <a:ea typeface="宋体" pitchFamily="2" charset="-122"/>
              </a:rPr>
              <a:t>月，十三</a:t>
            </a:r>
            <a:r>
              <a:rPr lang="zh-CN" altLang="en-US" sz="2400" dirty="0">
                <a:latin typeface="宋体" pitchFamily="2" charset="-122"/>
                <a:ea typeface="宋体" pitchFamily="2" charset="-122"/>
              </a:rPr>
              <a:t>届全国人大四次会议和全国政协十三届四次会议在万众瞩目中胜利召开。人民政协要坚持以习近平新时代中国特色社会主义思想为</a:t>
            </a:r>
            <a:r>
              <a:rPr lang="zh-CN" altLang="en-US" sz="2400" dirty="0" smtClean="0">
                <a:latin typeface="宋体" pitchFamily="2" charset="-122"/>
                <a:ea typeface="宋体" pitchFamily="2" charset="-122"/>
              </a:rPr>
              <a:t>指导，增强</a:t>
            </a:r>
            <a:r>
              <a:rPr lang="zh-CN" altLang="en-US" sz="2400" dirty="0">
                <a:latin typeface="宋体" pitchFamily="2" charset="-122"/>
                <a:ea typeface="宋体" pitchFamily="2" charset="-122"/>
              </a:rPr>
              <a:t>“四个意识”、坚定“四个自信”、做到</a:t>
            </a:r>
            <a:r>
              <a:rPr lang="zh-CN" altLang="en-US" sz="2400" dirty="0" smtClean="0">
                <a:latin typeface="宋体" pitchFamily="2" charset="-122"/>
                <a:ea typeface="宋体" pitchFamily="2" charset="-122"/>
              </a:rPr>
              <a:t>“两个维护”，把</a:t>
            </a:r>
            <a:r>
              <a:rPr lang="zh-CN" altLang="en-US" sz="2400" dirty="0">
                <a:latin typeface="宋体" pitchFamily="2" charset="-122"/>
                <a:ea typeface="宋体" pitchFamily="2" charset="-122"/>
              </a:rPr>
              <a:t>中共中央决策部署和对人民政协工作要求落实</a:t>
            </a:r>
            <a:r>
              <a:rPr lang="zh-CN" altLang="en-US" sz="2400" dirty="0" smtClean="0">
                <a:latin typeface="宋体" pitchFamily="2" charset="-122"/>
                <a:ea typeface="宋体" pitchFamily="2" charset="-122"/>
              </a:rPr>
              <a:t>下去，把</a:t>
            </a:r>
            <a:r>
              <a:rPr lang="zh-CN" altLang="en-US" sz="2400" dirty="0">
                <a:latin typeface="宋体" pitchFamily="2" charset="-122"/>
                <a:ea typeface="宋体" pitchFamily="2" charset="-122"/>
              </a:rPr>
              <a:t>海内外中华儿女智慧和力量凝聚</a:t>
            </a:r>
            <a:r>
              <a:rPr lang="zh-CN" altLang="en-US" sz="2400" dirty="0" smtClean="0">
                <a:latin typeface="宋体" pitchFamily="2" charset="-122"/>
                <a:ea typeface="宋体" pitchFamily="2" charset="-122"/>
              </a:rPr>
              <a:t>起来，强化</a:t>
            </a:r>
            <a:r>
              <a:rPr lang="zh-CN" altLang="en-US" sz="2400" dirty="0">
                <a:latin typeface="宋体" pitchFamily="2" charset="-122"/>
                <a:ea typeface="宋体" pitchFamily="2" charset="-122"/>
              </a:rPr>
              <a:t>责任担当、弘扬实干</a:t>
            </a:r>
            <a:r>
              <a:rPr lang="zh-CN" altLang="en-US" sz="2400" dirty="0" smtClean="0">
                <a:latin typeface="宋体" pitchFamily="2" charset="-122"/>
                <a:ea typeface="宋体" pitchFamily="2" charset="-122"/>
              </a:rPr>
              <a:t>精神，抓好</a:t>
            </a:r>
            <a:r>
              <a:rPr lang="zh-CN" altLang="en-US" sz="2400" dirty="0">
                <a:latin typeface="宋体" pitchFamily="2" charset="-122"/>
                <a:ea typeface="宋体" pitchFamily="2" charset="-122"/>
              </a:rPr>
              <a:t>常态化疫情防</a:t>
            </a:r>
            <a:r>
              <a:rPr lang="zh-CN" altLang="en-US" sz="2400" dirty="0" smtClean="0">
                <a:latin typeface="宋体" pitchFamily="2" charset="-122"/>
                <a:ea typeface="宋体" pitchFamily="2" charset="-122"/>
              </a:rPr>
              <a:t>控，扎实</a:t>
            </a:r>
            <a:r>
              <a:rPr lang="zh-CN" altLang="en-US" sz="2400" dirty="0">
                <a:latin typeface="宋体" pitchFamily="2" charset="-122"/>
                <a:ea typeface="宋体" pitchFamily="2" charset="-122"/>
              </a:rPr>
              <a:t>做好各项</a:t>
            </a:r>
            <a:r>
              <a:rPr lang="zh-CN" altLang="en-US" sz="2400" dirty="0" smtClean="0">
                <a:latin typeface="宋体" pitchFamily="2" charset="-122"/>
                <a:ea typeface="宋体" pitchFamily="2" charset="-122"/>
              </a:rPr>
              <a:t>工作，为</a:t>
            </a:r>
            <a:r>
              <a:rPr lang="zh-CN" altLang="en-US" sz="2400" dirty="0">
                <a:latin typeface="宋体" pitchFamily="2" charset="-122"/>
                <a:ea typeface="宋体" pitchFamily="2" charset="-122"/>
              </a:rPr>
              <a:t>全面建设社会主义现代化国家开好局、起好步作出积极贡献。</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087414879"/>
              </p:ext>
            </p:extLst>
          </p:nvPr>
        </p:nvGraphicFramePr>
        <p:xfrm>
          <a:off x="448361" y="1683638"/>
          <a:ext cx="11280577" cy="4663440"/>
        </p:xfrm>
        <a:graphic>
          <a:graphicData uri="http://schemas.openxmlformats.org/drawingml/2006/table">
            <a:tbl>
              <a:tblPr firstRow="1" bandRow="1">
                <a:tableStyleId>{5940675A-B579-460E-94D1-54222C63F5DA}</a:tableStyleId>
              </a:tblPr>
              <a:tblGrid>
                <a:gridCol w="841568"/>
                <a:gridCol w="1734625"/>
                <a:gridCol w="2083777"/>
                <a:gridCol w="4273061"/>
                <a:gridCol w="2347546"/>
              </a:tblGrid>
              <a:tr h="370840">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795792">
                <a:tc row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社会主义现代化建设新时期</a:t>
                      </a:r>
                    </a:p>
                  </a:txBody>
                  <a:tcPr anchor="ctr"/>
                </a:tc>
                <a:tc>
                  <a:txBody>
                    <a:bodyPr/>
                    <a:lstStyle/>
                    <a:p>
                      <a:pPr algn="ctr"/>
                      <a:r>
                        <a:rPr lang="zh-CN" altLang="en-US" sz="2400" dirty="0" smtClean="0">
                          <a:latin typeface="宋体" pitchFamily="2" charset="-122"/>
                          <a:ea typeface="宋体" pitchFamily="2" charset="-122"/>
                        </a:rPr>
                        <a:t>中共十五大</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1977</a:t>
                      </a:r>
                      <a:r>
                        <a:rPr lang="zh-CN" altLang="en-US" sz="2400" dirty="0" smtClean="0">
                          <a:latin typeface="宋体" pitchFamily="2" charset="-122"/>
                          <a:ea typeface="宋体" pitchFamily="2" charset="-122"/>
                        </a:rPr>
                        <a:t>年，北京</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把邓小平理论确立为党的指导思想</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确立了迈向</a:t>
                      </a:r>
                      <a:r>
                        <a:rPr lang="en-US" altLang="zh-CN" sz="2400" kern="1200" dirty="0" smtClean="0">
                          <a:solidFill>
                            <a:schemeClr val="tx1"/>
                          </a:solidFill>
                          <a:latin typeface="宋体" pitchFamily="2" charset="-122"/>
                          <a:ea typeface="宋体" pitchFamily="2" charset="-122"/>
                          <a:cs typeface="+mn-cs"/>
                        </a:rPr>
                        <a:t>21</a:t>
                      </a:r>
                      <a:r>
                        <a:rPr lang="zh-CN" altLang="en-US" sz="2400" kern="1200" dirty="0" smtClean="0">
                          <a:solidFill>
                            <a:schemeClr val="tx1"/>
                          </a:solidFill>
                          <a:latin typeface="宋体" pitchFamily="2" charset="-122"/>
                          <a:ea typeface="宋体" pitchFamily="2" charset="-122"/>
                          <a:cs typeface="+mn-cs"/>
                        </a:rPr>
                        <a:t>世纪的行动纲领</a:t>
                      </a:r>
                      <a:endParaRPr lang="zh-CN" altLang="en-US" sz="2400" kern="1200" dirty="0">
                        <a:solidFill>
                          <a:schemeClr val="tx1"/>
                        </a:solidFill>
                        <a:latin typeface="宋体" pitchFamily="2" charset="-122"/>
                        <a:ea typeface="宋体" pitchFamily="2" charset="-122"/>
                        <a:cs typeface="+mn-cs"/>
                      </a:endParaRPr>
                    </a:p>
                  </a:txBody>
                  <a:tcPr anchor="ctr"/>
                </a:tc>
              </a:tr>
              <a:tr h="772932">
                <a:tc vMerge="1">
                  <a:txBody>
                    <a:bodyPr/>
                    <a:lstStyle/>
                    <a:p>
                      <a:pPr marL="0" defTabSz="914400" rtl="0" eaLnBrk="1" latinLnBrk="0" hangingPunct="1"/>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中共十六大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2002</a:t>
                      </a:r>
                      <a:r>
                        <a:rPr lang="zh-CN" altLang="en-US" sz="2400" kern="1200" dirty="0" smtClean="0">
                          <a:solidFill>
                            <a:schemeClr val="tx1"/>
                          </a:solidFill>
                          <a:latin typeface="宋体" pitchFamily="2" charset="-122"/>
                          <a:ea typeface="宋体" pitchFamily="2" charset="-122"/>
                          <a:cs typeface="+mn-cs"/>
                        </a:rPr>
                        <a:t>年，</a:t>
                      </a:r>
                      <a:r>
                        <a:rPr lang="zh-CN" altLang="en-US" sz="2400" kern="1200" dirty="0">
                          <a:solidFill>
                            <a:schemeClr val="tx1"/>
                          </a:solidFill>
                          <a:latin typeface="宋体" pitchFamily="2" charset="-122"/>
                          <a:ea typeface="宋体" pitchFamily="2" charset="-122"/>
                          <a:cs typeface="+mn-cs"/>
                        </a:rPr>
                        <a:t>北京</a:t>
                      </a:r>
                      <a:endParaRPr lang="en-US" altLang="zh-CN" sz="2400" kern="1200" dirty="0" smtClean="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“三个代表”重要思想被确立为中国共产党的指导思想</a:t>
                      </a:r>
                      <a:endParaRPr lang="zh-CN" altLang="en-US" sz="2400" kern="1200" dirty="0">
                        <a:solidFill>
                          <a:schemeClr val="tx1"/>
                        </a:solidFill>
                        <a:latin typeface="宋体" pitchFamily="2" charset="-122"/>
                        <a:ea typeface="宋体" pitchFamily="2" charset="-122"/>
                        <a:cs typeface="+mn-cs"/>
                      </a:endParaRPr>
                    </a:p>
                  </a:txBody>
                  <a:tcPr anchor="ctr"/>
                </a:tc>
                <a:tc rowSpan="3">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是对马克思列宁主义、毛泽东思想和邓小平理论的继承和发展</a:t>
                      </a:r>
                      <a:endParaRPr lang="zh-CN" altLang="en-US" sz="2400" kern="1200" dirty="0">
                        <a:solidFill>
                          <a:schemeClr val="tx1"/>
                        </a:solidFill>
                        <a:latin typeface="宋体" pitchFamily="2" charset="-122"/>
                        <a:ea typeface="宋体" pitchFamily="2" charset="-122"/>
                        <a:cs typeface="+mn-cs"/>
                      </a:endParaRPr>
                    </a:p>
                  </a:txBody>
                  <a:tcPr anchor="ctr"/>
                </a:tc>
              </a:tr>
              <a:tr h="532902">
                <a:tc vMerge="1">
                  <a:txBody>
                    <a:bodyPr/>
                    <a:lstStyle/>
                    <a:p>
                      <a:endParaRPr lang="zh-CN" altLang="en-US"/>
                    </a:p>
                  </a:txBody>
                  <a:tcP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中共十七大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2007</a:t>
                      </a:r>
                      <a:r>
                        <a:rPr lang="zh-CN" altLang="en-US" sz="2400" kern="1200" dirty="0" smtClean="0">
                          <a:solidFill>
                            <a:schemeClr val="tx1"/>
                          </a:solidFill>
                          <a:latin typeface="宋体" pitchFamily="2" charset="-122"/>
                          <a:ea typeface="宋体" pitchFamily="2" charset="-122"/>
                          <a:cs typeface="+mn-cs"/>
                        </a:rPr>
                        <a:t>年，北京</a:t>
                      </a:r>
                      <a:endParaRPr lang="en-US" altLang="zh-CN" sz="2400" kern="1200" dirty="0" smtClean="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科学发展观被写进党章</a:t>
                      </a:r>
                      <a:endParaRPr lang="zh-CN" altLang="en-US" sz="2400" kern="1200" dirty="0">
                        <a:solidFill>
                          <a:schemeClr val="tx1"/>
                        </a:solidFill>
                        <a:latin typeface="宋体" pitchFamily="2" charset="-122"/>
                        <a:ea typeface="宋体" pitchFamily="2" charset="-122"/>
                        <a:cs typeface="+mn-cs"/>
                      </a:endParaRPr>
                    </a:p>
                  </a:txBody>
                  <a:tcPr anchor="ctr"/>
                </a:tc>
                <a:tc vMerge="1">
                  <a:txBody>
                    <a:bodyPr/>
                    <a:lstStyle/>
                    <a:p>
                      <a:endParaRPr lang="zh-CN" altLang="en-US" dirty="0"/>
                    </a:p>
                  </a:txBody>
                  <a:tcPr anchor="ctr"/>
                </a:tc>
              </a:tr>
              <a:tr h="762000">
                <a:tc vMerge="1">
                  <a:txBody>
                    <a:bodyPr/>
                    <a:lstStyle/>
                    <a:p>
                      <a:endParaRPr lang="zh-CN" altLang="en-US"/>
                    </a:p>
                  </a:txBody>
                  <a:tcP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中共十八大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2012</a:t>
                      </a:r>
                      <a:r>
                        <a:rPr lang="zh-CN" altLang="en-US" sz="2400" kern="1200" dirty="0" smtClean="0">
                          <a:solidFill>
                            <a:schemeClr val="tx1"/>
                          </a:solidFill>
                          <a:latin typeface="宋体" pitchFamily="2" charset="-122"/>
                          <a:ea typeface="宋体" pitchFamily="2" charset="-122"/>
                          <a:cs typeface="+mn-cs"/>
                        </a:rPr>
                        <a:t>年，北京</a:t>
                      </a:r>
                      <a:endParaRPr lang="en-US" altLang="zh-CN" sz="2400" kern="1200" dirty="0" smtClean="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科学发展观被确立为中国共产党的指导思想；提出了夺取中国特色社会主义新胜利的基本要求，确定了全面建成小康社会和全面深化改革开放的目标</a:t>
                      </a:r>
                      <a:endParaRPr lang="zh-CN" altLang="en-US" sz="2400" kern="1200" dirty="0">
                        <a:solidFill>
                          <a:schemeClr val="tx1"/>
                        </a:solidFill>
                        <a:latin typeface="宋体" pitchFamily="2" charset="-122"/>
                        <a:ea typeface="宋体" pitchFamily="2" charset="-122"/>
                        <a:cs typeface="+mn-cs"/>
                      </a:endParaRPr>
                    </a:p>
                  </a:txBody>
                  <a:tcPr anchor="ctr"/>
                </a:tc>
                <a:tc vMerge="1">
                  <a:txBody>
                    <a:bodyPr/>
                    <a:lstStyle/>
                    <a:p>
                      <a:endParaRPr lang="zh-CN" altLang="en-US" dirty="0"/>
                    </a:p>
                  </a:txBody>
                  <a:tcPr anchor="ctr"/>
                </a:tc>
              </a:tr>
            </a:tbl>
          </a:graphicData>
        </a:graphic>
      </p:graphicFrame>
    </p:spTree>
    <p:extLst>
      <p:ext uri="{BB962C8B-B14F-4D97-AF65-F5344CB8AC3E}">
        <p14:creationId xmlns:p14="http://schemas.microsoft.com/office/powerpoint/2010/main" xmlns="" val="42783368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301680240"/>
              </p:ext>
            </p:extLst>
          </p:nvPr>
        </p:nvGraphicFramePr>
        <p:xfrm>
          <a:off x="615414" y="1449777"/>
          <a:ext cx="10911302" cy="4981267"/>
        </p:xfrm>
        <a:graphic>
          <a:graphicData uri="http://schemas.openxmlformats.org/drawingml/2006/table">
            <a:tbl>
              <a:tblPr firstRow="1" bandRow="1">
                <a:tableStyleId>{5940675A-B579-460E-94D1-54222C63F5DA}</a:tableStyleId>
              </a:tblPr>
              <a:tblGrid>
                <a:gridCol w="841568"/>
                <a:gridCol w="1453271"/>
                <a:gridCol w="1714501"/>
                <a:gridCol w="3956538"/>
                <a:gridCol w="2945424"/>
              </a:tblGrid>
              <a:tr h="660727">
                <a:tc>
                  <a:txBody>
                    <a:bodyPr/>
                    <a:lstStyle/>
                    <a:p>
                      <a:pPr algn="ctr"/>
                      <a:r>
                        <a:rPr lang="zh-CN" altLang="en-US" sz="2400" dirty="0" smtClean="0">
                          <a:latin typeface="黑体" pitchFamily="49" charset="-122"/>
                          <a:ea typeface="黑体" pitchFamily="49" charset="-122"/>
                        </a:rPr>
                        <a:t>时期</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会议名称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时间、地点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历史地位或意义</a:t>
                      </a:r>
                      <a:endParaRPr lang="zh-CN" altLang="en-US" sz="2400" dirty="0">
                        <a:latin typeface="黑体" pitchFamily="49" charset="-122"/>
                        <a:ea typeface="黑体" pitchFamily="49"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社会主义现代化建设新时期</a:t>
                      </a:r>
                    </a:p>
                  </a:txBody>
                  <a:tcPr anchor="ctr"/>
                </a:tc>
                <a:tc>
                  <a:txBody>
                    <a:bodyPr/>
                    <a:lstStyle/>
                    <a:p>
                      <a:pPr marL="0" algn="ctr" defTabSz="914400" rtl="0" eaLnBrk="1" latinLnBrk="0" hangingPunct="1"/>
                      <a:r>
                        <a:rPr lang="zh-CN" altLang="en-US" sz="2400" kern="1200" dirty="0" smtClean="0">
                          <a:solidFill>
                            <a:schemeClr val="tx1"/>
                          </a:solidFill>
                          <a:latin typeface="宋体" pitchFamily="2" charset="-122"/>
                          <a:ea typeface="宋体" pitchFamily="2" charset="-122"/>
                          <a:cs typeface="+mn-cs"/>
                        </a:rPr>
                        <a:t>中共十九大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2017</a:t>
                      </a:r>
                      <a:r>
                        <a:rPr lang="zh-CN" altLang="en-US" sz="2400" kern="1200" dirty="0" smtClean="0">
                          <a:solidFill>
                            <a:schemeClr val="tx1"/>
                          </a:solidFill>
                          <a:latin typeface="宋体" pitchFamily="2" charset="-122"/>
                          <a:ea typeface="宋体" pitchFamily="2" charset="-122"/>
                          <a:cs typeface="+mn-cs"/>
                        </a:rPr>
                        <a:t>年，北京</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ts val="3680"/>
                        </a:lnSpc>
                      </a:pPr>
                      <a:r>
                        <a:rPr lang="zh-CN" altLang="en-US" sz="2400" kern="1200" dirty="0" smtClean="0">
                          <a:solidFill>
                            <a:schemeClr val="tx1"/>
                          </a:solidFill>
                          <a:latin typeface="宋体" pitchFamily="2" charset="-122"/>
                          <a:ea typeface="宋体" pitchFamily="2" charset="-122"/>
                          <a:cs typeface="+mn-cs"/>
                        </a:rPr>
                        <a:t>经过长期努力，中国特色社会主义进入了新时代，我国社会主要矛盾已经转化为人民日益增长的美好生活需要和不平衡不充分的发展之间的矛盾；习近平新时代中国特色社会主义思想被确立为中国共产党必须长期坚持的指导思想</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ts val="3680"/>
                        </a:lnSpc>
                      </a:pPr>
                      <a:r>
                        <a:rPr lang="zh-CN" altLang="en-US" sz="2400" kern="1200" dirty="0" smtClean="0">
                          <a:solidFill>
                            <a:schemeClr val="tx1"/>
                          </a:solidFill>
                          <a:latin typeface="宋体" pitchFamily="2" charset="-122"/>
                          <a:ea typeface="宋体" pitchFamily="2" charset="-122"/>
                          <a:cs typeface="+mn-cs"/>
                        </a:rPr>
                        <a:t>是对马克思列宁主义、毛泽东思想、邓小平理论、“三个代表”重要思想、科学发展观的继承和发展；确立了全党全国人民为实现中华民族伟大复兴而奋斗的行动指南</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479982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5" y="2630824"/>
            <a:ext cx="11386379"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 “中国历史选择了这个特别的</a:t>
            </a:r>
            <a:r>
              <a:rPr lang="zh-CN" altLang="en-US" sz="2400" b="1" dirty="0" smtClean="0">
                <a:latin typeface="宋体" pitchFamily="2" charset="-122"/>
                <a:ea typeface="宋体" pitchFamily="2" charset="-122"/>
              </a:rPr>
              <a:t>日子，放射</a:t>
            </a:r>
            <a:r>
              <a:rPr lang="zh-CN" altLang="en-US" sz="2400" b="1" dirty="0">
                <a:latin typeface="宋体" pitchFamily="2" charset="-122"/>
                <a:ea typeface="宋体" pitchFamily="2" charset="-122"/>
              </a:rPr>
              <a:t>出中国革命最初的曙光。鲜红的党旗自从在十三个人身后飘起</a:t>
            </a:r>
            <a:r>
              <a:rPr lang="zh-CN" altLang="en-US" sz="2400" b="1" dirty="0" smtClean="0">
                <a:latin typeface="宋体" pitchFamily="2" charset="-122"/>
                <a:ea typeface="宋体" pitchFamily="2" charset="-122"/>
              </a:rPr>
              <a:t>时，中国</a:t>
            </a:r>
            <a:r>
              <a:rPr lang="zh-CN" altLang="en-US" sz="2400" b="1" dirty="0">
                <a:latin typeface="宋体" pitchFamily="2" charset="-122"/>
                <a:ea typeface="宋体" pitchFamily="2" charset="-122"/>
              </a:rPr>
              <a:t>命运的希望一日比一日红火。”材料中“这个特别的日子”发生的事件是（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中共一大召开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遵义会议召开</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中共七大召开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中共八大召开</a:t>
            </a:r>
            <a:endParaRPr lang="zh-CN" altLang="zh-CN" sz="2400" b="1" dirty="0">
              <a:latin typeface="宋体" pitchFamily="2" charset="-122"/>
              <a:ea typeface="宋体" pitchFamily="2" charset="-122"/>
            </a:endParaRPr>
          </a:p>
        </p:txBody>
      </p:sp>
      <p:sp>
        <p:nvSpPr>
          <p:cNvPr id="8" name="矩形 7"/>
          <p:cNvSpPr/>
          <p:nvPr/>
        </p:nvSpPr>
        <p:spPr>
          <a:xfrm>
            <a:off x="3924643" y="383179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中国共产党的</a:t>
            </a:r>
            <a:r>
              <a:rPr lang="zh-CN" altLang="en-US" sz="2400" b="1" dirty="0" smtClean="0">
                <a:latin typeface="宋体" pitchFamily="2" charset="-122"/>
                <a:ea typeface="宋体" pitchFamily="2" charset="-122"/>
              </a:rPr>
              <a:t>成立，适应</a:t>
            </a:r>
            <a:r>
              <a:rPr lang="zh-CN" altLang="en-US" sz="2400" b="1" dirty="0">
                <a:latin typeface="宋体" pitchFamily="2" charset="-122"/>
                <a:ea typeface="宋体" pitchFamily="2" charset="-122"/>
              </a:rPr>
              <a:t>了近代以来社会进步和革命发展的客观需求。为争取民族独立和人民</a:t>
            </a:r>
            <a:r>
              <a:rPr lang="zh-CN" altLang="en-US" sz="2400" b="1" dirty="0" smtClean="0">
                <a:latin typeface="宋体" pitchFamily="2" charset="-122"/>
                <a:ea typeface="宋体" pitchFamily="2" charset="-122"/>
              </a:rPr>
              <a:t>解放，中国共产党</a:t>
            </a:r>
            <a:r>
              <a:rPr lang="zh-CN" altLang="en-US" sz="2400" b="1" dirty="0">
                <a:latin typeface="宋体" pitchFamily="2" charset="-122"/>
                <a:ea typeface="宋体" pitchFamily="2" charset="-122"/>
              </a:rPr>
              <a:t>开始了艰苦卓绝的斗争历程。说明近代中国社会需要解决的问题是（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抗击外国侵略者和国内反动统治</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成立中国共产党</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实现民族独立和人民解放</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实现国家富强和人民富裕</a:t>
            </a:r>
            <a:endParaRPr lang="zh-CN" altLang="zh-CN" sz="2400" b="1" dirty="0">
              <a:latin typeface="宋体" pitchFamily="2" charset="-122"/>
              <a:ea typeface="宋体" pitchFamily="2" charset="-122"/>
            </a:endParaRPr>
          </a:p>
        </p:txBody>
      </p:sp>
      <p:sp>
        <p:nvSpPr>
          <p:cNvPr id="8" name="矩形 7"/>
          <p:cNvSpPr/>
          <p:nvPr/>
        </p:nvSpPr>
        <p:spPr>
          <a:xfrm>
            <a:off x="4673990" y="285870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a:latin typeface="宋体" pitchFamily="2" charset="-122"/>
                <a:ea typeface="宋体" pitchFamily="2" charset="-122"/>
              </a:rPr>
              <a:t>美国某历史学家</a:t>
            </a:r>
            <a:r>
              <a:rPr lang="zh-CN" altLang="en-US" sz="2400" b="1" dirty="0" smtClean="0">
                <a:latin typeface="宋体" pitchFamily="2" charset="-122"/>
                <a:ea typeface="宋体" pitchFamily="2" charset="-122"/>
              </a:rPr>
              <a:t>说：</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共产党的大多数领导人被蒋介石</a:t>
            </a:r>
            <a:r>
              <a:rPr lang="zh-CN" altLang="en-US" sz="2400" b="1" dirty="0" smtClean="0">
                <a:latin typeface="宋体" pitchFamily="2" charset="-122"/>
                <a:ea typeface="宋体" pitchFamily="2" charset="-122"/>
              </a:rPr>
              <a:t>杀害，但</a:t>
            </a:r>
            <a:r>
              <a:rPr lang="zh-CN" altLang="en-US" sz="2400" b="1" dirty="0">
                <a:latin typeface="宋体" pitchFamily="2" charset="-122"/>
                <a:ea typeface="宋体" pitchFamily="2" charset="-122"/>
              </a:rPr>
              <a:t>有些人逃进了华南</a:t>
            </a:r>
            <a:r>
              <a:rPr lang="zh-CN" altLang="en-US" sz="2400" b="1" dirty="0" smtClean="0">
                <a:latin typeface="宋体" pitchFamily="2" charset="-122"/>
                <a:ea typeface="宋体" pitchFamily="2" charset="-122"/>
              </a:rPr>
              <a:t>山区，他们</a:t>
            </a:r>
            <a:r>
              <a:rPr lang="zh-CN" altLang="en-US" sz="2400" b="1" dirty="0">
                <a:latin typeface="宋体" pitchFamily="2" charset="-122"/>
                <a:ea typeface="宋体" pitchFamily="2" charset="-122"/>
              </a:rPr>
              <a:t>的领导人之一是毛泽东。毛泽东这时制定出新的革命策略。”这里“新的革命策略”是指（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实现国共</a:t>
            </a:r>
            <a:r>
              <a:rPr lang="zh-CN" altLang="en-US" sz="2400" b="1" dirty="0" smtClean="0">
                <a:latin typeface="宋体" pitchFamily="2" charset="-122"/>
                <a:ea typeface="宋体" pitchFamily="2" charset="-122"/>
              </a:rPr>
              <a:t>合作，进行</a:t>
            </a:r>
            <a:r>
              <a:rPr lang="zh-CN" altLang="en-US" sz="2400" b="1" dirty="0">
                <a:latin typeface="宋体" pitchFamily="2" charset="-122"/>
                <a:ea typeface="宋体" pitchFamily="2" charset="-122"/>
              </a:rPr>
              <a:t>北伐战争</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武装反抗国民党反动派</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开辟“农村包围城市”的革命道路</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实行全民族抗战</a:t>
            </a:r>
            <a:endParaRPr lang="zh-CN" altLang="zh-CN" sz="2400" b="1" dirty="0">
              <a:latin typeface="宋体" pitchFamily="2" charset="-122"/>
              <a:ea typeface="宋体" pitchFamily="2" charset="-122"/>
            </a:endParaRPr>
          </a:p>
        </p:txBody>
      </p:sp>
      <p:sp>
        <p:nvSpPr>
          <p:cNvPr id="8" name="矩形 7"/>
          <p:cNvSpPr/>
          <p:nvPr/>
        </p:nvSpPr>
        <p:spPr>
          <a:xfrm>
            <a:off x="4958863" y="286498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a:latin typeface="宋体" pitchFamily="2" charset="-122"/>
                <a:ea typeface="宋体" pitchFamily="2" charset="-122"/>
              </a:rPr>
              <a:t> “蒋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介石</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虽屡电诸</a:t>
            </a:r>
            <a:r>
              <a:rPr lang="zh-CN" altLang="en-US" sz="2400" b="1" dirty="0" smtClean="0">
                <a:latin typeface="宋体" pitchFamily="2" charset="-122"/>
                <a:ea typeface="宋体" pitchFamily="2" charset="-122"/>
              </a:rPr>
              <a:t>将，要求‘努力截追’，</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务将西窜匪部聚歼于湖北以东地区</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勿使漏网</a:t>
            </a:r>
            <a:r>
              <a:rPr lang="zh-CN" altLang="en-US" sz="2400" b="1" dirty="0" smtClean="0">
                <a:latin typeface="宋体" pitchFamily="2" charset="-122"/>
                <a:ea typeface="宋体" pitchFamily="2" charset="-122"/>
              </a:rPr>
              <a:t>’，并</a:t>
            </a:r>
            <a:r>
              <a:rPr lang="zh-CN" altLang="en-US" sz="2400" b="1" dirty="0">
                <a:latin typeface="宋体" pitchFamily="2" charset="-122"/>
                <a:ea typeface="宋体" pitchFamily="2" charset="-122"/>
              </a:rPr>
              <a:t>未能克尽全功。</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至</a:t>
            </a:r>
            <a:r>
              <a:rPr lang="zh-CN" altLang="en-US" sz="2400" b="1" dirty="0" smtClean="0">
                <a:latin typeface="宋体" pitchFamily="2" charset="-122"/>
                <a:ea typeface="宋体" pitchFamily="2" charset="-122"/>
              </a:rPr>
              <a:t>一九三五年九月，自</a:t>
            </a:r>
            <a:r>
              <a:rPr lang="zh-CN" altLang="en-US" sz="2400" b="1" dirty="0">
                <a:latin typeface="宋体" pitchFamily="2" charset="-122"/>
                <a:ea typeface="宋体" pitchFamily="2" charset="-122"/>
              </a:rPr>
              <a:t>峨眉山军官训练团</a:t>
            </a:r>
            <a:r>
              <a:rPr lang="zh-CN" altLang="en-US" sz="2400" b="1" dirty="0" smtClean="0">
                <a:latin typeface="宋体" pitchFamily="2" charset="-122"/>
                <a:ea typeface="宋体" pitchFamily="2" charset="-122"/>
              </a:rPr>
              <a:t>下来，知道</a:t>
            </a:r>
            <a:r>
              <a:rPr lang="zh-CN" altLang="en-US" sz="2400" b="1" dirty="0">
                <a:latin typeface="宋体" pitchFamily="2" charset="-122"/>
                <a:ea typeface="宋体" pitchFamily="2" charset="-122"/>
              </a:rPr>
              <a:t>追剿</a:t>
            </a:r>
            <a:r>
              <a:rPr lang="zh-CN" altLang="en-US" sz="2400" b="1" dirty="0" smtClean="0">
                <a:latin typeface="宋体" pitchFamily="2" charset="-122"/>
                <a:ea typeface="宋体" pitchFamily="2" charset="-122"/>
              </a:rPr>
              <a:t>失败，自</a:t>
            </a:r>
            <a:r>
              <a:rPr lang="zh-CN" altLang="en-US" sz="2400" b="1" dirty="0">
                <a:latin typeface="宋体" pitchFamily="2" charset="-122"/>
                <a:ea typeface="宋体" pitchFamily="2" charset="-122"/>
              </a:rPr>
              <a:t>叹</a:t>
            </a:r>
            <a:r>
              <a:rPr lang="zh-CN" altLang="en-US" sz="2400" b="1" dirty="0" smtClean="0">
                <a:latin typeface="宋体" pitchFamily="2" charset="-122"/>
                <a:ea typeface="宋体" pitchFamily="2" charset="-122"/>
              </a:rPr>
              <a:t>‘六载含辛茹苦，未尽全功</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该材料可以佐证的是（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井冈山根据地的创建</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红军第一次到第四次反“围剿”的胜利</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长征的胜利发展</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蒋介石对陕北会师后红军的“围剿”</a:t>
            </a:r>
            <a:endParaRPr lang="zh-CN" altLang="zh-CN" sz="2400" b="1" dirty="0">
              <a:latin typeface="宋体" pitchFamily="2" charset="-122"/>
              <a:ea typeface="宋体" pitchFamily="2" charset="-122"/>
            </a:endParaRPr>
          </a:p>
        </p:txBody>
      </p:sp>
      <p:sp>
        <p:nvSpPr>
          <p:cNvPr id="8" name="矩形 7"/>
          <p:cNvSpPr/>
          <p:nvPr/>
        </p:nvSpPr>
        <p:spPr>
          <a:xfrm>
            <a:off x="3455377" y="340131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a:latin typeface="宋体" pitchFamily="2" charset="-122"/>
                <a:ea typeface="宋体" pitchFamily="2" charset="-122"/>
              </a:rPr>
              <a:t>统编历史八年级上册第五单元</a:t>
            </a:r>
            <a:r>
              <a:rPr lang="zh-CN" altLang="en-US" sz="2400" b="1" dirty="0" smtClean="0">
                <a:latin typeface="宋体" pitchFamily="2" charset="-122"/>
                <a:ea typeface="宋体" pitchFamily="2" charset="-122"/>
              </a:rPr>
              <a:t>目录（如</a:t>
            </a:r>
            <a:r>
              <a:rPr lang="zh-CN" altLang="en-US" sz="2400" b="1" dirty="0">
                <a:latin typeface="宋体" pitchFamily="2" charset="-122"/>
                <a:ea typeface="宋体" pitchFamily="2" charset="-122"/>
              </a:rPr>
              <a:t>图所</a:t>
            </a:r>
            <a:r>
              <a:rPr lang="zh-CN" altLang="en-US" sz="2400" b="1" dirty="0" smtClean="0">
                <a:latin typeface="宋体" pitchFamily="2" charset="-122"/>
                <a:ea typeface="宋体" pitchFamily="2" charset="-122"/>
              </a:rPr>
              <a:t>示</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，请</a:t>
            </a:r>
            <a:r>
              <a:rPr lang="zh-CN" altLang="en-US" sz="2400" b="1" dirty="0">
                <a:latin typeface="宋体" pitchFamily="2" charset="-122"/>
                <a:ea typeface="宋体" pitchFamily="2" charset="-122"/>
              </a:rPr>
              <a:t>从下列选项</a:t>
            </a:r>
            <a:r>
              <a:rPr lang="zh-CN" altLang="en-US" sz="2400" b="1" dirty="0" smtClean="0">
                <a:latin typeface="宋体" pitchFamily="2" charset="-122"/>
                <a:ea typeface="宋体" pitchFamily="2" charset="-122"/>
              </a:rPr>
              <a:t>中，选择</a:t>
            </a:r>
            <a:r>
              <a:rPr lang="zh-CN" altLang="en-US" sz="2400" b="1" dirty="0">
                <a:latin typeface="宋体" pitchFamily="2" charset="-122"/>
                <a:ea typeface="宋体" pitchFamily="2" charset="-122"/>
              </a:rPr>
              <a:t>符合此单元内容的主题（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北伐战争的开始与</a:t>
            </a:r>
            <a:r>
              <a:rPr lang="zh-CN" altLang="en-US" sz="2400" b="1" dirty="0" smtClean="0">
                <a:latin typeface="宋体" pitchFamily="2" charset="-122"/>
                <a:ea typeface="宋体" pitchFamily="2" charset="-122"/>
              </a:rPr>
              <a:t>发展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资产阶级民主革命的</a:t>
            </a:r>
            <a:r>
              <a:rPr lang="zh-CN" altLang="en-US" sz="2400" b="1" dirty="0" smtClean="0">
                <a:latin typeface="宋体" pitchFamily="2" charset="-122"/>
                <a:ea typeface="宋体" pitchFamily="2" charset="-122"/>
              </a:rPr>
              <a:t>高潮</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从国共合作到国共</a:t>
            </a:r>
            <a:r>
              <a:rPr lang="zh-CN" altLang="en-US" sz="2400" b="1" dirty="0" smtClean="0">
                <a:latin typeface="宋体" pitchFamily="2" charset="-122"/>
                <a:ea typeface="宋体" pitchFamily="2" charset="-122"/>
              </a:rPr>
              <a:t>对立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中国共产党的成立和革命</a:t>
            </a:r>
            <a:endParaRPr lang="zh-CN" altLang="zh-CN" sz="2400" b="1" dirty="0">
              <a:latin typeface="宋体" pitchFamily="2" charset="-122"/>
              <a:ea typeface="宋体" pitchFamily="2" charset="-122"/>
            </a:endParaRPr>
          </a:p>
        </p:txBody>
      </p:sp>
      <p:sp>
        <p:nvSpPr>
          <p:cNvPr id="8" name="矩形 7"/>
          <p:cNvSpPr/>
          <p:nvPr/>
        </p:nvSpPr>
        <p:spPr>
          <a:xfrm>
            <a:off x="4097216" y="234624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12198" y="3157066"/>
            <a:ext cx="3722222" cy="17778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唐山</a:t>
            </a:r>
            <a:r>
              <a:rPr lang="zh-CN" altLang="en-US" sz="2400" b="1" dirty="0">
                <a:latin typeface="宋体" pitchFamily="2" charset="-122"/>
                <a:ea typeface="宋体" pitchFamily="2" charset="-122"/>
              </a:rPr>
              <a:t>市路南区</a:t>
            </a:r>
            <a:r>
              <a:rPr lang="zh-CN" altLang="en-US" sz="2400" b="1" dirty="0" smtClean="0">
                <a:latin typeface="宋体" pitchFamily="2" charset="-122"/>
                <a:ea typeface="宋体" pitchFamily="2" charset="-122"/>
              </a:rPr>
              <a:t>模拟）</a:t>
            </a:r>
            <a:r>
              <a:rPr lang="en-US" altLang="zh-CN" sz="2400" b="1" dirty="0" smtClean="0">
                <a:latin typeface="宋体" pitchFamily="2" charset="-122"/>
                <a:ea typeface="宋体" pitchFamily="2" charset="-122"/>
              </a:rPr>
              <a:t>1961</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月，毛泽东</a:t>
            </a:r>
            <a:r>
              <a:rPr lang="zh-CN" altLang="en-US" sz="2400" b="1" dirty="0">
                <a:latin typeface="宋体" pitchFamily="2" charset="-122"/>
                <a:ea typeface="宋体" pitchFamily="2" charset="-122"/>
              </a:rPr>
              <a:t>在一次会谈时</a:t>
            </a:r>
            <a:r>
              <a:rPr lang="zh-CN" altLang="en-US" sz="2400" b="1" dirty="0" smtClean="0">
                <a:latin typeface="宋体" pitchFamily="2" charset="-122"/>
                <a:ea typeface="宋体" pitchFamily="2" charset="-122"/>
              </a:rPr>
              <a:t>说：</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如果台湾不作为一个国家</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那么台湾的社会制度也可以留待以后谈。我们容许台湾保持原来的</a:t>
            </a:r>
            <a:r>
              <a:rPr lang="zh-CN" altLang="en-US" sz="2400" b="1" dirty="0" smtClean="0">
                <a:latin typeface="宋体" pitchFamily="2" charset="-122"/>
                <a:ea typeface="宋体" pitchFamily="2" charset="-122"/>
              </a:rPr>
              <a:t>社会制度，等</a:t>
            </a:r>
            <a:r>
              <a:rPr lang="zh-CN" altLang="en-US" sz="2400" b="1" dirty="0">
                <a:latin typeface="宋体" pitchFamily="2" charset="-122"/>
                <a:ea typeface="宋体" pitchFamily="2" charset="-122"/>
              </a:rPr>
              <a:t>台湾人民自己来解决这个问题。”据此得出的</a:t>
            </a:r>
            <a:r>
              <a:rPr lang="zh-CN" altLang="en-US" sz="2400" b="1" dirty="0" smtClean="0">
                <a:latin typeface="宋体" pitchFamily="2" charset="-122"/>
                <a:ea typeface="宋体" pitchFamily="2" charset="-122"/>
              </a:rPr>
              <a:t>结论，正确</a:t>
            </a:r>
            <a:r>
              <a:rPr lang="zh-CN" altLang="en-US" sz="2400" b="1" dirty="0">
                <a:latin typeface="宋体" pitchFamily="2" charset="-122"/>
                <a:ea typeface="宋体" pitchFamily="2" charset="-122"/>
              </a:rPr>
              <a:t>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毛泽东提出了“一国两制”构想</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毛泽东希望以和平方式解决台湾问题</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和平统一是建国以来的既定方针</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统一是两岸人民的共同愿望</a:t>
            </a:r>
            <a:endParaRPr lang="zh-CN" altLang="zh-CN" sz="2400" b="1" dirty="0">
              <a:latin typeface="宋体" pitchFamily="2" charset="-122"/>
              <a:ea typeface="宋体" pitchFamily="2" charset="-122"/>
            </a:endParaRPr>
          </a:p>
        </p:txBody>
      </p:sp>
      <p:sp>
        <p:nvSpPr>
          <p:cNvPr id="8" name="矩形 7"/>
          <p:cNvSpPr/>
          <p:nvPr/>
        </p:nvSpPr>
        <p:spPr>
          <a:xfrm>
            <a:off x="2549769" y="346603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a:latin typeface="宋体" pitchFamily="2" charset="-122"/>
                <a:ea typeface="宋体" pitchFamily="2" charset="-122"/>
              </a:rPr>
              <a:t>历史事实指的是历史的真实</a:t>
            </a:r>
            <a:r>
              <a:rPr lang="zh-CN" altLang="en-US" sz="2400" b="1" dirty="0" smtClean="0">
                <a:latin typeface="宋体" pitchFamily="2" charset="-122"/>
                <a:ea typeface="宋体" pitchFamily="2" charset="-122"/>
              </a:rPr>
              <a:t>情况，历史观</a:t>
            </a:r>
            <a:r>
              <a:rPr lang="zh-CN" altLang="en-US" sz="2400" b="1" dirty="0">
                <a:latin typeface="宋体" pitchFamily="2" charset="-122"/>
                <a:ea typeface="宋体" pitchFamily="2" charset="-122"/>
              </a:rPr>
              <a:t>点是分析历史事实的看法和状态。下列选项中属于历史观点的是（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井冈山革命根据地的</a:t>
            </a:r>
            <a:r>
              <a:rPr lang="zh-CN" altLang="en-US" sz="2400" b="1" dirty="0" smtClean="0">
                <a:latin typeface="宋体" pitchFamily="2" charset="-122"/>
                <a:ea typeface="宋体" pitchFamily="2" charset="-122"/>
              </a:rPr>
              <a:t>建立，开创</a:t>
            </a:r>
            <a:r>
              <a:rPr lang="zh-CN" altLang="en-US" sz="2400" b="1" dirty="0">
                <a:latin typeface="宋体" pitchFamily="2" charset="-122"/>
                <a:ea typeface="宋体" pitchFamily="2" charset="-122"/>
              </a:rPr>
              <a:t>了农村包围城市的正确革命道路</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 </a:t>
            </a:r>
            <a:r>
              <a:rPr lang="en-US" altLang="zh-CN" sz="2400" b="1" dirty="0">
                <a:latin typeface="宋体" pitchFamily="2" charset="-122"/>
                <a:ea typeface="宋体" pitchFamily="2" charset="-122"/>
              </a:rPr>
              <a:t>20</a:t>
            </a:r>
            <a:r>
              <a:rPr lang="zh-CN" altLang="en-US" sz="2400" b="1" dirty="0">
                <a:latin typeface="宋体" pitchFamily="2" charset="-122"/>
                <a:ea typeface="宋体" pitchFamily="2" charset="-122"/>
              </a:rPr>
              <a:t>世纪</a:t>
            </a:r>
            <a:r>
              <a:rPr lang="en-US" altLang="zh-CN" sz="2400" b="1" dirty="0">
                <a:latin typeface="宋体" pitchFamily="2" charset="-122"/>
                <a:ea typeface="宋体" pitchFamily="2" charset="-122"/>
              </a:rPr>
              <a:t>30</a:t>
            </a:r>
            <a:r>
              <a:rPr lang="zh-CN" altLang="en-US" sz="2400" b="1" dirty="0">
                <a:latin typeface="宋体" pitchFamily="2" charset="-122"/>
                <a:ea typeface="宋体" pitchFamily="2" charset="-122"/>
              </a:rPr>
              <a:t>年代在抗日救亡的高潮</a:t>
            </a:r>
            <a:r>
              <a:rPr lang="zh-CN" altLang="en-US" sz="2400" b="1" dirty="0" smtClean="0">
                <a:latin typeface="宋体" pitchFamily="2" charset="-122"/>
                <a:ea typeface="宋体" pitchFamily="2" charset="-122"/>
              </a:rPr>
              <a:t>中，聂耳</a:t>
            </a:r>
            <a:r>
              <a:rPr lang="zh-CN" altLang="en-US" sz="2400" b="1" dirty="0">
                <a:latin typeface="宋体" pitchFamily="2" charset="-122"/>
                <a:ea typeface="宋体" pitchFamily="2" charset="-122"/>
              </a:rPr>
              <a:t>谱写了</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义勇军进行曲</a:t>
            </a:r>
            <a:r>
              <a:rPr lang="en-US" altLang="zh-CN"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 </a:t>
            </a:r>
            <a:r>
              <a:rPr lang="en-US" altLang="zh-CN" sz="2400" b="1" dirty="0">
                <a:latin typeface="宋体" pitchFamily="2" charset="-122"/>
                <a:ea typeface="宋体" pitchFamily="2" charset="-122"/>
              </a:rPr>
              <a:t>1923</a:t>
            </a:r>
            <a:r>
              <a:rPr lang="zh-CN" altLang="en-US" sz="2400" b="1" dirty="0" smtClean="0">
                <a:latin typeface="宋体" pitchFamily="2" charset="-122"/>
                <a:ea typeface="宋体" pitchFamily="2" charset="-122"/>
              </a:rPr>
              <a:t>年，中国共产党</a:t>
            </a:r>
            <a:r>
              <a:rPr lang="zh-CN" altLang="en-US" sz="2400" b="1" dirty="0">
                <a:latin typeface="宋体" pitchFamily="2" charset="-122"/>
                <a:ea typeface="宋体" pitchFamily="2" charset="-122"/>
              </a:rPr>
              <a:t>领导了京汉铁路工人罢工</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 </a:t>
            </a:r>
            <a:r>
              <a:rPr lang="en-US" altLang="zh-CN" sz="2400" b="1" dirty="0">
                <a:latin typeface="宋体" pitchFamily="2" charset="-122"/>
                <a:ea typeface="宋体" pitchFamily="2" charset="-122"/>
              </a:rPr>
              <a:t>1947</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月底，刘</a:t>
            </a:r>
            <a:r>
              <a:rPr lang="zh-CN" altLang="en-US" sz="2400" b="1" dirty="0">
                <a:latin typeface="宋体" pitchFamily="2" charset="-122"/>
                <a:ea typeface="宋体" pitchFamily="2" charset="-122"/>
              </a:rPr>
              <a:t>、邓大军千里跃进大别山</a:t>
            </a:r>
            <a:endParaRPr lang="zh-CN" altLang="zh-CN" sz="2400" b="1" dirty="0">
              <a:latin typeface="宋体" pitchFamily="2" charset="-122"/>
              <a:ea typeface="宋体" pitchFamily="2" charset="-122"/>
            </a:endParaRPr>
          </a:p>
        </p:txBody>
      </p:sp>
      <p:sp>
        <p:nvSpPr>
          <p:cNvPr id="8" name="矩形 7"/>
          <p:cNvSpPr/>
          <p:nvPr/>
        </p:nvSpPr>
        <p:spPr>
          <a:xfrm>
            <a:off x="5284177" y="231107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a:latin typeface="宋体" pitchFamily="2" charset="-122"/>
                <a:ea typeface="宋体" pitchFamily="2" charset="-122"/>
              </a:rPr>
              <a:t>诗人毛泽东不仅是伟大的政治家、</a:t>
            </a:r>
            <a:r>
              <a:rPr lang="zh-CN" altLang="en-US" sz="2400" b="1" dirty="0" smtClean="0">
                <a:latin typeface="宋体" pitchFamily="2" charset="-122"/>
                <a:ea typeface="宋体" pitchFamily="2" charset="-122"/>
              </a:rPr>
              <a:t>军事家，也</a:t>
            </a:r>
            <a:r>
              <a:rPr lang="zh-CN" altLang="en-US" sz="2400" b="1" dirty="0">
                <a:latin typeface="宋体" pitchFamily="2" charset="-122"/>
                <a:ea typeface="宋体" pitchFamily="2" charset="-122"/>
              </a:rPr>
              <a:t>是伟大的</a:t>
            </a:r>
            <a:r>
              <a:rPr lang="zh-CN" altLang="en-US" sz="2400" b="1" dirty="0" smtClean="0">
                <a:latin typeface="宋体" pitchFamily="2" charset="-122"/>
                <a:ea typeface="宋体" pitchFamily="2" charset="-122"/>
              </a:rPr>
              <a:t>诗人，他</a:t>
            </a:r>
            <a:r>
              <a:rPr lang="zh-CN" altLang="en-US" sz="2400" b="1" dirty="0">
                <a:latin typeface="宋体" pitchFamily="2" charset="-122"/>
                <a:ea typeface="宋体" pitchFamily="2" charset="-122"/>
              </a:rPr>
              <a:t>以气势磅礴的诗篇反映了中国革命的峥嵘岁月。下列</a:t>
            </a:r>
            <a:r>
              <a:rPr lang="zh-CN" altLang="en-US" sz="2400" b="1" dirty="0" smtClean="0">
                <a:latin typeface="宋体" pitchFamily="2" charset="-122"/>
                <a:ea typeface="宋体" pitchFamily="2" charset="-122"/>
              </a:rPr>
              <a:t>诗句，以</a:t>
            </a:r>
            <a:r>
              <a:rPr lang="en-US" altLang="zh-CN" sz="2400" b="1" dirty="0">
                <a:latin typeface="宋体" pitchFamily="2" charset="-122"/>
                <a:ea typeface="宋体" pitchFamily="2" charset="-122"/>
              </a:rPr>
              <a:t>1949</a:t>
            </a:r>
            <a:r>
              <a:rPr lang="zh-CN" altLang="en-US" sz="2400" b="1" dirty="0">
                <a:latin typeface="宋体" pitchFamily="2" charset="-122"/>
                <a:ea typeface="宋体" pitchFamily="2" charset="-122"/>
              </a:rPr>
              <a:t>年新中国成立为</a:t>
            </a:r>
            <a:r>
              <a:rPr lang="zh-CN" altLang="en-US" sz="2400" b="1" dirty="0" smtClean="0">
                <a:latin typeface="宋体" pitchFamily="2" charset="-122"/>
                <a:ea typeface="宋体" pitchFamily="2" charset="-122"/>
              </a:rPr>
              <a:t>原点，按</a:t>
            </a:r>
            <a:r>
              <a:rPr lang="zh-CN" altLang="en-US" sz="2400" b="1" dirty="0">
                <a:latin typeface="宋体" pitchFamily="2" charset="-122"/>
                <a:ea typeface="宋体" pitchFamily="2" charset="-122"/>
              </a:rPr>
              <a:t>由近及远排列正确的是（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en-US" sz="2400" b="1" dirty="0">
                <a:latin typeface="Times New Roman" pitchFamily="18" charset="0"/>
                <a:ea typeface="宋体" pitchFamily="2" charset="-122"/>
                <a:cs typeface="Times New Roman" pitchFamily="18" charset="0"/>
              </a:rPr>
              <a:t>①“外侮需人御</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将军赋采薇”</a:t>
            </a:r>
          </a:p>
          <a:p>
            <a:pPr>
              <a:lnSpc>
                <a:spcPct val="150000"/>
              </a:lnSpc>
            </a:pPr>
            <a:r>
              <a:rPr lang="zh-CN" altLang="en-US" sz="2400" b="1" dirty="0">
                <a:latin typeface="Times New Roman" pitchFamily="18" charset="0"/>
                <a:ea typeface="宋体" pitchFamily="2" charset="-122"/>
                <a:cs typeface="Times New Roman" pitchFamily="18" charset="0"/>
              </a:rPr>
              <a:t>②“金沙水拍云崖暖</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大渡桥横铁索寒”</a:t>
            </a:r>
          </a:p>
          <a:p>
            <a:pPr>
              <a:lnSpc>
                <a:spcPct val="150000"/>
              </a:lnSpc>
            </a:pPr>
            <a:r>
              <a:rPr lang="zh-CN" altLang="en-US" sz="2400" b="1" dirty="0">
                <a:latin typeface="Times New Roman" pitchFamily="18" charset="0"/>
                <a:ea typeface="宋体" pitchFamily="2" charset="-122"/>
                <a:cs typeface="Times New Roman" pitchFamily="18" charset="0"/>
              </a:rPr>
              <a:t>③“秋收时节暮云愁</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霹雳一声暴动”</a:t>
            </a:r>
          </a:p>
          <a:p>
            <a:pPr>
              <a:lnSpc>
                <a:spcPct val="150000"/>
              </a:lnSpc>
            </a:pPr>
            <a:r>
              <a:rPr lang="zh-CN" altLang="en-US" sz="2400" b="1" dirty="0">
                <a:latin typeface="Times New Roman" pitchFamily="18" charset="0"/>
                <a:ea typeface="宋体" pitchFamily="2" charset="-122"/>
                <a:cs typeface="Times New Roman" pitchFamily="18" charset="0"/>
              </a:rPr>
              <a:t>④“宜将剩勇追穷寇</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不可沽名学霸王</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 ②①④</a:t>
            </a:r>
            <a:r>
              <a:rPr lang="zh-CN" altLang="en-US" sz="2400" b="1" dirty="0" smtClean="0">
                <a:latin typeface="宋体" pitchFamily="2" charset="-122"/>
                <a:ea typeface="宋体" pitchFamily="2" charset="-122"/>
              </a:rPr>
              <a:t>③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 ④①②</a:t>
            </a:r>
            <a:r>
              <a:rPr lang="zh-CN" altLang="en-US" sz="2400" b="1" dirty="0" smtClean="0">
                <a:latin typeface="宋体" pitchFamily="2" charset="-122"/>
                <a:ea typeface="宋体" pitchFamily="2" charset="-122"/>
              </a:rPr>
              <a:t>③      </a:t>
            </a: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 ①②③</a:t>
            </a:r>
            <a:r>
              <a:rPr lang="zh-CN" altLang="en-US" sz="2400" b="1" dirty="0" smtClean="0">
                <a:latin typeface="宋体" pitchFamily="2" charset="-122"/>
                <a:ea typeface="宋体" pitchFamily="2" charset="-122"/>
              </a:rPr>
              <a:t>④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 ③②①④</a:t>
            </a:r>
            <a:endParaRPr lang="zh-CN" altLang="zh-CN" sz="2400" b="1" dirty="0">
              <a:latin typeface="宋体" pitchFamily="2" charset="-122"/>
              <a:ea typeface="宋体" pitchFamily="2" charset="-122"/>
            </a:endParaRPr>
          </a:p>
        </p:txBody>
      </p:sp>
      <p:sp>
        <p:nvSpPr>
          <p:cNvPr id="8" name="矩形 7"/>
          <p:cNvSpPr/>
          <p:nvPr/>
        </p:nvSpPr>
        <p:spPr>
          <a:xfrm>
            <a:off x="4666957" y="2864987"/>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73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9483" y="2099513"/>
            <a:ext cx="6862397" cy="44056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a:latin typeface="宋体" pitchFamily="2" charset="-122"/>
                <a:ea typeface="宋体" pitchFamily="2" charset="-122"/>
              </a:rPr>
              <a:t> </a:t>
            </a:r>
            <a:r>
              <a:rPr lang="en-US" altLang="zh-CN" sz="2400" b="1" dirty="0">
                <a:latin typeface="宋体" pitchFamily="2" charset="-122"/>
                <a:ea typeface="宋体" pitchFamily="2" charset="-122"/>
              </a:rPr>
              <a:t>1992</a:t>
            </a:r>
            <a:r>
              <a:rPr lang="zh-CN" altLang="en-US" sz="2400" b="1" dirty="0">
                <a:latin typeface="宋体" pitchFamily="2" charset="-122"/>
                <a:ea typeface="宋体" pitchFamily="2" charset="-122"/>
              </a:rPr>
              <a:t>年陪同邓小平视察的陈开枝这样</a:t>
            </a:r>
            <a:r>
              <a:rPr lang="zh-CN" altLang="en-US" sz="2400" b="1" dirty="0" smtClean="0">
                <a:latin typeface="宋体" pitchFamily="2" charset="-122"/>
                <a:ea typeface="宋体" pitchFamily="2" charset="-122"/>
              </a:rPr>
              <a:t>比喻：</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这就是一个已经退役的老</a:t>
            </a:r>
            <a:r>
              <a:rPr lang="zh-CN" altLang="en-US" sz="2400" b="1" dirty="0" smtClean="0">
                <a:latin typeface="宋体" pitchFamily="2" charset="-122"/>
                <a:ea typeface="宋体" pitchFamily="2" charset="-122"/>
              </a:rPr>
              <a:t>船长，当</a:t>
            </a:r>
            <a:r>
              <a:rPr lang="zh-CN" altLang="en-US" sz="2400" b="1" dirty="0">
                <a:latin typeface="宋体" pitchFamily="2" charset="-122"/>
                <a:ea typeface="宋体" pitchFamily="2" charset="-122"/>
              </a:rPr>
              <a:t>看着船的方向有问题</a:t>
            </a:r>
            <a:r>
              <a:rPr lang="zh-CN" altLang="en-US" sz="2400" b="1" dirty="0" smtClean="0">
                <a:latin typeface="宋体" pitchFamily="2" charset="-122"/>
                <a:ea typeface="宋体" pitchFamily="2" charset="-122"/>
              </a:rPr>
              <a:t>时，他</a:t>
            </a:r>
            <a:r>
              <a:rPr lang="zh-CN" altLang="en-US" sz="2400" b="1" dirty="0">
                <a:latin typeface="宋体" pitchFamily="2" charset="-122"/>
                <a:ea typeface="宋体" pitchFamily="2" charset="-122"/>
              </a:rPr>
              <a:t>又一次跳上</a:t>
            </a:r>
            <a:r>
              <a:rPr lang="zh-CN" altLang="en-US" sz="2400" b="1" dirty="0" smtClean="0">
                <a:latin typeface="宋体" pitchFamily="2" charset="-122"/>
                <a:ea typeface="宋体" pitchFamily="2" charset="-122"/>
              </a:rPr>
              <a:t>船头，把</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航船摆正了。</a:t>
            </a:r>
            <a:r>
              <a:rPr lang="zh-CN" altLang="en-US" sz="2400" b="1" dirty="0" smtClean="0">
                <a:latin typeface="宋体" pitchFamily="2" charset="-122"/>
                <a:ea typeface="宋体" pitchFamily="2" charset="-122"/>
              </a:rPr>
              <a:t>”（陈</a:t>
            </a:r>
            <a:r>
              <a:rPr lang="zh-CN" altLang="en-US" sz="2400" b="1" dirty="0">
                <a:latin typeface="宋体" pitchFamily="2" charset="-122"/>
                <a:ea typeface="宋体" pitchFamily="2" charset="-122"/>
              </a:rPr>
              <a:t>伟国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中学历史教学设计研究</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航船摆正了”的含义是（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打开</a:t>
            </a:r>
            <a:r>
              <a:rPr lang="zh-CN" altLang="en-US" sz="2400" b="1" dirty="0" smtClean="0">
                <a:latin typeface="宋体" pitchFamily="2" charset="-122"/>
                <a:ea typeface="宋体" pitchFamily="2" charset="-122"/>
              </a:rPr>
              <a:t>国门，实行</a:t>
            </a:r>
            <a:r>
              <a:rPr lang="zh-CN" altLang="en-US" sz="2400" b="1" dirty="0">
                <a:latin typeface="宋体" pitchFamily="2" charset="-122"/>
                <a:ea typeface="宋体" pitchFamily="2" charset="-122"/>
              </a:rPr>
              <a:t>对外开放</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由阶级斗争转向经济建设为中心</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进一步解放</a:t>
            </a:r>
            <a:r>
              <a:rPr lang="zh-CN" altLang="en-US" sz="2400" b="1" dirty="0" smtClean="0">
                <a:latin typeface="宋体" pitchFamily="2" charset="-122"/>
                <a:ea typeface="宋体" pitchFamily="2" charset="-122"/>
              </a:rPr>
              <a:t>思想，坚定不移</a:t>
            </a:r>
            <a:r>
              <a:rPr lang="zh-CN" altLang="en-US" sz="2400" b="1" dirty="0">
                <a:latin typeface="宋体" pitchFamily="2" charset="-122"/>
                <a:ea typeface="宋体" pitchFamily="2" charset="-122"/>
              </a:rPr>
              <a:t>地推行改革开放</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中国社会主义现代化建设的伟大转折</a:t>
            </a:r>
            <a:endParaRPr lang="zh-CN" altLang="zh-CN" sz="2400" b="1" dirty="0">
              <a:latin typeface="宋体" pitchFamily="2" charset="-122"/>
              <a:ea typeface="宋体" pitchFamily="2" charset="-122"/>
            </a:endParaRPr>
          </a:p>
        </p:txBody>
      </p:sp>
      <p:sp>
        <p:nvSpPr>
          <p:cNvPr id="8" name="矩形 7"/>
          <p:cNvSpPr/>
          <p:nvPr/>
        </p:nvSpPr>
        <p:spPr>
          <a:xfrm>
            <a:off x="9882555" y="2856195"/>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144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张家口模拟）下面</a:t>
            </a:r>
            <a:r>
              <a:rPr lang="zh-CN" altLang="en-US" sz="2400" b="1" dirty="0">
                <a:latin typeface="宋体" pitchFamily="2" charset="-122"/>
                <a:ea typeface="宋体" pitchFamily="2" charset="-122"/>
              </a:rPr>
              <a:t>的宣传画体现的主题是（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中华人民共和国的成立和巩固</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社会主义制度的建立</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社会主义建设的探索</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中国特色社会主义进入新时代</a:t>
            </a:r>
            <a:endParaRPr lang="zh-CN" altLang="zh-CN" sz="2400" b="1" dirty="0">
              <a:latin typeface="宋体" pitchFamily="2" charset="-122"/>
              <a:ea typeface="宋体" pitchFamily="2" charset="-122"/>
            </a:endParaRPr>
          </a:p>
        </p:txBody>
      </p:sp>
      <p:sp>
        <p:nvSpPr>
          <p:cNvPr id="8" name="矩形 7"/>
          <p:cNvSpPr/>
          <p:nvPr/>
        </p:nvSpPr>
        <p:spPr>
          <a:xfrm>
            <a:off x="8504802" y="178468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75248" y="2554060"/>
            <a:ext cx="3096952" cy="14919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5603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218132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毛泽东曾</a:t>
            </a:r>
            <a:r>
              <a:rPr lang="zh-CN" altLang="en-US" sz="2400" b="1" dirty="0" smtClean="0">
                <a:latin typeface="楷体" pitchFamily="49" charset="-122"/>
                <a:ea typeface="楷体" pitchFamily="49" charset="-122"/>
                <a:cs typeface="Times New Roman" pitchFamily="18" charset="0"/>
              </a:rPr>
              <a:t>指出，共产党员</a:t>
            </a:r>
            <a:r>
              <a:rPr lang="zh-CN" altLang="en-US" sz="2400" b="1" dirty="0">
                <a:latin typeface="楷体" pitchFamily="49" charset="-122"/>
                <a:ea typeface="楷体" pitchFamily="49" charset="-122"/>
                <a:cs typeface="Times New Roman" pitchFamily="18" charset="0"/>
              </a:rPr>
              <a:t>必须懂得以局部需要服从全局需要这个道理。如果仅仅从我们党的私仇这一局部利益</a:t>
            </a:r>
            <a:r>
              <a:rPr lang="zh-CN" altLang="en-US" sz="2400" b="1" dirty="0" smtClean="0">
                <a:latin typeface="楷体" pitchFamily="49" charset="-122"/>
                <a:ea typeface="楷体" pitchFamily="49" charset="-122"/>
                <a:cs typeface="Times New Roman" pitchFamily="18" charset="0"/>
              </a:rPr>
              <a:t>出发，杀</a:t>
            </a:r>
            <a:r>
              <a:rPr lang="zh-CN" altLang="en-US" sz="2400" b="1" dirty="0">
                <a:latin typeface="楷体" pitchFamily="49" charset="-122"/>
                <a:ea typeface="楷体" pitchFamily="49" charset="-122"/>
                <a:cs typeface="Times New Roman" pitchFamily="18" charset="0"/>
              </a:rPr>
              <a:t>蒋介石来</a:t>
            </a:r>
            <a:r>
              <a:rPr lang="zh-CN" altLang="en-US" sz="2400" b="1" dirty="0" smtClean="0">
                <a:latin typeface="楷体" pitchFamily="49" charset="-122"/>
                <a:ea typeface="楷体" pitchFamily="49" charset="-122"/>
                <a:cs typeface="Times New Roman" pitchFamily="18" charset="0"/>
              </a:rPr>
              <a:t>解恨，忘记</a:t>
            </a:r>
            <a:r>
              <a:rPr lang="zh-CN" altLang="en-US" sz="2400" b="1" dirty="0">
                <a:latin typeface="楷体" pitchFamily="49" charset="-122"/>
                <a:ea typeface="楷体" pitchFamily="49" charset="-122"/>
                <a:cs typeface="Times New Roman" pitchFamily="18" charset="0"/>
              </a:rPr>
              <a:t>了民族危亡这个</a:t>
            </a:r>
            <a:r>
              <a:rPr lang="zh-CN" altLang="en-US" sz="2400" b="1" dirty="0" smtClean="0">
                <a:latin typeface="楷体" pitchFamily="49" charset="-122"/>
                <a:ea typeface="楷体" pitchFamily="49" charset="-122"/>
                <a:cs typeface="Times New Roman" pitchFamily="18" charset="0"/>
              </a:rPr>
              <a:t>大局，我们</a:t>
            </a:r>
            <a:r>
              <a:rPr lang="zh-CN" altLang="en-US" sz="2400" b="1" dirty="0">
                <a:latin typeface="楷体" pitchFamily="49" charset="-122"/>
                <a:ea typeface="楷体" pitchFamily="49" charset="-122"/>
                <a:cs typeface="Times New Roman" pitchFamily="18" charset="0"/>
              </a:rPr>
              <a:t>就不配称为马克思主义的党。我们共产党就是要以整个中华民族的利益为</a:t>
            </a:r>
            <a:r>
              <a:rPr lang="zh-CN" altLang="en-US" sz="2400" b="1" dirty="0" smtClean="0">
                <a:latin typeface="楷体" pitchFamily="49" charset="-122"/>
                <a:ea typeface="楷体" pitchFamily="49" charset="-122"/>
                <a:cs typeface="Times New Roman" pitchFamily="18" charset="0"/>
              </a:rPr>
              <a:t>重，不</a:t>
            </a:r>
            <a:r>
              <a:rPr lang="zh-CN" altLang="en-US" sz="2400" b="1" dirty="0">
                <a:latin typeface="楷体" pitchFamily="49" charset="-122"/>
                <a:ea typeface="楷体" pitchFamily="49" charset="-122"/>
                <a:cs typeface="Times New Roman" pitchFamily="18" charset="0"/>
              </a:rPr>
              <a:t>记</a:t>
            </a:r>
            <a:r>
              <a:rPr lang="zh-CN" altLang="en-US" sz="2400" b="1" dirty="0" smtClean="0">
                <a:latin typeface="楷体" pitchFamily="49" charset="-122"/>
                <a:ea typeface="楷体" pitchFamily="49" charset="-122"/>
                <a:cs typeface="Times New Roman" pitchFamily="18" charset="0"/>
              </a:rPr>
              <a:t>私仇，以德报怨，迫使</a:t>
            </a:r>
            <a:r>
              <a:rPr lang="zh-CN" altLang="en-US" sz="2400" b="1" dirty="0">
                <a:latin typeface="楷体" pitchFamily="49" charset="-122"/>
                <a:ea typeface="楷体" pitchFamily="49" charset="-122"/>
                <a:cs typeface="Times New Roman" pitchFamily="18" charset="0"/>
              </a:rPr>
              <a:t>蒋介石改变反动</a:t>
            </a:r>
            <a:r>
              <a:rPr lang="zh-CN" altLang="en-US" sz="2400" b="1" dirty="0" smtClean="0">
                <a:latin typeface="楷体" pitchFamily="49" charset="-122"/>
                <a:ea typeface="楷体" pitchFamily="49" charset="-122"/>
                <a:cs typeface="Times New Roman" pitchFamily="18" charset="0"/>
              </a:rPr>
              <a:t>政策，团结一致，共同</a:t>
            </a:r>
            <a:r>
              <a:rPr lang="zh-CN" altLang="en-US" sz="2400" b="1" dirty="0">
                <a:latin typeface="楷体" pitchFamily="49" charset="-122"/>
                <a:ea typeface="楷体" pitchFamily="49" charset="-122"/>
                <a:cs typeface="Times New Roman" pitchFamily="18" charset="0"/>
              </a:rPr>
              <a:t>抗日</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892004"/>
            <a:ext cx="10698480" cy="3416320"/>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1945</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8</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29</a:t>
            </a:r>
            <a:r>
              <a:rPr lang="zh-CN" altLang="en-US" sz="2400" b="1" dirty="0" smtClean="0">
                <a:latin typeface="楷体" pitchFamily="49" charset="-122"/>
                <a:ea typeface="楷体" pitchFamily="49" charset="-122"/>
                <a:cs typeface="Times New Roman" pitchFamily="18" charset="0"/>
              </a:rPr>
              <a:t>日， 毛泽东</a:t>
            </a:r>
            <a:r>
              <a:rPr lang="zh-CN" altLang="en-US" sz="2400" b="1" dirty="0">
                <a:latin typeface="楷体" pitchFamily="49" charset="-122"/>
                <a:ea typeface="楷体" pitchFamily="49" charset="-122"/>
                <a:cs typeface="Times New Roman" pitchFamily="18" charset="0"/>
              </a:rPr>
              <a:t>赴重庆参加谈判。</a:t>
            </a:r>
            <a:r>
              <a:rPr lang="en-US" altLang="zh-CN" sz="2400" b="1" dirty="0">
                <a:latin typeface="楷体" pitchFamily="49" charset="-122"/>
                <a:ea typeface="楷体" pitchFamily="49" charset="-122"/>
                <a:cs typeface="Times New Roman" pitchFamily="18" charset="0"/>
              </a:rPr>
              <a:t>9</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日</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大公报</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发表社论</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团结商谈已获部分结果</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目前团结</a:t>
            </a:r>
            <a:r>
              <a:rPr lang="zh-CN" altLang="en-US" sz="2400" b="1" dirty="0" smtClean="0">
                <a:latin typeface="楷体" pitchFamily="49" charset="-122"/>
                <a:ea typeface="楷体" pitchFamily="49" charset="-122"/>
                <a:cs typeface="Times New Roman" pitchFamily="18" charset="0"/>
              </a:rPr>
              <a:t>商谈，必须成功，而</a:t>
            </a:r>
            <a:r>
              <a:rPr lang="zh-CN" altLang="en-US" sz="2400" b="1" dirty="0">
                <a:latin typeface="楷体" pitchFamily="49" charset="-122"/>
                <a:ea typeface="楷体" pitchFamily="49" charset="-122"/>
                <a:cs typeface="Times New Roman" pitchFamily="18" charset="0"/>
              </a:rPr>
              <a:t>绝对不许其</a:t>
            </a:r>
            <a:r>
              <a:rPr lang="zh-CN" altLang="en-US" sz="2400" b="1" dirty="0" smtClean="0">
                <a:latin typeface="楷体" pitchFamily="49" charset="-122"/>
                <a:ea typeface="楷体" pitchFamily="49" charset="-122"/>
                <a:cs typeface="Times New Roman" pitchFamily="18" charset="0"/>
              </a:rPr>
              <a:t>失败，成功了，是</a:t>
            </a:r>
            <a:r>
              <a:rPr lang="zh-CN" altLang="en-US" sz="2400" b="1" dirty="0">
                <a:latin typeface="楷体" pitchFamily="49" charset="-122"/>
                <a:ea typeface="楷体" pitchFamily="49" charset="-122"/>
                <a:cs typeface="Times New Roman" pitchFamily="18" charset="0"/>
              </a:rPr>
              <a:t>国家的大</a:t>
            </a:r>
            <a:r>
              <a:rPr lang="zh-CN" altLang="en-US" sz="2400" b="1" dirty="0" smtClean="0">
                <a:latin typeface="楷体" pitchFamily="49" charset="-122"/>
                <a:ea typeface="楷体" pitchFamily="49" charset="-122"/>
                <a:cs typeface="Times New Roman" pitchFamily="18" charset="0"/>
              </a:rPr>
              <a:t>幸，民族</a:t>
            </a:r>
            <a:r>
              <a:rPr lang="zh-CN" altLang="en-US" sz="2400" b="1" dirty="0">
                <a:latin typeface="楷体" pitchFamily="49" charset="-122"/>
                <a:ea typeface="楷体" pitchFamily="49" charset="-122"/>
                <a:cs typeface="Times New Roman" pitchFamily="18" charset="0"/>
              </a:rPr>
              <a:t>的大</a:t>
            </a:r>
            <a:r>
              <a:rPr lang="zh-CN" altLang="en-US" sz="2400" b="1" dirty="0" smtClean="0">
                <a:latin typeface="楷体" pitchFamily="49" charset="-122"/>
                <a:ea typeface="楷体" pitchFamily="49" charset="-122"/>
                <a:cs typeface="Times New Roman" pitchFamily="18" charset="0"/>
              </a:rPr>
              <a:t>福；假使</a:t>
            </a:r>
            <a:r>
              <a:rPr lang="zh-CN" altLang="en-US" sz="2400" b="1" dirty="0">
                <a:latin typeface="楷体" pitchFamily="49" charset="-122"/>
                <a:ea typeface="楷体" pitchFamily="49" charset="-122"/>
                <a:cs typeface="Times New Roman" pitchFamily="18" charset="0"/>
              </a:rPr>
              <a:t>失败</a:t>
            </a:r>
            <a:r>
              <a:rPr lang="zh-CN" altLang="en-US" sz="2400" b="1" dirty="0" smtClean="0">
                <a:latin typeface="楷体" pitchFamily="49" charset="-122"/>
                <a:ea typeface="楷体" pitchFamily="49" charset="-122"/>
                <a:cs typeface="Times New Roman" pitchFamily="18" charset="0"/>
              </a:rPr>
              <a:t>了，那</a:t>
            </a:r>
            <a:r>
              <a:rPr lang="zh-CN" altLang="en-US" sz="2400" b="1" dirty="0">
                <a:latin typeface="楷体" pitchFamily="49" charset="-122"/>
                <a:ea typeface="楷体" pitchFamily="49" charset="-122"/>
                <a:cs typeface="Times New Roman" pitchFamily="18" charset="0"/>
              </a:rPr>
              <a:t>不但抗战胜利与外交成功要打大大的</a:t>
            </a:r>
            <a:r>
              <a:rPr lang="zh-CN" altLang="en-US" sz="2400" b="1" dirty="0" smtClean="0">
                <a:latin typeface="楷体" pitchFamily="49" charset="-122"/>
                <a:ea typeface="楷体" pitchFamily="49" charset="-122"/>
                <a:cs typeface="Times New Roman" pitchFamily="18" charset="0"/>
              </a:rPr>
              <a:t>折扣，甚至</a:t>
            </a:r>
            <a:r>
              <a:rPr lang="zh-CN" altLang="en-US" sz="2400" b="1" dirty="0">
                <a:latin typeface="楷体" pitchFamily="49" charset="-122"/>
                <a:ea typeface="楷体" pitchFamily="49" charset="-122"/>
                <a:cs typeface="Times New Roman" pitchFamily="18" charset="0"/>
              </a:rPr>
              <a:t>依然把国家弄成</a:t>
            </a:r>
            <a:r>
              <a:rPr lang="zh-CN" altLang="en-US" sz="2400" b="1" dirty="0" smtClean="0">
                <a:latin typeface="楷体" pitchFamily="49" charset="-122"/>
                <a:ea typeface="楷体" pitchFamily="49" charset="-122"/>
                <a:cs typeface="Times New Roman" pitchFamily="18" charset="0"/>
              </a:rPr>
              <a:t>乱七八糟，不但</a:t>
            </a:r>
            <a:r>
              <a:rPr lang="zh-CN" altLang="en-US" sz="2400" b="1" dirty="0">
                <a:latin typeface="楷体" pitchFamily="49" charset="-122"/>
                <a:ea typeface="楷体" pitchFamily="49" charset="-122"/>
                <a:cs typeface="Times New Roman" pitchFamily="18" charset="0"/>
              </a:rPr>
              <a:t>白白辜负了千载一时的黄金</a:t>
            </a:r>
            <a:r>
              <a:rPr lang="zh-CN" altLang="en-US" sz="2400" b="1" dirty="0" smtClean="0">
                <a:latin typeface="楷体" pitchFamily="49" charset="-122"/>
                <a:ea typeface="楷体" pitchFamily="49" charset="-122"/>
                <a:cs typeface="Times New Roman" pitchFamily="18" charset="0"/>
              </a:rPr>
              <a:t>时机，且</a:t>
            </a:r>
            <a:r>
              <a:rPr lang="zh-CN" altLang="en-US" sz="2400" b="1" dirty="0">
                <a:latin typeface="楷体" pitchFamily="49" charset="-122"/>
                <a:ea typeface="楷体" pitchFamily="49" charset="-122"/>
                <a:cs typeface="Times New Roman" pitchFamily="18" charset="0"/>
              </a:rPr>
              <a:t>将大大断送了今后的国运。</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）根据材料一，指出“局部利益”与“全局利益”的关系。（</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2637692" y="5378662"/>
            <a:ext cx="508195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关系</a:t>
            </a:r>
            <a:r>
              <a:rPr lang="zh-CN" altLang="en-US" sz="2400" b="1" dirty="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局部</a:t>
            </a:r>
            <a:r>
              <a:rPr lang="zh-CN" altLang="en-US" sz="2400" b="1" dirty="0">
                <a:solidFill>
                  <a:srgbClr val="FF0000"/>
                </a:solidFill>
                <a:latin typeface="宋体" pitchFamily="2" charset="-122"/>
                <a:ea typeface="宋体" pitchFamily="2" charset="-122"/>
                <a:cs typeface="Times New Roman" pitchFamily="18" charset="0"/>
              </a:rPr>
              <a:t>利益必须服从全局利益。</a:t>
            </a: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14761" y="1505307"/>
            <a:ext cx="8687386"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）根据材料一和材料二，联系所学知识，指出两则材料内容产生时的背景。</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分</a:t>
            </a:r>
            <a:r>
              <a:rPr lang="en-US" altLang="zh-CN" sz="2400" b="1" dirty="0" smtClean="0">
                <a:latin typeface="宋体" pitchFamily="2" charset="-122"/>
                <a:ea typeface="宋体" pitchFamily="2" charset="-122"/>
              </a:rPr>
              <a:t>)</a:t>
            </a:r>
          </a:p>
        </p:txBody>
      </p:sp>
      <p:sp>
        <p:nvSpPr>
          <p:cNvPr id="8" name="矩形 7"/>
          <p:cNvSpPr/>
          <p:nvPr/>
        </p:nvSpPr>
        <p:spPr>
          <a:xfrm>
            <a:off x="2286000" y="2705636"/>
            <a:ext cx="7886700" cy="1200329"/>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材料一</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背景：日本</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侵略</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中国，中国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发生西安事变。</a:t>
            </a:r>
          </a:p>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材料二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背景：抗日战争胜利，中国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面临向何处去的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问题。</a:t>
            </a:r>
            <a:endParaRPr lang="zh-CN" altLang="en-US" sz="2400" dirty="0">
              <a:latin typeface="Times New Roman" panose="02020603050405020304" pitchFamily="18" charset="0"/>
              <a:cs typeface="Times New Roman" panose="02020603050405020304" pitchFamily="18" charset="0"/>
            </a:endParaRPr>
          </a:p>
        </p:txBody>
      </p:sp>
      <p:sp>
        <p:nvSpPr>
          <p:cNvPr id="7" name="矩形 6"/>
          <p:cNvSpPr/>
          <p:nvPr/>
        </p:nvSpPr>
        <p:spPr>
          <a:xfrm>
            <a:off x="2286000" y="5231465"/>
            <a:ext cx="2778369"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原则：民族利益。</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905391" y="4006915"/>
            <a:ext cx="7605346" cy="1113766"/>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）综合以上材料和问题，概括中国共产党在不同时期制定政策依据的相同原则。（</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218132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阅读材料，综合运用所学知识探究问题。（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1921</a:t>
            </a:r>
            <a:r>
              <a:rPr lang="zh-CN" altLang="en-US" sz="2400" b="1" dirty="0">
                <a:latin typeface="楷体" pitchFamily="49" charset="-122"/>
                <a:ea typeface="楷体" pitchFamily="49" charset="-122"/>
                <a:cs typeface="Times New Roman" pitchFamily="18" charset="0"/>
              </a:rPr>
              <a:t>年注定照耀</a:t>
            </a:r>
            <a:r>
              <a:rPr lang="zh-CN" altLang="en-US" sz="2400" b="1" dirty="0" smtClean="0">
                <a:latin typeface="楷体" pitchFamily="49" charset="-122"/>
                <a:ea typeface="楷体" pitchFamily="49" charset="-122"/>
                <a:cs typeface="Times New Roman" pitchFamily="18" charset="0"/>
              </a:rPr>
              <a:t>史册，它</a:t>
            </a:r>
            <a:r>
              <a:rPr lang="zh-CN" altLang="en-US" sz="2400" b="1" dirty="0">
                <a:latin typeface="楷体" pitchFamily="49" charset="-122"/>
                <a:ea typeface="楷体" pitchFamily="49" charset="-122"/>
                <a:cs typeface="Times New Roman" pitchFamily="18" charset="0"/>
              </a:rPr>
              <a:t>并非世纪起点的</a:t>
            </a:r>
            <a:r>
              <a:rPr lang="zh-CN" altLang="en-US" sz="2400" b="1" dirty="0" smtClean="0">
                <a:latin typeface="楷体" pitchFamily="49" charset="-122"/>
                <a:ea typeface="楷体" pitchFamily="49" charset="-122"/>
                <a:cs typeface="Times New Roman" pitchFamily="18" charset="0"/>
              </a:rPr>
              <a:t>标志，却</a:t>
            </a:r>
            <a:r>
              <a:rPr lang="zh-CN" altLang="en-US" sz="2400" b="1" dirty="0">
                <a:latin typeface="楷体" pitchFamily="49" charset="-122"/>
                <a:ea typeface="楷体" pitchFamily="49" charset="-122"/>
                <a:cs typeface="Times New Roman" pitchFamily="18" charset="0"/>
              </a:rPr>
              <a:t>是一个全新时代的开始。以毛泽东为代表的中国共产党人</a:t>
            </a:r>
            <a:r>
              <a:rPr lang="zh-CN" altLang="en-US" sz="2400" b="1" dirty="0" smtClean="0">
                <a:latin typeface="楷体" pitchFamily="49" charset="-122"/>
                <a:ea typeface="楷体" pitchFamily="49" charset="-122"/>
                <a:cs typeface="Times New Roman" pitchFamily="18" charset="0"/>
              </a:rPr>
              <a:t>总结经验，上下求索，终于</a:t>
            </a:r>
            <a:r>
              <a:rPr lang="zh-CN" altLang="en-US" sz="2400" b="1" dirty="0">
                <a:latin typeface="楷体" pitchFamily="49" charset="-122"/>
                <a:ea typeface="楷体" pitchFamily="49" charset="-122"/>
                <a:cs typeface="Times New Roman" pitchFamily="18" charset="0"/>
              </a:rPr>
              <a:t>找到了一条使中国走向民族独立和人民解放的正确革命</a:t>
            </a:r>
            <a:r>
              <a:rPr lang="zh-CN" altLang="en-US" sz="2400" b="1" dirty="0" smtClean="0">
                <a:latin typeface="楷体" pitchFamily="49" charset="-122"/>
                <a:ea typeface="楷体" pitchFamily="49" charset="-122"/>
                <a:cs typeface="Times New Roman" pitchFamily="18" charset="0"/>
              </a:rPr>
              <a:t>道路，取得</a:t>
            </a:r>
            <a:r>
              <a:rPr lang="zh-CN" altLang="en-US" sz="2400" b="1" dirty="0">
                <a:latin typeface="楷体" pitchFamily="49" charset="-122"/>
                <a:ea typeface="楷体" pitchFamily="49" charset="-122"/>
                <a:cs typeface="Times New Roman" pitchFamily="18" charset="0"/>
              </a:rPr>
              <a:t>了新民主主义革命的伟大胜利</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百年中国</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解说词</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2296450"/>
            <a:ext cx="10698480" cy="2862322"/>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经过</a:t>
            </a:r>
            <a:r>
              <a:rPr lang="zh-CN" altLang="en-US" sz="2400" b="1" dirty="0">
                <a:latin typeface="楷体" pitchFamily="49" charset="-122"/>
                <a:ea typeface="楷体" pitchFamily="49" charset="-122"/>
                <a:cs typeface="Times New Roman" pitchFamily="18" charset="0"/>
              </a:rPr>
              <a:t>三个月筹备和认真</a:t>
            </a:r>
            <a:r>
              <a:rPr lang="zh-CN" altLang="en-US" sz="2400" b="1" dirty="0" smtClean="0">
                <a:latin typeface="楷体" pitchFamily="49" charset="-122"/>
                <a:ea typeface="楷体" pitchFamily="49" charset="-122"/>
                <a:cs typeface="Times New Roman" pitchFamily="18" charset="0"/>
              </a:rPr>
              <a:t>协商，建立</a:t>
            </a:r>
            <a:r>
              <a:rPr lang="zh-CN" altLang="en-US" sz="2400" b="1" dirty="0">
                <a:latin typeface="楷体" pitchFamily="49" charset="-122"/>
                <a:ea typeface="楷体" pitchFamily="49" charset="-122"/>
                <a:cs typeface="Times New Roman" pitchFamily="18" charset="0"/>
              </a:rPr>
              <a:t>新中国的条件完全成熟了。</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中华人民共和国的</a:t>
            </a:r>
            <a:r>
              <a:rPr lang="zh-CN" altLang="en-US" sz="2400" b="1" dirty="0" smtClean="0">
                <a:latin typeface="楷体" pitchFamily="49" charset="-122"/>
                <a:ea typeface="楷体" pitchFamily="49" charset="-122"/>
                <a:cs typeface="Times New Roman" pitchFamily="18" charset="0"/>
              </a:rPr>
              <a:t>成立，标志</a:t>
            </a:r>
            <a:r>
              <a:rPr lang="zh-CN" altLang="en-US" sz="2400" b="1" dirty="0">
                <a:latin typeface="楷体" pitchFamily="49" charset="-122"/>
                <a:ea typeface="楷体" pitchFamily="49" charset="-122"/>
                <a:cs typeface="Times New Roman" pitchFamily="18" charset="0"/>
              </a:rPr>
              <a:t>着新民主主义革命的胜利和半殖民地半封建时代的</a:t>
            </a:r>
            <a:r>
              <a:rPr lang="zh-CN" altLang="en-US" sz="2400" b="1" dirty="0" smtClean="0">
                <a:latin typeface="楷体" pitchFamily="49" charset="-122"/>
                <a:ea typeface="楷体" pitchFamily="49" charset="-122"/>
                <a:cs typeface="Times New Roman" pitchFamily="18" charset="0"/>
              </a:rPr>
              <a:t>结束，人民</a:t>
            </a:r>
            <a:r>
              <a:rPr lang="zh-CN" altLang="en-US" sz="2400" b="1" dirty="0">
                <a:latin typeface="楷体" pitchFamily="49" charset="-122"/>
                <a:ea typeface="楷体" pitchFamily="49" charset="-122"/>
                <a:cs typeface="Times New Roman" pitchFamily="18" charset="0"/>
              </a:rPr>
              <a:t>当家做主的新时代开始。它为实现中国的现代化创造了前提</a:t>
            </a:r>
            <a:r>
              <a:rPr lang="zh-CN" altLang="en-US" sz="2400" b="1" dirty="0" smtClean="0">
                <a:latin typeface="楷体" pitchFamily="49" charset="-122"/>
                <a:ea typeface="楷体" pitchFamily="49" charset="-122"/>
                <a:cs typeface="Times New Roman" pitchFamily="18" charset="0"/>
              </a:rPr>
              <a:t>条件，开辟</a:t>
            </a:r>
            <a:r>
              <a:rPr lang="zh-CN" altLang="en-US" sz="2400" b="1" dirty="0">
                <a:latin typeface="楷体" pitchFamily="49" charset="-122"/>
                <a:ea typeface="楷体" pitchFamily="49" charset="-122"/>
                <a:cs typeface="Times New Roman" pitchFamily="18" charset="0"/>
              </a:rPr>
              <a:t>了通向社会主义的道路</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摘编自王桧林主编</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中国现代史</a:t>
            </a:r>
            <a:r>
              <a:rPr lang="en-US" altLang="zh-CN" sz="2400" b="1" dirty="0" smtClean="0">
                <a:latin typeface="楷体" pitchFamily="49" charset="-122"/>
                <a:ea typeface="楷体" pitchFamily="49" charset="-122"/>
                <a:cs typeface="Times New Roman" pitchFamily="18" charset="0"/>
              </a:rPr>
              <a:t>》</a:t>
            </a:r>
          </a:p>
        </p:txBody>
      </p:sp>
    </p:spTree>
    <p:extLst>
      <p:ext uri="{BB962C8B-B14F-4D97-AF65-F5344CB8AC3E}">
        <p14:creationId xmlns:p14="http://schemas.microsoft.com/office/powerpoint/2010/main" xmlns="" val="39178525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9868" y="2054072"/>
            <a:ext cx="10698480" cy="3416320"/>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材料三</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中国</a:t>
            </a:r>
            <a:r>
              <a:rPr lang="zh-CN" altLang="en-US" sz="2400" b="1" dirty="0">
                <a:latin typeface="楷体" pitchFamily="49" charset="-122"/>
                <a:ea typeface="楷体" pitchFamily="49" charset="-122"/>
                <a:cs typeface="Times New Roman" pitchFamily="18" charset="0"/>
              </a:rPr>
              <a:t>经济的</a:t>
            </a:r>
            <a:r>
              <a:rPr lang="zh-CN" altLang="en-US" sz="2400" b="1" dirty="0" smtClean="0">
                <a:latin typeface="楷体" pitchFamily="49" charset="-122"/>
                <a:ea typeface="楷体" pitchFamily="49" charset="-122"/>
                <a:cs typeface="Times New Roman" pitchFamily="18" charset="0"/>
              </a:rPr>
              <a:t>腾飞，既有</a:t>
            </a:r>
            <a:r>
              <a:rPr lang="zh-CN" altLang="en-US" sz="2400" b="1" dirty="0">
                <a:latin typeface="楷体" pitchFamily="49" charset="-122"/>
                <a:ea typeface="楷体" pitchFamily="49" charset="-122"/>
                <a:cs typeface="Times New Roman" pitchFamily="18" charset="0"/>
              </a:rPr>
              <a:t>诸多</a:t>
            </a:r>
            <a:r>
              <a:rPr lang="zh-CN" altLang="en-US" sz="2400" b="1" dirty="0" smtClean="0">
                <a:latin typeface="楷体" pitchFamily="49" charset="-122"/>
                <a:ea typeface="楷体" pitchFamily="49" charset="-122"/>
                <a:cs typeface="Times New Roman" pitchFamily="18" charset="0"/>
              </a:rPr>
              <a:t>“内因”，也</a:t>
            </a:r>
            <a:r>
              <a:rPr lang="zh-CN" altLang="en-US" sz="2400" b="1" dirty="0">
                <a:latin typeface="楷体" pitchFamily="49" charset="-122"/>
                <a:ea typeface="楷体" pitchFamily="49" charset="-122"/>
                <a:cs typeface="Times New Roman" pitchFamily="18" charset="0"/>
              </a:rPr>
              <a:t>有经济全球化这个“外因”。</a:t>
            </a:r>
            <a:r>
              <a:rPr lang="en-US" altLang="zh-CN" sz="2400" b="1" dirty="0">
                <a:latin typeface="楷体" pitchFamily="49" charset="-122"/>
                <a:ea typeface="楷体" pitchFamily="49" charset="-122"/>
                <a:cs typeface="Times New Roman" pitchFamily="18" charset="0"/>
              </a:rPr>
              <a:t>40</a:t>
            </a:r>
            <a:r>
              <a:rPr lang="zh-CN" altLang="en-US" sz="2400" b="1" dirty="0">
                <a:latin typeface="楷体" pitchFamily="49" charset="-122"/>
                <a:ea typeface="楷体" pitchFamily="49" charset="-122"/>
                <a:cs typeface="Times New Roman" pitchFamily="18" charset="0"/>
              </a:rPr>
              <a:t>年</a:t>
            </a:r>
            <a:r>
              <a:rPr lang="zh-CN" altLang="en-US" sz="2400" b="1" dirty="0" smtClean="0">
                <a:latin typeface="楷体" pitchFamily="49" charset="-122"/>
                <a:ea typeface="楷体" pitchFamily="49" charset="-122"/>
                <a:cs typeface="Times New Roman" pitchFamily="18" charset="0"/>
              </a:rPr>
              <a:t>来，中国</a:t>
            </a:r>
            <a:r>
              <a:rPr lang="zh-CN" altLang="en-US" sz="2400" b="1" dirty="0">
                <a:latin typeface="楷体" pitchFamily="49" charset="-122"/>
                <a:ea typeface="楷体" pitchFamily="49" charset="-122"/>
                <a:cs typeface="Times New Roman" pitchFamily="18" charset="0"/>
              </a:rPr>
              <a:t>逐步改变了对经济全球化的</a:t>
            </a:r>
            <a:r>
              <a:rPr lang="zh-CN" altLang="en-US" sz="2400" b="1" dirty="0" smtClean="0">
                <a:latin typeface="楷体" pitchFamily="49" charset="-122"/>
                <a:ea typeface="楷体" pitchFamily="49" charset="-122"/>
                <a:cs typeface="Times New Roman" pitchFamily="18" charset="0"/>
              </a:rPr>
              <a:t>态度</a:t>
            </a:r>
            <a:r>
              <a:rPr lang="zh-CN" altLang="en-US" sz="2400" b="1" dirty="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由</a:t>
            </a:r>
            <a:r>
              <a:rPr lang="zh-CN" altLang="en-US" sz="2400" b="1" dirty="0">
                <a:latin typeface="楷体" pitchFamily="49" charset="-122"/>
                <a:ea typeface="楷体" pitchFamily="49" charset="-122"/>
                <a:cs typeface="Times New Roman" pitchFamily="18" charset="0"/>
              </a:rPr>
              <a:t>游离其外到积极拥抱。中国的改革开放均以重大历史事件作为起点逐步</a:t>
            </a:r>
            <a:r>
              <a:rPr lang="zh-CN" altLang="en-US" sz="2400" b="1" dirty="0" smtClean="0">
                <a:latin typeface="楷体" pitchFamily="49" charset="-122"/>
                <a:ea typeface="楷体" pitchFamily="49" charset="-122"/>
                <a:cs typeface="Times New Roman" pitchFamily="18" charset="0"/>
              </a:rPr>
              <a:t>深入：一</a:t>
            </a:r>
            <a:r>
              <a:rPr lang="zh-CN" altLang="en-US" sz="2400" b="1" dirty="0">
                <a:latin typeface="楷体" pitchFamily="49" charset="-122"/>
                <a:ea typeface="楷体" pitchFamily="49" charset="-122"/>
                <a:cs typeface="Times New Roman" pitchFamily="18" charset="0"/>
              </a:rPr>
              <a:t>是十一届</a:t>
            </a:r>
            <a:r>
              <a:rPr lang="zh-CN" altLang="en-US" sz="2400" b="1" dirty="0" smtClean="0">
                <a:latin typeface="楷体" pitchFamily="49" charset="-122"/>
                <a:ea typeface="楷体" pitchFamily="49" charset="-122"/>
                <a:cs typeface="Times New Roman" pitchFamily="18" charset="0"/>
              </a:rPr>
              <a:t>三中全会；二</a:t>
            </a:r>
            <a:r>
              <a:rPr lang="zh-CN" altLang="en-US" sz="2400" b="1" dirty="0">
                <a:latin typeface="楷体" pitchFamily="49" charset="-122"/>
                <a:ea typeface="楷体" pitchFamily="49" charset="-122"/>
                <a:cs typeface="Times New Roman" pitchFamily="18" charset="0"/>
              </a:rPr>
              <a:t>是邓小平南方</a:t>
            </a:r>
            <a:r>
              <a:rPr lang="zh-CN" altLang="en-US" sz="2400" b="1" dirty="0" smtClean="0">
                <a:latin typeface="楷体" pitchFamily="49" charset="-122"/>
                <a:ea typeface="楷体" pitchFamily="49" charset="-122"/>
                <a:cs typeface="Times New Roman" pitchFamily="18" charset="0"/>
              </a:rPr>
              <a:t>谈话；三</a:t>
            </a:r>
            <a:r>
              <a:rPr lang="zh-CN" altLang="en-US" sz="2400" b="1" dirty="0">
                <a:latin typeface="楷体" pitchFamily="49" charset="-122"/>
                <a:ea typeface="楷体" pitchFamily="49" charset="-122"/>
                <a:cs typeface="Times New Roman" pitchFamily="18" charset="0"/>
              </a:rPr>
              <a:t>是中国加入</a:t>
            </a:r>
            <a:r>
              <a:rPr lang="zh-CN" altLang="en-US" sz="2400" b="1" dirty="0" smtClean="0">
                <a:latin typeface="楷体" pitchFamily="49" charset="-122"/>
                <a:ea typeface="楷体" pitchFamily="49" charset="-122"/>
                <a:cs typeface="Times New Roman" pitchFamily="18" charset="0"/>
              </a:rPr>
              <a:t>世贸组织；四</a:t>
            </a:r>
            <a:r>
              <a:rPr lang="zh-CN" altLang="en-US" sz="2400" b="1" dirty="0">
                <a:latin typeface="楷体" pitchFamily="49" charset="-122"/>
                <a:ea typeface="楷体" pitchFamily="49" charset="-122"/>
                <a:cs typeface="Times New Roman" pitchFamily="18" charset="0"/>
              </a:rPr>
              <a:t>是习近平总书记提出“一带一路”倡议。</a:t>
            </a: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摘编</a:t>
            </a:r>
            <a:r>
              <a:rPr lang="zh-CN" altLang="en-US" sz="2400" b="1" dirty="0">
                <a:latin typeface="楷体" pitchFamily="49" charset="-122"/>
                <a:ea typeface="楷体" pitchFamily="49" charset="-122"/>
                <a:cs typeface="Times New Roman" pitchFamily="18" charset="0"/>
              </a:rPr>
              <a:t>自苏格</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全球化与中国的改革开放</a:t>
            </a:r>
            <a:r>
              <a:rPr lang="en-US" altLang="zh-CN" sz="2400" b="1" dirty="0" smtClean="0">
                <a:latin typeface="楷体" pitchFamily="49" charset="-122"/>
                <a:ea typeface="楷体" pitchFamily="49" charset="-122"/>
                <a:cs typeface="Times New Roman" pitchFamily="18" charset="0"/>
              </a:rPr>
              <a:t>》</a:t>
            </a:r>
            <a:endParaRPr lang="en-US" altLang="zh-CN"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2196473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4" y="1467743"/>
            <a:ext cx="10603523"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）根据上述材料和所学</a:t>
            </a:r>
            <a:r>
              <a:rPr lang="zh-CN" altLang="en-US" sz="2400" b="1" dirty="0" smtClean="0">
                <a:latin typeface="宋体" pitchFamily="2" charset="-122"/>
                <a:ea typeface="宋体" pitchFamily="2" charset="-122"/>
              </a:rPr>
              <a:t>知识，指出</a:t>
            </a:r>
            <a:r>
              <a:rPr lang="zh-CN" altLang="en-US" sz="2400" b="1" dirty="0">
                <a:latin typeface="宋体" pitchFamily="2" charset="-122"/>
                <a:ea typeface="宋体" pitchFamily="2" charset="-122"/>
              </a:rPr>
              <a:t>三则材料所描述的历史事件分别是</a:t>
            </a:r>
            <a:r>
              <a:rPr lang="zh-CN" altLang="en-US" sz="2400" b="1" dirty="0" smtClean="0">
                <a:latin typeface="宋体" pitchFamily="2" charset="-122"/>
                <a:ea typeface="宋体" pitchFamily="2" charset="-122"/>
              </a:rPr>
              <a:t>什么？（</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分）并</a:t>
            </a:r>
            <a:r>
              <a:rPr lang="zh-CN" altLang="en-US" sz="2400" b="1" dirty="0">
                <a:latin typeface="宋体" pitchFamily="2" charset="-122"/>
                <a:ea typeface="宋体" pitchFamily="2" charset="-122"/>
              </a:rPr>
              <a:t>分别概括这三个历史事件在中国革命与建设过程中的作用</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3" y="2692308"/>
            <a:ext cx="10443064" cy="2308324"/>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历史</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事件：中国共产党成立；中华人民共和国成立；改革开放</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作用：是</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中国历史上开天辟地的大</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事变，中国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革命的面貌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焕然一新；开辟</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了中国历史的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新纪元，中国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真正成为独立自主的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国家；实现</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了中国人民由站起来到富起来、强起来的伟大飞跃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p:cNvSpPr/>
          <p:nvPr/>
        </p:nvSpPr>
        <p:spPr>
          <a:xfrm>
            <a:off x="1063868" y="5719465"/>
            <a:ext cx="3903785"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实现中华民族的伟大复兴。</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862742" y="5000632"/>
            <a:ext cx="10443065" cy="646331"/>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）综合上述材料和问题，归纳以上事件所体现的共同的时代使命。（</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6838" y="2646240"/>
            <a:ext cx="376815" cy="2188693"/>
            <a:chOff x="6371773" y="2374856"/>
            <a:chExt cx="376814" cy="2106147"/>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98067" y="3189717"/>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89275" y="4110163"/>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42241" y="2521804"/>
            <a:ext cx="6301701" cy="2426022"/>
            <a:chOff x="3483672" y="2921405"/>
            <a:chExt cx="5773224" cy="2425375"/>
          </a:xfrm>
        </p:grpSpPr>
        <p:sp>
          <p:nvSpPr>
            <p:cNvPr id="18" name="文本框 2">
              <a:hlinkClick r:id="rId2" action="ppaction://hlinksldjump"/>
            </p:cNvPr>
            <p:cNvSpPr txBox="1"/>
            <p:nvPr/>
          </p:nvSpPr>
          <p:spPr>
            <a:xfrm>
              <a:off x="3483672" y="2921405"/>
              <a:ext cx="5339761" cy="646159"/>
            </a:xfrm>
            <a:prstGeom prst="rect">
              <a:avLst/>
            </a:prstGeom>
            <a:noFill/>
            <a:ln w="9525">
              <a:noFill/>
            </a:ln>
          </p:spPr>
          <p:txBody>
            <a:bodyPr wrap="square" anchor="t">
              <a:spAutoFit/>
            </a:bodyPr>
            <a:lstStyle/>
            <a:p>
              <a:pPr>
                <a:lnSpc>
                  <a:spcPct val="150000"/>
                </a:lnSpc>
              </a:pPr>
              <a:r>
                <a:rPr lang="en-US" altLang="zh-CN"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新民主主义革命时期的探索</a:t>
              </a:r>
            </a:p>
          </p:txBody>
        </p:sp>
        <p:sp>
          <p:nvSpPr>
            <p:cNvPr id="20" name="文本框 2">
              <a:hlinkClick r:id="rId3" action="ppaction://hlinksldjump"/>
            </p:cNvPr>
            <p:cNvSpPr txBox="1"/>
            <p:nvPr/>
          </p:nvSpPr>
          <p:spPr>
            <a:xfrm>
              <a:off x="3483672" y="3729775"/>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社会主义革命和建设时期的探索</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700621"/>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中国共产党历次重大会议</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6488475" cy="627895"/>
            <a:chOff x="1034884" y="629878"/>
            <a:chExt cx="7251479" cy="627895"/>
          </a:xfrm>
        </p:grpSpPr>
        <p:sp>
          <p:nvSpPr>
            <p:cNvPr id="17" name="圆角矩形 6"/>
            <p:cNvSpPr/>
            <p:nvPr>
              <p:custDataLst>
                <p:tags r:id="rId2"/>
              </p:custDataLst>
            </p:nvPr>
          </p:nvSpPr>
          <p:spPr>
            <a:xfrm flipH="1">
              <a:off x="2327857" y="629878"/>
              <a:ext cx="5958506"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新民主主义革命时期的探索</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580024101"/>
              </p:ext>
            </p:extLst>
          </p:nvPr>
        </p:nvGraphicFramePr>
        <p:xfrm>
          <a:off x="738801" y="3151929"/>
          <a:ext cx="10807977" cy="3275248"/>
        </p:xfrm>
        <a:graphic>
          <a:graphicData uri="http://schemas.openxmlformats.org/drawingml/2006/table">
            <a:tbl>
              <a:tblPr firstRow="1" bandRow="1">
                <a:tableStyleId>{5940675A-B579-460E-94D1-54222C63F5DA}</a:tableStyleId>
              </a:tblPr>
              <a:tblGrid>
                <a:gridCol w="782269"/>
                <a:gridCol w="905607"/>
                <a:gridCol w="9120101"/>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阶段</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史实</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主要内容</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0784">
                <a:tc>
                  <a:txBody>
                    <a:bodyPr/>
                    <a:lstStyle/>
                    <a:p>
                      <a:pPr marL="0" indent="0" algn="l"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开端</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五四运动</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由</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巴黎和会上中国外交的失败引发，推动了中国社会进步，促进了马克思主义在中国的传播，促进了马克思主义同中国工人运动的结合，为中国共产党成立做了思想上干部上的准备，为新的革命力量、革命文化、革命斗争登上历史舞台创造了条件，是中国旧民主主义革命走向新民主主义革命的转折点</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27015245"/>
              </p:ext>
            </p:extLst>
          </p:nvPr>
        </p:nvGraphicFramePr>
        <p:xfrm>
          <a:off x="650631" y="1355042"/>
          <a:ext cx="10726616" cy="5417234"/>
        </p:xfrm>
        <a:graphic>
          <a:graphicData uri="http://schemas.openxmlformats.org/drawingml/2006/table">
            <a:tbl>
              <a:tblPr firstRow="1" bandRow="1">
                <a:tableStyleId>{5940675A-B579-460E-94D1-54222C63F5DA}</a:tableStyleId>
              </a:tblPr>
              <a:tblGrid>
                <a:gridCol w="756138"/>
                <a:gridCol w="1230924"/>
                <a:gridCol w="8739554"/>
              </a:tblGrid>
              <a:tr h="479474">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4739">
                <a:tc rowSpan="5">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新民主主义革命的兴起</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itchFamily="2" charset="-122"/>
                          <a:ea typeface="宋体" pitchFamily="2" charset="-122"/>
                          <a:cs typeface="NEU-BZ-S92" charset="0"/>
                        </a:rPr>
                        <a:t>黄埔军校</a:t>
                      </a:r>
                      <a:endParaRPr lang="en-US" sz="2400" b="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第一次国共合作的成果，培养了大批人才，为国民革命军的建立和北伐战争作了准备</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383">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北伐战争</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国民革命的高潮，国共合作基本推翻了北洋军阀的统治</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5830">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南昌起义</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1927</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8</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日，周恩来等人在南昌发动起义，打响了武装反抗国民党反动派的第一枪</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4400">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秋收起义</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1927</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月，毛泽东在湘赣边界举行秋收起义，起义失败后，改向井冈山进军</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9347">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NEU-BZ-S92" charset="0"/>
                        </a:rPr>
                        <a:t>井冈山革命根据地</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中国第一个农村革命根据地，开辟了农村包围城市、武装夺取政权的革命道路（新民主主义革命道路）</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040239062"/>
              </p:ext>
            </p:extLst>
          </p:nvPr>
        </p:nvGraphicFramePr>
        <p:xfrm>
          <a:off x="677008" y="1815318"/>
          <a:ext cx="10726616" cy="4304128"/>
        </p:xfrm>
        <a:graphic>
          <a:graphicData uri="http://schemas.openxmlformats.org/drawingml/2006/table">
            <a:tbl>
              <a:tblPr firstRow="1" bandRow="1">
                <a:tableStyleId>{5940675A-B579-460E-94D1-54222C63F5DA}</a:tableStyleId>
              </a:tblPr>
              <a:tblGrid>
                <a:gridCol w="756138"/>
                <a:gridCol w="1565031"/>
                <a:gridCol w="8405447"/>
              </a:tblGrid>
              <a:tr h="628943">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38754">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新民主主义革命的兴起</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itchFamily="2" charset="-122"/>
                          <a:ea typeface="宋体" pitchFamily="2" charset="-122"/>
                          <a:cs typeface="NEU-BZ-S92" charset="0"/>
                        </a:rPr>
                        <a:t>井冈山会师</a:t>
                      </a:r>
                      <a:endParaRPr lang="en-US" sz="2400" b="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1928</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4</a:t>
                      </a:r>
                      <a:r>
                        <a:rPr lang="zh-CN" altLang="en-US" sz="2400" kern="1200" dirty="0" smtClean="0">
                          <a:solidFill>
                            <a:schemeClr val="tx1"/>
                          </a:solidFill>
                          <a:effectLst/>
                          <a:latin typeface="宋体" pitchFamily="2" charset="-122"/>
                          <a:ea typeface="宋体" pitchFamily="2" charset="-122"/>
                          <a:cs typeface="+mn-cs"/>
                        </a:rPr>
                        <a:t>月，朱德、陈毅率领南昌起义的部分军队和湘南的工农武装，与毛泽东率领的工农革命军在井冈山会师。两军会师后，合编为中国工农革命军第四军，不久改称为中国工农红军第四军</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36431">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红军长征</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1934</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—1936</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月，粉碎了国民党反动派消灭红军的企图，保存了党和红军的基干力量，使中国革命转危为安</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083671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801703229"/>
              </p:ext>
            </p:extLst>
          </p:nvPr>
        </p:nvGraphicFramePr>
        <p:xfrm>
          <a:off x="422031" y="1376612"/>
          <a:ext cx="11333284" cy="5156073"/>
        </p:xfrm>
        <a:graphic>
          <a:graphicData uri="http://schemas.openxmlformats.org/drawingml/2006/table">
            <a:tbl>
              <a:tblPr firstRow="1" bandRow="1">
                <a:tableStyleId>{5940675A-B579-460E-94D1-54222C63F5DA}</a:tableStyleId>
              </a:tblPr>
              <a:tblGrid>
                <a:gridCol w="694592"/>
                <a:gridCol w="1222131"/>
                <a:gridCol w="9416561"/>
              </a:tblGrid>
              <a:tr h="400343">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8613">
                <a:tc rowSpan="4">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抗日战争</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itchFamily="2" charset="-122"/>
                          <a:ea typeface="宋体" pitchFamily="2" charset="-122"/>
                          <a:cs typeface="NEU-BZ-S92" charset="0"/>
                        </a:rPr>
                        <a:t>西安事变</a:t>
                      </a:r>
                      <a:endParaRPr lang="en-US" sz="2400" b="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西安事变的和平解决，标志着十年内战基本停止，抗日民族统一战线初步形成</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3004">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NEU-BZ-S92" charset="0"/>
                        </a:rPr>
                        <a:t>平型关大捷</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1937</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月，是全民族抗战爆发后中国军队主动对日作战取得的第一个胜利，粉碎了日军“不可战胜”的神话</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8118">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百团大战</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提高了共产党和八路军的威望，振奋了全国军民争取抗战胜利的信心</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90840">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NEU-BZ-S92" charset="0"/>
                        </a:rPr>
                        <a:t>抗日根据地的建立与发展</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全民族抗战爆发后，中国共产党领导的八路军、新四军等抗日武装力量挺进敌后，创建抗日根据地和游击区。陕甘宁边区首府、中共中央所在地延安是敌后战场的战略总后方和指挥中枢。敌后战场与正面战场相互配合，构成了中国抗日战争的整体</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1841872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129630463"/>
              </p:ext>
            </p:extLst>
          </p:nvPr>
        </p:nvGraphicFramePr>
        <p:xfrm>
          <a:off x="422031" y="1394607"/>
          <a:ext cx="11333284" cy="5177261"/>
        </p:xfrm>
        <a:graphic>
          <a:graphicData uri="http://schemas.openxmlformats.org/drawingml/2006/table">
            <a:tbl>
              <a:tblPr firstRow="1" bandRow="1">
                <a:tableStyleId>{5940675A-B579-460E-94D1-54222C63F5DA}</a:tableStyleId>
              </a:tblPr>
              <a:tblGrid>
                <a:gridCol w="694592"/>
                <a:gridCol w="1222131"/>
                <a:gridCol w="9416561"/>
              </a:tblGrid>
              <a:tr h="400343">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3251">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解放战争</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itchFamily="2" charset="-122"/>
                          <a:ea typeface="宋体" pitchFamily="2" charset="-122"/>
                          <a:cs typeface="NEU-BZ-S92" charset="0"/>
                        </a:rPr>
                        <a:t>重庆谈判</a:t>
                      </a:r>
                      <a:endParaRPr lang="en-US" sz="2400" b="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1945</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8</a:t>
                      </a:r>
                      <a:r>
                        <a:rPr lang="zh-CN" altLang="en-US" sz="2400" kern="1200" dirty="0" smtClean="0">
                          <a:solidFill>
                            <a:schemeClr val="tx1"/>
                          </a:solidFill>
                          <a:effectLst/>
                          <a:latin typeface="宋体" pitchFamily="2" charset="-122"/>
                          <a:ea typeface="宋体" pitchFamily="2" charset="-122"/>
                          <a:cs typeface="+mn-cs"/>
                        </a:rPr>
                        <a:t>月，毛泽东亲赴重庆，与国民党进行和平谈判。</a:t>
                      </a:r>
                      <a:r>
                        <a:rPr lang="en-US" altLang="zh-CN" sz="2400" kern="1200" dirty="0" smtClean="0">
                          <a:solidFill>
                            <a:schemeClr val="tx1"/>
                          </a:solidFill>
                          <a:effectLst/>
                          <a:latin typeface="宋体" pitchFamily="2" charset="-122"/>
                          <a:ea typeface="宋体" pitchFamily="2" charset="-122"/>
                          <a:cs typeface="+mn-cs"/>
                        </a:rPr>
                        <a:t>1945</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10</a:t>
                      </a:r>
                      <a:r>
                        <a:rPr lang="zh-CN" altLang="en-US" sz="2400" kern="1200" dirty="0" smtClean="0">
                          <a:solidFill>
                            <a:schemeClr val="tx1"/>
                          </a:solidFill>
                          <a:effectLst/>
                          <a:latin typeface="宋体" pitchFamily="2" charset="-122"/>
                          <a:ea typeface="宋体" pitchFamily="2" charset="-122"/>
                          <a:cs typeface="+mn-cs"/>
                        </a:rPr>
                        <a:t>月</a:t>
                      </a:r>
                      <a:r>
                        <a:rPr lang="en-US" altLang="zh-CN" sz="2400" kern="1200" dirty="0" smtClean="0">
                          <a:solidFill>
                            <a:schemeClr val="tx1"/>
                          </a:solidFill>
                          <a:effectLst/>
                          <a:latin typeface="宋体" pitchFamily="2" charset="-122"/>
                          <a:ea typeface="宋体" pitchFamily="2" charset="-122"/>
                          <a:cs typeface="+mn-cs"/>
                        </a:rPr>
                        <a:t>10</a:t>
                      </a:r>
                      <a:r>
                        <a:rPr lang="zh-CN" altLang="en-US" sz="2400" kern="1200" dirty="0" smtClean="0">
                          <a:solidFill>
                            <a:schemeClr val="tx1"/>
                          </a:solidFill>
                          <a:effectLst/>
                          <a:latin typeface="宋体" pitchFamily="2" charset="-122"/>
                          <a:ea typeface="宋体" pitchFamily="2" charset="-122"/>
                          <a:cs typeface="+mn-cs"/>
                        </a:rPr>
                        <a:t>日，国共双方签署了“双十协定”，共产党取得政治的主动权</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24358">
                <a:tc vMerge="1">
                  <a:txBody>
                    <a:bodyPr/>
                    <a:lstStyle/>
                    <a:p>
                      <a:endParaRPr lang="zh-CN" altLang="en-US"/>
                    </a:p>
                  </a:txBody>
                  <a:tcPr/>
                </a:tc>
                <a:tc>
                  <a:txBody>
                    <a:bodyPr/>
                    <a:lstStyle/>
                    <a:p>
                      <a:pPr marL="0" indent="0" algn="l" defTabSz="914400" rtl="0" eaLnBrk="1" latinLnBrk="0" hangingPunct="1">
                        <a:lnSpc>
                          <a:spcPct val="130000"/>
                        </a:lnSpc>
                        <a:buNone/>
                      </a:pPr>
                      <a:r>
                        <a:rPr lang="zh-CN" altLang="en-US" sz="2400" b="0" kern="1200" dirty="0" smtClean="0">
                          <a:solidFill>
                            <a:srgbClr val="000000"/>
                          </a:solidFill>
                          <a:latin typeface="宋体" pitchFamily="2" charset="-122"/>
                          <a:ea typeface="宋体" pitchFamily="2" charset="-122"/>
                          <a:cs typeface="NEU-BZ-S92" charset="0"/>
                        </a:rPr>
                        <a:t>转战陕北</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毛泽东、周恩来等率领中共中央和解放军总部主动撤出延安，转战陕北。彭德怀率领的西北野战军粉碎了国民党军队对陕北的重点进攻</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14164">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NEU-BZ-S92" charset="0"/>
                        </a:rPr>
                        <a:t>解放区的土地改革</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1947</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年，根据土地改革总路线和</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中国土地法大纲</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规定，各个解放区先后开展了土地改革运动，使农村的阶级关系和土地占有状况发生了根本性变化，激发了农民革命和生产的积极性。翻身农民踊跃参军参战，为人民解放战争的胜利提供了重要的人力、物力保障</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6867022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9.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TotalTime>
  <Words>3073</Words>
  <Application>Microsoft Office PowerPoint</Application>
  <PresentationFormat>自定义</PresentationFormat>
  <Paragraphs>323</Paragraphs>
  <Slides>38</Slides>
  <Notes>1</Notes>
  <HiddenSlides>0</HiddenSlides>
  <MMClips>0</MMClips>
  <ScaleCrop>false</ScaleCrop>
  <HeadingPairs>
    <vt:vector size="4" baseType="variant">
      <vt:variant>
        <vt:lpstr>主题</vt:lpstr>
      </vt:variant>
      <vt:variant>
        <vt:i4>5</vt:i4>
      </vt:variant>
      <vt:variant>
        <vt:lpstr>幻灯片标题</vt:lpstr>
      </vt:variant>
      <vt:variant>
        <vt:i4>38</vt:i4>
      </vt:variant>
    </vt:vector>
  </HeadingPairs>
  <TitlesOfParts>
    <vt:vector size="43"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1153</cp:revision>
  <dcterms:created xsi:type="dcterms:W3CDTF">2020-07-19T08:35:00Z</dcterms:created>
  <dcterms:modified xsi:type="dcterms:W3CDTF">2022-02-25T16:11:42Z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