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slides/slide138.xml" ContentType="application/vnd.openxmlformats-officedocument.presentationml.slide+xml"/>
  <Override PartName="/ppt/tags/tag14.xml" ContentType="application/vnd.openxmlformats-officedocument.presentationml.tag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s/slide139.xml" ContentType="application/vnd.openxmlformats-officedocument.presentationml.slide+xml"/>
  <Override PartName="/ppt/tags/tag15.xml" ContentType="application/vnd.openxmlformats-officedocument.presentationml.tag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8"/>
  </p:notesMasterIdLst>
  <p:handoutMasterIdLst>
    <p:handoutMasterId r:id="rId149"/>
  </p:handoutMasterIdLst>
  <p:sldIdLst>
    <p:sldId id="257" r:id="rId2"/>
    <p:sldId id="258" r:id="rId3"/>
    <p:sldId id="259" r:id="rId4"/>
    <p:sldId id="573" r:id="rId5"/>
    <p:sldId id="323" r:id="rId6"/>
    <p:sldId id="324" r:id="rId7"/>
    <p:sldId id="261" r:id="rId8"/>
    <p:sldId id="574" r:id="rId9"/>
    <p:sldId id="266" r:id="rId10"/>
    <p:sldId id="325" r:id="rId11"/>
    <p:sldId id="260" r:id="rId12"/>
    <p:sldId id="265" r:id="rId13"/>
    <p:sldId id="271" r:id="rId14"/>
    <p:sldId id="272" r:id="rId15"/>
    <p:sldId id="273" r:id="rId16"/>
    <p:sldId id="274" r:id="rId17"/>
    <p:sldId id="275" r:id="rId18"/>
    <p:sldId id="401" r:id="rId19"/>
    <p:sldId id="276" r:id="rId20"/>
    <p:sldId id="277" r:id="rId21"/>
    <p:sldId id="278" r:id="rId22"/>
    <p:sldId id="279" r:id="rId23"/>
    <p:sldId id="280" r:id="rId24"/>
    <p:sldId id="281" r:id="rId25"/>
    <p:sldId id="282" r:id="rId26"/>
    <p:sldId id="406" r:id="rId27"/>
    <p:sldId id="326" r:id="rId28"/>
    <p:sldId id="283" r:id="rId29"/>
    <p:sldId id="284" r:id="rId30"/>
    <p:sldId id="285" r:id="rId31"/>
    <p:sldId id="286" r:id="rId32"/>
    <p:sldId id="287" r:id="rId33"/>
    <p:sldId id="288" r:id="rId34"/>
    <p:sldId id="289" r:id="rId35"/>
    <p:sldId id="290" r:id="rId36"/>
    <p:sldId id="291" r:id="rId37"/>
    <p:sldId id="469" r:id="rId38"/>
    <p:sldId id="292" r:id="rId39"/>
    <p:sldId id="293" r:id="rId40"/>
    <p:sldId id="294" r:id="rId41"/>
    <p:sldId id="295" r:id="rId42"/>
    <p:sldId id="296" r:id="rId43"/>
    <p:sldId id="328" r:id="rId44"/>
    <p:sldId id="329" r:id="rId45"/>
    <p:sldId id="575" r:id="rId46"/>
    <p:sldId id="302" r:id="rId47"/>
    <p:sldId id="303" r:id="rId48"/>
    <p:sldId id="470" r:id="rId49"/>
    <p:sldId id="304" r:id="rId50"/>
    <p:sldId id="471" r:id="rId51"/>
    <p:sldId id="306" r:id="rId52"/>
    <p:sldId id="307" r:id="rId53"/>
    <p:sldId id="472" r:id="rId54"/>
    <p:sldId id="473" r:id="rId55"/>
    <p:sldId id="474" r:id="rId56"/>
    <p:sldId id="475" r:id="rId57"/>
    <p:sldId id="331" r:id="rId58"/>
    <p:sldId id="308" r:id="rId59"/>
    <p:sldId id="309" r:id="rId60"/>
    <p:sldId id="310" r:id="rId61"/>
    <p:sldId id="332" r:id="rId62"/>
    <p:sldId id="311" r:id="rId63"/>
    <p:sldId id="312" r:id="rId64"/>
    <p:sldId id="313" r:id="rId65"/>
    <p:sldId id="314" r:id="rId66"/>
    <p:sldId id="315" r:id="rId67"/>
    <p:sldId id="476" r:id="rId68"/>
    <p:sldId id="317" r:id="rId69"/>
    <p:sldId id="318" r:id="rId70"/>
    <p:sldId id="477" r:id="rId71"/>
    <p:sldId id="478" r:id="rId72"/>
    <p:sldId id="479" r:id="rId73"/>
    <p:sldId id="576" r:id="rId74"/>
    <p:sldId id="577" r:id="rId75"/>
    <p:sldId id="578" r:id="rId76"/>
    <p:sldId id="579" r:id="rId77"/>
    <p:sldId id="580" r:id="rId78"/>
    <p:sldId id="581" r:id="rId79"/>
    <p:sldId id="333" r:id="rId80"/>
    <p:sldId id="334" r:id="rId81"/>
    <p:sldId id="319" r:id="rId82"/>
    <p:sldId id="320" r:id="rId83"/>
    <p:sldId id="321" r:id="rId84"/>
    <p:sldId id="481" r:id="rId85"/>
    <p:sldId id="335" r:id="rId86"/>
    <p:sldId id="342" r:id="rId87"/>
    <p:sldId id="336" r:id="rId88"/>
    <p:sldId id="337" r:id="rId89"/>
    <p:sldId id="338" r:id="rId90"/>
    <p:sldId id="339" r:id="rId91"/>
    <p:sldId id="343" r:id="rId92"/>
    <p:sldId id="340" r:id="rId93"/>
    <p:sldId id="482" r:id="rId94"/>
    <p:sldId id="341" r:id="rId95"/>
    <p:sldId id="322" r:id="rId96"/>
    <p:sldId id="262" r:id="rId97"/>
    <p:sldId id="345" r:id="rId98"/>
    <p:sldId id="484" r:id="rId99"/>
    <p:sldId id="485" r:id="rId100"/>
    <p:sldId id="486" r:id="rId101"/>
    <p:sldId id="487" r:id="rId102"/>
    <p:sldId id="488" r:id="rId103"/>
    <p:sldId id="489" r:id="rId104"/>
    <p:sldId id="491" r:id="rId105"/>
    <p:sldId id="492" r:id="rId106"/>
    <p:sldId id="493" r:id="rId107"/>
    <p:sldId id="494" r:id="rId108"/>
    <p:sldId id="495" r:id="rId109"/>
    <p:sldId id="496" r:id="rId110"/>
    <p:sldId id="497" r:id="rId111"/>
    <p:sldId id="498" r:id="rId112"/>
    <p:sldId id="500" r:id="rId113"/>
    <p:sldId id="501" r:id="rId114"/>
    <p:sldId id="502" r:id="rId115"/>
    <p:sldId id="503" r:id="rId116"/>
    <p:sldId id="504" r:id="rId117"/>
    <p:sldId id="505" r:id="rId118"/>
    <p:sldId id="506" r:id="rId119"/>
    <p:sldId id="507" r:id="rId120"/>
    <p:sldId id="508" r:id="rId121"/>
    <p:sldId id="510" r:id="rId122"/>
    <p:sldId id="509" r:id="rId123"/>
    <p:sldId id="511" r:id="rId124"/>
    <p:sldId id="512" r:id="rId125"/>
    <p:sldId id="516" r:id="rId126"/>
    <p:sldId id="517" r:id="rId127"/>
    <p:sldId id="518" r:id="rId128"/>
    <p:sldId id="519" r:id="rId129"/>
    <p:sldId id="523" r:id="rId130"/>
    <p:sldId id="522" r:id="rId131"/>
    <p:sldId id="520" r:id="rId132"/>
    <p:sldId id="521" r:id="rId133"/>
    <p:sldId id="514" r:id="rId134"/>
    <p:sldId id="524" r:id="rId135"/>
    <p:sldId id="525" r:id="rId136"/>
    <p:sldId id="515" r:id="rId137"/>
    <p:sldId id="526" r:id="rId138"/>
    <p:sldId id="527" r:id="rId139"/>
    <p:sldId id="528" r:id="rId140"/>
    <p:sldId id="530" r:id="rId141"/>
    <p:sldId id="529" r:id="rId142"/>
    <p:sldId id="531" r:id="rId143"/>
    <p:sldId id="532" r:id="rId144"/>
    <p:sldId id="533" r:id="rId145"/>
    <p:sldId id="534" r:id="rId146"/>
    <p:sldId id="535" r:id="rId1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77"/>
        <p:guide pos="381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12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4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121285" y="1554480"/>
            <a:ext cx="11950065" cy="177355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461581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制权,这就是第三个民权</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。⑦</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若是大家看到了从前的旧法律,以为是很不利于人民的,便要有一种权,自己去修改,修改好了之后,便要政府执行修改的新法律,废止从前的旧法律。关于这种权,叫作复决权,这就是第四个民权</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。人民有了这四个权,才算是充分的民权;能够实行这四个权,才算是彻底的直接民权。</a:t>
            </a:r>
          </a:p>
          <a:p>
            <a:pPr indent="0">
              <a:lnSpc>
                <a:spcPct val="150000"/>
              </a:lnSpc>
            </a:pPr>
            <a:r>
              <a:rPr sz="2800">
                <a:solidFill>
                  <a:srgbClr val="000000"/>
                </a:solidFill>
                <a:uFillTx/>
                <a:latin typeface="微软雅黑" panose="020B0503020204020204" charset="-122"/>
                <a:ea typeface="微软雅黑" panose="020B0503020204020204" charset="-122"/>
                <a:cs typeface="微软雅黑" panose="020B0503020204020204" charset="-122"/>
              </a:rPr>
              <a:t>              ——摘编自孙文讲演、中国国民党中央执行委员会编辑《民权</a:t>
            </a:r>
          </a:p>
          <a:p>
            <a:pPr indent="0">
              <a:lnSpc>
                <a:spcPct val="150000"/>
              </a:lnSpc>
            </a:pPr>
            <a:r>
              <a:rPr sz="2800">
                <a:solidFill>
                  <a:srgbClr val="000000"/>
                </a:solidFill>
                <a:uFillTx/>
                <a:latin typeface="微软雅黑" panose="020B0503020204020204" charset="-122"/>
                <a:ea typeface="微软雅黑" panose="020B0503020204020204" charset="-122"/>
                <a:cs typeface="微软雅黑" panose="020B0503020204020204" charset="-122"/>
              </a:rPr>
              <a:t>                                                                                 主义</a:t>
            </a:r>
            <a:r>
              <a:rPr lang="zh-CN" sz="2800">
                <a:solidFill>
                  <a:srgbClr val="000000"/>
                </a:solidFill>
                <a:uFillTx/>
                <a:latin typeface="微软雅黑" panose="020B0503020204020204" charset="-122"/>
                <a:ea typeface="微软雅黑" panose="020B0503020204020204" charset="-122"/>
                <a:cs typeface="微软雅黑" panose="020B0503020204020204" charset="-122"/>
              </a:rPr>
              <a:t>》</a:t>
            </a:r>
            <a:r>
              <a:rPr sz="2800">
                <a:solidFill>
                  <a:srgbClr val="000000"/>
                </a:solidFill>
                <a:uFillTx/>
                <a:latin typeface="微软雅黑" panose="020B0503020204020204" charset="-122"/>
                <a:ea typeface="微软雅黑" panose="020B0503020204020204" charset="-122"/>
                <a:cs typeface="微软雅黑" panose="020B0503020204020204" charset="-122"/>
              </a:rPr>
              <a:t>1924年版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①指出了政治革命的根本是实现民权主义;②指出了推翻君主专制政体不能只靠民族革命;③表明推翻君主专制政体有双重意义,建立民主立宪政体是政治革命的结果;④⑤⑥⑦阐述了民权的内涵,即选举权、罢免权、创制权、复决权,并指出只有真正实现这四种权利才是彻底的直接民权。两则材料展现了孙中山对民权的认识逐渐具体和深入,关于民权主义的内涵变化也是旧三民主义发展为新三民主义的集中体现,凸显时空观念、史料实证、历史解释、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(1)根据材料一,概括孙中山民权主义的内容。</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(2)根据材料一、二,指出孙中山民权主义内容的变化,并结合所学知识对这一变化进行简要评析。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(1)内容:推翻君主专制政体,建立民主立宪政体,实现国民的平等自由;民族革命与政治革命相结合实现民权主义。</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(2)变化:孙中山早期对民权的认识较为简单,仅从资产阶级革命的角度阐述了民权主义的价值,其后期形成了选举权、罢免权、创制权、复决权合一才是彻底的直接民权的思想,对民权的认识更加深入。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200" y="295275"/>
            <a:ext cx="11255375" cy="3322955"/>
          </a:xfrm>
          <a:prstGeom prst="rect">
            <a:avLst/>
          </a:prstGeom>
          <a:noFill/>
          <a:ln w="9525">
            <a:noFill/>
          </a:ln>
        </p:spPr>
        <p:txBody>
          <a:bodyPr wrap="square">
            <a:spAutoFit/>
          </a:bodyPr>
          <a:lstStyle/>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评析:孙中山民权主义内涵的变化反映了资产阶级革命家对在中国实现民主共和制度的深入思考,这是孙中山在辛亥革命后看到中国仍然处于专制与腐败的统治之中而总结出来的。民权主义内涵的深化极大地拓展了三民主义的影响,对指导国民党为实现真正的民主共和制度而奋斗有着重要意义,同时也吸引着共产党人积极参与国民革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71245" y="2414905"/>
            <a:ext cx="11255375" cy="1014730"/>
          </a:xfrm>
          <a:prstGeom prst="rect">
            <a:avLst/>
          </a:prstGeom>
          <a:noFill/>
          <a:ln w="9525">
            <a:noFill/>
          </a:ln>
        </p:spPr>
        <p:txBody>
          <a:bodyPr wrap="square">
            <a:spAutoFit/>
          </a:bodyPr>
          <a:lstStyle/>
          <a:p>
            <a:pPr indent="0">
              <a:lnSpc>
                <a:spcPct val="150000"/>
              </a:lnSpc>
            </a:pPr>
            <a:r>
              <a:rPr lang="en-US" sz="4000" b="1">
                <a:latin typeface="微软雅黑" panose="020B0503020204020204" charset="-122"/>
                <a:ea typeface="微软雅黑" panose="020B0503020204020204" charset="-122"/>
                <a:cs typeface="微软雅黑" panose="020B0503020204020204" charset="-122"/>
              </a:rPr>
              <a:t>专题二　马克思主义在中国的传播与发展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马克思主义在中国的传播</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毛泽东思想</a:t>
            </a:r>
          </a:p>
        </p:txBody>
      </p:sp>
      <p:sp>
        <p:nvSpPr>
          <p:cNvPr id="2" name="矩形 1">
            <a:hlinkClick r:id="rId2" action="ppaction://hlinksldjump"/>
          </p:cNvPr>
          <p:cNvSpPr/>
          <p:nvPr/>
        </p:nvSpPr>
        <p:spPr>
          <a:xfrm>
            <a:off x="689610" y="3411220"/>
            <a:ext cx="10065385" cy="83820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中国特色社会主义理论体系的形成和发展</a:t>
            </a:r>
          </a:p>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1045" y="1844040"/>
            <a:ext cx="10065385" cy="12007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马克思主义在中国的传播</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毛泽东思想</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847975"/>
            <a:ext cx="10443210" cy="7042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运用历史解释、史料实证认识近代中国人探索民主革命</a:t>
            </a: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          道路的过程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554195" y="43468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中国革命的经验——统一战线、武装斗争和党的建设</a:t>
            </a:r>
          </a:p>
        </p:txBody>
      </p:sp>
      <p:sp>
        <p:nvSpPr>
          <p:cNvPr id="9" name="文本框 8"/>
          <p:cNvSpPr txBox="1"/>
          <p:nvPr/>
        </p:nvSpPr>
        <p:spPr>
          <a:xfrm>
            <a:off x="3669665" y="392684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29" name="表头2.jpg" descr="id:2147491771;FounderCES"/>
          <p:cNvPicPr>
            <a:picLocks noChangeAspect="1"/>
          </p:cNvPicPr>
          <p:nvPr/>
        </p:nvPicPr>
        <p:blipFill>
          <a:blip r:embed="rId3"/>
          <a:stretch>
            <a:fillRect/>
          </a:stretch>
        </p:blipFill>
        <p:spPr>
          <a:xfrm>
            <a:off x="360045" y="850900"/>
            <a:ext cx="11405870" cy="452120"/>
          </a:xfrm>
          <a:prstGeom prst="rect">
            <a:avLst/>
          </a:prstGeom>
        </p:spPr>
      </p:pic>
      <p:graphicFrame>
        <p:nvGraphicFramePr>
          <p:cNvPr id="2" name="表格 1"/>
          <p:cNvGraphicFramePr/>
          <p:nvPr>
            <p:custDataLst>
              <p:tags r:id="rId1"/>
            </p:custDataLst>
          </p:nvPr>
        </p:nvGraphicFramePr>
        <p:xfrm>
          <a:off x="360045" y="1303020"/>
          <a:ext cx="11405235" cy="5205095"/>
        </p:xfrm>
        <a:graphic>
          <a:graphicData uri="http://schemas.openxmlformats.org/drawingml/2006/table">
            <a:tbl>
              <a:tblPr firstRow="1" bandRow="1">
                <a:tableStyleId>{5940675A-B579-460E-94D1-54222C63F5DA}</a:tableStyleId>
              </a:tblPr>
              <a:tblGrid>
                <a:gridCol w="3715385"/>
                <a:gridCol w="1884045"/>
                <a:gridCol w="2169160"/>
                <a:gridCol w="2105660"/>
                <a:gridCol w="1530985"/>
              </a:tblGrid>
              <a:tr h="794385">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1.简述马克思主义在中国传播的史实,认识马克思主义对中国革命的深远影响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马克思主义在中国的传播</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马克思主义传播的方式、特点及影响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2020海南高考,T9</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2018全国卷Ⅲ,T29</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家国情怀</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1550">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2.了解毛泽东对中国革命和社会主义建设的贡献,认识毛泽东思想对近现代中国的深远影响</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毛泽东思想</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毛泽东关于新民主主义革命的理论</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2019全国卷Ⅰ,T30</a:t>
                      </a:r>
                    </a:p>
                    <a:p>
                      <a:pPr indent="0" algn="ctr">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2019天津高考,T10</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历史解释</a:t>
                      </a:r>
                    </a:p>
                    <a:p>
                      <a:pPr indent="0" algn="ctr">
                        <a:buNone/>
                      </a:pPr>
                      <a:r>
                        <a:rPr lang="en-US" sz="1600" b="0">
                          <a:solidFill>
                            <a:srgbClr val="000000"/>
                          </a:solidFill>
                          <a:latin typeface="微软雅黑" panose="020B0503020204020204" charset="-122"/>
                          <a:ea typeface="微软雅黑" panose="020B0503020204020204" charset="-122"/>
                          <a:cs typeface="NEU-BZ-S92" charset="0"/>
                        </a:rPr>
                        <a:t>家国情怀</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439160">
                <a:tc>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认识邓小平理论对建设中国特色社会主义的重要指导意义﹔认识“三个代表”重要思想是加强和改进党的建设、推进我国社会主义自我完善和发展的强大理论武器﹔认识科学发展观是马克思主义关于发展的世界观和方法论的集中体</a:t>
                      </a:r>
                    </a:p>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现﹔认识中国特色社会主义进入新时代的重大意义,认识习近平新时代中国特色社会主义思想是全党全国人民为实现中华民族伟大复兴而奋斗的行动指南﹔形成对中国特色社会主义道路、理论体系、制度、文化的形成过程及意义的系统认识</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600" b="0">
                          <a:solidFill>
                            <a:srgbClr val="000000"/>
                          </a:solidFill>
                          <a:latin typeface="微软雅黑" panose="020B0503020204020204" charset="-122"/>
                          <a:ea typeface="微软雅黑" panose="020B0503020204020204" charset="-122"/>
                          <a:cs typeface="NEU-BZ-S92" charset="0"/>
                        </a:rPr>
                        <a:t>中国特色社会主义理论体系的形成和发展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高考近五年对此没有考查,但其仍是课程标准要求的重要内容。</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27820" y="208430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地主阶级向西方学习</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5427820" y="275530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维新思想</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5427980" y="3827145"/>
            <a:ext cx="10065385" cy="24447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孙中山的三民主义</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考点4　新文化运动</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999490" y="918845"/>
            <a:ext cx="10193655" cy="50196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469265" y="1638300"/>
            <a:ext cx="11496040" cy="28168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27820" y="208430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马克思主义在中国的传播</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5427820" y="275530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毛泽东思想</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5427820" y="353381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中国特色社会主义理论体系的形成</a:t>
            </a: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和发展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马克思主义在中国的传播</a:t>
            </a:r>
          </a:p>
        </p:txBody>
      </p:sp>
      <p:sp>
        <p:nvSpPr>
          <p:cNvPr id="100" name="文本框 99"/>
          <p:cNvSpPr txBox="1"/>
          <p:nvPr/>
        </p:nvSpPr>
        <p:spPr>
          <a:xfrm>
            <a:off x="468630" y="842010"/>
            <a:ext cx="11132185" cy="516953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一、背景</a:t>
            </a:r>
          </a:p>
          <a:p>
            <a:pPr indent="0">
              <a:lnSpc>
                <a:spcPct val="150000"/>
              </a:lnSpc>
            </a:pPr>
            <a:r>
              <a:rPr lang="en-US" sz="2400">
                <a:latin typeface="微软雅黑" panose="020B0503020204020204" charset="-122"/>
                <a:ea typeface="微软雅黑" panose="020B0503020204020204" charset="-122"/>
                <a:cs typeface="微软雅黑" panose="020B0503020204020204" charset="-122"/>
              </a:rPr>
              <a:t>1.国内状况</a:t>
            </a:r>
          </a:p>
          <a:p>
            <a:pPr indent="0">
              <a:lnSpc>
                <a:spcPct val="150000"/>
              </a:lnSpc>
            </a:pPr>
            <a:r>
              <a:rPr lang="en-US" sz="2400">
                <a:latin typeface="微软雅黑" panose="020B0503020204020204" charset="-122"/>
                <a:ea typeface="微软雅黑" panose="020B0503020204020204" charset="-122"/>
                <a:cs typeface="微软雅黑" panose="020B0503020204020204" charset="-122"/>
              </a:rPr>
              <a:t>(1)民族资本主义进一步发展,无产阶级力量壮大,尤其是五四运动后工人阶级登上历史舞台。</a:t>
            </a:r>
          </a:p>
          <a:p>
            <a:pPr indent="0">
              <a:lnSpc>
                <a:spcPct val="150000"/>
              </a:lnSpc>
            </a:pPr>
            <a:r>
              <a:rPr lang="en-US" sz="2400">
                <a:latin typeface="微软雅黑" panose="020B0503020204020204" charset="-122"/>
                <a:ea typeface="微软雅黑" panose="020B0503020204020204" charset="-122"/>
                <a:cs typeface="微软雅黑" panose="020B0503020204020204" charset="-122"/>
              </a:rPr>
              <a:t>(2)新文化运动推动了思想解放,为马克思主义的传播奠定了思想基础,部分新文化运动参与者转向传播马克思主义。</a:t>
            </a:r>
          </a:p>
          <a:p>
            <a:pPr indent="0">
              <a:lnSpc>
                <a:spcPct val="150000"/>
              </a:lnSpc>
            </a:pPr>
            <a:r>
              <a:rPr lang="en-US" sz="2400">
                <a:latin typeface="微软雅黑" panose="020B0503020204020204" charset="-122"/>
                <a:ea typeface="微软雅黑" panose="020B0503020204020204" charset="-122"/>
                <a:cs typeface="微软雅黑" panose="020B0503020204020204" charset="-122"/>
              </a:rPr>
              <a:t>(3)资产阶级追求民主共和制度失败,部分激进的民主主义者积极寻求新的救国道路。</a:t>
            </a:r>
          </a:p>
          <a:p>
            <a:pPr indent="0">
              <a:lnSpc>
                <a:spcPct val="150000"/>
              </a:lnSpc>
            </a:pPr>
            <a:r>
              <a:rPr lang="en-US" sz="2400">
                <a:latin typeface="微软雅黑" panose="020B0503020204020204" charset="-122"/>
                <a:ea typeface="微软雅黑" panose="020B0503020204020204" charset="-122"/>
                <a:cs typeface="微软雅黑" panose="020B0503020204020204" charset="-122"/>
              </a:rPr>
              <a:t>2.国际状况:俄国十月革命的胜利给中国指明了方向,大批马克思主义者积极向世界传播马克思主义。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637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二、概况</a:t>
            </a:r>
            <a:r>
              <a:rPr lang="en-US" sz="2800">
                <a:solidFill>
                  <a:srgbClr val="FF0000"/>
                </a:solidFill>
                <a:latin typeface="微软雅黑" panose="020B0503020204020204" charset="-122"/>
                <a:ea typeface="微软雅黑" panose="020B0503020204020204" charset="-122"/>
                <a:cs typeface="微软雅黑" panose="020B0503020204020204" charset="-122"/>
              </a:rPr>
              <a:t>[2017北京高考第40题第(2)问]</a:t>
            </a:r>
          </a:p>
        </p:txBody>
      </p:sp>
      <p:graphicFrame>
        <p:nvGraphicFramePr>
          <p:cNvPr id="3" name="表格 2"/>
          <p:cNvGraphicFramePr/>
          <p:nvPr>
            <p:custDataLst>
              <p:tags r:id="rId1"/>
            </p:custDataLst>
          </p:nvPr>
        </p:nvGraphicFramePr>
        <p:xfrm>
          <a:off x="515302" y="897890"/>
          <a:ext cx="11243310" cy="5706110"/>
        </p:xfrm>
        <a:graphic>
          <a:graphicData uri="http://schemas.openxmlformats.org/drawingml/2006/table">
            <a:tbl>
              <a:tblPr firstRow="1" bandRow="1">
                <a:tableStyleId>{5940675A-B579-460E-94D1-54222C63F5DA}</a:tableStyleId>
              </a:tblPr>
              <a:tblGrid>
                <a:gridCol w="1551940"/>
                <a:gridCol w="1125220"/>
                <a:gridCol w="8566150"/>
              </a:tblGrid>
              <a:tr h="853440">
                <a:tc rowSpan="2">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第一阶段:马克思主义思想传入中国</a:t>
                      </a:r>
                      <a:endParaRPr 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1918年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李大钊发表《法俄革命之比较观》《庶民的胜利》等文章,率先举起社会主义大旗。</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344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1919年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李大钊发表《我的马克思主义观》,系统介绍了马克思主义学说。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70865">
                <a:tc rowSpan="4">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第二阶段:马克思主义中国化</a:t>
                      </a:r>
                    </a:p>
                    <a:p>
                      <a:pPr indent="0">
                        <a:lnSpc>
                          <a:spcPct val="140000"/>
                        </a:lnSpc>
                        <a:buNone/>
                      </a:pPr>
                      <a:r>
                        <a:rPr lang="en-US" altLang="zh-CN" sz="2000" b="0">
                          <a:solidFill>
                            <a:srgbClr val="000000"/>
                          </a:solidFill>
                          <a:latin typeface="微软雅黑" panose="020B0503020204020204" charset="-122"/>
                          <a:ea typeface="微软雅黑" panose="020B0503020204020204" charset="-122"/>
                        </a:rPr>
                        <a:t> </a:t>
                      </a:r>
                      <a:endParaRPr 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创立社团</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一批研究马克思主义的社团出现。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016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思想转变</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陈独秀、毛泽东、周恩来等一批先进中国人成为马克思主义者,开始用马克思主义指导中国革命,并建立了一些中国共产党的早期组织。</a:t>
                      </a:r>
                      <a:r>
                        <a:rPr lang="en-US" sz="2000" b="0">
                          <a:solidFill>
                            <a:srgbClr val="FF0000"/>
                          </a:solidFill>
                          <a:latin typeface="微软雅黑" panose="020B0503020204020204" charset="-122"/>
                          <a:ea typeface="微软雅黑" panose="020B0503020204020204" charset="-122"/>
                          <a:cs typeface="微软雅黑" panose="020B0503020204020204" charset="-122"/>
                        </a:rPr>
                        <a:t>[2018江苏高考第9题]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8855">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en-US" sz="2000" b="0">
                          <a:solidFill>
                            <a:srgbClr val="000000"/>
                          </a:solidFill>
                          <a:latin typeface="微软雅黑" panose="020B0503020204020204" charset="-122"/>
                          <a:ea typeface="微软雅黑" panose="020B0503020204020204" charset="-122"/>
                          <a:cs typeface="NEU-BZ-S92" charset="0"/>
                        </a:rPr>
                        <a:t>面向工人</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创办工人补习学校,向工人宣传马克思主义,出版《劳动界》《劳动者》等刊物。</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9350">
                <a:tc vMerge="1">
                  <a:txBody>
                    <a:bodyPr/>
                    <a:lstStyle/>
                    <a:p>
                      <a:endParaRPr lang="zh-CN"/>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altLang="en-US" sz="2000" b="0">
                          <a:solidFill>
                            <a:srgbClr val="000000"/>
                          </a:solidFill>
                          <a:latin typeface="微软雅黑" panose="020B0503020204020204" charset="-122"/>
                          <a:ea typeface="微软雅黑" panose="020B0503020204020204" charset="-122"/>
                          <a:cs typeface="NEU-BZ-S92" charset="0"/>
                        </a:rPr>
                        <a:t>翻译著作</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altLang="en-US" sz="2000" b="0">
                          <a:solidFill>
                            <a:srgbClr val="000000"/>
                          </a:solidFill>
                          <a:latin typeface="微软雅黑" panose="020B0503020204020204" charset="-122"/>
                          <a:ea typeface="微软雅黑" panose="020B0503020204020204" charset="-122"/>
                          <a:cs typeface="微软雅黑" panose="020B0503020204020204" charset="-122"/>
                        </a:rPr>
                        <a:t>从日本留学回国的李达、陈望道、李汉俊等人,投身于马克思学说的翻译和宣传工作中。</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396938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三、意义</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1.马克思主义的传播与新文化运动的发展相互促进,促进了人们的思想解放。</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2.增强了中国工人阶级斗争的信心,推动了中国革命的发展。</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[2020海南高考第9题]</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3.为中国共产党的诞生奠定了思想基础。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461581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马克思主义传入中国的主要途径除了俄国外,还有日本和西欧。这三条传播途径的特色如下:“从日本而来的主要是一般学理方面的,从西欧而来的主要是无产阶级历史使命方面的,从苏俄而来的主要是无产阶级革命理论与实践和辩证唯物主义的理论构架。”可以说,除俄国外,日本是1923年前马克思主义向中国传播的主要途径。如李大钊、陈独秀、李达等一批曾留学日本的知识分子以五四运动为契机,通过日本这个中介接受并传播马克思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68134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毛泽东思想</a:t>
            </a:r>
          </a:p>
        </p:txBody>
      </p:sp>
      <p:sp>
        <p:nvSpPr>
          <p:cNvPr id="100" name="文本框 99"/>
          <p:cNvSpPr txBox="1"/>
          <p:nvPr/>
        </p:nvSpPr>
        <p:spPr>
          <a:xfrm>
            <a:off x="468630" y="842010"/>
            <a:ext cx="11132185"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一、形成条件</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1.国际环境:俄国十月革命的胜利扩大了马克思主义的影响,马克思主义传入中国;共产国际和俄国对中国革命运动的支持。</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2.国内环境(时代需要):旧民主主义革命的失败说明革命运动的发展需要先进的科学理论作指导。</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(1)思想条件:新文化运动的兴起和马克思主义的传播。</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(2)阶级基础:工人阶级队伍的壮大和工人运动的发展,使中国工人阶级成为中国革命的动力和领导阶级。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203009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(3)实践基础:中国共产党领导的人民革命的发展。</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(4)个人因素:毛泽东在长期的革命斗争中不断探索。</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二、发展阶段、时间、内容及主要著作</a:t>
            </a:r>
            <a:r>
              <a:rPr sz="2800">
                <a:solidFill>
                  <a:srgbClr val="FF0000"/>
                </a:solidFill>
                <a:latin typeface="微软雅黑" panose="020B0503020204020204" charset="-122"/>
                <a:ea typeface="微软雅黑" panose="020B0503020204020204" charset="-122"/>
                <a:cs typeface="微软雅黑" panose="020B0503020204020204" charset="-122"/>
                <a:sym typeface="+mn-ea"/>
              </a:rPr>
              <a:t>[2019全国卷Ⅰ第30题]</a:t>
            </a:r>
          </a:p>
        </p:txBody>
      </p:sp>
      <p:graphicFrame>
        <p:nvGraphicFramePr>
          <p:cNvPr id="2" name="表格 1"/>
          <p:cNvGraphicFramePr/>
          <p:nvPr>
            <p:custDataLst>
              <p:tags r:id="rId1"/>
            </p:custDataLst>
          </p:nvPr>
        </p:nvGraphicFramePr>
        <p:xfrm>
          <a:off x="431482" y="2098040"/>
          <a:ext cx="11458575" cy="4305300"/>
        </p:xfrm>
        <a:graphic>
          <a:graphicData uri="http://schemas.openxmlformats.org/drawingml/2006/table">
            <a:tbl>
              <a:tblPr firstRow="1" bandRow="1">
                <a:tableStyleId>{5940675A-B579-460E-94D1-54222C63F5DA}</a:tableStyleId>
              </a:tblPr>
              <a:tblGrid>
                <a:gridCol w="653415"/>
                <a:gridCol w="822960"/>
                <a:gridCol w="5605780"/>
                <a:gridCol w="4376420"/>
              </a:tblGrid>
              <a:tr h="95821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发展阶段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主要著作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319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萌芽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国民革命时期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坚持无产阶级对民主革命的领导权和依靠农民进行革命斗争的主张。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《中国社会各阶级的分析》《湖南农民运动考察报告》</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1389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初步形成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土地革命时期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创造性地提出符合中国国情的“农村包围城市,武装夺取政权”的革命思想,以及“星星之火,可以燎原”等理论,为中国革命指明方向。</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《中国的红色政权为什么能够存在?》《井冈山的斗争》《星星之火,可以燎原》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737235"/>
          </a:xfrm>
          <a:prstGeom prst="rect">
            <a:avLst/>
          </a:prstGeom>
          <a:noFill/>
          <a:ln w="9525">
            <a:noFill/>
          </a:ln>
        </p:spPr>
        <p:txBody>
          <a:bodyPr wrap="square">
            <a:spAutoFit/>
          </a:bodyPr>
          <a:lstStyle/>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409892" y="504190"/>
          <a:ext cx="11598910" cy="5629910"/>
        </p:xfrm>
        <a:graphic>
          <a:graphicData uri="http://schemas.openxmlformats.org/drawingml/2006/table">
            <a:tbl>
              <a:tblPr firstRow="1" bandRow="1">
                <a:tableStyleId>{5940675A-B579-460E-94D1-54222C63F5DA}</a:tableStyleId>
              </a:tblPr>
              <a:tblGrid>
                <a:gridCol w="822960"/>
                <a:gridCol w="1875790"/>
                <a:gridCol w="5860415"/>
                <a:gridCol w="3039745"/>
              </a:tblGrid>
              <a:tr h="85915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发展阶段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主要著作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5577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走向成熟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全面抗战时期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创造性地提出新民主主义革命的科学概念,描绘了新民主主义社会的蓝图及前景。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《论持久战》《新民主主义论》《论联合政府》</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2417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丰富发展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解放战争时期到社会主义建设时期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指出党的工作重心必须转移,规定了党的基本政策和总任务;全面总结了中国革命的经验;提出了社会主义经济、政治建设方针;科学地阐明了社会主义社会的矛盾问题。</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《论人民民主专政》《论十大关系》《关于正确处理人民内部矛盾的问题》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7697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地主阶级向西方学习</a:t>
            </a:r>
          </a:p>
        </p:txBody>
      </p:sp>
      <p:sp>
        <p:nvSpPr>
          <p:cNvPr id="100" name="文本框 99"/>
          <p:cNvSpPr txBox="1"/>
          <p:nvPr/>
        </p:nvSpPr>
        <p:spPr>
          <a:xfrm>
            <a:off x="468630" y="842010"/>
            <a:ext cx="1110043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a:t>
            </a:r>
            <a:r>
              <a:rPr lang="en-US" sz="2800" b="1">
                <a:latin typeface="微软雅黑" panose="020B0503020204020204" charset="-122"/>
                <a:ea typeface="微软雅黑" panose="020B0503020204020204" charset="-122"/>
                <a:cs typeface="微软雅黑" panose="020B0503020204020204" charset="-122"/>
              </a:rPr>
              <a:t>“师夷长技以制夷”(地主阶级抵抗派)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(1)欧美资本主义国家展开对华侵略;鸦片战争中国战败,国门由此打开,西学传入中国。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(2)清朝国势渐趋衰落,社会矛盾日益尖锐;统治阶级妄自尊大;一部分有识之士开始向西方学习,维护清朝的封建统治。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2.代表人物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(1)林则徐:近代中国开眼看世界的第一人,他开办译馆,组织编译《四洲志》,主张向西方学习。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3322955"/>
          </a:xfrm>
          <a:prstGeom prst="rect">
            <a:avLst/>
          </a:prstGeom>
          <a:noFill/>
          <a:ln w="9525">
            <a:noFill/>
          </a:ln>
        </p:spPr>
        <p:txBody>
          <a:bodyPr wrap="square">
            <a:spAutoFit/>
          </a:bodyPr>
          <a:lstStyle/>
          <a:p>
            <a:pPr indent="0">
              <a:lnSpc>
                <a:spcPct val="150000"/>
              </a:lnSpc>
            </a:pPr>
            <a:r>
              <a:rPr sz="2800" b="1">
                <a:latin typeface="微软雅黑" panose="020B0503020204020204" charset="-122"/>
                <a:ea typeface="微软雅黑" panose="020B0503020204020204" charset="-122"/>
                <a:cs typeface="微软雅黑" panose="020B0503020204020204" charset="-122"/>
                <a:sym typeface="+mn-ea"/>
              </a:rPr>
              <a:t>三、意义</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1.是马克思主义与中国革命实际相结合的第一次历史性飞跃的理论成果,是中国化的马克思主义,是全党智慧的结晶。</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2.是中国共产党取得中国革命胜利的理论武器,也是建设中国特色社会主义理论的思想根源。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71380" cy="69688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中国特色社会主义理论体系的形成和发展</a:t>
            </a:r>
          </a:p>
        </p:txBody>
      </p:sp>
      <p:graphicFrame>
        <p:nvGraphicFramePr>
          <p:cNvPr id="2" name="表格 1"/>
          <p:cNvGraphicFramePr/>
          <p:nvPr>
            <p:custDataLst>
              <p:tags r:id="rId1"/>
            </p:custDataLst>
          </p:nvPr>
        </p:nvGraphicFramePr>
        <p:xfrm>
          <a:off x="553720" y="1109345"/>
          <a:ext cx="10859135" cy="5144135"/>
        </p:xfrm>
        <a:graphic>
          <a:graphicData uri="http://schemas.openxmlformats.org/drawingml/2006/table">
            <a:tbl>
              <a:tblPr firstRow="1" bandRow="1">
                <a:tableStyleId>{5940675A-B579-460E-94D1-54222C63F5DA}</a:tableStyleId>
              </a:tblPr>
              <a:tblGrid>
                <a:gridCol w="873125"/>
                <a:gridCol w="1464945"/>
                <a:gridCol w="3763645"/>
                <a:gridCol w="2360295"/>
                <a:gridCol w="2397125"/>
              </a:tblGrid>
              <a:tr h="7334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名称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形成时期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主要贡献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成为指导思想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历史意义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10710">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邓小平理论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1978年中共十一届三中全会以后至20世纪90年代初期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总结中华人民共和国成立以后正反两方面的经验,形成了建设中国特色社会主义的路线、方针、政策,阐明了在中国建设社会主义、巩固和发展社会主义的基本问题,提出了“一国两制”的构想。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1997年中共十五大将邓小平理论写入党章。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继承和发展了毛泽东思想,引导着我国社会主义现代化事业不断前进。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737235"/>
          </a:xfrm>
          <a:prstGeom prst="rect">
            <a:avLst/>
          </a:prstGeom>
          <a:noFill/>
          <a:ln w="9525">
            <a:noFill/>
          </a:ln>
        </p:spPr>
        <p:txBody>
          <a:bodyPr wrap="square">
            <a:spAutoFit/>
          </a:bodyPr>
          <a:lstStyle/>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617220" y="374015"/>
          <a:ext cx="10975975" cy="6217285"/>
        </p:xfrm>
        <a:graphic>
          <a:graphicData uri="http://schemas.openxmlformats.org/drawingml/2006/table">
            <a:tbl>
              <a:tblPr firstRow="1" bandRow="1">
                <a:tableStyleId>{5940675A-B579-460E-94D1-54222C63F5DA}</a:tableStyleId>
              </a:tblPr>
              <a:tblGrid>
                <a:gridCol w="882015"/>
                <a:gridCol w="1860550"/>
                <a:gridCol w="3495675"/>
                <a:gridCol w="1747520"/>
                <a:gridCol w="2990215"/>
              </a:tblGrid>
              <a:tr h="87757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名称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形成时期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主要贡献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成为指导思想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历史意义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69540">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“三个代表”重要思想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1989年中共十三届四中全会以后至21世纪初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加深了对什么是社会主义、怎样建设社会主义和建设什么样的党、怎样建设党的认识,积累了治党治国新的宝贵经验。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2002年中共十六大将“三个代表”重要思想写入党章。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是加强和改进党的建设、推进我国社会主义自我完善和发展的强大理论武器。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7017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科学发展观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2002年中共十六大以后至2007年中共十七大以前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深刻认识和回答了新形势下实现什么样的发展、怎样发展等重大问题,形成了以人为本、全面协调可持续发展的理念。</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2007年中共十七大将科学发展观写入党章。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是马克思主义关于发展的世界观和方法论的集中体现。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737235"/>
          </a:xfrm>
          <a:prstGeom prst="rect">
            <a:avLst/>
          </a:prstGeom>
          <a:noFill/>
          <a:ln w="9525">
            <a:noFill/>
          </a:ln>
        </p:spPr>
        <p:txBody>
          <a:bodyPr wrap="square">
            <a:spAutoFit/>
          </a:bodyPr>
          <a:lstStyle/>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1"/>
            </p:custDataLst>
          </p:nvPr>
        </p:nvGraphicFramePr>
        <p:xfrm>
          <a:off x="335280" y="675005"/>
          <a:ext cx="11452860" cy="4827905"/>
        </p:xfrm>
        <a:graphic>
          <a:graphicData uri="http://schemas.openxmlformats.org/drawingml/2006/table">
            <a:tbl>
              <a:tblPr firstRow="1" bandRow="1">
                <a:tableStyleId>{5940675A-B579-460E-94D1-54222C63F5DA}</a:tableStyleId>
              </a:tblPr>
              <a:tblGrid>
                <a:gridCol w="1054735"/>
                <a:gridCol w="1439545"/>
                <a:gridCol w="3196590"/>
                <a:gridCol w="2239645"/>
                <a:gridCol w="3522345"/>
              </a:tblGrid>
              <a:tr h="65024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名称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形成时期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主要贡献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成为指导思想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历史意义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776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习近平新时代中国特色社会主义思想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2012年中共十八大以后至2017年中共十九大以前</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从理论和实践结合上系统回答了新时代坚持和发展什么样的中国特色社会主义、怎样坚持和发展中国特色社会主义这个重大时代课题。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2017年中共十九大将习近平新时代中国特色社会主义思想写入党章。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是马克思主义中国化的最新成果,是全党全国人民为实现中华民族伟大复兴而奋斗的行动指南。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73723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　      新时期中国的三次思想解放运动</a:t>
            </a:r>
          </a:p>
        </p:txBody>
      </p:sp>
      <p:graphicFrame>
        <p:nvGraphicFramePr>
          <p:cNvPr id="5" name="表格 4"/>
          <p:cNvGraphicFramePr/>
          <p:nvPr>
            <p:custDataLst>
              <p:tags r:id="rId1"/>
            </p:custDataLst>
          </p:nvPr>
        </p:nvGraphicFramePr>
        <p:xfrm>
          <a:off x="488632" y="872490"/>
          <a:ext cx="11085195" cy="5151755"/>
        </p:xfrm>
        <a:graphic>
          <a:graphicData uri="http://schemas.openxmlformats.org/drawingml/2006/table">
            <a:tbl>
              <a:tblPr firstRow="1" bandRow="1">
                <a:tableStyleId>{5940675A-B579-460E-94D1-54222C63F5DA}</a:tableStyleId>
              </a:tblPr>
              <a:tblGrid>
                <a:gridCol w="982980"/>
                <a:gridCol w="1106805"/>
                <a:gridCol w="1846580"/>
                <a:gridCol w="7148830"/>
              </a:tblGrid>
              <a:tr h="69913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事件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59194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第一次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1978年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“关于真理标准问题的讨论”</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冲破“两个凡是”的禁锢,打破了教条主义和个人崇拜对人们的思想束缚,重新确立了马克思主义实事求是的思想路线。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002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第二次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1992年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“南方谈话”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有力地解决了当时争论不止的姓“社”还是姓“资”的问题,揭示了社会主义的本质。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3065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第三次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1997年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中共十五大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提出非公有制经济是中国社会主义市场经济的重要组成部分,打破了所有制问题上的公有制崇拜。</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91849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马克思主义在中国的传播</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毛泽东思想</a:t>
            </a:r>
          </a:p>
          <a:p>
            <a:pPr algn="l">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马克思主义在中国的传播</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马克思主义的传播是近几年高考的重要考点,高考重点考查马克思主义传播的途径、特点和历史意义。备考时,要运用唯物史观理解马克思主义对中国近代思想解放的重要意义,树立道路自信、文化自信。</a:t>
            </a:r>
          </a:p>
        </p:txBody>
      </p:sp>
      <p:graphicFrame>
        <p:nvGraphicFramePr>
          <p:cNvPr id="5" name="表格 4"/>
          <p:cNvGraphicFramePr/>
          <p:nvPr>
            <p:custDataLst>
              <p:tags r:id="rId1"/>
            </p:custDataLst>
          </p:nvPr>
        </p:nvGraphicFramePr>
        <p:xfrm>
          <a:off x="641985" y="3164840"/>
          <a:ext cx="10361930" cy="2961005"/>
        </p:xfrm>
        <a:graphic>
          <a:graphicData uri="http://schemas.openxmlformats.org/drawingml/2006/table">
            <a:tbl>
              <a:tblPr firstRow="1" bandRow="1">
                <a:tableStyleId>{5940675A-B579-460E-94D1-54222C63F5DA}</a:tableStyleId>
              </a:tblPr>
              <a:tblGrid>
                <a:gridCol w="5252720"/>
                <a:gridCol w="5109210"/>
              </a:tblGrid>
              <a:tr h="6076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5331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马克思主义传播的方式、特点及影响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1.马克思主义传播的特点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2.马克思主义传播对中国革命的重要意义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[2018全国卷Ⅲ,29,4分]1920年,一些人撰文批评工读互助等社会改良活动,认为“零零碎碎的救济”“无补大局”,主张对社会进行“根本改造”,走进工厂,深入工人群众。这表明当时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A.民主与科学观念广泛传播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B.实业救国运动如火如荼</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C.马克思主义影响日益增强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D.批判传统礼教成为共识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 本题从五四运动爆发后思想界对社会改良活动的批判切入,考查马克思主义在中国的传播。由材料时间信息“1920年”并结合所学知识可知,当时五四运动已经爆发,马克思主义在中国得到迅速传播。由材料“主张对社会进行‘根本改造’,走进工厂,深入工人群众”可知,马克思主义在中国的影响日益增强,故C项正确。民主与科学是新文化运动前期宣传的思想,A项与材料时间不符。B、D两项在材料中体现不出来。</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461581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归纳总结</a:t>
            </a:r>
            <a:r>
              <a:rPr sz="2800">
                <a:latin typeface="微软雅黑" panose="020B0503020204020204" charset="-122"/>
                <a:ea typeface="微软雅黑" panose="020B0503020204020204" charset="-122"/>
                <a:cs typeface="微软雅黑" panose="020B0503020204020204" charset="-122"/>
                <a:sym typeface="+mn-ea"/>
              </a:rPr>
              <a:t>　</a:t>
            </a:r>
          </a:p>
          <a:p>
            <a:pPr indent="0" algn="ctr">
              <a:lnSpc>
                <a:spcPct val="150000"/>
              </a:lnSpc>
            </a:pPr>
            <a:r>
              <a:rPr sz="2800" b="1">
                <a:latin typeface="微软雅黑" panose="020B0503020204020204" charset="-122"/>
                <a:ea typeface="微软雅黑" panose="020B0503020204020204" charset="-122"/>
                <a:cs typeface="微软雅黑" panose="020B0503020204020204" charset="-122"/>
                <a:sym typeface="+mn-ea"/>
              </a:rPr>
              <a:t>马克思主义在中国传播的特点及对中国革命的重要影响</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1.特点:一是先进知识分子起了核心领导作用;二是马克思主义宣传与中国工人运动相结合;三是马克思主义是在与各种思想的斗争中发展传播的。</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2.影响:马克思主义在中国的传播为中国共产党的诞生奠定了思想基础,使一批先进知识分子由革命民主主义者转变为共产主义者,开创了中国革命史的新纪元。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6710" y="281305"/>
            <a:ext cx="1146619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(2)魏源:在《四洲志》基础上编成《海国图志》一书,提出了“师夷之长技以制夷”的思想。</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(3)徐继畬:撰成《瀛寰志略》一书,该书系统介绍了当时世界上近80个国家和地区的地理位置、历史变迁、经济文化等,尤重对欧美各国的考察和介绍,是中国近代第一部世界地理著作。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(1)这些开眼看世界的仁人志士,初步提出了向西方学习以求自强的主张。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(2)他们的著作引导人们关注世界形势,启迪了人们的思想。</a:t>
            </a:r>
            <a:r>
              <a:rPr lang="en-US" sz="2800">
                <a:solidFill>
                  <a:srgbClr val="FF0000"/>
                </a:solidFill>
                <a:latin typeface="微软雅黑" panose="020B0503020204020204" charset="-122"/>
                <a:ea typeface="微软雅黑" panose="020B0503020204020204" charset="-122"/>
                <a:cs typeface="微软雅黑" panose="020B0503020204020204" charset="-122"/>
              </a:rPr>
              <a:t>[2017天津高考第4题]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0806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毛泽东思想</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高考近几年对本知识点主要考查毛泽东思想的形成背景、内容及意义。备考时,要重点关注不同时期毛泽东思想的内容及对中国革命和建设的影响。</a:t>
            </a:r>
          </a:p>
        </p:txBody>
      </p:sp>
      <p:graphicFrame>
        <p:nvGraphicFramePr>
          <p:cNvPr id="5" name="表格 4"/>
          <p:cNvGraphicFramePr/>
          <p:nvPr>
            <p:custDataLst>
              <p:tags r:id="rId1"/>
            </p:custDataLst>
          </p:nvPr>
        </p:nvGraphicFramePr>
        <p:xfrm>
          <a:off x="641985" y="3287395"/>
          <a:ext cx="10361930" cy="2250440"/>
        </p:xfrm>
        <a:graphic>
          <a:graphicData uri="http://schemas.openxmlformats.org/drawingml/2006/table">
            <a:tbl>
              <a:tblPr firstRow="1" bandRow="1">
                <a:tableStyleId>{5940675A-B579-460E-94D1-54222C63F5DA}</a:tableStyleId>
              </a:tblPr>
              <a:tblGrid>
                <a:gridCol w="4986020"/>
                <a:gridCol w="5375910"/>
              </a:tblGrid>
              <a:tr h="4851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6530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毛泽东关于新民主主义革命的理论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1.毛泽东思想在不同历史阶段的表现</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2.毛泽东思想对中国社会发展的影响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Ⅰ,30,4分]1940年,毛泽东在一篇文章中指出,中国是一个半殖民地半封建社会,资产阶级还具有一定的革命性,这是中国与俄国的不同之点,在俄国“无产阶级的任务,是反对资产阶级,而不是联合它”。毛泽东的分析意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A.借鉴俄国革命的经验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B.扩大中国共产党的阶级基础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C.阐释中国革命的性质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D.批判右倾错误的危害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 本题以抗日战争时期毛泽东对中国革命性质的阐释为切入点,考查新民主主义革命时期毛泽东思想的发展。1940年中国处于抗日战争的相持阶段,由材料“中国是一个半殖民地半封建社会,资产阶级还具有一定的革命性”可知,毛泽东意在强调中国革命是反帝反封建的民主主义革命,阐释了中国革命的性质,故选C项;由材料“中国与俄国的不同之点”可知,其意不在借鉴俄国经验,排除A项;中国共产党的阶级基础是无产阶级,B项在材料中没有体现;“右倾错误的危害”与材料内容无关,D项排除。</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5908040"/>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　</a:t>
            </a:r>
          </a:p>
          <a:p>
            <a:pPr indent="0" algn="ct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    毛泽东思想的主要内容</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1.新民主主义革命理论:坚持无产阶级对革命的领导权和依靠农民进行革命斗争、“工农武装割据”、中国革命分为民主主义革命和社会主义革命两个阶段等。</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2.社会主义革命和社会主义建设理论:提出社会主义改造理论、人民民主专政理论、社会主义社会基本矛盾学说、社会主义建设的十大关系等。</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3.毛泽东思想还包括军队建设和军事战略、思想政治和文化工作、国际战略和外交政策、党的建设和统一战线等方面的理论。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32570"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运用历史解释、史料实证认识近代</a:t>
            </a: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中国人探索民主革命道路的过程     </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8" name="文本框 7"/>
          <p:cNvSpPr txBox="1"/>
          <p:nvPr/>
        </p:nvSpPr>
        <p:spPr>
          <a:xfrm>
            <a:off x="7014845" y="118681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14845" y="336105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32570" y="467233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中国革命的经验——统一战线、武</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装斗争和党的建设</a:t>
            </a:r>
          </a:p>
          <a:p>
            <a:pPr algn="l">
              <a:lnSpc>
                <a:spcPct val="14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225280" cy="1204073"/>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   </a:t>
            </a:r>
            <a:r>
              <a:rPr sz="3200" dirty="0">
                <a:latin typeface="微软雅黑" panose="020B0503020204020204" charset="-122"/>
                <a:ea typeface="微软雅黑" panose="020B0503020204020204" charset="-122"/>
                <a:sym typeface="+mn-ea"/>
              </a:rPr>
              <a:t>运用历史解释、史料实证认识近代中国人</a:t>
            </a:r>
            <a:br>
              <a:rPr sz="3200" dirty="0">
                <a:latin typeface="微软雅黑" panose="020B0503020204020204" charset="-122"/>
                <a:ea typeface="微软雅黑" panose="020B0503020204020204" charset="-122"/>
                <a:sym typeface="+mn-ea"/>
              </a:rPr>
            </a:br>
            <a:r>
              <a:rPr sz="3200" dirty="0">
                <a:latin typeface="微软雅黑" panose="020B0503020204020204" charset="-122"/>
                <a:ea typeface="微软雅黑" panose="020B0503020204020204" charset="-122"/>
                <a:sym typeface="+mn-ea"/>
              </a:rPr>
              <a:t>          探索民主革命道路的过程</a:t>
            </a:r>
          </a:p>
        </p:txBody>
      </p:sp>
      <p:sp>
        <p:nvSpPr>
          <p:cNvPr id="100" name="文本框 99"/>
          <p:cNvSpPr txBox="1"/>
          <p:nvPr/>
        </p:nvSpPr>
        <p:spPr>
          <a:xfrm>
            <a:off x="294640" y="1466215"/>
            <a:ext cx="1141412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1.走西方的路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以康有为为代表的资产阶级维新派主张向日本学习,通过改良建立资产阶级君主立宪政体,挽救亡国灭种的危机。他们用资产阶级改良思想改造传统儒学,通过兴办学堂、著书立说、创办报刊、成立维新团体等方式宣传维新变法思想,开展了戊戌变法运动,结果失败。实践证明,资产阶级改良道路在中国行不通。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以孙中山为代表的资产阶级革命派主张向美国学习,通过暴力革命的方式建立资产阶级共和国。结果由于资产阶级的软弱性和妥协性,辛亥革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84785"/>
            <a:ext cx="11521440"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命的胜利果实落入袁世凯手中。实践证明,在半殖民地半封建社会的中国,资产阶级共和国道路也行不通。</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2.走俄国的路</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随着俄国十月革命的胜利,1918年马克思主义传入中国。1921年中国共产党成立,其以马克思主义为指导思想,中国革命的面貌焕然一新。中国共产党试图通过学习俄国的“城市中心论”来夺取政权。为此,中共一大规定党的中心任务是在城市组织领导工人运动。京汉铁路工人大罢工失败后,工人运动转向低潮。1927年,中国共产党先后发动了南昌起义、秋收起义等,全部以攻打中心城市为目标,结果也都失败了。实践证明,俄国的“城市中心论”不符合中国国情。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4615815"/>
          </a:xfrm>
          <a:prstGeom prst="rect">
            <a:avLst/>
          </a:prstGeom>
          <a:noFill/>
          <a:ln w="9525">
            <a:noFill/>
          </a:ln>
        </p:spPr>
        <p:txBody>
          <a:bodyPr wrap="square">
            <a:spAutoFit/>
          </a:bodyPr>
          <a:lstStyle/>
          <a:p>
            <a:pPr indent="0">
              <a:lnSpc>
                <a:spcPct val="150000"/>
              </a:lnSpc>
            </a:pPr>
            <a:r>
              <a:rPr sz="2800" b="1">
                <a:latin typeface="微软雅黑" panose="020B0503020204020204" charset="-122"/>
                <a:ea typeface="微软雅黑" panose="020B0503020204020204" charset="-122"/>
                <a:cs typeface="微软雅黑" panose="020B0503020204020204" charset="-122"/>
                <a:sym typeface="+mn-ea"/>
              </a:rPr>
              <a:t>3.走自己的路</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       1927年文家市决策后,毛泽东率领工农革命军到达井冈山,建立了井冈山革命根据地,点燃了“工农武装割据”的星星之火。在实践基础上,毛泽东将马克思主义的普遍原理同中国革命的具体实践相结合,创造性地提出了“农村包围城市,武装夺取政权”的革命思想,为中国革命指明了方向。在一系列的革命实践中,毛泽东思想不断丰富和发展,并成为党的指导思想,中国人终于找到了适合中国国情的民主革命道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5262245"/>
          </a:xfrm>
          <a:prstGeom prst="rect">
            <a:avLst/>
          </a:prstGeom>
          <a:noFill/>
          <a:ln w="9525">
            <a:noFill/>
          </a:ln>
        </p:spPr>
        <p:txBody>
          <a:bodyPr wrap="square">
            <a:spAutoFit/>
          </a:bodyPr>
          <a:lstStyle/>
          <a:p>
            <a:pPr indent="0">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示例</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1926年,毛泽东发文指出,都市的工人、学生、中小商人应该起来猛击买办阶级,并直接对付帝国主义,然若无农民从乡村中奋起打倒宗法封建的地主阶级之特权,则军阀与帝国主义势力总不会根本倒塌。这说明毛泽东</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A.坚持城市领导农村的革命道路 </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B.强调农民在中国革命中的作用</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C.主张各阶级建立革命统一战线 </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D.认为反帝反封须建立工农联盟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3969385"/>
          </a:xfrm>
          <a:prstGeom prst="rect">
            <a:avLst/>
          </a:prstGeom>
          <a:noFill/>
          <a:ln w="9525">
            <a:noFill/>
          </a:ln>
        </p:spPr>
        <p:txBody>
          <a:bodyPr wrap="square">
            <a:spAutoFit/>
          </a:bodyPr>
          <a:lstStyle/>
          <a:p>
            <a:pPr indent="0">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解析</a:t>
            </a:r>
            <a:r>
              <a:rPr 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据材料“若无农民从乡村中奋起打倒宗法封建的地主阶级之特权,则军阀与帝国主义势力总不会根本倒塌”可知,毛泽东看到了农民在中国革命中的重要作用,故选B项;材料说的是毛泽东对革命中各个阶级作用的分析,并没有提到革命道路问题,排除A项;革命统一战线在1924年已经建立,排除C项;材料没有涉及建立工农联盟的问题,排除D项。</a:t>
            </a:r>
          </a:p>
          <a:p>
            <a:pPr indent="0">
              <a:lnSpc>
                <a:spcPct val="150000"/>
              </a:lnSpc>
            </a:pPr>
            <a:r>
              <a:rPr lang="zh-CN" sz="2800" b="1">
                <a:latin typeface="微软雅黑" panose="020B0503020204020204" charset="-122"/>
                <a:ea typeface="微软雅黑" panose="020B0503020204020204" charset="-122"/>
                <a:cs typeface="微软雅黑" panose="020B0503020204020204" charset="-122"/>
                <a:sym typeface="+mn-ea"/>
              </a:rPr>
              <a:t>答案  </a:t>
            </a:r>
            <a:r>
              <a:rPr lang="en-US" altLang="zh-CN" sz="2800" b="1">
                <a:latin typeface="微软雅黑" panose="020B0503020204020204" charset="-122"/>
                <a:ea typeface="微软雅黑" panose="020B0503020204020204" charset="-122"/>
                <a:cs typeface="微软雅黑" panose="020B0503020204020204" charset="-122"/>
                <a:sym typeface="+mn-ea"/>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(3)首开“师夷长技”之风,寻求强国御侮之道,对后世思想产生重大影响。</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[2019江苏高考第22题第(1)问]</a:t>
            </a:r>
            <a:endParaRPr lang="en-US" sz="280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鸦片战争后,部分先进的中国人开始转变观念,逐渐从“天朝上国”的迷梦中清醒过来,认识到国家的落后,开始向西方学习,如林则徐、魏源和徐继畬等。但同时也要认识到,这种转变是不彻底的,如魏源仍称西方诸国为“夷”,并且当时的统治者也并未马上转变观念,如魏源的《海国图志》仅印刷千册就被列为禁书,《瀛寰志略》在徐继畬罢官后也被查禁。由此可见,鸦片战争后很长一段时间内,清朝统治者仍然沉浸于“天朝上国”的迷梦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137900" cy="62161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中国革命的经验——统一战线、武装斗争和党的建设     </a:t>
            </a:r>
          </a:p>
        </p:txBody>
      </p:sp>
      <p:sp>
        <p:nvSpPr>
          <p:cNvPr id="100" name="文本框 99"/>
          <p:cNvSpPr txBox="1"/>
          <p:nvPr/>
        </p:nvSpPr>
        <p:spPr>
          <a:xfrm>
            <a:off x="389255" y="883285"/>
            <a:ext cx="114585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r>
              <a:rPr lang="zh-CN" sz="2800">
                <a:solidFill>
                  <a:srgbClr val="000000"/>
                </a:solidFill>
                <a:latin typeface="微软雅黑" panose="020B0503020204020204" charset="-122"/>
                <a:ea typeface="微软雅黑" panose="020B0503020204020204" charset="-122"/>
                <a:cs typeface="微软雅黑" panose="020B0503020204020204" charset="-122"/>
              </a:rPr>
              <a:t>材料   </a:t>
            </a:r>
            <a:r>
              <a:rPr sz="2800">
                <a:solidFill>
                  <a:srgbClr val="000000"/>
                </a:solidFill>
                <a:latin typeface="微软雅黑" panose="020B0503020204020204" charset="-122"/>
                <a:ea typeface="微软雅黑" panose="020B0503020204020204" charset="-122"/>
                <a:cs typeface="微软雅黑" panose="020B0503020204020204" charset="-122"/>
              </a:rPr>
              <a:t>①</a:t>
            </a:r>
            <a:r>
              <a:rPr sz="2800" u="wavy">
                <a:solidFill>
                  <a:srgbClr val="000000"/>
                </a:solidFill>
                <a:uFillTx/>
                <a:latin typeface="微软雅黑" panose="020B0503020204020204" charset="-122"/>
                <a:ea typeface="微软雅黑" panose="020B0503020204020204" charset="-122"/>
                <a:cs typeface="微软雅黑" panose="020B0503020204020204" charset="-122"/>
              </a:rPr>
              <a:t>统一战线问题,武装斗争问题,党的建设问题,是我们党在中国革命中的三个基本问题</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正确地理解了这三个问题及其相互关系,就等于正确地领导了全部中国革命</a:t>
            </a:r>
            <a:r>
              <a:rPr sz="2800">
                <a:solidFill>
                  <a:srgbClr val="000000"/>
                </a:solidFill>
                <a:latin typeface="微软雅黑" panose="020B0503020204020204" charset="-122"/>
                <a:ea typeface="微软雅黑" panose="020B0503020204020204" charset="-122"/>
                <a:cs typeface="微软雅黑" panose="020B0503020204020204" charset="-122"/>
              </a:rPr>
              <a:t>。而③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在十八年党的历史中</a:t>
            </a:r>
            <a:r>
              <a:rPr sz="2800">
                <a:solidFill>
                  <a:srgbClr val="000000"/>
                </a:solidFill>
                <a:latin typeface="微软雅黑" panose="020B0503020204020204" charset="-122"/>
                <a:ea typeface="微软雅黑" panose="020B0503020204020204" charset="-122"/>
                <a:cs typeface="微软雅黑" panose="020B0503020204020204" charset="-122"/>
              </a:rPr>
              <a:t>,凭借我们丰富的经验,失败和成功、后退和前进、缩小和发展的深刻的和丰富的经验,我们已经能够对这三个问题作出正确的结论来了。就是说,④</a:t>
            </a:r>
            <a:r>
              <a:rPr sz="2800" u="wavy">
                <a:solidFill>
                  <a:srgbClr val="000000"/>
                </a:solidFill>
                <a:uFillTx/>
                <a:latin typeface="微软雅黑" panose="020B0503020204020204" charset="-122"/>
                <a:ea typeface="微软雅黑" panose="020B0503020204020204" charset="-122"/>
                <a:cs typeface="微软雅黑" panose="020B0503020204020204" charset="-122"/>
              </a:rPr>
              <a:t>我们已经能够正确地处理统一战线问题,又正确地处理武装斗争问题,又正确地处理党的</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267652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建设问题</a:t>
            </a:r>
            <a:r>
              <a:rPr sz="2800">
                <a:solidFill>
                  <a:srgbClr val="000000"/>
                </a:solidFill>
                <a:latin typeface="微软雅黑" panose="020B0503020204020204" charset="-122"/>
                <a:ea typeface="微软雅黑" panose="020B0503020204020204" charset="-122"/>
                <a:cs typeface="微软雅黑" panose="020B0503020204020204" charset="-122"/>
                <a:sym typeface="+mn-ea"/>
              </a:rPr>
              <a:t>。也就是说,十八年的经验,已使我们懂得:⑤统</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一战线,武装斗争,党的建设,是中国共产党在中国革命中战胜敌人的三个法宝,三个主要的法宝</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。这是中国共产党的伟大成绩,也是中国革命的伟大成绩。</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——毛泽东《共产党人》发刊</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461581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endParaRPr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       由③可知,毛泽东《共产党人》发刊词创作于1939年,此时,中国抗战进入相持阶段,民族处于危亡之秋。日本对国民党内部投降派展开诱降,提出建立“大东亚共荣圈”,取得一些成效,国内抗日气氛沉重,党内对抗日缺乏信心。毛泽东总结中国革命经验教训,中国共产党成败得失,为中国革命的发展积蓄力量。①是毛泽东对中国共产党成立以来在中国革命过程中遇到的三个基本问题的总结。②指出了这三个问题对中国革命的意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3322955"/>
          </a:xfrm>
          <a:prstGeom prst="rect">
            <a:avLst/>
          </a:prstGeom>
          <a:noFill/>
          <a:ln w="9525">
            <a:noFill/>
          </a:ln>
        </p:spPr>
        <p:txBody>
          <a:bodyPr wrap="square">
            <a:spAutoFit/>
          </a:bodyPr>
          <a:lstStyle/>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④反映了中共在革命过程中逐渐走向成熟。⑤是毛泽东根据中共十八年革命经验总结出的中国革命的三大法宝,即统一战线、武装斗争和党的建设。本段材料是毛泽东在延安革命根据地总结中国革命经验之作,既涉及毛泽东的革命思想,也涉及毛泽东的党建思想,凸显了时空观念、家国情怀等学科核心素养。</a:t>
            </a:r>
            <a:endParaRPr lang="en-US" altLang="zh-CN" sz="28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267652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endParaRPr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        根据材料信息拟定一个论题,并结合中国近代史的知识进行论述。(要求:明确写出所拟论题,史论结合,逻辑清晰)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示例　论题:统一战线在中国新民主主义革命中发挥了重要作用。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论述:中共一大、二大后,我党确立了组织工人阶级、领导工人运动的工作方针,领导了省港工人大罢工和京汉铁路工人大罢工,但均告失利。失败后,中共确立了联合革命阶级共同革命的指导思想。随后,国共两党实现第一次合作,并开展了国民革命运动,基本上推翻了北洋军阀的反动统治。大革命后期,国共合作破裂,国共两党展开斗争,日本趁机入侵。在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族危机步步加深的情况下,中共逐步确定抗日民族统一战线方针,联合国民党以及其他阶层,形成最广泛的抗日民族统一战线,实行全面抗战路线,推动了抗日战争取得最终胜利。</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总之,不同时期的统一战线推动中国革命逐渐前进,对新民主主义革命的胜利起了重要作用。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06375"/>
            <a:ext cx="11255375" cy="655447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二、“中学为体,西学为用”(地主阶级洋务派)</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1.背景:第二次鸦片战争结束后,清政府面临内忧外患的形势。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(1)内忧:太平天国运动沉重打击了清政府的统治。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(2)外患:西方列强侵略程度加深,侵略势力由沿海地区逐步向内陆延伸。</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2.代表人物:奕</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䜣、</a:t>
            </a:r>
            <a:r>
              <a:rPr lang="en-US" sz="2800">
                <a:solidFill>
                  <a:srgbClr val="000000"/>
                </a:solidFill>
                <a:latin typeface="微软雅黑" panose="020B0503020204020204" charset="-122"/>
                <a:ea typeface="微软雅黑" panose="020B0503020204020204" charset="-122"/>
                <a:cs typeface="微软雅黑" panose="020B0503020204020204" charset="-122"/>
              </a:rPr>
              <a:t>曾国藩、李鸿章、左宗棠、张之洞等。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3.内容:强调以封建纲常伦理作为国家安身立命的根本,主张采用西方先进科学技术,效仿西方国家在教育、赋税、军事等方面的措施,但不学习西方的政治制度。</a:t>
            </a:r>
            <a:r>
              <a:rPr lang="en-US" sz="2800">
                <a:solidFill>
                  <a:srgbClr val="FF0000"/>
                </a:solidFill>
                <a:latin typeface="微软雅黑" panose="020B0503020204020204" charset="-122"/>
                <a:ea typeface="微软雅黑" panose="020B0503020204020204" charset="-122"/>
                <a:cs typeface="微软雅黑" panose="020B0503020204020204" charset="-122"/>
              </a:rPr>
              <a:t>[2019海南高考第7题]</a:t>
            </a: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4.实践:洋务运动。洋务派创办了一批近代工业;创办了培养翻译和军事人才的学校;建成了新式海军。</a:t>
            </a:r>
            <a:r>
              <a:rPr lang="en-US" sz="2800">
                <a:solidFill>
                  <a:srgbClr val="FF0000"/>
                </a:solidFill>
                <a:latin typeface="微软雅黑" panose="020B0503020204020204" charset="-122"/>
                <a:ea typeface="微软雅黑" panose="020B0503020204020204" charset="-122"/>
                <a:cs typeface="微软雅黑" panose="020B0503020204020204" charset="-122"/>
              </a:rPr>
              <a:t>[2020全国卷Ⅰ第28题]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8460" y="303530"/>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5.评价</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(1)洋务派从自身利益出发,目的在于维护封建的君主专制制度和纲常名教。</a:t>
            </a:r>
            <a:r>
              <a:rPr lang="en-US" sz="2800">
                <a:solidFill>
                  <a:srgbClr val="FF0000"/>
                </a:solidFill>
                <a:latin typeface="微软雅黑" panose="020B0503020204020204" charset="-122"/>
                <a:ea typeface="微软雅黑" panose="020B0503020204020204" charset="-122"/>
                <a:cs typeface="微软雅黑" panose="020B0503020204020204" charset="-122"/>
              </a:rPr>
              <a:t>[2016全国卷Ⅲ第29题]</a:t>
            </a: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(2)洋务派在“中体西用”思想指导下推行的以“自强”“求富”为目标的新政对中国的工业近代化,国防和军队近代化,教育近代化及外交近代化起了一定的推动作用。</a:t>
            </a: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(3)“中体西用”反映了新型的资本主义生产方式和思想观念对落后国家和地区旧制度、旧思想的冲击,是西方工业文明在世界范围内扩展的具体表现。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(4)“中体西用”反映了当时中国人对西方文明既欣赏又排斥的矛盾心态,但它毕竟承认了西学之所长,客观上使中国人的价值观由“传统”向“现代”转变。</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总体来说,“中体西用”指明了更新传统文化的重要途径。但是这一主张没有处理好西学与中学的关系,对西学的认识仍流于“制器”层面,且引进先进生产力的目的是维护落后的生产关系,这本身就是矛盾的,也直接决定了在这一思想指导下的洋务运动的失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90398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维新思想</a:t>
            </a:r>
          </a:p>
        </p:txBody>
      </p:sp>
      <p:sp>
        <p:nvSpPr>
          <p:cNvPr id="100" name="文本框 99"/>
          <p:cNvSpPr txBox="1"/>
          <p:nvPr/>
        </p:nvSpPr>
        <p:spPr>
          <a:xfrm>
            <a:off x="457835" y="856615"/>
            <a:ext cx="11399520" cy="5908040"/>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一、早期维新思想(19世纪60年代以后出现)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(1)随着洋务运动的开展和民族资本主义的兴起,一批知识分子成长起来并形成了早期维新派。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(2)外国资本主义侵略加剧,民族危机日益加深,尤其是中法战争中中国不败而败暴露了洋务运动的种种弊端,促使早期资产阶级维新派深刻反思中西文化体用的关系。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(3)西方资本主义思想文化和科学不断传入中国,部分知识分子远赴异国深入了解西方。</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5890" y="251460"/>
            <a:ext cx="1155509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2.代表人物:王韬、郑观应、薛福成等。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(1)经济上主张发展民族工商业,与外国进行商战。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(2)文化上主张兴办学校,学习西方自然科学知识。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(3)政治上主张革新,实行君主立宪制度。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(1)在引导知识分子将注意力从科学技术转移到政治制度方面起了启蒙作用。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(2)为后来的维新变法运动提供了思想基础。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(3)没有形成完整的理论,没有付诸实践。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63220" y="1664335"/>
            <a:ext cx="11464925" cy="1569720"/>
          </a:xfrm>
          <a:ln>
            <a:noFill/>
          </a:ln>
        </p:spPr>
        <p:txBody>
          <a:bodyPr wrap="square"/>
          <a:lstStyle/>
          <a:p>
            <a:r>
              <a:rPr lang="zh-CN" altLang="en-US" sz="5330" b="1" dirty="0" smtClean="0">
                <a:sym typeface="+mn-ea"/>
              </a:rPr>
              <a:t>第七单元  </a:t>
            </a:r>
            <a:r>
              <a:rPr lang="zh-CN" altLang="en-US" b="1" dirty="0" smtClean="0">
                <a:sym typeface="+mn-ea"/>
              </a:rPr>
              <a:t>近代中国的思想解放潮流和马克思主义在中国的传播与发展</a:t>
            </a:r>
            <a:r>
              <a:rPr lang="zh-CN" altLang="en-US" sz="5330" b="1" dirty="0" smtClean="0">
                <a:sym typeface="+mn-ea"/>
              </a:rPr>
              <a:t>  </a:t>
            </a:r>
          </a:p>
        </p:txBody>
      </p:sp>
      <p:sp>
        <p:nvSpPr>
          <p:cNvPr id="3" name="副标题 2"/>
          <p:cNvSpPr>
            <a:spLocks noGrp="1"/>
          </p:cNvSpPr>
          <p:nvPr>
            <p:ph type="subTitle" idx="1"/>
          </p:nvPr>
        </p:nvSpPr>
        <p:spPr>
          <a:xfrm>
            <a:off x="405745" y="3735917"/>
            <a:ext cx="11380321" cy="640175"/>
          </a:xfrm>
          <a:ln>
            <a:solidFill>
              <a:schemeClr val="bg1"/>
            </a:solidFill>
          </a:ln>
        </p:spPr>
        <p:txBody>
          <a:bodyPr>
            <a:noAutofit/>
          </a:bodyPr>
          <a:lstStyle/>
          <a:p>
            <a:r>
              <a:rPr lang="zh-CN" altLang="en-US" sz="4000" b="1" dirty="0">
                <a:latin typeface="微软雅黑" panose="020B0503020204020204" charset="-122"/>
                <a:ea typeface="微软雅黑" panose="020B0503020204020204" charset="-122"/>
              </a:rPr>
              <a:t>专题一　近代中国的思想解放潮流</a:t>
            </a:r>
            <a:endParaRPr lang="zh-CN" altLang="en-US" sz="4000" dirty="0">
              <a:latin typeface="微软雅黑" panose="020B0503020204020204" charset="-122"/>
              <a:ea typeface="微软雅黑" panose="020B0503020204020204" charset="-122"/>
            </a:endParaRPr>
          </a:p>
          <a:p>
            <a:r>
              <a:rPr lang="zh-CN" altLang="en-US" sz="2700" dirty="0">
                <a:latin typeface="微软雅黑" panose="020B0503020204020204" charset="-122"/>
                <a:ea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5585" y="250825"/>
            <a:ext cx="11721465" cy="6554470"/>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二、康、梁等人的维新思想</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(1)政治:甲午中日战争中国战败对有识之士的刺激。</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(2)经济:民族资本主义的发展。</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(3)思想:西学进一步传播;早期维新思想的影响。</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2.代表人物</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(1)康有为:撰写《新学伪经考》《孔子改制考》,从根本上动摇了“恪守祖训”的观念,宣传了维新变法的合理性。</a:t>
            </a:r>
            <a:r>
              <a:rPr lang="en-US" sz="2800">
                <a:solidFill>
                  <a:srgbClr val="FF0000"/>
                </a:solidFill>
                <a:latin typeface="微软雅黑" panose="020B0503020204020204" charset="-122"/>
                <a:ea typeface="微软雅黑" panose="020B0503020204020204" charset="-122"/>
                <a:cs typeface="微软雅黑" panose="020B0503020204020204" charset="-122"/>
              </a:rPr>
              <a:t>[2015全国卷Ⅱ第29题]</a:t>
            </a:r>
          </a:p>
          <a:p>
            <a:pPr indent="0">
              <a:lnSpc>
                <a:spcPct val="150000"/>
              </a:lnSpc>
            </a:pPr>
            <a:endParaRPr 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(2)梁启超:发表《变法通议》,抨击封建专制制度的危害和顽固派的因循守旧,宣传伸民权、设议院、变法图存的思想。</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(3)谭嗣同:批判封建专制和纲常名教,倡导男女平等。</a:t>
            </a:r>
            <a:endParaRPr 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(4)严复:翻译《天演论》,借用进化论“物竞天择,适者生存”的原理阐释变法的必要性;反对君主专制,主张国家属于人民。</a:t>
            </a: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3.特点及形成原因</a:t>
            </a: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(1)特点</a:t>
            </a:r>
          </a:p>
          <a:p>
            <a:pPr indent="0">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①中西融合:把西方资产阶级的政治学说同传统的儒家思想相结合,如康有为的《新学伪经考》和《孔子改制考》,都是借助儒家思想宣传西方资产阶级学说。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②由理论到实践:把维新思想转变为维新变法活动,最终推动了戊戌变法运动的实现。</a:t>
            </a:r>
            <a:endParaRPr 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③救亡图存:体现中国社会面临崩溃和民族危机严重的现实,蕴含了救亡图存、发展资本主义的强烈愿望。</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[2018全国卷Ⅲ第28题]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(2)形成原因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①主观:康有为、梁启超作为民族资产阶级上层知识分子的代表,与帝国主义和封建主义有着密切联系,其思想认识有局限性,幻想“中西结合”。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②客观:甲午中日战争后,列强掀起瓜分中国的狂潮,中国的民族危机加剧;当时中国资本主义发展不充分,资产阶级力量十分弱小,而封建顽固势力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06680"/>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十分强大;传统儒家思想影响深刻,而西方资本主义政治学说在中国影响有限。</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4.实践:指导维新变法运动,清末新政中的部分措施借鉴了维新思想。</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5.影响</a:t>
            </a:r>
            <a:r>
              <a:rPr lang="en-US" sz="2800">
                <a:solidFill>
                  <a:srgbClr val="FF0000"/>
                </a:solidFill>
                <a:latin typeface="微软雅黑" panose="020B0503020204020204" charset="-122"/>
                <a:ea typeface="微软雅黑" panose="020B0503020204020204" charset="-122"/>
                <a:cs typeface="微软雅黑" panose="020B0503020204020204" charset="-122"/>
              </a:rPr>
              <a:t>[2016海南高考第27题第(2)问]</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(1)政治上,推动了维新变法运动的开展;激发了人们的爱国思想和民族精神,推动了救亡图存的爱国运动的发展。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(2)经济上,使民族资产阶级深受鼓舞,推动了民族资本主义的发展。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(3)思想上,冲击了封建专制制度和传统观念,起到了思想启蒙的作用。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鸦片战争后,随着西方列强的入侵,西学大量传入,中国的教育也逐步向近代化转变。洋务派开设的新式学堂,迈出了中国教育近代化历程的第一步;维新派创办了万木草堂等新式学堂,之后维新变法虽然失败,教育改革的步伐却未停止;清末新政时期,清政府颁布“癸卯学制”,规定各级各类学堂总的“立学宗旨”,强调以忠孝为根本,以传统的经史之学为基础,在保证学生具有封建伦理道德的前提下,学习西学以求实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这些改革虽然保留了许多传统教育的内容,但是也建立了近代学制和教育行政体制,是历史的进步。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　晚清时期“中体西用”思想内涵的发展演变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1.洋务运动时期</a:t>
            </a:r>
          </a:p>
          <a:p>
            <a:pPr algn="l">
              <a:lnSpc>
                <a:spcPct val="150000"/>
              </a:lnSpc>
              <a:buClrTx/>
              <a:buSzTx/>
              <a:buNone/>
            </a:pPr>
            <a:r>
              <a:rPr lang="en-US" sz="2800">
                <a:solidFill>
                  <a:srgbClr val="000000"/>
                </a:solidFill>
                <a:latin typeface="微软雅黑" panose="020B0503020204020204" charset="-122"/>
                <a:ea typeface="微软雅黑" panose="020B0503020204020204" charset="-122"/>
                <a:cs typeface="微软雅黑" panose="020B0503020204020204" charset="-122"/>
              </a:rPr>
              <a:t>　　“中学”指的是以儒家文化为核心的中国传统文化,“西学”指近代传入中国的西方先进的科学技术等。“中体西用”论的推崇者既看到了清王朝变的一面,同时也坚持清王朝不变的一面。他们认为学习西方先进的科技及文教举措才能更好地维护清王朝的封建统治。</a:t>
            </a:r>
          </a:p>
          <a:p>
            <a:pPr algn="l">
              <a:lnSpc>
                <a:spcPct val="150000"/>
              </a:lnSpc>
              <a:buClrTx/>
              <a:buSzTx/>
              <a:buNone/>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gn="ctr">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2.晚清社会变革时期</a:t>
            </a:r>
          </a:p>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维新变法时,光绪帝颁布变法诏书,提出“以圣贤义理之学植其根本,又须博采西学之切于时务者”,“中体西用”作为维新变法的政治思想和文化政策颁示天下。此时的“西用”由洋务运动时期的学习西方先进技术深入到学习西方先进政治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8825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孙中山的三民主义</a:t>
            </a:r>
          </a:p>
        </p:txBody>
      </p:sp>
      <p:sp>
        <p:nvSpPr>
          <p:cNvPr id="100" name="文本框 99"/>
          <p:cNvSpPr txBox="1"/>
          <p:nvPr/>
        </p:nvSpPr>
        <p:spPr>
          <a:xfrm>
            <a:off x="457835" y="856615"/>
            <a:ext cx="11399520" cy="526224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一、三民主义</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(1)政治环境:20世纪初,民族危机深重;清政府的“新政”失败,“预备立宪”的骗局进一步激化了社会矛盾。</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(2)经济、阶级基础:民族资本主义经济初步发展,民族资产阶级力量壮大。</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(3)历史教训:鸦片战争后各种救国方案的实践失败和孙中山上书改革碰壁的教训。</a:t>
            </a:r>
          </a:p>
          <a:p>
            <a:pPr indent="0">
              <a:lnSpc>
                <a:spcPct val="150000"/>
              </a:lnSpc>
            </a:pPr>
            <a:endParaRPr 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sym typeface="+mn-ea"/>
              </a:rPr>
              <a:t>(4)思想理论基础:西方资产阶级天赋人权、自由平等的政治理论和进化论、马克思的社会主义学说等的影响;中国传统民本、大同思想的重要启迪。</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(5)实践基础:反清革命斗争的实践。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2.提出:1905年,孙中山提出中国同盟会纲领“驱除鞑虏,恢复中华,创立民国,平均地权”,后又将其解释为“民族”“民权”“民生”三大主义,作为革命指导思想。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3.内容</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400685" y="963930"/>
          <a:ext cx="11323320" cy="5125085"/>
        </p:xfrm>
        <a:graphic>
          <a:graphicData uri="http://schemas.openxmlformats.org/drawingml/2006/table">
            <a:tbl>
              <a:tblPr firstRow="1" bandRow="1">
                <a:tableStyleId>{5940675A-B579-460E-94D1-54222C63F5DA}</a:tableStyleId>
              </a:tblPr>
              <a:tblGrid>
                <a:gridCol w="817880"/>
                <a:gridCol w="2767330"/>
                <a:gridCol w="3362325"/>
                <a:gridCol w="4375785"/>
              </a:tblGrid>
              <a:tr h="61341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民权主义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民生主义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0769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关系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前提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核心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补充发展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199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来源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驱除鞑虏,恢复中华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创立民国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平均地权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912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范畴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民族革命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政治革命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社会革命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08810">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含义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用革命手段推翻清王朝的反动统治,反对民族压迫。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推翻封建帝制,建立资产阶级民主共和国。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核定全国地价,现有地价归原主所有,革命后因社会进步所增涨的地价归国家所有,由国民共享。</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405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实质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夺取政权。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反对君主专制统治。</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资产阶级的经济纲领。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地主阶级向西方学习</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维新思想</a:t>
            </a:r>
          </a:p>
        </p:txBody>
      </p:sp>
      <p:sp>
        <p:nvSpPr>
          <p:cNvPr id="2" name="矩形 1">
            <a:hlinkClick r:id="rId2" action="ppaction://hlinksldjump"/>
          </p:cNvPr>
          <p:cNvSpPr/>
          <p:nvPr/>
        </p:nvSpPr>
        <p:spPr>
          <a:xfrm>
            <a:off x="689610" y="3411220"/>
            <a:ext cx="10065385" cy="83820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孙中山的三民主义</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考点4　新文化运动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4.实践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(1)指导辛亥革命推翻了清朝的封建统治,资产阶级建立了中华民国。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(2)1912年,孙中山根据三民主义,领导制定并颁布了《中华民国临时约法》。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(3)孙中山为了捍卫民主共和制度领导发动了“二次革命”“护国运动”和两次“护法运动”。</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(1)进步性:三民主义是比较完整的资产阶级民主革命纲领,表达了资产阶级在政治、经济上的利益和要求,反映了中国人民实现民族独立和争取民主权利的愿望,推动了资产阶级民主革命运动的发展。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(2)局限性:民族主义——没有明确提出反对帝国主义;民权主义——没有具体说明民众的权利;民生主义——没有彻底的土地革命纲领。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7650"/>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二、新三民主义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(1)国际:俄国十月革命的胜利给孙中山带来希望;共产国际的影响与帮助。</a:t>
            </a:r>
            <a:r>
              <a:rPr lang="en-US" sz="2800">
                <a:solidFill>
                  <a:srgbClr val="FF0000"/>
                </a:solidFill>
                <a:latin typeface="微软雅黑" panose="020B0503020204020204" charset="-122"/>
                <a:ea typeface="微软雅黑" panose="020B0503020204020204" charset="-122"/>
                <a:cs typeface="微软雅黑" panose="020B0503020204020204" charset="-122"/>
              </a:rPr>
              <a:t>[2018全国卷Ⅱ第29题]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(2)国内:孙中山维护共和制度的斗争相继失败;北洋军阀政府推行专制统治;中国共产党的影响与帮助。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2.提出:1924年1月,孙中山在国民党“一大”上重新解释了三民主义,把旧三民主义发展为新三民主义,实际上确立了“联俄、联共、扶助农工”三大政策。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3.内容</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(1)民族主义:一为中国民族自求解放(反对帝国主义侵略);二为中国境内各民族一律平等。</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(2)民权主义:民权为一般平民所共有,凡真正反对帝国主义之个人及团体,均得享有一切自由及权利。</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(3)民生主义:平均地权,节制资本,实行“耕者有其田”的政策。</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　</a:t>
            </a:r>
            <a:r>
              <a:rPr lang="en-US" sz="2800">
                <a:latin typeface="微软雅黑" panose="020B0503020204020204" charset="-122"/>
                <a:ea typeface="微软雅黑" panose="020B0503020204020204" charset="-122"/>
                <a:cs typeface="微软雅黑" panose="020B0503020204020204" charset="-122"/>
              </a:rPr>
              <a:t>　　</a:t>
            </a:r>
            <a:r>
              <a:rPr lang="en-US" sz="2800" b="1">
                <a:latin typeface="微软雅黑" panose="020B0503020204020204" charset="-122"/>
                <a:ea typeface="微软雅黑" panose="020B0503020204020204" charset="-122"/>
                <a:cs typeface="微软雅黑" panose="020B0503020204020204" charset="-122"/>
              </a:rPr>
              <a:t>新三民主义对旧三民主义的发展</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1.民族主义:明确提出了反帝主张;由“反清”到各民族平等。</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2.民权主义:民权由资产阶级掌握到平民共有;明确提出反封建的主张。</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3.民生主义:更加关注工农的利益。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(1)进步性:成为国共合作的政治基础和国民革命时期的旗帜,推动了国民革命的开展;是孙中山在开拓完全意义上的近代民族民主革命道路上迈出的崭新一步。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(2)局限性:在理论上、纲领上仍然没有超出资产阶级民主主义的范畴,不能带领中国人民取得民主革命的胜利。</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新三民主义明确提出了反帝反封建的思想,与中国共产党的民主革命纲领基本一致,是国共第一次合作的政治基础。孙中山是中国民主革命的伟大先行者,一生有两次重大转变:第一次他由改良(1894年上书李鸿章失败)走向革命;第二次他把旧三民主义发展为新三民主义。孙中山为民主革命贡献毕生精力,具有与时俱进的品质。</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　</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孙中山的民主共和思想</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作为近代民主革命的先驱,孙中山把奋斗目标定为建立资产阶级民主政权,具体表现在以下几个方面。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1.政治方面:实行“五权分立”,即立法权、行政权、司法权、考试权和监察权彼此独立又相互制约。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2.经济方面:平均地权,节制资本,实行“耕者有其田”的政策。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3.对外关系:益增睦谊,和平主义。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4.实现道路:政治革命与社会革命并举。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86055"/>
            <a:ext cx="432562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新文化运动</a:t>
            </a:r>
          </a:p>
        </p:txBody>
      </p:sp>
      <p:sp>
        <p:nvSpPr>
          <p:cNvPr id="100" name="文本框 99"/>
          <p:cNvSpPr txBox="1"/>
          <p:nvPr/>
        </p:nvSpPr>
        <p:spPr>
          <a:xfrm>
            <a:off x="966470" y="862965"/>
            <a:ext cx="1005649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一、背景</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901065" y="1544955"/>
          <a:ext cx="11020425" cy="4135120"/>
        </p:xfrm>
        <a:graphic>
          <a:graphicData uri="http://schemas.openxmlformats.org/drawingml/2006/table">
            <a:tbl>
              <a:tblPr firstRow="1" bandRow="1">
                <a:tableStyleId>{5940675A-B579-460E-94D1-54222C63F5DA}</a:tableStyleId>
              </a:tblPr>
              <a:tblGrid>
                <a:gridCol w="2265045"/>
                <a:gridCol w="8755380"/>
              </a:tblGrid>
              <a:tr h="82740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政治因素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辛亥革命后,民族资产阶级队伍壮大,强烈要求实行民主共和制。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325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经济因素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第一次世界大战期间,民族资本主义有了进一步发展。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7383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思想文化因素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①辛亥革命后,民主、自由、平等、博爱等思想得到进一步传播。②近代教育进一步发展,先进知识分子反思辛亥革命。</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90625">
                <a:tc>
                  <a:txBody>
                    <a:bodyPr/>
                    <a:lstStyle/>
                    <a:p>
                      <a:pPr indent="0" algn="ctr">
                        <a:lnSpc>
                          <a:spcPct val="150000"/>
                        </a:lnSpc>
                        <a:buNone/>
                      </a:pPr>
                      <a:r>
                        <a:rPr lang="en-US" sz="2400" b="0">
                          <a:solidFill>
                            <a:srgbClr val="000000"/>
                          </a:solidFill>
                          <a:latin typeface="微软雅黑" panose="020B0503020204020204" charset="-122"/>
                          <a:ea typeface="微软雅黑" panose="020B0503020204020204" charset="-122"/>
                          <a:cs typeface="NEU-BZ-S92" charset="0"/>
                        </a:rPr>
                        <a:t>直接原因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袁世凯倒行逆施,掀起了尊孔复古的逆流。</a:t>
                      </a:r>
                      <a:r>
                        <a:rPr lang="en-US" sz="2400" b="0">
                          <a:solidFill>
                            <a:srgbClr val="FF0000"/>
                          </a:solidFill>
                          <a:latin typeface="微软雅黑" panose="020B0503020204020204" charset="-122"/>
                          <a:ea typeface="微软雅黑" panose="020B0503020204020204" charset="-122"/>
                          <a:cs typeface="微软雅黑" panose="020B0503020204020204" charset="-122"/>
                        </a:rPr>
                        <a:t>[2016江苏高考第22题第(1)问]</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1.兴起标志:1915年9月,陈独秀在上海创办《青年杂志》(从第2卷起改名为《新青年》),宣传民主与科学。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2.代表人物:陈独秀、胡适、李大钊、鲁迅、蔡元培等。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3.主要阵地:北京大学和迁往北京的《新青年》杂志。</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4.内容、主张</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[2019全国卷Ⅲ第29题]</a:t>
            </a:r>
            <a:endParaRPr lang="en-US" sz="28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(1)提倡民主与科学,反对专制和愚昧迷信。</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(2)提倡新道德,反对旧道德,如礼法、贞节、旧伦理等均须破除。</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(3)提倡新文学,反对旧文学,主张以白话文作为新文学的语言,实现文学平民化,发展平民教育。</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(4)提出妇女解放、婚姻自由、家庭革命等口号。</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5.结局:五四运动后,新文化运动转向宣传马克思主义。</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[2019全国卷Ⅰ第29题]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32507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近代地主阶级的思想</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维新思想</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孙中山的革命思想</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4   新文化运动</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5   近代中国向西方学习的历程</a:t>
            </a:r>
          </a:p>
        </p:txBody>
      </p:sp>
      <p:sp>
        <p:nvSpPr>
          <p:cNvPr id="4" name="文本框 3"/>
          <p:cNvSpPr txBox="1"/>
          <p:nvPr/>
        </p:nvSpPr>
        <p:spPr>
          <a:xfrm>
            <a:off x="4760595" y="195389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三、评价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1.进步性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(1)新文化运动是一次思想解放运动,猛烈冲击了封建思想的统治地位。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(2)民主和科学思想得到弘扬,促进了民众的觉醒。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(3)是一场全面的文化转型活动,对中国的政治、思想、伦理、文学、艺术等方面产生了深刻的影响。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(4)新文化运动使白话文逐渐普及开来,有利于文化的普及和繁荣。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(5)后期为马克思主义传播创造了有利条件,对五四爱国运动起了宣传动员作用。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2.局限性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(1)对东西方文化缺乏正确的认识,存在着绝对否定或绝对肯定的倾向。</a:t>
            </a:r>
            <a:r>
              <a:rPr lang="en-US" sz="2800">
                <a:solidFill>
                  <a:srgbClr val="FF0000"/>
                </a:solidFill>
                <a:latin typeface="微软雅黑" panose="020B0503020204020204" charset="-122"/>
                <a:ea typeface="微软雅黑" panose="020B0503020204020204" charset="-122"/>
                <a:cs typeface="微软雅黑" panose="020B0503020204020204" charset="-122"/>
              </a:rPr>
              <a:t>[2016江苏高考第22题第(2)问]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(2)五四运动以前新文化运动主要集中于部分知识分子中,没有同群众运动相结合。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(3)回避当时对军阀政府的实际斗争,也没有正面提出反帝的任务。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(4)从后来的中国历史看,新文化运动并未根除中国根深蒂固的专制集权思想。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b="1">
                <a:solidFill>
                  <a:srgbClr val="000000"/>
                </a:solidFill>
                <a:latin typeface="微软雅黑" panose="020B0503020204020204" charset="-122"/>
                <a:ea typeface="微软雅黑" panose="020B0503020204020204" charset="-122"/>
                <a:cs typeface="微软雅黑" panose="020B0503020204020204" charset="-122"/>
              </a:rPr>
              <a:t>　　近代社会思潮对传统文化的态度及其原因</a:t>
            </a:r>
          </a:p>
        </p:txBody>
      </p:sp>
      <p:graphicFrame>
        <p:nvGraphicFramePr>
          <p:cNvPr id="2" name="表格 1"/>
          <p:cNvGraphicFramePr/>
          <p:nvPr>
            <p:custDataLst>
              <p:tags r:id="rId1"/>
            </p:custDataLst>
          </p:nvPr>
        </p:nvGraphicFramePr>
        <p:xfrm>
          <a:off x="539115" y="1043940"/>
          <a:ext cx="11131550" cy="5332730"/>
        </p:xfrm>
        <a:graphic>
          <a:graphicData uri="http://schemas.openxmlformats.org/drawingml/2006/table">
            <a:tbl>
              <a:tblPr firstRow="1" bandRow="1">
                <a:tableStyleId>{5940675A-B579-460E-94D1-54222C63F5DA}</a:tableStyleId>
              </a:tblPr>
              <a:tblGrid>
                <a:gridCol w="1165225"/>
                <a:gridCol w="3933190"/>
                <a:gridCol w="6033135"/>
              </a:tblGrid>
              <a:tr h="59436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社会思潮</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对传统文化的态度</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原因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0617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洋务思潮</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“中学为体,西学为用”,认为中国传统文化是主体,不可动摇。</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长期闭关锁国导致人们盲目自信;维护封建统治的需要。</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207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维新思潮</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把以儒学为代表的中国传统文化与近代西方文化相结合。</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封建势力强大,资产阶级力量弱小;康有为借助孔子的名义从内部否定封建专制的合理性。</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0805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三民主义</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吸收传统文化精髓,建设新文化。</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民主革命形势的发展;资产阶级救亡图存运动高涨。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6207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新文化运动</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认为传统文化禁锢人们的思想,应该受到批判。</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袁世凯企图利用孔子达到复辟的目的;孔子成为封建思想的代表;实现资产阶级民主政治的需要。</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61623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近代地主阶级的思想</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维新思想</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孙中山的革命思想</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4   新文化运动</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5   近代中国向西方学习的历程</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4" name="文本框 3"/>
          <p:cNvSpPr txBox="1"/>
          <p:nvPr/>
        </p:nvSpPr>
        <p:spPr>
          <a:xfrm>
            <a:off x="6430010" y="78422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5580220" y="541487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近代中国的思想解放</a:t>
            </a:r>
          </a:p>
        </p:txBody>
      </p:sp>
      <p:sp>
        <p:nvSpPr>
          <p:cNvPr id="5" name="文本框 4"/>
          <p:cNvSpPr txBox="1"/>
          <p:nvPr/>
        </p:nvSpPr>
        <p:spPr>
          <a:xfrm>
            <a:off x="6631940" y="466217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近代地主阶级的思想</a:t>
            </a:r>
          </a:p>
        </p:txBody>
      </p:sp>
      <p:sp>
        <p:nvSpPr>
          <p:cNvPr id="2" name="文本框 1"/>
          <p:cNvSpPr txBox="1"/>
          <p:nvPr/>
        </p:nvSpPr>
        <p:spPr>
          <a:xfrm>
            <a:off x="431165" y="800100"/>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该知识点是高考常规考点,在全国卷和地方卷中均有考查,高考主要考查地主阶级抵抗派的思想主张以及洋务派的“中体西用”思想,其中魏源的思想以及“中体西用”思想的特点是考查的重点,题型以选择题为主。复习备考时,要注意掌握近代早期中国政治、经济的发展状况对思想的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777875" y="1165225"/>
          <a:ext cx="10636885" cy="3308985"/>
        </p:xfrm>
        <a:graphic>
          <a:graphicData uri="http://schemas.openxmlformats.org/drawingml/2006/table">
            <a:tbl>
              <a:tblPr firstRow="1" bandRow="1">
                <a:tableStyleId>{5940675A-B579-460E-94D1-54222C63F5DA}</a:tableStyleId>
              </a:tblPr>
              <a:tblGrid>
                <a:gridCol w="4978400"/>
                <a:gridCol w="5658485"/>
              </a:tblGrid>
              <a:tr h="5657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7240">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1.地主阶级抵抗派向西方学习的特点及影响</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2.地主阶级洋务派奉行“中体西用”思想的目的</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3.西学在中国的传播</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1.近代早期地主阶级抵抗派向西方学习的影响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2.“中体西用”思想产生的背景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3.从近代化的角度评价“中体西用”思想</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[2020全国卷Ⅰ,28,4分]1876年,英国传教士在上海创办的《格致汇编》设有“互相问答”栏目,其中大多问题是从读者的兴趣、关注点出发的。各类问题所占比例如下表所示。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 《格致汇编》“互相问答”栏目各类问题所占比例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1529715" y="3080385"/>
          <a:ext cx="8036560" cy="1602740"/>
        </p:xfrm>
        <a:graphic>
          <a:graphicData uri="http://schemas.openxmlformats.org/drawingml/2006/table">
            <a:tbl>
              <a:tblPr firstRow="1" bandRow="1">
                <a:tableStyleId>{5940675A-B579-460E-94D1-54222C63F5DA}</a:tableStyleId>
              </a:tblPr>
              <a:tblGrid>
                <a:gridCol w="3014345"/>
                <a:gridCol w="1287145"/>
                <a:gridCol w="1435100"/>
                <a:gridCol w="2299970"/>
              </a:tblGrid>
              <a:tr h="92011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应用科学、各种技术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自然常识</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基础科学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奇异和其他问题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826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42.5%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22.8%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17.5%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17.2%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据此可知,当时</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A.中体西用思想的传播受到了抑制</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B.中外交汇促进维新思想深入发展</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C.西学传播适应了兴办实业的需求</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D.崇尚科学成为了社会的主流思潮</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通过分析《格致汇编》“互相问答”栏目各类问题所占比例,考查西学在中国的传播。1876年正处于洋务运动开展与民族资本主义产生时期,这一时期近代企业在中国兴办,近代科技在中国有较大的需求。《格致汇编》“互相问答”栏目各类问题反映了西方科技在中国受到较大关注,这说明西学传播适应了当时兴办实业的需求,故C项正确。此时作为洋务运动指导思想的中体西用思想盛行,并未受到抑制,故A项错误。此时维新思想还未达到深入发展的程度,故B项错误。材料体现了当时中国对科技的需求,但不能体现崇尚科学成为社会的主流思潮,故D项错误。</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Effect transition="in" filter="box(in)">
                                      <p:cBhvr>
                                        <p:cTn id="7" dur="20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523240"/>
            <a:ext cx="10960100"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解题技巧</a:t>
            </a:r>
            <a:r>
              <a:rPr lang="en-US" sz="2800">
                <a:latin typeface="微软雅黑" panose="020B0503020204020204" charset="-122"/>
                <a:ea typeface="微软雅黑" panose="020B0503020204020204" charset="-122"/>
                <a:cs typeface="微软雅黑" panose="020B0503020204020204" charset="-122"/>
              </a:rPr>
              <a:t>　对表格中的数据要横看、纵看、综合看,通过对表格中数据横向和纵向内在联系的判读与分析归纳出其所反映的现象。就本题来讲,材料提供了1876年《格致汇编》“互相问答”栏目各类问题所占的比例,涉及四个项目的数据,我们可以将四个项目分成两大类,应用科学、各种技术和自然常识、基础科学归为一类即科技知识,奇异和其他问题归为另一类,再比较两大类的占比,可得出科技知识类占比达到82.8%,由此可知当时西方科技在中国受到较大关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740885" y="250657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sz="2800" dirty="0" smtClean="0">
                <a:solidFill>
                  <a:schemeClr val="tx1">
                    <a:lumMod val="95000"/>
                    <a:lumOff val="5000"/>
                  </a:schemeClr>
                </a:solidFill>
                <a:latin typeface="微软雅黑" panose="020B0503020204020204" charset="-122"/>
                <a:ea typeface="微软雅黑" panose="020B0503020204020204" charset="-122"/>
              </a:rPr>
              <a:t>情境   近代中国的思想解放</a:t>
            </a:r>
          </a:p>
        </p:txBody>
      </p:sp>
      <p:sp>
        <p:nvSpPr>
          <p:cNvPr id="5" name="文本框 4"/>
          <p:cNvSpPr txBox="1"/>
          <p:nvPr/>
        </p:nvSpPr>
        <p:spPr>
          <a:xfrm>
            <a:off x="4827905" y="184404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70408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维新思想</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维新思想是近年来高考的重要考点。从命题形式看,既有选择题,也有非选择题。复习时,需要掌握维新派主要代表人物的核心思想及其与传统思想的冲突,注意将思想发展与社会经济联系起来。</a:t>
            </a:r>
          </a:p>
        </p:txBody>
      </p:sp>
      <p:graphicFrame>
        <p:nvGraphicFramePr>
          <p:cNvPr id="3" name="表格 2"/>
          <p:cNvGraphicFramePr/>
          <p:nvPr>
            <p:custDataLst>
              <p:tags r:id="rId1"/>
            </p:custDataLst>
          </p:nvPr>
        </p:nvGraphicFramePr>
        <p:xfrm>
          <a:off x="575945" y="3157220"/>
          <a:ext cx="10406380" cy="2642870"/>
        </p:xfrm>
        <a:graphic>
          <a:graphicData uri="http://schemas.openxmlformats.org/drawingml/2006/table">
            <a:tbl>
              <a:tblPr firstRow="1" bandRow="1">
                <a:tableStyleId>{5940675A-B579-460E-94D1-54222C63F5DA}</a:tableStyleId>
              </a:tblPr>
              <a:tblGrid>
                <a:gridCol w="5275580"/>
                <a:gridCol w="5130800"/>
              </a:tblGrid>
              <a:tr h="48641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5646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1.戊戌变法的影响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2.维新派宣传维新思想的主要目的</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3.维新思想的产生背景及内容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1.以维新派为代表的近代知识分子的使命</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2.对维新思想的评价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[2019全国卷Ⅱ,28,4分]1898年,一份英文报纸报道:光绪皇帝已经遇害,“太后现在正维持着光绪名义上统治的滑稽剧,一到适当的时候,便公开宣布他的死讯”。这则报道可以用来说明当时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A.君主立宪受到社会的广泛支持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B.清政府加强排外活动力度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C.列强寻找干涉中国内政的借口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D.部分西方人赞同变法活动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1898年的外国报道为切入点,考查了西方人对戊戌变法的态度。根据材料“1898年”“太后现在正维持着光绪名义上统治的滑稽剧”可知,部分西方人也反对慈禧太后干预变法,支持光绪的变法,故D项正确;从时间看,1898年,中国社会学习西方深入到政治领域,但参与者主要是先进知识分子,而非全体民众,A项错在“广泛支持”;材料未体现清政府进行排外活动的力度,故B项错误;由材料中的报道不能得出列强寻找干涉中国内政的借口,C项错误。</a:t>
            </a:r>
          </a:p>
        </p:txBody>
      </p:sp>
      <p:sp>
        <p:nvSpPr>
          <p:cNvPr id="2" name="文本框 1"/>
          <p:cNvSpPr txBox="1"/>
          <p:nvPr/>
        </p:nvSpPr>
        <p:spPr>
          <a:xfrm>
            <a:off x="468630" y="4290695"/>
            <a:ext cx="11255375" cy="1383665"/>
          </a:xfrm>
          <a:prstGeom prst="rect">
            <a:avLst/>
          </a:prstGeom>
          <a:noFill/>
          <a:ln w="9525">
            <a:noFill/>
          </a:ln>
        </p:spPr>
        <p:txBody>
          <a:bodyPr wrap="square">
            <a:spAutoFit/>
          </a:bodyPr>
          <a:lstStyle/>
          <a:p>
            <a:pPr indent="0">
              <a:lnSpc>
                <a:spcPct val="150000"/>
              </a:lnSpc>
            </a:pPr>
            <a:endParaRPr lang="zh-CN" altLang="en-US" sz="28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523240"/>
            <a:ext cx="10960100"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latin typeface="微软雅黑" panose="020B0503020204020204" charset="-122"/>
                <a:ea typeface="微软雅黑" panose="020B0503020204020204" charset="-122"/>
                <a:cs typeface="微软雅黑" panose="020B0503020204020204" charset="-122"/>
              </a:rPr>
              <a:t>　戊戌变法是中国近代史上的重大事件。首先,它是一次资产阶级改良运动,是资产阶级变革社会制度的初步尝试。戊戌变法在政治上试图建立资产阶级君主立宪制,在经济上主张发展民族资本主义,符合历史发展趋势。其次,它是一次爱国救亡的政治运动。在民族危机加剧的时刻,维新派希望通过变法使中国走向强大,从而摆脱帝国主义列强的侵略,变法激发了人民的爱国思想和民族意识。再次,它是近代中国一次思想解放运动。资产阶级维新派提倡新学,主张兴民权,对封建思想进行猛烈抨击,在社会上起了思想启蒙作用,促进了中国人民的觉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Ⅲ,28,4分]英国科学家赫胥黎的《进化论与伦理学及其他》认为不能将自然的进化论与人类社会的伦理学混为一谈。但严复将该书翻译成《天演论》时,“煞费苦心”地将二者联系起来,提出自然界进化规律同样适用于人类社会。严复意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A.纠正生物进化论的错误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B.为反清革命提供理论依据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C.传播“中体西用”思想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D.促进国人救亡意识的觉醒</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本题从严复翻译《天演论》时,“煞费苦心”地将自然的进化论与人类社会的伦理学联系起来切入,考查维新思想。根据材料并结合所学知识可知,严复是一位维新思想家,其翻译赫胥黎的《进化论与伦理学及其他》,并“提出自然界进化规律同样适用于人类社会”,旨在为变法图强寻求理论依据,以促进国人救亡意识的觉醒,故D项正确;材料中严复并未纠正生物进化论的错误,故A项错误;严复主张通过改良的方式挽救民族危亡,并不提倡反清革命,故B项错误;“中体西用”是洋务派学习西方的指导思想,故C项错误。</a:t>
            </a:r>
          </a:p>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523240"/>
            <a:ext cx="10960100"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latin typeface="微软雅黑" panose="020B0503020204020204" charset="-122"/>
                <a:ea typeface="微软雅黑" panose="020B0503020204020204" charset="-122"/>
                <a:cs typeface="微软雅黑" panose="020B0503020204020204" charset="-122"/>
              </a:rPr>
              <a:t>　维新派所吸收的西方政治学说及社会进化观念带有明显的粗糙性,康、梁二人在参与维新变法运动前均未出国考察国外政治制度的运作,严复等人虽有出国留学的经历,但并非完全正确地理解了西方启蒙思想,因此这一时期的维新思想仍有较大的不足。整体来看,维新变法运动有助于思想解放,却无法有效回应迅速变化的现实形势,最终被时代所抛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孙中山的革命思想</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近几年高考对该知识点的考查不多,主要考查孙中山对组织工作的认识等。备考时,要注意理解三民主义的进步性,它体现了孙中山与时俱进的精神。</a:t>
            </a:r>
          </a:p>
        </p:txBody>
      </p:sp>
      <p:graphicFrame>
        <p:nvGraphicFramePr>
          <p:cNvPr id="3" name="表格 2"/>
          <p:cNvGraphicFramePr/>
          <p:nvPr>
            <p:custDataLst>
              <p:tags r:id="rId1"/>
            </p:custDataLst>
          </p:nvPr>
        </p:nvGraphicFramePr>
        <p:xfrm>
          <a:off x="575945" y="3281045"/>
          <a:ext cx="10406380" cy="2509520"/>
        </p:xfrm>
        <a:graphic>
          <a:graphicData uri="http://schemas.openxmlformats.org/drawingml/2006/table">
            <a:tbl>
              <a:tblPr firstRow="1" bandRow="1">
                <a:tableStyleId>{5940675A-B579-460E-94D1-54222C63F5DA}</a:tableStyleId>
              </a:tblPr>
              <a:tblGrid>
                <a:gridCol w="5275580"/>
                <a:gridCol w="5130800"/>
              </a:tblGrid>
              <a:tr h="4616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787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1.孙中山主张加强革命的领导核心</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2.孙中山新三民主义的形成原因、内容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孙中山革命思想的发展变化</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4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[2018全国卷Ⅱ,29,4分]1923年底,孙中山认为:“俄革命六年成功,而我则十二年尚未成功,何以故?则由于我党组织之方法不善,前此因无可仿效。法国革命八十年成功,美国革命血战八年而始得独立,因均无一定成功之方法。惟今俄国有之,殊可为我党师法。”其意在</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A.走苏俄革命的道路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B.放弃资产阶级代议制</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C.加强革命的领导核心</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D.改变反封建的斗争目标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孙中山对法、美、俄革命道路的分析入手,考查革命领导核心(组织工作)的重要性。根据材料信息“俄革命六年成功,而我则十二年尚未成功,何以故?则由于我党组织之方法不善”“惟今俄国有之,殊可为我党师法”并结合所学知识可知,孙中山从俄国革命胜利的经验中认识到革命组织工作的重要性,所以其此番言论意在加强革命的领导核心,故C项正确;孙中山强调的是“党组织”方法,而不是革命道路,故A项错误;结合所学知识可知,孙中山并没有放弃资产阶级代议制,故B项错误;从材料中无法判断孙中山是否改变了反封建的斗争目标,D项材料依据不足。</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C</a:t>
            </a:r>
          </a:p>
        </p:txBody>
      </p:sp>
      <p:sp>
        <p:nvSpPr>
          <p:cNvPr id="2" name="文本框 1"/>
          <p:cNvSpPr txBox="1"/>
          <p:nvPr/>
        </p:nvSpPr>
        <p:spPr>
          <a:xfrm>
            <a:off x="468630" y="4279265"/>
            <a:ext cx="11255375" cy="73723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 calcmode="lin" valueType="num">
                                      <p:cBhvr additive="base">
                                        <p:cTn id="12" dur="5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783205"/>
            <a:ext cx="10443210" cy="70421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运用唯物史观、家国情怀解读近代中国的思想解放潮流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554195" y="434680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思想的价值:对“中体西用”思想的认识</a:t>
            </a:r>
          </a:p>
        </p:txBody>
      </p:sp>
      <p:sp>
        <p:nvSpPr>
          <p:cNvPr id="9" name="文本框 8"/>
          <p:cNvSpPr txBox="1"/>
          <p:nvPr/>
        </p:nvSpPr>
        <p:spPr>
          <a:xfrm>
            <a:off x="3634740" y="382460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矩形 4">
            <a:hlinkClick r:id="rId2" action="ppaction://hlinksldjump"/>
          </p:cNvPr>
          <p:cNvSpPr/>
          <p:nvPr/>
        </p:nvSpPr>
        <p:spPr>
          <a:xfrm>
            <a:off x="554355" y="5031740"/>
            <a:ext cx="10154285" cy="5499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托古改制的努力:康有为的维新思想</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资产阶级的共和国方案:民权主义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　</a:t>
            </a:r>
            <a:r>
              <a:rPr lang="en-US" sz="2800">
                <a:latin typeface="微软雅黑" panose="020B0503020204020204" charset="-122"/>
                <a:ea typeface="微软雅黑" panose="020B0503020204020204" charset="-122"/>
                <a:cs typeface="微软雅黑" panose="020B0503020204020204" charset="-122"/>
              </a:rPr>
              <a:t>　　　　</a:t>
            </a:r>
            <a:r>
              <a:rPr lang="en-US" sz="2800" b="1">
                <a:latin typeface="微软雅黑" panose="020B0503020204020204" charset="-122"/>
                <a:ea typeface="微软雅黑" panose="020B0503020204020204" charset="-122"/>
                <a:cs typeface="微软雅黑" panose="020B0503020204020204" charset="-122"/>
              </a:rPr>
              <a:t>孙中山的家国情怀</a:t>
            </a:r>
          </a:p>
          <a:p>
            <a:pPr indent="0">
              <a:lnSpc>
                <a:spcPct val="150000"/>
              </a:lnSpc>
            </a:pPr>
            <a:r>
              <a:rPr lang="en-US" sz="2800">
                <a:latin typeface="微软雅黑" panose="020B0503020204020204" charset="-122"/>
                <a:ea typeface="微软雅黑" panose="020B0503020204020204" charset="-122"/>
                <a:cs typeface="微软雅黑" panose="020B0503020204020204" charset="-122"/>
              </a:rPr>
              <a:t>　　孙中山毕生为民族独立、国家富强、民主自由和人民幸福而奋斗,他与时俱进的革命精神是一笔巨大的财富。其从资产阶级改良主义者转变为资产阶级革命者,从建立兴中会、中国同盟会到改组中国国民党,将旧三民主义发展为新三民主义,组织和领导了一次又一次的革命斗争。他紧跟时代步伐、不屈不挠、愈挫愈奋的伟大品格,集中体现了先进中国人的精神面貌。</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32333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4  </a:t>
            </a:r>
            <a:r>
              <a:rPr lang="zh-CN" altLang="en-US" sz="3200" dirty="0">
                <a:solidFill>
                  <a:schemeClr val="bg1"/>
                </a:solidFill>
                <a:latin typeface="微软雅黑" panose="020B0503020204020204" charset="-122"/>
                <a:ea typeface="微软雅黑" panose="020B0503020204020204" charset="-122"/>
                <a:sym typeface="+mn-ea"/>
              </a:rPr>
              <a:t> 新文化运动</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新文化运动是高考常考点,突出考查新文化运动的主要内容、代表人物的思想主张及目的。题型以选择题为主,也有非选择题,试题难度较大。</a:t>
            </a:r>
          </a:p>
        </p:txBody>
      </p:sp>
      <p:graphicFrame>
        <p:nvGraphicFramePr>
          <p:cNvPr id="3" name="表格 2"/>
          <p:cNvGraphicFramePr/>
          <p:nvPr>
            <p:custDataLst>
              <p:tags r:id="rId1"/>
            </p:custDataLst>
          </p:nvPr>
        </p:nvGraphicFramePr>
        <p:xfrm>
          <a:off x="631190" y="3305810"/>
          <a:ext cx="10150475" cy="2473325"/>
        </p:xfrm>
        <a:graphic>
          <a:graphicData uri="http://schemas.openxmlformats.org/drawingml/2006/table">
            <a:tbl>
              <a:tblPr firstRow="1" bandRow="1">
                <a:tableStyleId>{5940675A-B579-460E-94D1-54222C63F5DA}</a:tableStyleId>
              </a:tblPr>
              <a:tblGrid>
                <a:gridCol w="4657090"/>
                <a:gridCol w="5493385"/>
              </a:tblGrid>
              <a:tr h="544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2913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1.新文化运动的主要内容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2.新文化运动代表人物的思想主张及其目的</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1.新文化运动后期宣传内容的变化</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2.新文化运动代表人物的思想</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3.新文化运动的影响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5</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[2019全国卷Ⅰ,29,4分]1915—1918年,《新青年》中“革命”“科学”“平等”“民主”等词出现频次大体相当;1919—1922年,“民主”出现次数不到“科学”的1/10,不及“革命”的1/20。这种变化可说明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A.新文化运动主流思想发生转变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B.国民革命运动受到民众普遍拥护</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C.资本主义政体模式被知识界否定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D.中国社会主要矛盾发生改变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新青年》中词汇出现频次的变化为切入点,考查新文化运动主流思想的转变。据材料并结合所学知识可知,新文化运动前期的主流思想是民主和科学,后期是马克思主义,因此1919—1922年“革命”一词出现的频次较多,故选A项;国民革命运动发生在1924—1927年,与材料时间不符,排除B项;当时资本主义政体模式并未被否定,排除C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1915—1922年中国社会的主要矛盾并未改变,排除D项。</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Effect transition="in" filter="box(in)">
                                      <p:cBhvr>
                                        <p:cTn id="7" dur="2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[2019全国卷Ⅲ,29,4分]1916年1月,陈独秀在《青年杂志》撰文称:“个人之人格高,斯国家之人格亦高。个人之权巩固,斯国家之权亦巩固。而吾国自古相传之道德政治胥(皆)反乎是。”陈独秀意在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A.主张国家至上	B.批判封建伦理</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C.反对西方民主	D.传播马克思主义</a:t>
            </a:r>
          </a:p>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以陈独秀在《青年杂志》上发表的文章为切入点,考查新文化运动时期陈独秀的思想主张。根据材料“个人之人格高,斯国家之人格亦高。个人之权巩固,斯国家之权亦巩固”可知,陈独秀强调个人人格、个人之权对于国家的重要性,但中国传统道德政治却没有给予国民个人人格和权利,再结合陈独秀创办《青年杂志》的目的可知,其意在批判封建伦理,故B项正确。材料强调的是个人人格及个人之权,故A项错误。结合所学知识可知,陈独秀宣传的就是西方民主,故C项错误。陈独秀传播马克思主义是在十月革命后,故D项错误。</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Effect transition="in" filter="blinds(horizontal)">
                                      <p:cBhvr>
                                        <p:cTn id="7" dur="5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138366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知识拓展</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儒家思想在维新变法运动和新文化运动中的不同命运</a:t>
            </a:r>
          </a:p>
        </p:txBody>
      </p:sp>
      <p:graphicFrame>
        <p:nvGraphicFramePr>
          <p:cNvPr id="2" name="表格 1"/>
          <p:cNvGraphicFramePr/>
          <p:nvPr>
            <p:custDataLst>
              <p:tags r:id="rId1"/>
            </p:custDataLst>
          </p:nvPr>
        </p:nvGraphicFramePr>
        <p:xfrm>
          <a:off x="781050" y="1630680"/>
          <a:ext cx="11125200" cy="4620260"/>
        </p:xfrm>
        <a:graphic>
          <a:graphicData uri="http://schemas.openxmlformats.org/drawingml/2006/table">
            <a:tbl>
              <a:tblPr firstRow="1" bandRow="1">
                <a:tableStyleId>{5940675A-B579-460E-94D1-54222C63F5DA}</a:tableStyleId>
              </a:tblPr>
              <a:tblGrid>
                <a:gridCol w="448310"/>
                <a:gridCol w="4882515"/>
                <a:gridCol w="5794375"/>
              </a:tblGrid>
              <a:tr h="49784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维新变法运动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新文化运动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504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命运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把西方资本主义政治学说同传统儒家思想相结合。</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全面否定儒家的传统道德。</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31695">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①封建顽固势力比较强大,为了减少变法的阻力;②民族资产阶级具有两面性;③与康有为等人的家世、教育和经历有关。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①袁世凯企图利用孔子达到复辟帝制的目的;②辛亥革命后民主共和的思想逐渐深入人心;③与陈独秀等人的思想和经历有关。</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5680">
                <a:tc>
                  <a:txBody>
                    <a:bodyPr/>
                    <a:lstStyle/>
                    <a:p>
                      <a:pPr indent="0" algn="ctr">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目的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利用孔子的权威来论证资产阶级维新变法的合理性。</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NEU-BZ-S92" charset="0"/>
                        </a:rPr>
                        <a:t>为建立真正的民主共和国扫清思想上、道德上的障碍。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027545"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5  </a:t>
            </a:r>
            <a:r>
              <a:rPr lang="zh-CN" altLang="en-US" sz="3200" dirty="0">
                <a:solidFill>
                  <a:schemeClr val="bg1"/>
                </a:solidFill>
                <a:latin typeface="微软雅黑" panose="020B0503020204020204" charset="-122"/>
                <a:ea typeface="微软雅黑" panose="020B0503020204020204" charset="-122"/>
                <a:sym typeface="+mn-ea"/>
              </a:rPr>
              <a:t> 近代中国向西方学习的历程</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近代中国向西方学习的历程经常与人教必修一中近代中国反侵略、求民主的潮流联系起来进行考查。复习时,要注意将两部分的知识联系起来。</a:t>
            </a:r>
          </a:p>
        </p:txBody>
      </p:sp>
      <p:graphicFrame>
        <p:nvGraphicFramePr>
          <p:cNvPr id="3" name="表格 2"/>
          <p:cNvGraphicFramePr/>
          <p:nvPr>
            <p:custDataLst>
              <p:tags r:id="rId1"/>
            </p:custDataLst>
          </p:nvPr>
        </p:nvGraphicFramePr>
        <p:xfrm>
          <a:off x="631190" y="3305810"/>
          <a:ext cx="10150475" cy="2173605"/>
        </p:xfrm>
        <a:graphic>
          <a:graphicData uri="http://schemas.openxmlformats.org/drawingml/2006/table">
            <a:tbl>
              <a:tblPr firstRow="1" bandRow="1">
                <a:tableStyleId>{5940675A-B579-460E-94D1-54222C63F5DA}</a:tableStyleId>
              </a:tblPr>
              <a:tblGrid>
                <a:gridCol w="4657090"/>
                <a:gridCol w="5493385"/>
              </a:tblGrid>
              <a:tr h="5441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2941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近代中国向西方学习的主要内容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1.近代中国向西方学习的阶段性特征</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2.近代中国思想观念变化的原因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4480"/>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7</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[2017全国卷Ⅲ,41,12分]阅读材料,完成下列要求。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　近代中国接触的西洋“除了强大的武力,尚有别具一格的政治组织、经济力量、高度文化,一旦彼此短兵相接,中国的藩篱为之突破,立国基础为之震撼”。面对这“旷古未有的变局”,中国“应付的困难就从此开始了,但前途放大光明、得大幸福的希望亦即寄托在这个大变化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——摘编自吕思勉《中国通史》等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围绕材料,结合中国近代史的具体史实,自拟论题,并就所拟论题进行阐述。(要求:明确写出论题,阐述须史论结合)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本题从近代中国面对“旷古未有的变局”时的反应切入,考查东西方文明的冲突与中华文明的演进。材料内容反映出近代中国落后于西方,遭受列强侵略,面对这“旷古未有的变局”,中国人奋起反抗。根据材料“除了强大的武力,尚有别具一格的政治组织、经济力量、高度文化”并结合所学知识可知,无论是在政治上、经济上还是思想文化上,近代国人都向西方进行了借鉴学习,并最终获得了民族独立,走上了近代化的道路。</a:t>
            </a:r>
          </a:p>
        </p:txBody>
      </p:sp>
      <p:sp>
        <p:nvSpPr>
          <p:cNvPr id="2" name="文本框 1"/>
          <p:cNvSpPr txBox="1"/>
          <p:nvPr/>
        </p:nvSpPr>
        <p:spPr>
          <a:xfrm>
            <a:off x="468630" y="55664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29" name="表头2.jpg" descr="id:2147491771;FounderCES"/>
          <p:cNvPicPr>
            <a:picLocks noChangeAspect="1"/>
          </p:cNvPicPr>
          <p:nvPr/>
        </p:nvPicPr>
        <p:blipFill>
          <a:blip r:embed="rId3"/>
          <a:stretch>
            <a:fillRect/>
          </a:stretch>
        </p:blipFill>
        <p:spPr>
          <a:xfrm>
            <a:off x="360045" y="948055"/>
            <a:ext cx="11405870" cy="452120"/>
          </a:xfrm>
          <a:prstGeom prst="rect">
            <a:avLst/>
          </a:prstGeom>
        </p:spPr>
      </p:pic>
      <p:graphicFrame>
        <p:nvGraphicFramePr>
          <p:cNvPr id="3" name="表格 2"/>
          <p:cNvGraphicFramePr/>
          <p:nvPr>
            <p:custDataLst>
              <p:tags r:id="rId1"/>
            </p:custDataLst>
          </p:nvPr>
        </p:nvGraphicFramePr>
        <p:xfrm>
          <a:off x="359410" y="1399540"/>
          <a:ext cx="11419205" cy="5164201"/>
        </p:xfrm>
        <a:graphic>
          <a:graphicData uri="http://schemas.openxmlformats.org/drawingml/2006/table">
            <a:tbl>
              <a:tblPr firstRow="1" bandRow="1">
                <a:tableStyleId>{5940675A-B579-460E-94D1-54222C63F5DA}</a:tableStyleId>
              </a:tblPr>
              <a:tblGrid>
                <a:gridCol w="3745865"/>
                <a:gridCol w="1877695"/>
                <a:gridCol w="2144395"/>
                <a:gridCol w="2113915"/>
                <a:gridCol w="1537335"/>
              </a:tblGrid>
              <a:tr h="828040">
                <a:tc rowSpan="6">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1.了解鸦片战争后中国人学习西方、寻求变革的思想历程,理解维新变法思想在近代中国社会发展进程中所起的作用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6">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1.地主阶级向西方学习</a:t>
                      </a:r>
                    </a:p>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2.维新思想</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地主阶级抵抗派向西方学习的特点及影响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2019江苏高考,T22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89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地主阶级洋务派奉行“中体西用”思想的目的</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2016全国卷Ⅲ,T29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0774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西学在中国的传播</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2020全国卷Ⅰ,T28</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2020山东高考,T6</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274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维新思想的产生背景及内容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2016全国卷Ⅲ,T28</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2016海南高考,T27</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9469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维新派宣传维新思想的主要目的</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2018全国卷Ⅲ,T28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402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戊戌变法的影响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2019全国卷Ⅱ,T28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示例:近代中国走上光明和希望之路得益于面对“旷古未有的变局”时所作出的反应。(3分)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阐述:明清时期,中国因实行闭关锁国政策而将自己置于世界发展潮流之外。此时欧美诸国迅速崛起,凭借着先进的政治组织、强大的经济力量以及高度发达的科技,最终打开了中国的大门,中国逐渐陷入半殖民地半封建社会的深渊。 (3分)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面对列强入侵给中国带来的“旷古未有的变局”,部分先进的中国人开始寻求强国御侮之道。第二次鸦片战争之后,洋务派掀起了一场“师夷长技以自强”的自救运动,虽因甲午中日战争中国战败而宣告失</a:t>
            </a:r>
          </a:p>
        </p:txBody>
      </p:sp>
      <p:sp>
        <p:nvSpPr>
          <p:cNvPr id="2" name="文本框 1"/>
          <p:cNvSpPr txBox="1"/>
          <p:nvPr/>
        </p:nvSpPr>
        <p:spPr>
          <a:xfrm>
            <a:off x="468630" y="55664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败,但却开启了中国近代化的历程;19世纪末20世纪初,中国民族资产阶级先后掀起了戊戌变法及辛亥革命,他们主张学习西方的政治制度,但因中国民族资本主义发展不充分、民族资产阶级力量相对弱小,均未完成反帝反封建的革命任务;此后,新文化运动兴起,中国知识分子为解放民众的思想、革新中国的旧文化奔走呼号,为新民主主义革命扫清了巨大的障碍;历史的重担最终落到了新兴力量——无产阶级的身上,在中国共产党的领导下,中国人民取得了新民主主义革命的胜利,并建立了中华人民共和国,开辟了中国历史的新纪元。(6分)</a:t>
            </a:r>
          </a:p>
        </p:txBody>
      </p:sp>
      <p:sp>
        <p:nvSpPr>
          <p:cNvPr id="2" name="文本框 1"/>
          <p:cNvSpPr txBox="1"/>
          <p:nvPr/>
        </p:nvSpPr>
        <p:spPr>
          <a:xfrm>
            <a:off x="468630" y="55664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近代中国向西方学习经历了从开始的被动接受到后来的主动探寻的过程,经历了由器物到制度再到思想文化的过程,经历了一个由浅入深、由表及里,从失败到成功,从理论到实践的过程。回顾和反思近代中国向西方学习的历程,总结其利弊得失和经验教训,对于扩大对外开放和建设中国特色社会主义是十分必要的。</a:t>
            </a:r>
          </a:p>
        </p:txBody>
      </p:sp>
      <p:sp>
        <p:nvSpPr>
          <p:cNvPr id="2" name="文本框 1"/>
          <p:cNvSpPr txBox="1"/>
          <p:nvPr/>
        </p:nvSpPr>
        <p:spPr>
          <a:xfrm>
            <a:off x="468630" y="556641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50610" cy="601651"/>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近代中国的思想解放</a:t>
            </a:r>
          </a:p>
        </p:txBody>
      </p:sp>
      <p:sp>
        <p:nvSpPr>
          <p:cNvPr id="100" name="文本框 99"/>
          <p:cNvSpPr txBox="1"/>
          <p:nvPr/>
        </p:nvSpPr>
        <p:spPr>
          <a:xfrm>
            <a:off x="550545" y="733425"/>
            <a:ext cx="11436350" cy="737235"/>
          </a:xfrm>
          <a:prstGeom prst="rect">
            <a:avLst/>
          </a:prstGeom>
          <a:noFill/>
          <a:ln w="9525">
            <a:noFill/>
          </a:ln>
        </p:spPr>
        <p:txBody>
          <a:bodyPr wrap="square">
            <a:spAutoFit/>
          </a:bodyPr>
          <a:lstStyle/>
          <a:p>
            <a:pPr indent="0" algn="ct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　　格致书院课艺一览表(部分) </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78460" y="5888990"/>
            <a:ext cx="11436350" cy="737235"/>
          </a:xfrm>
          <a:prstGeom prst="rect">
            <a:avLst/>
          </a:prstGeom>
          <a:noFill/>
          <a:ln w="9525">
            <a:noFill/>
          </a:ln>
        </p:spPr>
        <p:txBody>
          <a:bodyPr wrap="square">
            <a:spAutoFit/>
          </a:bodyPr>
          <a:lstStyle/>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——摘自熊月之《西学东渐与晚清社会》</a:t>
            </a:r>
          </a:p>
        </p:txBody>
      </p:sp>
      <p:graphicFrame>
        <p:nvGraphicFramePr>
          <p:cNvPr id="5" name="表格 4"/>
          <p:cNvGraphicFramePr/>
          <p:nvPr>
            <p:custDataLst>
              <p:tags r:id="rId1"/>
            </p:custDataLst>
          </p:nvPr>
        </p:nvGraphicFramePr>
        <p:xfrm>
          <a:off x="2576830" y="1470660"/>
          <a:ext cx="7805420" cy="4400550"/>
        </p:xfrm>
        <a:graphic>
          <a:graphicData uri="http://schemas.openxmlformats.org/drawingml/2006/table">
            <a:tbl>
              <a:tblPr firstRow="1" bandRow="1">
                <a:tableStyleId>{5940675A-B579-460E-94D1-54222C63F5DA}</a:tableStyleId>
              </a:tblPr>
              <a:tblGrid>
                <a:gridCol w="1771015"/>
                <a:gridCol w="4315460"/>
                <a:gridCol w="1718945"/>
              </a:tblGrid>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题目</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类别</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718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1886年夏(丙戌)</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中国创设海军议</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1886年冬(丙戌)</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中国创行铁路利弊论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1887年春(丁亥)</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格致之学中西异同论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科学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862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1887年夏(丁亥)</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轮船电报二事应如何剔弊方能持久论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1888年夏(戊子)</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收回被洋人所夺工商利权问题</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经济</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718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1888年秋(戊子)</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海军、军舰与铁甲船坞问题</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1888年冬(戊子)</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近日北边防务轻重缓急合在论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9370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1889年春(己丑)</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中西格致之说含义异同,西方格致学说源流</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科学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1891年春(辛卯)</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周髀经与西法平弧三角相近说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科学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1891年夏(辛卯)</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防海防陆难易缓急论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718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1893年冬(癸巳)</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中国能开议院否</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6545">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1894年秋(甲午)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目下防务宜如何布置尽善策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时务</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26224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材料源于熊月之《西学东渐与晚清社会》,该著作是研究晚清西学在中国传播的名著,具有较高史料价值。</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a:t>
            </a:r>
            <a:r>
              <a:rPr lang="zh-CN" sz="2800" b="1">
                <a:solidFill>
                  <a:srgbClr val="000000"/>
                </a:solidFill>
                <a:latin typeface="微软雅黑" panose="020B0503020204020204" charset="-122"/>
                <a:ea typeface="微软雅黑" panose="020B0503020204020204" charset="-122"/>
                <a:cs typeface="微软雅黑" panose="020B0503020204020204" charset="-122"/>
              </a:rPr>
              <a:t>背景</a:t>
            </a:r>
            <a:r>
              <a:rPr sz="2800" b="1">
                <a:solidFill>
                  <a:srgbClr val="000000"/>
                </a:solidFill>
                <a:latin typeface="微软雅黑" panose="020B0503020204020204" charset="-122"/>
                <a:ea typeface="微软雅黑" panose="020B0503020204020204" charset="-122"/>
                <a:cs typeface="微软雅黑" panose="020B0503020204020204" charset="-122"/>
              </a:rPr>
              <a:t>剖析:</a:t>
            </a:r>
            <a:r>
              <a:rPr sz="2800">
                <a:solidFill>
                  <a:srgbClr val="000000"/>
                </a:solidFill>
                <a:latin typeface="微软雅黑" panose="020B0503020204020204" charset="-122"/>
                <a:ea typeface="微软雅黑" panose="020B0503020204020204" charset="-122"/>
                <a:cs typeface="微软雅黑" panose="020B0503020204020204" charset="-122"/>
              </a:rPr>
              <a:t>上海格致书院诞生于洋务运动时期,由英国驻沪领事麦华佗倡议创办,1876年开院。它是我国近代由中西合办、传授西方自然科学知识、培养科技人才的新型学堂。格致书院创办之时,洋务运动正在进行,“中体西用”思想盛行,学习西方以自强成为时代主题。随着中法战争中国不败而败,洋务派内部分化出了早期维新派,开始了学习西方政治制度的历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sym typeface="+mn-ea"/>
              </a:rPr>
              <a:t>3.材料内容:</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格致书院的考课大体由主持者出题,学生依题作文,然后评定等级。就内容而言,格致书院以讲求科学知识为主,考题主要围绕科学与时事,科学方面如材料中的课艺题目“格致之学中西异同论”“周髀经与西法平弧三角相近说”,时事方面如“中国创设海军议”“近日北边防务轻重缓急合在论”“防海防陆难易缓急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332295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根据材料中格致书院课艺题目提炼一个主题,编写一幕发生在19世纪末期上海格致书院内的人物对话场景。 (要求:先写出对话主题,主题要紧扣中国当时的思想解放或重大经济政治事件;对话内容要围绕主题展开,观点明确;对话过程完整,逻辑清晰)</a:t>
            </a:r>
          </a:p>
        </p:txBody>
      </p:sp>
      <p:sp>
        <p:nvSpPr>
          <p:cNvPr id="2" name="文本框 1"/>
          <p:cNvSpPr txBox="1"/>
          <p:nvPr/>
        </p:nvSpPr>
        <p:spPr>
          <a:xfrm>
            <a:off x="372745" y="3584575"/>
            <a:ext cx="11480800"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参考答案</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主题:晚清海防塞防之争</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学员甲:道光以降,夷人屡屡骚扰边境,甚为可恶!</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学员乙:英吉利、法兰西两国,尤其突出。不过,我大清在中法战争中,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6554470"/>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重创该夷,算是报了一箭之仇。后期,总要以防止该夷从海上侵扰为首要任务。</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学员甲:仁兄言之有理。不过,据左宗棠左大人给老佛爷密报,俄夷对西北西南的垂涎之态,并未见轻,也是遗患。</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学员乙:俄夷之患,左大人已经给予重创,英法之患,岌岌可危。海防不得不加强啊。</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学员甲:英法两夷,其志仅限财物,得财则鸟兽散。俄夷既败于西北,又觊觎西南,不可不防。</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学员乙:西南之患,祸在肘腋;东南之患,祸在心腹。西南既少黔首,亦少耕地,失之不足为虑。东南形胜,物华天宝,财富所在,万不可失。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2030095"/>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学员甲:西南为我大清之天然屏障,数百年来一直为中华之国土,今若失守,恐无颜面对列祖列宗,失之易为内地后患。</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学员乙:兄台所言极是,我华夏之地,外患日甚,思之不能寐矣。</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75910" y="1593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运用唯物史观、家国情怀解读近代</a:t>
            </a:r>
          </a:p>
          <a:p>
            <a:pPr algn="l">
              <a:lnSpc>
                <a:spcPct val="11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中国的思想解放潮流  </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8" name="文本框 7"/>
          <p:cNvSpPr txBox="1"/>
          <p:nvPr/>
        </p:nvSpPr>
        <p:spPr>
          <a:xfrm>
            <a:off x="7014845" y="102806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14845" y="2941955"/>
            <a:ext cx="2828290" cy="607695"/>
          </a:xfrm>
          <a:prstGeom prst="rect">
            <a:avLst/>
          </a:prstGeom>
          <a:noFill/>
        </p:spPr>
        <p:txBody>
          <a:bodyPr wrap="squar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75910" y="4471035"/>
            <a:ext cx="8698230" cy="83312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思想的价值:对“中体西用”思想</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的认识</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托古改制的努力:康有为的维新</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思想</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3   资产阶级的共和国方案:民权主义</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29" name="表头2.jpg" descr="id:2147491771;FounderCES"/>
          <p:cNvPicPr>
            <a:picLocks noChangeAspect="1"/>
          </p:cNvPicPr>
          <p:nvPr/>
        </p:nvPicPr>
        <p:blipFill>
          <a:blip r:embed="rId3"/>
          <a:stretch>
            <a:fillRect/>
          </a:stretch>
        </p:blipFill>
        <p:spPr>
          <a:xfrm>
            <a:off x="360045" y="948055"/>
            <a:ext cx="11405870" cy="452120"/>
          </a:xfrm>
          <a:prstGeom prst="rect">
            <a:avLst/>
          </a:prstGeom>
        </p:spPr>
      </p:pic>
      <p:graphicFrame>
        <p:nvGraphicFramePr>
          <p:cNvPr id="3" name="表格 2"/>
          <p:cNvGraphicFramePr/>
          <p:nvPr>
            <p:custDataLst>
              <p:tags r:id="rId1"/>
            </p:custDataLst>
          </p:nvPr>
        </p:nvGraphicFramePr>
        <p:xfrm>
          <a:off x="359410" y="1400175"/>
          <a:ext cx="11406505" cy="4141089"/>
        </p:xfrm>
        <a:graphic>
          <a:graphicData uri="http://schemas.openxmlformats.org/drawingml/2006/table">
            <a:tbl>
              <a:tblPr firstRow="1" bandRow="1">
                <a:tableStyleId>{5940675A-B579-460E-94D1-54222C63F5DA}</a:tableStyleId>
              </a:tblPr>
              <a:tblGrid>
                <a:gridCol w="3731260"/>
                <a:gridCol w="1897380"/>
                <a:gridCol w="2153285"/>
                <a:gridCol w="2089150"/>
                <a:gridCol w="1535430"/>
              </a:tblGrid>
              <a:tr h="1299210">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2.了解孙中山三民主义的基本内容,认识其在推动中国资产阶级民主革命中的作用</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孙中山的三民主义</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孙中山新三民主义的形成原因、内容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2017全国卷Ⅰ,T41(2)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677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孙中山主张加强革命的领导核心</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2018全国卷Ⅱ,T29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6140">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3.概述新文化运动的主要内容,探讨其对近代中国思想解放的影响</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新文化运动</a:t>
                      </a:r>
                    </a:p>
                    <a:p>
                      <a:pPr indent="0">
                        <a:lnSpc>
                          <a:spcPct val="12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新文化运动的主要内容</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2019全国卷Ⅰ,T29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614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新文化运动代表人物的思想主张及其目的</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2019全国卷Ⅲ,T29</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1303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运用唯物史观、家国情怀解读近代中国的思想</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解放潮流 </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近代中国社会发展的主题是反侵略追求民族独立、反封建追求民主权利,思想解放潮流始终围绕这个主题展开。</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鸦片战争后,以魏源为代表的先进中国人提出了“师夷长技以制夷”的思想,开启了向西方学习的先河。洋务派进一步将魏源等人的思想付诸实践,掀起了轰轰烈烈的洋务运动。洋务派的实践遭到了封建顽固势力的阻碍,他们“中体西用”的主张也不可能从根本上挽救民族危亡,但他们使西方的先进技术在中国落地生根,开启了中国的近代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4480"/>
            <a:ext cx="11255375" cy="6554470"/>
          </a:xfrm>
          <a:prstGeom prst="rect">
            <a:avLst/>
          </a:prstGeom>
          <a:noFill/>
          <a:ln w="9525">
            <a:noFill/>
          </a:ln>
        </p:spPr>
        <p:txBody>
          <a:bodyPr wrap="square">
            <a:spAutoFit/>
          </a:bodyPr>
          <a:lstStyle/>
          <a:p>
            <a:pPr indent="457200" fontAlgn="auto">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随着甲午中日战争中国战败,民族危机加深,资产阶级要求变革社会制度、挽救民族危亡的呼声越来越高,维新变法运动应运而生。资产阶级维新派希望以和平改良的方式推行西方的立宪政治,康、梁作为传统的知识分子,希望调和中西文化以适应时代发展的需要,这一特征在他们的变法主张中表现得非常明显。维新变法虽然失败了,但变法图强,深入学习西方的潮流不可阻挡。</a:t>
            </a:r>
          </a:p>
          <a:p>
            <a:pPr indent="457200" fontAlgn="auto">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八国联军侵华战争使清政府面临更为严重的统治危机,在重重压力下,清廷不得不改弦易辙,实行“新政”和“预备立宪”。但是20世纪初年,和平改良的思潮已逐渐让位于共和革命思潮,但革命后并没有建立起真正的民主制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384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民国初年,面临专制横行、民生凋敝、国家衰败的局面,有识之士意识到思想启蒙的重要性,新文化运动兴起。陈独秀、李大钊、蔡元培等新文化运动的代表人物多是国外留学回来的饱学之士,学贯中西,他们以追求民主和科学相号召,通过创办报刊、进行文化论战等形式对中西文化进行深入讨论,试图找到中国文化现代化的科学模式。多元文化的交汇融合猛烈冲击了封建正统思想,使人们的思想,尤其是青年人的思想得到了空前的解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随着俄国十月革命的胜利,马克思主义传入中国,后逐渐和中国文化相融合,经过创新发展,形成了中国化的马克思主义。中国共产党以马克思主义作为拯救国家、改造社会的思想武器,奏响了思想解放的时代华章。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近代中国的思想解放潮流与学习西方、救亡图存紧密联系在一起,其根本目的是实现中国的独立、民主、富强,在这个过程中,国人的民族民主意识逐渐觉醒。思</a:t>
            </a:r>
            <a:r>
              <a:rPr sz="2800">
                <a:solidFill>
                  <a:srgbClr val="000000"/>
                </a:solidFill>
                <a:latin typeface="微软雅黑" panose="020B0503020204020204" charset="-122"/>
                <a:ea typeface="微软雅黑" panose="020B0503020204020204" charset="-122"/>
                <a:cs typeface="微软雅黑" panose="020B0503020204020204" charset="-122"/>
              </a:rPr>
              <a:t>想解放潮流的涌荡与资产阶级、无产阶级力量的壮大相互推进,后人在前人的基础上吸取教训、总结经验,从而获得发展。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 </a:t>
            </a:r>
            <a:r>
              <a:rPr lang="en-US" sz="2800">
                <a:solidFill>
                  <a:srgbClr val="000000"/>
                </a:solidFill>
                <a:latin typeface="微软雅黑" panose="020B0503020204020204" charset="-122"/>
                <a:ea typeface="微软雅黑" panose="020B0503020204020204" charset="-122"/>
                <a:cs typeface="微软雅黑" panose="020B0503020204020204" charset="-122"/>
              </a:rPr>
              <a:t> [2020山东高考,6,3分]1873年,华蘅芳等人翻译的《地学浅释》把英国学者赖尔的地质学理论介绍到中国。赖尔认为,地质的进化过程,不是由超自然力量或者巨大灾变造成的,而是由自然力量在漫长的岁月中逐渐形成的。这一理论在当时受到中国进步思想家的欢迎,是因为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A.对自然演进规律进行了科学阐释</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B.传播了西方先进科学知识</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C.与中国社会变革产生了共鸣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D.动摇了恪守祖训的陈旧观念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通过华蘅芳等人将英国学者赖尔的地质学理论介绍到中国考查近代中国思想解放的潮流。根据材料并结合所学知识可知,赖尔的地质进化理论与19世纪后期中国人的社会变革和忧患心态产生共鸣,适应了救亡图存运动的需要,故选C项。赖尔确实对地质的自然演进规律进行了科学阐释,但这不是其理论在中国受欢迎的主要原因,受欢迎的原因在于赖尔的理论适应了中国变局的需要,故A项错误;传播西方知识和“动摇了恪守祖训的陈旧观念”不是其理论受到欢迎的原因,B、D两项排除。</a:t>
            </a:r>
          </a:p>
        </p:txBody>
      </p:sp>
      <p:sp>
        <p:nvSpPr>
          <p:cNvPr id="2" name="文本框 1"/>
          <p:cNvSpPr txBox="1"/>
          <p:nvPr/>
        </p:nvSpPr>
        <p:spPr>
          <a:xfrm>
            <a:off x="468630" y="4911090"/>
            <a:ext cx="1100709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942070" cy="617969"/>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思想的价值:对“中体西用”思想的认识      </a:t>
            </a:r>
          </a:p>
        </p:txBody>
      </p:sp>
      <p:sp>
        <p:nvSpPr>
          <p:cNvPr id="100" name="文本框 99"/>
          <p:cNvSpPr txBox="1"/>
          <p:nvPr/>
        </p:nvSpPr>
        <p:spPr>
          <a:xfrm>
            <a:off x="389255" y="883285"/>
            <a:ext cx="1145857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　虽说“中体西用”后来久被指为包庇封建,其实,①</a:t>
            </a:r>
            <a:r>
              <a:rPr sz="2800" u="wavy">
                <a:solidFill>
                  <a:srgbClr val="000000"/>
                </a:solidFill>
                <a:uFillTx/>
                <a:latin typeface="微软雅黑" panose="020B0503020204020204" charset="-122"/>
                <a:ea typeface="微软雅黑" panose="020B0503020204020204" charset="-122"/>
                <a:cs typeface="微软雅黑" panose="020B0503020204020204" charset="-122"/>
              </a:rPr>
              <a:t>那个时候的中国,天下滔滔,多的是泥古而顽梗的士人,在封建主义充斥的天地里,欲破启锢闭,引入若干资本主义文化,除了“中体西用”还不可能提出另一种更好的宗旨</a:t>
            </a:r>
            <a:r>
              <a:rPr sz="2800">
                <a:solidFill>
                  <a:srgbClr val="000000"/>
                </a:solidFill>
                <a:latin typeface="微软雅黑" panose="020B0503020204020204" charset="-122"/>
                <a:ea typeface="微软雅黑" panose="020B0503020204020204" charset="-122"/>
                <a:cs typeface="微软雅黑" panose="020B0503020204020204" charset="-122"/>
              </a:rPr>
              <a:t>。如果没有“中体”作为前提,“西用”无所依托,它在中国是进不了门,落不了户的。因此,②“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中体西用”毕竟使中国人看到了另一个陌生的世界,看到了那个世界的部分,并移花接木地把这一部分引进到中国来,成为中西文化交冲汇融后两者可能结合的一种特定形式</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以自强求富</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为目标的军事工业和民用企业,以翻译、出版、科技、学堂、留学生为内容的近代文化事业都是这种结合所产生的有益结果</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这些东西是封建文化和封建制度的对立物,虽然力量有限,但终究打开了缺口,促进了近代中国社会的新陈代谢</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——摘编自陈旭麓《近代中国社会的新陈代谢》</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反映了“中体西用”思想出现的背景;②反映了“中体西用”思想的历史地位;③指出了在“中体西用”思想指导下洋务运动取得的成果;④阐述了洋务运动对近代中国社会的更新作用。材料阐述了“中体西用”思想的历史价值,凸显唯物史观、时空观念、史料实证、历史解释、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根据材料并结合所学知识,简述“中体西用”思想产生的背景,并分析“中体西用”思想的积极影响。</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400810" y="903605"/>
            <a:ext cx="9391650" cy="58102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背景:清政府面临内忧外患的局面;西方工业革命的影响;“师夷长技以制夷”思想的启迪。积极影响:“中体西用”思想为西学的传入创造了条件,洋务派在这一思想的指导下积极开展洋务运动,并在军事、教育、文化领域取得一系列成果,促使社会风气和人们的观念发生变化,推动了中国社会的进步。</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524875" cy="601767"/>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托古改制的努力:康有为的维新思想      </a:t>
            </a:r>
          </a:p>
        </p:txBody>
      </p:sp>
      <p:sp>
        <p:nvSpPr>
          <p:cNvPr id="100" name="文本框 99"/>
          <p:cNvSpPr txBox="1"/>
          <p:nvPr/>
        </p:nvSpPr>
        <p:spPr>
          <a:xfrm>
            <a:off x="389255" y="883285"/>
            <a:ext cx="11458575" cy="396938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康有为的变法维新思想的主要内容是就当前经济、政治、军事、文化以及社会风习各方面现实生活中的迫切问题,提出了一系列具体的改革主张、建议、措施和方法,其中要点是要求开放政权,用立宪制度代替君主专制制度,通过和缓的改良方法,从上面来进行资产阶级民主改革,发展资本主义工商业</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这些要求和建议是直接承继、综合十九世纪七十至九十年代整个改良主义变法思潮而来的,是它的最后的政纲政策式的</a:t>
            </a:r>
            <a:endParaRPr sz="2800">
              <a:solidFill>
                <a:srgbClr val="000000"/>
              </a:solidFill>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590804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提出和概括</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作为行为纲领,这一方面的思想直接服务于当时的变法运动,对康有为本人和改良派具有最直接的实践意义</a:t>
            </a:r>
            <a:r>
              <a:rPr sz="2800">
                <a:solidFill>
                  <a:srgbClr val="000000"/>
                </a:solidFill>
                <a:uFillTx/>
                <a:latin typeface="微软雅黑" panose="020B0503020204020204" charset="-122"/>
                <a:ea typeface="微软雅黑" panose="020B0503020204020204" charset="-122"/>
                <a:cs typeface="微软雅黑" panose="020B0503020204020204" charset="-122"/>
                <a:sym typeface="+mn-ea"/>
              </a:rPr>
              <a:t>。康有为在其他方面的</a:t>
            </a:r>
            <a:r>
              <a:rPr sz="2800">
                <a:solidFill>
                  <a:srgbClr val="000000"/>
                </a:solidFill>
                <a:latin typeface="微软雅黑" panose="020B0503020204020204" charset="-122"/>
                <a:ea typeface="微软雅黑" panose="020B0503020204020204" charset="-122"/>
                <a:cs typeface="微软雅黑" panose="020B0503020204020204" charset="-122"/>
                <a:sym typeface="+mn-ea"/>
              </a:rPr>
              <a:t>思想理论活动和宣传组织活动,大都是服务于这一实践目的和现实政纲的。</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——摘编自李泽厚《中国近代思想史论》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④</a:t>
            </a:r>
            <a:r>
              <a:rPr sz="2800" u="wavy">
                <a:solidFill>
                  <a:srgbClr val="000000"/>
                </a:solidFill>
                <a:uFillTx/>
                <a:latin typeface="微软雅黑" panose="020B0503020204020204" charset="-122"/>
                <a:ea typeface="微软雅黑" panose="020B0503020204020204" charset="-122"/>
                <a:cs typeface="微软雅黑" panose="020B0503020204020204" charset="-122"/>
              </a:rPr>
              <a:t>康有为努力改革的中心目标是以西方为主要模式以求中国政治、经济以及学术思想的改变</a:t>
            </a:r>
            <a:r>
              <a:rPr lang="en-US" sz="2800">
                <a:solidFill>
                  <a:srgbClr val="000000"/>
                </a:solidFill>
                <a:latin typeface="微软雅黑" panose="020B0503020204020204" charset="-122"/>
                <a:ea typeface="微软雅黑" panose="020B0503020204020204" charset="-122"/>
                <a:cs typeface="微软雅黑" panose="020B0503020204020204" charset="-122"/>
              </a:rPr>
              <a:t>。他达成目标的方法是⑤</a:t>
            </a:r>
            <a:r>
              <a:rPr sz="2800" u="wavy">
                <a:solidFill>
                  <a:srgbClr val="000000"/>
                </a:solidFill>
                <a:uFillTx/>
                <a:latin typeface="微软雅黑" panose="020B0503020204020204" charset="-122"/>
                <a:ea typeface="微软雅黑" panose="020B0503020204020204" charset="-122"/>
                <a:cs typeface="微软雅黑" panose="020B0503020204020204" charset="-122"/>
              </a:rPr>
              <a:t>按照近代西方的样板,以缓进的步调,使古老的中国传统进入共同的近代世界的价值系统</a:t>
            </a:r>
            <a:r>
              <a:rPr lang="en-US" sz="2800">
                <a:solidFill>
                  <a:srgbClr val="000000"/>
                </a:solidFill>
                <a:latin typeface="微软雅黑" panose="020B0503020204020204" charset="-122"/>
                <a:ea typeface="微软雅黑" panose="020B0503020204020204" charset="-122"/>
                <a:cs typeface="微软雅黑" panose="020B0503020204020204" charset="-122"/>
              </a:rPr>
              <a:t>——他认为近代西方的样板适合同一时期发展中的所有国家。⑥</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中国的专制必须结束;但考虑到政治发展的阶段,它必须先经过君主立宪的中间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267652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阶段,然后才能达到完全的民主。它的落后农业经济必须改为工业经济;私有资本主义,而非社会主义化,才是其原动力</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。⑦</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在近代生活方式到来之前,必须先有社会与思想上的准备;但本土文化中的有效因子不能一概扫除</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——摘编自萧公权《康有为思想研究》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阐述了康有为维新思想的主要内容;②指出了康有为维新思想的思想来源;③点明了康有为维新思想的实践意义;④指出了康有为变法改革的中心目标;⑤点明了康有为为达成变法改革目标而采取的方法;⑥反映出康有为认为中国必须变革政治制度和经济结构;⑦说明康有为维新思想中继承传统与革新面貌并存。两则材料论述了康有为的维新思想,凸显唯物史观、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(1)根据材料一、二,指出康有为维新思想的主要内容和中心目标。</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(2)根据材料一、二并结合所学知识,评价康有为的维新思想。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1576685" cy="3969385"/>
          </a:xfrm>
        </p:spPr>
        <p:txBody>
          <a:bodyPr wrap="square"/>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【试答】</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(1)主要内容:就经济、政治、军事、文化以及社会风习各方面现实生活中的迫切问题,提出了一系列具体的改革主张、建议、措施和方法,主张用立宪制度代替君主专制制度,发展资本主义工商业。中心目标:以西方为主要模式以求中国政治、经济以及学术思想的改变。</a:t>
            </a:r>
            <a:br>
              <a:rPr lang="zh-CN" altLang="en-US" sz="2800" dirty="0">
                <a:latin typeface="微软雅黑" panose="020B0503020204020204" charset="-122"/>
                <a:ea typeface="微软雅黑" panose="020B0503020204020204" charset="-122"/>
                <a:cs typeface="微软雅黑" panose="020B0503020204020204" charset="-122"/>
              </a:rPr>
            </a:b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200" y="295275"/>
            <a:ext cx="11255375" cy="5262245"/>
          </a:xfrm>
          <a:prstGeom prst="rect">
            <a:avLst/>
          </a:prstGeom>
          <a:noFill/>
          <a:ln w="9525">
            <a:noFill/>
          </a:ln>
        </p:spPr>
        <p:txBody>
          <a:bodyPr wrap="square">
            <a:spAutoFit/>
          </a:bodyPr>
          <a:lstStyle/>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(2)评价:在中国面临“旷古未有的变局”面前,康有为综合十九世纪七十至九十年代的改良主义变法思想,并予以最后的政纲政策式的提出和概括。康有为主张变革中国的政治制度和经济结构,实行君主立宪,发展资本主义工商业,他的维新思想直接服务于当时的变法运动,是符合时代潮流的先进思想。诚然,其变法维新思想在重视社会与思想上的准备的同时,也对本土文化中的有效因子持保留态度,这种古今中外为我所用的心态无处不在,却也在剧烈变化的现实面前处处碰壁,其思想为后来者探索新的道路提供了有益的借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35925" cy="60164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资产阶级的共和国方案:民权主义     </a:t>
            </a:r>
          </a:p>
        </p:txBody>
      </p:sp>
      <p:sp>
        <p:nvSpPr>
          <p:cNvPr id="100" name="文本框 99"/>
          <p:cNvSpPr txBox="1"/>
          <p:nvPr/>
        </p:nvSpPr>
        <p:spPr>
          <a:xfrm>
            <a:off x="389255" y="883285"/>
            <a:ext cx="114585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至于民权主义,就是政治革命的根本</a:t>
            </a:r>
            <a:r>
              <a:rPr sz="2800">
                <a:solidFill>
                  <a:srgbClr val="000000"/>
                </a:solidFill>
                <a:latin typeface="微软雅黑" panose="020B0503020204020204" charset="-122"/>
                <a:ea typeface="微软雅黑" panose="020B0503020204020204" charset="-122"/>
                <a:cs typeface="微软雅黑" panose="020B0503020204020204" charset="-122"/>
              </a:rPr>
              <a:t>。将来民族革命实行以后,现在的恶劣政治固然可以一扫而尽,却是还有那恶劣政治的根本,不可不去。②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中国数千年来都是君主专制政体,这种政体,不是平等自由的国民所堪受的。要去这政体,不是专靠民族革命可以成功</a:t>
            </a:r>
            <a:r>
              <a:rPr sz="2800">
                <a:solidFill>
                  <a:srgbClr val="000000"/>
                </a:solidFill>
                <a:latin typeface="微软雅黑" panose="020B0503020204020204" charset="-122"/>
                <a:ea typeface="微软雅黑" panose="020B0503020204020204" charset="-122"/>
                <a:cs typeface="微软雅黑" panose="020B0503020204020204" charset="-122"/>
              </a:rPr>
              <a:t>……研究政治革命的工夫,煞费经营。至于着手的时候,却是同民族革命并行。③</a:t>
            </a:r>
            <a:r>
              <a:rPr sz="2800" u="wavy">
                <a:solidFill>
                  <a:srgbClr val="000000"/>
                </a:solidFill>
                <a:uFillTx/>
                <a:latin typeface="微软雅黑" panose="020B0503020204020204" charset="-122"/>
                <a:ea typeface="微软雅黑" panose="020B0503020204020204" charset="-122"/>
                <a:cs typeface="微软雅黑" panose="020B0503020204020204" charset="-122"/>
              </a:rPr>
              <a:t>我们推倒满洲政府,从驱除满人那一面说是民族革命,从颠覆君主政体那一面说是政治革命,并不是把来分作两次去做。讲到那政治革命的结果,是建立民主立宪政体</a:t>
            </a:r>
            <a:r>
              <a:rPr sz="2800">
                <a:solidFill>
                  <a:srgbClr val="000000"/>
                </a:solidFill>
                <a:latin typeface="微软雅黑" panose="020B0503020204020204" charset="-122"/>
                <a:ea typeface="微软雅黑" panose="020B0503020204020204" charset="-122"/>
                <a:cs typeface="微软雅黑" panose="020B0503020204020204" charset="-122"/>
              </a:rPr>
              <a:t>。照现在这样的政治论起来,就算汉人为君主,也不能不革命。</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——孙中山《在东京&lt;民报&gt;创刊周年庆祝大会上的演说》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6554470"/>
          </a:xfrm>
          <a:prstGeom prst="rect">
            <a:avLst/>
          </a:prstGeom>
          <a:noFill/>
          <a:ln w="9525">
            <a:noFill/>
          </a:ln>
        </p:spPr>
        <p:txBody>
          <a:bodyPr wrap="square">
            <a:spAutoFit/>
          </a:bodyPr>
          <a:lstStyle/>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材料二    </a:t>
            </a:r>
            <a:r>
              <a:rPr sz="2800">
                <a:solidFill>
                  <a:srgbClr val="000000"/>
                </a:solidFill>
                <a:latin typeface="微软雅黑" panose="020B0503020204020204" charset="-122"/>
                <a:ea typeface="微软雅黑" panose="020B0503020204020204" charset="-122"/>
                <a:cs typeface="微软雅黑" panose="020B0503020204020204" charset="-122"/>
                <a:sym typeface="+mn-ea"/>
              </a:rPr>
              <a:t>④关</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于民权一方面的方法……第一个是选举权</a:t>
            </a:r>
            <a:r>
              <a:rPr sz="2800">
                <a:solidFill>
                  <a:srgbClr val="000000"/>
                </a:solidFill>
                <a:latin typeface="微软雅黑" panose="020B0503020204020204" charset="-122"/>
                <a:ea typeface="微软雅黑" panose="020B0503020204020204" charset="-122"/>
                <a:cs typeface="微软雅黑" panose="020B0503020204020204" charset="-122"/>
                <a:sym typeface="+mn-ea"/>
              </a:rPr>
              <a:t>。现在世界上所谓先进的民权国家,普遍的只实行这一个民权。专行这一个民权,在政治之中是不是够用呢?专行这一个民权,好比是最初次的旧机器,只有把机器推到前进的力,没有拉回来的力。⑤</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现在新式的方法,除了选举权之外,第二个就是罢免权。人民有了这个权,便有拉回来的力</a:t>
            </a:r>
            <a:r>
              <a:rPr sz="2800">
                <a:solidFill>
                  <a:srgbClr val="000000"/>
                </a:solidFill>
                <a:latin typeface="微软雅黑" panose="020B0503020204020204" charset="-122"/>
                <a:ea typeface="微软雅黑" panose="020B0503020204020204" charset="-122"/>
                <a:cs typeface="微软雅黑" panose="020B0503020204020204" charset="-122"/>
                <a:sym typeface="+mn-ea"/>
              </a:rPr>
              <a:t>。这两个权是管理官吏的,人民有了这两个权,对于政府之中的一切官吏,一面可以放出去,一面又可以调回来,来去都可以服从人民的自由……国家除了官吏之外,还有什么重要东西呢?其次的就是法律。所谓有了治人,还要有治法。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人民要有什么权,才可以管理法律呢?如果大家看到了一种法律,以为是很有利于人民的,便要有一种权,自己决定出来,交到政府去执行。关于这种权,叫作创</a:t>
            </a:r>
            <a:endParaRPr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cf7fd71-6020-4e77-90f2-7b9e36ee8af3}"/>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799*194"/>
  <p:tag name="TABLE_ENDDRAG_RECT" val="49*260*799*194"/>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b73ca44c-cd7e-4ab7-acce-dec109ed892c}"/>
  <p:tag name="TABLE_ENDDRAG_ORIGIN_RECT" val="876*324"/>
  <p:tag name="TABLE_ENDDRAG_RECT" val="61*128*876*324"/>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799*194"/>
  <p:tag name="TABLE_ENDDRAG_RECT" val="49*260*799*194"/>
</p:tagLst>
</file>

<file path=ppt/tags/tag13.xml><?xml version="1.0" encoding="utf-8"?>
<p:tagLst xmlns:a="http://schemas.openxmlformats.org/drawingml/2006/main" xmlns:r="http://schemas.openxmlformats.org/officeDocument/2006/relationships" xmlns:p="http://schemas.openxmlformats.org/presentationml/2006/main">
  <p:tag name="KSO_WM_UNIT_TABLE_BEAUTIFY" val="smartTable{96de64f2-cb9b-4cbc-aadb-91321399e692}"/>
</p:tagLst>
</file>

<file path=ppt/tags/tag14.xml><?xml version="1.0" encoding="utf-8"?>
<p:tagLst xmlns:a="http://schemas.openxmlformats.org/drawingml/2006/main" xmlns:r="http://schemas.openxmlformats.org/officeDocument/2006/relationships" xmlns:p="http://schemas.openxmlformats.org/presentationml/2006/main">
  <p:tag name="KSO_WM_UNIT_TABLE_BEAUTIFY" val="smartTable{43c6f987-a096-4798-95f7-e7a70984a9c1}"/>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8a1c018d-e2dc-4291-997e-d139a04a8cd5}"/>
  <p:tag name="TABLE_ENDDRAG_ORIGIN_RECT" val="885*445"/>
  <p:tag name="TABLE_ENDDRAG_RECT" val="40*74*885*445"/>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ee745bb0-9057-4718-b0e2-b9d238fa655b}"/>
  <p:tag name="TABLE_ENDDRAG_ORIGIN_RECT" val="902*339"/>
  <p:tag name="TABLE_ENDDRAG_RECT" val="33*165*902*339"/>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878a53e5-87dd-4f02-95d0-755eff4b466c}"/>
  <p:tag name="TABLE_ENDDRAG_ORIGIN_RECT" val="913*460"/>
  <p:tag name="TABLE_ENDDRAG_RECT" val="32*39*913*460"/>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d055fc69-d4da-468c-8cb5-5900c29f16cf}"/>
  <p:tag name="TABLE_ENDDRAG_ORIGIN_RECT" val="855*440"/>
  <p:tag name="TABLE_ENDDRAG_RECT" val="43*71*855*440"/>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f138f762-8e2e-4380-a115-0b35a01dc541}"/>
  <p:tag name="TABLE_ENDDRAG_ORIGIN_RECT" val="864*489"/>
  <p:tag name="TABLE_ENDDRAG_RECT" val="48*29*864*48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a5a6119-c49c-48b1-9445-5f24d60f30e3}"/>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b9e14685-5580-4e61-9381-4f6a21857ab7}"/>
  <p:tag name="TABLE_ENDDRAG_ORIGIN_RECT" val="901*459"/>
  <p:tag name="TABLE_ENDDRAG_RECT" val="26*35*901*459"/>
</p:tagLst>
</file>

<file path=ppt/tags/tag21.xml><?xml version="1.0" encoding="utf-8"?>
<p:tagLst xmlns:a="http://schemas.openxmlformats.org/drawingml/2006/main" xmlns:r="http://schemas.openxmlformats.org/officeDocument/2006/relationships" xmlns:p="http://schemas.openxmlformats.org/presentationml/2006/main">
  <p:tag name="KSO_WM_UNIT_TABLE_BEAUTIFY" val="smartTable{71fc868d-addb-44a8-ad54-88d8641161aa}"/>
  <p:tag name="TABLE_ENDDRAG_ORIGIN_RECT" val="872*445"/>
  <p:tag name="TABLE_ENDDRAG_RECT" val="38*68*872*445"/>
</p:tagLst>
</file>

<file path=ppt/tags/tag2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233"/>
  <p:tag name="TABLE_ENDDRAG_RECT" val="50*249*815*233"/>
</p:tagLst>
</file>

<file path=ppt/tags/tag23.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5*233"/>
  <p:tag name="TABLE_ENDDRAG_RECT" val="50*249*815*23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aab67d6-82f4-4761-aa6a-1b929d4b996b}"/>
  <p:tag name="TABLE_ENDDRAG_ORIGIN_RECT" val="889*428"/>
  <p:tag name="TABLE_ENDDRAG_RECT" val="31*75*889*428"/>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8e387a3-2b99-441e-8711-51b649f1b22b}"/>
  <p:tag name="TABLE_ENDDRAG_ORIGIN_RECT" val="867*381"/>
  <p:tag name="TABLE_ENDDRAG_RECT" val="70*121*867*381"/>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60981bd-e9c8-4b1a-896a-8160ab0e17d5}"/>
  <p:tag name="TABLE_ENDDRAG_ORIGIN_RECT" val="876*443"/>
  <p:tag name="TABLE_ENDDRAG_RECT" val="42*82*876*44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37*183"/>
  <p:tag name="TABLE_ENDDRAG_RECT" val="56*338*837*183"/>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aa4ab576-ea12-49a9-b7cd-fa902202d17c}"/>
  <p:tag name="TABLE_ENDDRAG_ORIGIN_RECT" val="600*161"/>
  <p:tag name="TABLE_ENDDRAG_RECT" val="120*232*600*161"/>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9*208"/>
  <p:tag name="TABLE_ENDDRAG_RECT" val="45*248*819*208"/>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19*197"/>
  <p:tag name="TABLE_ENDDRAG_RECT" val="45*258*819*19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5628</Words>
  <Application>WPS 演示</Application>
  <PresentationFormat>自定义</PresentationFormat>
  <Paragraphs>784</Paragraphs>
  <Slides>146</Slides>
  <Notes>3</Notes>
  <HiddenSlides>0</HiddenSlides>
  <MMClips>0</MMClips>
  <ScaleCrop>false</ScaleCrop>
  <HeadingPairs>
    <vt:vector size="4" baseType="variant">
      <vt:variant>
        <vt:lpstr>主题</vt:lpstr>
      </vt:variant>
      <vt:variant>
        <vt:i4>1</vt:i4>
      </vt:variant>
      <vt:variant>
        <vt:lpstr>幻灯片标题</vt:lpstr>
      </vt:variant>
      <vt:variant>
        <vt:i4>146</vt:i4>
      </vt:variant>
    </vt:vector>
  </HeadingPairs>
  <TitlesOfParts>
    <vt:vector size="147" baseType="lpstr">
      <vt:lpstr>Office 主题​​</vt:lpstr>
      <vt:lpstr>幻灯片 1</vt:lpstr>
      <vt:lpstr>第七单元  近代中国的思想解放潮流和马克思主义在中国的传播与发展  </vt:lpstr>
      <vt:lpstr>幻灯片 3</vt:lpstr>
      <vt:lpstr>幻灯片 4</vt:lpstr>
      <vt:lpstr>幻灯片 5</vt:lpstr>
      <vt:lpstr>幻灯片 6</vt:lpstr>
      <vt:lpstr>  考情解读</vt:lpstr>
      <vt:lpstr>  考情解读</vt:lpstr>
      <vt:lpstr>  知识体系构建</vt:lpstr>
      <vt:lpstr>  时空坐标通览</vt:lpstr>
      <vt:lpstr>幻灯片 11</vt:lpstr>
      <vt:lpstr>  考点1   地主阶级向西方学习</vt:lpstr>
      <vt:lpstr>幻灯片 13</vt:lpstr>
      <vt:lpstr>幻灯片 14</vt:lpstr>
      <vt:lpstr>幻灯片 15</vt:lpstr>
      <vt:lpstr>幻灯片 16</vt:lpstr>
      <vt:lpstr>幻灯片 17</vt:lpstr>
      <vt:lpstr>  考点2   维新思想</vt:lpstr>
      <vt:lpstr>幻灯片 19</vt:lpstr>
      <vt:lpstr>幻灯片 20</vt:lpstr>
      <vt:lpstr>幻灯片 21</vt:lpstr>
      <vt:lpstr>幻灯片 22</vt:lpstr>
      <vt:lpstr>幻灯片 23</vt:lpstr>
      <vt:lpstr>幻灯片 24</vt:lpstr>
      <vt:lpstr>幻灯片 25</vt:lpstr>
      <vt:lpstr>幻灯片 26</vt:lpstr>
      <vt:lpstr>  考点3   孙中山的三民主义</vt:lpstr>
      <vt:lpstr>幻灯片 28</vt:lpstr>
      <vt:lpstr>幻灯片 29</vt:lpstr>
      <vt:lpstr>幻灯片 30</vt:lpstr>
      <vt:lpstr>幻灯片 31</vt:lpstr>
      <vt:lpstr>幻灯片 32</vt:lpstr>
      <vt:lpstr>幻灯片 33</vt:lpstr>
      <vt:lpstr>幻灯片 34</vt:lpstr>
      <vt:lpstr>幻灯片 35</vt:lpstr>
      <vt:lpstr>幻灯片 36</vt:lpstr>
      <vt:lpstr>  考点4   新文化运动</vt:lpstr>
      <vt:lpstr>幻灯片 38</vt:lpstr>
      <vt:lpstr>幻灯片 39</vt:lpstr>
      <vt:lpstr>幻灯片 40</vt:lpstr>
      <vt:lpstr>幻灯片 41</vt:lpstr>
      <vt:lpstr>幻灯片 42</vt:lpstr>
      <vt:lpstr>幻灯片 43</vt:lpstr>
      <vt:lpstr>  考法1   近代地主阶级的思想</vt:lpstr>
      <vt:lpstr>幻灯片 45</vt:lpstr>
      <vt:lpstr>幻灯片 46</vt:lpstr>
      <vt:lpstr>幻灯片 47</vt:lpstr>
      <vt:lpstr>幻灯片 48</vt:lpstr>
      <vt:lpstr>幻灯片 49</vt:lpstr>
      <vt:lpstr>  考法2  维新思想</vt:lpstr>
      <vt:lpstr>幻灯片 51</vt:lpstr>
      <vt:lpstr>幻灯片 52</vt:lpstr>
      <vt:lpstr>幻灯片 53</vt:lpstr>
      <vt:lpstr>幻灯片 54</vt:lpstr>
      <vt:lpstr>幻灯片 55</vt:lpstr>
      <vt:lpstr>幻灯片 56</vt:lpstr>
      <vt:lpstr>  考法3   孙中山的革命思想</vt:lpstr>
      <vt:lpstr>幻灯片 58</vt:lpstr>
      <vt:lpstr>幻灯片 59</vt:lpstr>
      <vt:lpstr>幻灯片 60</vt:lpstr>
      <vt:lpstr>  考法4   新文化运动</vt:lpstr>
      <vt:lpstr>幻灯片 62</vt:lpstr>
      <vt:lpstr>幻灯片 63</vt:lpstr>
      <vt:lpstr>幻灯片 64</vt:lpstr>
      <vt:lpstr>幻灯片 65</vt:lpstr>
      <vt:lpstr>幻灯片 66</vt:lpstr>
      <vt:lpstr>  考法5   近代中国向西方学习的历程</vt:lpstr>
      <vt:lpstr>幻灯片 68</vt:lpstr>
      <vt:lpstr>幻灯片 69</vt:lpstr>
      <vt:lpstr>幻灯片 70</vt:lpstr>
      <vt:lpstr>幻灯片 71</vt:lpstr>
      <vt:lpstr>幻灯片 72</vt:lpstr>
      <vt:lpstr>  情境   近代中国的思想解放</vt:lpstr>
      <vt:lpstr>幻灯片 74</vt:lpstr>
      <vt:lpstr>幻灯片 75</vt:lpstr>
      <vt:lpstr>幻灯片 76</vt:lpstr>
      <vt:lpstr>幻灯片 77</vt:lpstr>
      <vt:lpstr>幻灯片 78</vt:lpstr>
      <vt:lpstr>幻灯片 79</vt:lpstr>
      <vt:lpstr>素养   运用唯物史观、家国情怀解读近代中国的思想           解放潮流 </vt:lpstr>
      <vt:lpstr>幻灯片 81</vt:lpstr>
      <vt:lpstr>幻灯片 82</vt:lpstr>
      <vt:lpstr>幻灯片 83</vt:lpstr>
      <vt:lpstr>幻灯片 84</vt:lpstr>
      <vt:lpstr>幻灯片 85</vt:lpstr>
      <vt:lpstr>研析1   思想的价值:对“中体西用”思想的认识      </vt:lpstr>
      <vt:lpstr>幻灯片 87</vt:lpstr>
      <vt:lpstr>幻灯片 88</vt:lpstr>
      <vt:lpstr>幻灯片 89</vt:lpstr>
      <vt:lpstr>幻灯片 90</vt:lpstr>
      <vt:lpstr>研析2   托古改制的努力:康有为的维新思想      </vt:lpstr>
      <vt:lpstr>幻灯片 92</vt:lpstr>
      <vt:lpstr>幻灯片 93</vt:lpstr>
      <vt:lpstr>幻灯片 94</vt:lpstr>
      <vt:lpstr>幻灯片 95</vt:lpstr>
      <vt:lpstr>【试答】 (1)主要内容:就经济、政治、军事、文化以及社会风习各方面现实生活中的迫切问题,提出了一系列具体的改革主张、建议、措施和方法,主张用立宪制度代替君主专制制度,发展资本主义工商业。中心目标:以西方为主要模式以求中国政治、经济以及学术思想的改变。 </vt:lpstr>
      <vt:lpstr>幻灯片 97</vt:lpstr>
      <vt:lpstr>研析3   资产阶级的共和国方案:民权主义     </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  考情解读</vt:lpstr>
      <vt:lpstr>  知识体系构建</vt:lpstr>
      <vt:lpstr>  时空坐标通览</vt:lpstr>
      <vt:lpstr>幻灯片 112</vt:lpstr>
      <vt:lpstr>  考点1   马克思主义在中国的传播</vt:lpstr>
      <vt:lpstr>幻灯片 114</vt:lpstr>
      <vt:lpstr>幻灯片 115</vt:lpstr>
      <vt:lpstr>幻灯片 116</vt:lpstr>
      <vt:lpstr>  考点2   毛泽东思想</vt:lpstr>
      <vt:lpstr>幻灯片 118</vt:lpstr>
      <vt:lpstr>幻灯片 119</vt:lpstr>
      <vt:lpstr>幻灯片 120</vt:lpstr>
      <vt:lpstr>  考点3   中国特色社会主义理论体系的形成和发展</vt:lpstr>
      <vt:lpstr>幻灯片 122</vt:lpstr>
      <vt:lpstr>幻灯片 123</vt:lpstr>
      <vt:lpstr>幻灯片 124</vt:lpstr>
      <vt:lpstr>幻灯片 125</vt:lpstr>
      <vt:lpstr>  考法1   马克思主义在中国的传播</vt:lpstr>
      <vt:lpstr>幻灯片 127</vt:lpstr>
      <vt:lpstr>幻灯片 128</vt:lpstr>
      <vt:lpstr>幻灯片 129</vt:lpstr>
      <vt:lpstr>  考法2   毛泽东思想</vt:lpstr>
      <vt:lpstr>幻灯片 131</vt:lpstr>
      <vt:lpstr>幻灯片 132</vt:lpstr>
      <vt:lpstr>幻灯片 133</vt:lpstr>
      <vt:lpstr>幻灯片 134</vt:lpstr>
      <vt:lpstr>素养   运用历史解释、史料实证认识近代中国人           探索民主革命道路的过程</vt:lpstr>
      <vt:lpstr>幻灯片 136</vt:lpstr>
      <vt:lpstr>幻灯片 137</vt:lpstr>
      <vt:lpstr>幻灯片 138</vt:lpstr>
      <vt:lpstr>幻灯片 139</vt:lpstr>
      <vt:lpstr>研析   中国革命的经验——统一战线、武装斗争和党的建设     </vt:lpstr>
      <vt:lpstr>幻灯片 141</vt:lpstr>
      <vt:lpstr>幻灯片 142</vt:lpstr>
      <vt:lpstr>幻灯片 143</vt:lpstr>
      <vt:lpstr>幻灯片 144</vt:lpstr>
      <vt:lpstr>幻灯片 145</vt:lpstr>
      <vt:lpstr>幻灯片 146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196</cp:revision>
  <dcterms:created xsi:type="dcterms:W3CDTF">2021-01-08T01:23:00Z</dcterms:created>
  <dcterms:modified xsi:type="dcterms:W3CDTF">2021-09-23T07:22:01Z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