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5" r:id="rId2"/>
    <p:sldId id="266" r:id="rId3"/>
    <p:sldId id="331" r:id="rId4"/>
    <p:sldId id="332" r:id="rId5"/>
    <p:sldId id="333" r:id="rId6"/>
    <p:sldId id="334" r:id="rId7"/>
    <p:sldId id="335" r:id="rId8"/>
    <p:sldId id="336" r:id="rId9"/>
    <p:sldId id="337" r:id="rId10"/>
    <p:sldId id="338" r:id="rId11"/>
    <p:sldId id="339" r:id="rId12"/>
    <p:sldId id="321" r:id="rId13"/>
    <p:sldId id="340" r:id="rId14"/>
    <p:sldId id="341" r:id="rId15"/>
    <p:sldId id="342"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Office_Word___2.docx"/><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Office_Word___3.docx"/><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1185411"/>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45851279"/>
              </p:ext>
            </p:extLst>
          </p:nvPr>
        </p:nvGraphicFramePr>
        <p:xfrm>
          <a:off x="508000" y="1700808"/>
          <a:ext cx="8128000" cy="4789713"/>
        </p:xfrm>
        <a:graphic>
          <a:graphicData uri="http://schemas.openxmlformats.org/presentationml/2006/ole">
            <p:oleObj spid="_x0000_s1027" name="文档" r:id="rId3" imgW="4000258" imgH="2356645"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080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《共产党宣言》说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圣西门、傅立叶、欧文等人的体系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看到了阶级的对立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以及占统治地位的社会本身中的瓦解因素的作用。但是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他们看不到无产阶级方面的任何历史主动性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看不到它所特有的任何政治运动。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社会主义从理论到实践的必要性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社会主义从空想到科学的必要性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资本主义从发展到灭亡的必然性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工人运动从自发到自觉的</a:t>
            </a:r>
            <a:r>
              <a:rPr lang="zh-CN" altLang="zh-CN" sz="2200" smtClean="0">
                <a:solidFill>
                  <a:srgbClr val="000000"/>
                </a:solidFill>
                <a:latin typeface="Times New Roman" panose="02020603050405020304" pitchFamily="18" charset="0"/>
                <a:cs typeface="Times New Roman" panose="02020603050405020304" pitchFamily="18" charset="0"/>
              </a:rPr>
              <a:t>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3394579"/>
            <a:ext cx="359637" cy="361175"/>
          </a:xfrm>
          <a:prstGeom prst="rect">
            <a:avLst/>
          </a:prstGeom>
        </p:spPr>
      </p:pic>
    </p:spTree>
    <p:extLst>
      <p:ext uri="{BB962C8B-B14F-4D97-AF65-F5344CB8AC3E}">
        <p14:creationId xmlns:p14="http://schemas.microsoft.com/office/powerpoint/2010/main" xmlns="" val="1274479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12474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本题考查马克思主义的诞生。圣西门、傅立叶、欧文等人属于空想社会主义的代表人物。从材料信息看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他们看不到无产阶级的力量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思想具有空想性。而马克思、恩格斯正是看到了无产阶级的力量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提出了科学社会主义理论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才使社会主义从空想发展到科学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项说法正确。社会主义从理论到实践指的是巴黎公社革命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材料无法体现</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1581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马克思主义</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与科学社会主义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马克思主义是一套完整的科学理论体系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包括马克思主义哲学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辩证唯物主义和历史唯物主义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、马克思主义政治经济学和科学社会主义。而科学社会主义是马克思主义哲学和马克思主义政治经济学的归宿和落脚点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是马克思主义的核心。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4"/>
          <a:stretch>
            <a:fillRect/>
          </a:stretch>
        </p:blipFill>
        <p:spPr>
          <a:xfrm>
            <a:off x="762365" y="3668603"/>
            <a:ext cx="948943" cy="302447"/>
          </a:xfrm>
          <a:prstGeom prst="rect">
            <a:avLst/>
          </a:prstGeom>
        </p:spPr>
      </p:pic>
    </p:spTree>
    <p:extLst>
      <p:ext uri="{BB962C8B-B14F-4D97-AF65-F5344CB8AC3E}">
        <p14:creationId xmlns:p14="http://schemas.microsoft.com/office/powerpoint/2010/main" xmlns="" val="7082624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913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巴黎公社</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年代的新欧洲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可以看作是唯物辩证法所指的历史上阶级斗争的新阶段。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该观点依据的史实是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第一次工业革命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俄国十月革命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《共产党宣言》发表</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巴黎公社革命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解题时紧扣题干关键词</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由此可知符合史实的是巴黎公社革命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这次革命发生在</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同时这一时期工人运动的斗争矛头指向了资本主义制度本身。</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项第一次工业革命的时间是</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年代到</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世纪上半叶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项俄国十月革命发生于</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《共产党宣言》于</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这一时期的工人斗争仍以自发为主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构不成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419872" y="2132856"/>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一份历史文献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告人民书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帝国、君主政体和议会制至今所强加给人民的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是专制的、不合理的、专横的和令人难以忍受的集权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。这份历史文献出现于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英国资产阶级革命时期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美国内战时期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俄国二月革命期间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巴黎公社期间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该运动既反对封建专制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也反对资产阶级议会制度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因此属于巴黎公社的主张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项。其他三项都属于资产阶级革命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追求议会民主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380312" y="2420888"/>
            <a:ext cx="359637" cy="361175"/>
          </a:xfrm>
          <a:prstGeom prst="rect">
            <a:avLst/>
          </a:prstGeom>
        </p:spPr>
      </p:pic>
    </p:spTree>
    <p:extLst>
      <p:ext uri="{BB962C8B-B14F-4D97-AF65-F5344CB8AC3E}">
        <p14:creationId xmlns:p14="http://schemas.microsoft.com/office/powerpoint/2010/main" xmlns="" val="11085566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87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巴黎公社发布文告称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你是受高利贷者、承租户、庄园主和农场主折磨的一个乡下劳动者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贫穷的短工和小所有主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你们的劳动最好的一部分产品要给什么都不干的人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巴黎愿意把土地给农民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把劳动工具给工人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。发布该文告的主要意图是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号召工农群众迅速起义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进一步巩固工农革命联盟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宣布彻底废除财产私有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希望得到农村群众的支持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1871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巴黎公社已经建立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不存在号召工农群众起义的意图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巴黎公社没有建立工农联盟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因此更谈不上巩固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土地给农民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说明没有废除财产私有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题干材料的意思是说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农民受各种压迫和剥削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如果支持巴黎公社就可以获得土地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故答案为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995936" y="2492896"/>
            <a:ext cx="359637" cy="361175"/>
          </a:xfrm>
          <a:prstGeom prst="rect">
            <a:avLst/>
          </a:prstGeom>
        </p:spPr>
      </p:pic>
    </p:spTree>
    <p:extLst>
      <p:ext uri="{BB962C8B-B14F-4D97-AF65-F5344CB8AC3E}">
        <p14:creationId xmlns:p14="http://schemas.microsoft.com/office/powerpoint/2010/main" xmlns="" val="362564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巴黎公社的几个易错点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巴黎公社不是法国资本主义发展的必然结果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也不是马克思主义理论指导下的革命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但在客观上丰富了马克思主义理论。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巴黎公社是一个自治的城市组织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不是全国性政权。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巴黎公社实行民主集中制原则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是一个民主政权。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巴黎公社与过去工人运动最大的不同是打碎旧的国家机器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建立无产阶级专政</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误区警示.eps" descr="id:2147496671;FounderCES"/>
          <p:cNvPicPr/>
          <p:nvPr/>
        </p:nvPicPr>
        <p:blipFill>
          <a:blip r:embed="rId4"/>
          <a:stretch>
            <a:fillRect/>
          </a:stretch>
        </p:blipFill>
        <p:spPr>
          <a:xfrm>
            <a:off x="762365" y="2180127"/>
            <a:ext cx="948943" cy="302447"/>
          </a:xfrm>
          <a:prstGeom prst="rect">
            <a:avLst/>
          </a:prstGeom>
        </p:spPr>
      </p:pic>
    </p:spTree>
    <p:extLst>
      <p:ext uri="{BB962C8B-B14F-4D97-AF65-F5344CB8AC3E}">
        <p14:creationId xmlns:p14="http://schemas.microsoft.com/office/powerpoint/2010/main" xmlns="" val="1322922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《共产党宣言》</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)1847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正义者同盟改名为共产主义者同盟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全世界无产者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的新口号代替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人人皆兄弟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的旧口号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并规定同盟的目的是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通过传播财产公有的理论并尽快地求其实现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使人类得到解放。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这一变化说明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共产主义者同盟接受了马克思的革命理论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马克思主义的诞生推动了无产阶级的斗争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工人运动在欧洲的主要资本主义国家开始兴起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无产阶级与资产阶级的矛盾成为社会主要矛盾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732240" y="3375412"/>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本题考查考生对马克思主义基本内容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特别是对《共产党宣言》基本内容的掌握和理解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在能力方面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重在考查考生说明历史现象的能力。材料信息反映了共产主义者同盟相对于正义者同盟的变化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突出了无产阶级的国际联合和公有制经济基础的建立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这正是马克思的革命理论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年《共产党宣言》的发表标志着马克思主义的诞生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工人运动在欧洲主要资本主义国家开始兴起的标志是欧洲三大工人运动的出现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资本主义与封建主义的矛盾仍然是社会的主要矛盾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资本主义尚未完全战胜封建主义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5554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右图所示纲领性文献最早发表于</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在危机期间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仿佛是工业和商业全被毁灭了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这是什么缘故呢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因为社会上文明过度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生活资料太多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工业和商业太发达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资产阶级用什么办法来克服这种危机呢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一方面不得不消灭大量生产力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另一方面夺取新的市场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更加彻底地利用旧的市场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。对这一论断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它预见到了</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cs typeface="Times New Roman" panose="02020603050405020304" pitchFamily="18" charset="0"/>
              </a:rPr>
              <a:t>年的经济危机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经济危机只能通过消灭生产力来缓解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当时欧洲资本主义文明已经发展过度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资本主义生产关系会阻碍生产力进步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868144" y="3555999"/>
            <a:ext cx="359637" cy="361175"/>
          </a:xfrm>
          <a:prstGeom prst="rect">
            <a:avLst/>
          </a:prstGeom>
        </p:spPr>
      </p:pic>
    </p:spTree>
    <p:extLst>
      <p:ext uri="{BB962C8B-B14F-4D97-AF65-F5344CB8AC3E}">
        <p14:creationId xmlns:p14="http://schemas.microsoft.com/office/powerpoint/2010/main" xmlns="" val="14397313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本题考查《共产党宣言》的内容。题干材料强调的是发生经济危机时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资产阶级往往通过消灭生产力及夺取市场的方式减少过剩产品或转嫁经济危机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这均不利于生产力的进步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项正确。题干强调的是</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年《共产党宣言》对资本主义经济危机的分析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1929~1933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年的经济危机无关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从题干中提到的资产阶级解决经济危机的两种办法可知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项说法片面</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年的资本主义社会正处于工业革命时期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此时期资本主义制度总体上是适应生产力发展的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项表述不符合史实。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8318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马克思、恩格斯在《德意志意识形态》中说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各民族之间的相互关系取决于每一个民族的生产力、分工和内部交往的发展程度。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而且一个民族本身的整个内部结构都取决于它的生产以及内部和外部的交往的发展程度。一个民族的生产力发展的水平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最明显地表现在该民族分工的发展程度上。任何新的生产力都会引起分工的进一步发展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因为它不仅仅是现有生产力的量的增加。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该论著及其所阐述的思想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阐明了唯物主义历史观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为科学社会主义提供理论基础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是马克思和恩格斯初次合作的理论探索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充分肯定生产力在社会发展进程中的作用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a:t>
            </a:r>
            <a:r>
              <a:rPr lang="zh-CN" altLang="zh-CN" sz="2200" smtClean="0">
                <a:solidFill>
                  <a:srgbClr val="000000"/>
                </a:solidFill>
                <a:latin typeface="NEU-BZ-S92"/>
                <a:cs typeface="宋体" panose="02010600030101010101" pitchFamily="2" charset="-122"/>
              </a:rPr>
              <a:t>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92280" y="3537221"/>
            <a:ext cx="359637" cy="361175"/>
          </a:xfrm>
          <a:prstGeom prst="rect">
            <a:avLst/>
          </a:prstGeom>
        </p:spPr>
      </p:pic>
    </p:spTree>
    <p:extLst>
      <p:ext uri="{BB962C8B-B14F-4D97-AF65-F5344CB8AC3E}">
        <p14:creationId xmlns:p14="http://schemas.microsoft.com/office/powerpoint/2010/main" xmlns="" val="232761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该论著及其所阐述的思想阐明了生产力与生产关系相互作用的唯物主义历史观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《德意志意识形态》阐明了唯物主义历史观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为科学社会主义的形成提供了理论基础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《神圣家族》是马克思和恩格斯初次合作的理论探索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材料充分肯定了生产力在推动各民族之间及民族本身发展进程中的作用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66693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38058"/>
            <a:ext cx="8128000" cy="46628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根据它用某国文字发行的份数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不仅可以相当准确地判断该国工人运动的状况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而且可以相当准确地判断该国大工业发展的程度。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《四月提纲》</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《共产党宣言》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《大抗议书》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《人权宣言》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本题的关键信息是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相当准确地判断该国工人运动的状况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据此可知此文件是指导国际工人运动的文献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项虽然也是指导工人运动的文献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但仅局限于俄国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某国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不仅仅指俄国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两项均不是指导国际工人运动的文献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02917985"/>
              </p:ext>
            </p:extLst>
          </p:nvPr>
        </p:nvGraphicFramePr>
        <p:xfrm>
          <a:off x="1334131" y="2482505"/>
          <a:ext cx="1795462" cy="534988"/>
        </p:xfrm>
        <a:graphic>
          <a:graphicData uri="http://schemas.openxmlformats.org/presentationml/2006/ole">
            <p:oleObj spid="_x0000_s2051" name="文档" r:id="rId5" imgW="854704" imgH="254889" progId="Word.Document.12">
              <p:embed/>
            </p:oleObj>
          </a:graphicData>
        </a:graphic>
      </p:graphicFrame>
      <p:pic>
        <p:nvPicPr>
          <p:cNvPr id="6" name="图片 5"/>
          <p:cNvPicPr>
            <a:picLocks noChangeAspect="1"/>
          </p:cNvPicPr>
          <p:nvPr/>
        </p:nvPicPr>
        <p:blipFill>
          <a:blip r:embed="rId6"/>
          <a:stretch>
            <a:fillRect/>
          </a:stretch>
        </p:blipFill>
        <p:spPr>
          <a:xfrm>
            <a:off x="839481" y="2569411"/>
            <a:ext cx="359637" cy="361175"/>
          </a:xfrm>
          <a:prstGeom prst="rect">
            <a:avLst/>
          </a:prstGeom>
        </p:spPr>
      </p:pic>
    </p:spTree>
    <p:extLst>
      <p:ext uri="{BB962C8B-B14F-4D97-AF65-F5344CB8AC3E}">
        <p14:creationId xmlns:p14="http://schemas.microsoft.com/office/powerpoint/2010/main" xmlns="" val="1574026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27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28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新的力量和新的学说已经兴起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世纪正统的自由主义挑战。乌托邦式的以及其他的社会主义者已经发射了若干小排炮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现在轮到大炮开火了。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启蒙思想</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生物进化论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空想社会主义</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科学社会主义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本题关键信息有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小排炮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考查马克思主义的诞生。解题思路如下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004590754"/>
              </p:ext>
            </p:extLst>
          </p:nvPr>
        </p:nvGraphicFramePr>
        <p:xfrm>
          <a:off x="175791" y="3802063"/>
          <a:ext cx="7348537" cy="869950"/>
        </p:xfrm>
        <a:graphic>
          <a:graphicData uri="http://schemas.openxmlformats.org/presentationml/2006/ole">
            <p:oleObj spid="_x0000_s3075" name="文档" r:id="rId5" imgW="3472459" imgH="410055" progId="Word.Document.12">
              <p:embed/>
            </p:oleObj>
          </a:graphicData>
        </a:graphic>
      </p:graphicFrame>
      <p:sp>
        <p:nvSpPr>
          <p:cNvPr id="6" name="矩形 5"/>
          <p:cNvSpPr>
            <a:spLocks noChangeAspect="1"/>
          </p:cNvSpPr>
          <p:nvPr/>
        </p:nvSpPr>
        <p:spPr>
          <a:xfrm>
            <a:off x="508000" y="466994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解答本题的关键是对材料中提到的几种社会思潮的理解。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正统的自由主义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指西方资产阶级的政治学说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乌托邦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是指空想社会主义者的设想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小排炮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指空想社会主义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指科学社会主义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7524328" y="1783185"/>
            <a:ext cx="359637" cy="361175"/>
          </a:xfrm>
          <a:prstGeom prst="rect">
            <a:avLst/>
          </a:prstGeom>
        </p:spPr>
      </p:pic>
    </p:spTree>
    <p:extLst>
      <p:ext uri="{BB962C8B-B14F-4D97-AF65-F5344CB8AC3E}">
        <p14:creationId xmlns:p14="http://schemas.microsoft.com/office/powerpoint/2010/main" xmlns="" val="38361344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20</TotalTime>
  <Words>1248</Words>
  <Application>Microsoft Office PowerPoint</Application>
  <PresentationFormat>全屏显示(4:3)</PresentationFormat>
  <Paragraphs>89</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2021-06-17T16:23:33Z</dcterms:modified>
</cp:coreProperties>
</file>