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tags/tag140.xml" ContentType="application/vnd.openxmlformats-officedocument.presentationml.tags+xml"/>
  <Override PartName="/ppt/notesSlides/notesSlide2.xml" ContentType="application/vnd.openxmlformats-officedocument.presentationml.notesSlide+xml"/>
  <Override PartName="/ppt/tags/tag151.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slides/slide77.xml" ContentType="application/vnd.openxmlformats-officedocument.presentationml.slide+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Default Extension="png" ContentType="image/png"/>
  <Override PartName="/ppt/tags/tag170.xml" ContentType="application/vnd.openxmlformats-officedocument.presentationml.tags+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Masters/slideMaster5.xml" ContentType="application/vnd.openxmlformats-officedocument.presentationml.slideMaster+xml"/>
  <Override PartName="/ppt/slides/slide49.xml" ContentType="application/vnd.openxmlformats-officedocument.presentationml.slide+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tags/tag153.xml" ContentType="application/vnd.openxmlformats-officedocument.presentationml.tags+xml"/>
  <Override PartName="/ppt/notesSlides/notesSlide4.xml" ContentType="application/vnd.openxmlformats-officedocument.presentationml.notesSlide+xml"/>
  <Override PartName="/ppt/slides/slide38.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87.xml" ContentType="application/vnd.openxmlformats-officedocument.presentationml.tags+xml"/>
  <Override PartName="/ppt/slideLayouts/slideLayout62.xml" ContentType="application/vnd.openxmlformats-officedocument.presentationml.slideLayout+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slideLayouts/slideLayout51.xml" ContentType="application/vnd.openxmlformats-officedocument.presentationml.slideLayout+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slideLayouts/slideLayout40.xml" ContentType="application/vnd.openxmlformats-officedocument.presentationml.slideLayout+xml"/>
  <Override PartName="/ppt/tags/tag65.xml" ContentType="application/vnd.openxmlformats-officedocument.presentationml.tags+xml"/>
  <Override PartName="/ppt/tags/tag158.xml" ContentType="application/vnd.openxmlformats-officedocument.presentationml.tags+xml"/>
  <Override PartName="/ppt/tags/tag169.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tags/tag147.xml" ContentType="application/vnd.openxmlformats-officedocument.presentationml.tags+xml"/>
  <Override PartName="/ppt/slides/slide79.xml" ContentType="application/vnd.openxmlformats-officedocument.presentationml.slide+xml"/>
  <Override PartName="/ppt/tags/tag32.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61.xml" ContentType="application/vnd.openxmlformats-officedocument.presentationml.tags+xml"/>
  <Override PartName="/ppt/slideMasters/slideMaster2.xml" ContentType="application/vnd.openxmlformats-officedocument.presentationml.slideMaster+xml"/>
  <Override PartName="/ppt/slides/slide57.xml" ContentType="application/vnd.openxmlformats-officedocument.presentationml.slide+xml"/>
  <Override PartName="/ppt/tags/tag7.xml" ContentType="application/vnd.openxmlformats-officedocument.presentationml.tags+xml"/>
  <Override PartName="/ppt/tags/tag103.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9.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s/slide48.xml" ContentType="application/vnd.openxmlformats-officedocument.presentationml.slide+xml"/>
  <Override PartName="/ppt/slideLayouts/slideLayout58.xml" ContentType="application/vnd.openxmlformats-officedocument.presentationml.slideLayout+xml"/>
  <Override PartName="/ppt/tags/tag141.xml" ContentType="application/vnd.openxmlformats-officedocument.presentationml.tags+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168.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slides/slide78.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tags/tag102.xml" ContentType="application/vnd.openxmlformats-officedocument.presentationml.tags+xml"/>
  <Override PartName="/ppt/slideLayouts/slideLayout55.xml" ContentType="application/vnd.openxmlformats-officedocument.presentationml.slideLayout+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tags/tag47.xml" ContentType="application/vnd.openxmlformats-officedocument.presentationml.tags+xml"/>
  <Override PartName="/ppt/slideLayouts/slideLayout33.xml" ContentType="application/vnd.openxmlformats-officedocument.presentationml.slideLayout+xml"/>
  <Override PartName="/ppt/tags/tag94.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tags/tag143.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ags/tag132.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2"/>
    <p:sldMasterId id="2147483679" r:id="rId3"/>
    <p:sldMasterId id="2147483691" r:id="rId4"/>
    <p:sldMasterId id="2147483703" r:id="rId5"/>
  </p:sldMasterIdLst>
  <p:notesMasterIdLst>
    <p:notesMasterId r:id="rId86"/>
  </p:notesMasterIdLst>
  <p:handoutMasterIdLst>
    <p:handoutMasterId r:id="rId87"/>
  </p:handoutMasterIdLst>
  <p:sldIdLst>
    <p:sldId id="331" r:id="rId6"/>
    <p:sldId id="335" r:id="rId7"/>
    <p:sldId id="332" r:id="rId8"/>
    <p:sldId id="333" r:id="rId9"/>
    <p:sldId id="627" r:id="rId10"/>
    <p:sldId id="261" r:id="rId11"/>
    <p:sldId id="628" r:id="rId12"/>
    <p:sldId id="629" r:id="rId13"/>
    <p:sldId id="630" r:id="rId14"/>
    <p:sldId id="662" r:id="rId15"/>
    <p:sldId id="663" r:id="rId16"/>
    <p:sldId id="664" r:id="rId17"/>
    <p:sldId id="665" r:id="rId18"/>
    <p:sldId id="666" r:id="rId19"/>
    <p:sldId id="667" r:id="rId20"/>
    <p:sldId id="631" r:id="rId21"/>
    <p:sldId id="280" r:id="rId22"/>
    <p:sldId id="632" r:id="rId23"/>
    <p:sldId id="633" r:id="rId24"/>
    <p:sldId id="668" r:id="rId25"/>
    <p:sldId id="669" r:id="rId26"/>
    <p:sldId id="670" r:id="rId27"/>
    <p:sldId id="671" r:id="rId28"/>
    <p:sldId id="672" r:id="rId29"/>
    <p:sldId id="673" r:id="rId30"/>
    <p:sldId id="674" r:id="rId31"/>
    <p:sldId id="634" r:id="rId32"/>
    <p:sldId id="635" r:id="rId33"/>
    <p:sldId id="675" r:id="rId34"/>
    <p:sldId id="676" r:id="rId35"/>
    <p:sldId id="677" r:id="rId36"/>
    <p:sldId id="278" r:id="rId37"/>
    <p:sldId id="679" r:id="rId38"/>
    <p:sldId id="680" r:id="rId39"/>
    <p:sldId id="681" r:id="rId40"/>
    <p:sldId id="683" r:id="rId41"/>
    <p:sldId id="682" r:id="rId42"/>
    <p:sldId id="684" r:id="rId43"/>
    <p:sldId id="685" r:id="rId44"/>
    <p:sldId id="686" r:id="rId45"/>
    <p:sldId id="687" r:id="rId46"/>
    <p:sldId id="688" r:id="rId47"/>
    <p:sldId id="689" r:id="rId48"/>
    <p:sldId id="690" r:id="rId49"/>
    <p:sldId id="692" r:id="rId50"/>
    <p:sldId id="272" r:id="rId51"/>
    <p:sldId id="422" r:id="rId52"/>
    <p:sldId id="423" r:id="rId53"/>
    <p:sldId id="693" r:id="rId54"/>
    <p:sldId id="519" r:id="rId55"/>
    <p:sldId id="551" r:id="rId56"/>
    <p:sldId id="636" r:id="rId57"/>
    <p:sldId id="290" r:id="rId58"/>
    <p:sldId id="279" r:id="rId59"/>
    <p:sldId id="577" r:id="rId60"/>
    <p:sldId id="424" r:id="rId61"/>
    <p:sldId id="427" r:id="rId62"/>
    <p:sldId id="694" r:id="rId63"/>
    <p:sldId id="428" r:id="rId64"/>
    <p:sldId id="273" r:id="rId65"/>
    <p:sldId id="346" r:id="rId66"/>
    <p:sldId id="347" r:id="rId67"/>
    <p:sldId id="540" r:id="rId68"/>
    <p:sldId id="541" r:id="rId69"/>
    <p:sldId id="306" r:id="rId70"/>
    <p:sldId id="348" r:id="rId71"/>
    <p:sldId id="638" r:id="rId72"/>
    <p:sldId id="695" r:id="rId73"/>
    <p:sldId id="696" r:id="rId74"/>
    <p:sldId id="697" r:id="rId75"/>
    <p:sldId id="698" r:id="rId76"/>
    <p:sldId id="699" r:id="rId77"/>
    <p:sldId id="700" r:id="rId78"/>
    <p:sldId id="701" r:id="rId79"/>
    <p:sldId id="702" r:id="rId80"/>
    <p:sldId id="703" r:id="rId81"/>
    <p:sldId id="704" r:id="rId82"/>
    <p:sldId id="705" r:id="rId83"/>
    <p:sldId id="706" r:id="rId84"/>
    <p:sldId id="707" r:id="rId8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handoutMaster" Target="handoutMasters/handoutMaster1.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theme" Target="theme/theme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题型一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单项选择题</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材料型选择题</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题型一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单项选择题</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地图、历史图片型选择题</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题型一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单项选择题</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柱状、饼状图型选择题</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题型一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单项选择题</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曲线、折线图型选择题</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题型一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单项选择题</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邮票、报纸、漫画型选择题</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题型一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单项选择题</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数据表格型选择题</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20.xml"/><Relationship Id="rId16" Type="http://schemas.openxmlformats.org/officeDocument/2006/relationships/tags" Target="../tags/tag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tags" Target="../tags/tag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31.xml"/><Relationship Id="rId16" Type="http://schemas.openxmlformats.org/officeDocument/2006/relationships/tags" Target="../tags/tag66.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tags" Target="../tags/tag65.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4.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9.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theme" Target="../theme/theme5.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Layout" Target="../slideLayouts/slideLayout47.xml"/><Relationship Id="rId18" Type="http://schemas.openxmlformats.org/officeDocument/2006/relationships/slide" Target="slide45.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tags" Target="../tags/tag136.xml"/><Relationship Id="rId17" Type="http://schemas.openxmlformats.org/officeDocument/2006/relationships/slide" Target="slide2.xml"/><Relationship Id="rId2" Type="http://schemas.openxmlformats.org/officeDocument/2006/relationships/tags" Target="../tags/tag126.xml"/><Relationship Id="rId16" Type="http://schemas.openxmlformats.org/officeDocument/2006/relationships/slide" Target="slide54.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tags" Target="../tags/tag135.xml"/><Relationship Id="rId5" Type="http://schemas.openxmlformats.org/officeDocument/2006/relationships/tags" Target="../tags/tag129.xml"/><Relationship Id="rId15" Type="http://schemas.openxmlformats.org/officeDocument/2006/relationships/slide" Target="slide32.xml"/><Relationship Id="rId10" Type="http://schemas.openxmlformats.org/officeDocument/2006/relationships/tags" Target="../tags/tag134.xml"/><Relationship Id="rId19" Type="http://schemas.openxmlformats.org/officeDocument/2006/relationships/slide" Target="slide68.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slide" Target="slide16.xml"/></Relationships>
</file>

<file path=ppt/slides/_rels/slide1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5" Type="http://schemas.openxmlformats.org/officeDocument/2006/relationships/slide" Target="slide21.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41.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2.xml"/><Relationship Id="rId1" Type="http://schemas.openxmlformats.org/officeDocument/2006/relationships/tags" Target="../tags/tag14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4.xml"/><Relationship Id="rId1" Type="http://schemas.openxmlformats.org/officeDocument/2006/relationships/tags" Target="../tags/tag143.xml"/><Relationship Id="rId5" Type="http://schemas.openxmlformats.org/officeDocument/2006/relationships/image" Target="../media/image1.jpeg"/><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1.xml"/><Relationship Id="rId5" Type="http://schemas.openxmlformats.org/officeDocument/2006/relationships/slide" Target="slide7.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2.xml"/><Relationship Id="rId1" Type="http://schemas.openxmlformats.org/officeDocument/2006/relationships/tags" Target="../tags/tag145.xml"/><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6.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 Target="slide16.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xml"/><Relationship Id="rId1" Type="http://schemas.openxmlformats.org/officeDocument/2006/relationships/tags" Target="../tags/tag137.xml"/></Relationships>
</file>

<file path=ppt/slides/_rels/slide30.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Layout" Target="../slideLayouts/slideLayout3.xml"/><Relationship Id="rId5" Type="http://schemas.openxmlformats.org/officeDocument/2006/relationships/slide" Target="slide37.xml"/><Relationship Id="rId4" Type="http://schemas.openxmlformats.org/officeDocument/2006/relationships/slide" Target="slide35.xml"/></Relationships>
</file>

<file path=ppt/slides/_rels/slide3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Layout" Target="../slideLayouts/slideLayout3.xml"/><Relationship Id="rId1" Type="http://schemas.openxmlformats.org/officeDocument/2006/relationships/tags" Target="../tags/tag146.xml"/></Relationships>
</file>

<file path=ppt/slides/_rels/slide3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Layout" Target="../slideLayouts/slideLayout3.xml"/><Relationship Id="rId1" Type="http://schemas.openxmlformats.org/officeDocument/2006/relationships/tags" Target="../tags/tag147.xml"/></Relationships>
</file>

<file path=ppt/slides/_rels/slide35.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Layout" Target="../slideLayouts/slideLayout3.xml"/><Relationship Id="rId1" Type="http://schemas.openxmlformats.org/officeDocument/2006/relationships/tags" Target="../tags/tag148.xml"/><Relationship Id="rId4" Type="http://schemas.openxmlformats.org/officeDocument/2006/relationships/image" Target="../media/image18.jpeg"/></Relationships>
</file>

<file path=ppt/slides/_rels/slide36.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Layout" Target="../slideLayouts/slideLayout3.xml"/><Relationship Id="rId1" Type="http://schemas.openxmlformats.org/officeDocument/2006/relationships/tags" Target="../tags/tag149.xml"/><Relationship Id="rId4" Type="http://schemas.openxmlformats.org/officeDocument/2006/relationships/image" Target="../media/image19.jpeg"/></Relationships>
</file>

<file path=ppt/slides/_rels/slide3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 Target="slide32.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 Target="slide3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xml"/><Relationship Id="rId1" Type="http://schemas.openxmlformats.org/officeDocument/2006/relationships/tags" Target="../tags/tag138.xml"/></Relationships>
</file>

<file path=ppt/slides/_rels/slide4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 Target="slide32.xml"/><Relationship Id="rId1" Type="http://schemas.openxmlformats.org/officeDocument/2006/relationships/slideLayout" Target="../slideLayouts/slideLayout3.xml"/><Relationship Id="rId4" Type="http://schemas.openxmlformats.org/officeDocument/2006/relationships/image" Target="../media/image23.jpeg"/></Relationships>
</file>

<file path=ppt/slides/_rels/slide4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 Target="slide32.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 Target="slide3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 Target="slide3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 Target="slide32.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6.xml"/><Relationship Id="rId1" Type="http://schemas.openxmlformats.org/officeDocument/2006/relationships/slideLayout" Target="../slideLayouts/slideLayout4.xml"/><Relationship Id="rId5" Type="http://schemas.openxmlformats.org/officeDocument/2006/relationships/slide" Target="slide50.xml"/><Relationship Id="rId4" Type="http://schemas.openxmlformats.org/officeDocument/2006/relationships/slide" Target="slide48.xml"/></Relationships>
</file>

<file path=ppt/slides/_rels/slide4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Layout" Target="../slideLayouts/slideLayout4.xml"/><Relationship Id="rId1" Type="http://schemas.openxmlformats.org/officeDocument/2006/relationships/tags" Target="../tags/tag150.xml"/></Relationships>
</file>

<file path=ppt/slides/_rels/slide47.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Layout" Target="../slideLayouts/slideLayout4.xml"/><Relationship Id="rId1" Type="http://schemas.openxmlformats.org/officeDocument/2006/relationships/tags" Target="../tags/tag151.xml"/></Relationships>
</file>

<file path=ppt/slides/_rels/slide48.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Layout" Target="../slideLayouts/slideLayout4.xml"/><Relationship Id="rId1" Type="http://schemas.openxmlformats.org/officeDocument/2006/relationships/tags" Target="../tags/tag152.xml"/><Relationship Id="rId4" Type="http://schemas.openxmlformats.org/officeDocument/2006/relationships/image" Target="../media/image28.jpeg"/></Relationships>
</file>

<file path=ppt/slides/_rels/slide49.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xml"/><Relationship Id="rId1" Type="http://schemas.openxmlformats.org/officeDocument/2006/relationships/tags" Target="../tags/tag139.xml"/></Relationships>
</file>

<file path=ppt/slides/_rels/slide50.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Layout" Target="../slideLayouts/slideLayout4.xml"/><Relationship Id="rId1" Type="http://schemas.openxmlformats.org/officeDocument/2006/relationships/tags" Target="../tags/tag153.xml"/><Relationship Id="rId4" Type="http://schemas.openxmlformats.org/officeDocument/2006/relationships/image" Target="../media/image29.jpeg"/></Relationships>
</file>

<file path=ppt/slides/_rels/slide5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 Target="slide45.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 Target="slide45.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 Target="slide45.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slide" Target="slide59.xml"/><Relationship Id="rId5" Type="http://schemas.openxmlformats.org/officeDocument/2006/relationships/slide" Target="slide57.xml"/><Relationship Id="rId4" Type="http://schemas.openxmlformats.org/officeDocument/2006/relationships/slide" Target="slide56.xml"/></Relationships>
</file>

<file path=ppt/slides/_rels/slide55.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Layout" Target="../slideLayouts/slideLayout5.xml"/><Relationship Id="rId1" Type="http://schemas.openxmlformats.org/officeDocument/2006/relationships/tags" Target="../tags/tag154.xml"/></Relationships>
</file>

<file path=ppt/slides/_rels/slide56.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Layout" Target="../slideLayouts/slideLayout5.xml"/><Relationship Id="rId1" Type="http://schemas.openxmlformats.org/officeDocument/2006/relationships/tags" Target="../tags/tag155.xml"/></Relationships>
</file>

<file path=ppt/slides/_rels/slide57.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Layout" Target="../slideLayouts/slideLayout5.xml"/><Relationship Id="rId1" Type="http://schemas.openxmlformats.org/officeDocument/2006/relationships/tags" Target="../tags/tag156.xml"/><Relationship Id="rId4" Type="http://schemas.openxmlformats.org/officeDocument/2006/relationships/image" Target="../media/image33.jpeg"/></Relationships>
</file>

<file path=ppt/slides/_rels/slide58.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Layout" Target="../slideLayouts/slideLayout5.xml"/><Relationship Id="rId1" Type="http://schemas.openxmlformats.org/officeDocument/2006/relationships/tags" Target="../tags/tag157.xml"/><Relationship Id="rId4" Type="http://schemas.openxmlformats.org/officeDocument/2006/relationships/image" Target="../media/image34.jpeg"/></Relationships>
</file>

<file path=ppt/slides/_rels/slide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slide" Target="slide2.xml"/></Relationships>
</file>

<file path=ppt/slides/_rels/slide6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 Target="slide54.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 Target="slide54.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 Target="slide54.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slide" Target="slide54.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 Target="slide5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40.jpeg"/></Relationships>
</file>

<file path=ppt/slides/_rels/slide6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 Target="slide54.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 Target="slide54.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slide" Target="slide69.xml"/><Relationship Id="rId1" Type="http://schemas.openxmlformats.org/officeDocument/2006/relationships/slideLayout" Target="../slideLayouts/slideLayout6.xml"/><Relationship Id="rId5" Type="http://schemas.openxmlformats.org/officeDocument/2006/relationships/slide" Target="slide73.xml"/><Relationship Id="rId4" Type="http://schemas.openxmlformats.org/officeDocument/2006/relationships/slide" Target="slide71.xml"/></Relationships>
</file>

<file path=ppt/slides/_rels/slide69.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slideLayout" Target="../slideLayouts/slideLayout6.xml"/><Relationship Id="rId1" Type="http://schemas.openxmlformats.org/officeDocument/2006/relationships/tags" Target="../tags/tag158.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xml"/><Relationship Id="rId1" Type="http://schemas.openxmlformats.org/officeDocument/2006/relationships/tags" Target="../tags/tag140.xml"/></Relationships>
</file>

<file path=ppt/slides/_rels/slide70.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slideLayout" Target="../slideLayouts/slideLayout6.xml"/><Relationship Id="rId1" Type="http://schemas.openxmlformats.org/officeDocument/2006/relationships/tags" Target="../tags/tag159.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61.xml"/><Relationship Id="rId1" Type="http://schemas.openxmlformats.org/officeDocument/2006/relationships/tags" Target="../tags/tag160.xml"/><Relationship Id="rId4" Type="http://schemas.openxmlformats.org/officeDocument/2006/relationships/slide" Target="slide68.xml"/></Relationships>
</file>

<file path=ppt/slides/_rels/slide72.xml.rels><?xml version="1.0" encoding="UTF-8" standalone="yes"?>
<Relationships xmlns="http://schemas.openxmlformats.org/package/2006/relationships"><Relationship Id="rId2" Type="http://schemas.openxmlformats.org/officeDocument/2006/relationships/slide" Target="slide68.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63.xml"/><Relationship Id="rId1" Type="http://schemas.openxmlformats.org/officeDocument/2006/relationships/tags" Target="../tags/tag162.xml"/><Relationship Id="rId4" Type="http://schemas.openxmlformats.org/officeDocument/2006/relationships/slide" Target="slide68.xml"/></Relationships>
</file>

<file path=ppt/slides/_rels/slide74.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slideLayout" Target="../slideLayouts/slideLayout6.xml"/><Relationship Id="rId1" Type="http://schemas.openxmlformats.org/officeDocument/2006/relationships/tags" Target="../tags/tag164.xml"/></Relationships>
</file>

<file path=ppt/slides/_rels/slide75.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slideLayout" Target="../slideLayouts/slideLayout6.xml"/><Relationship Id="rId1" Type="http://schemas.openxmlformats.org/officeDocument/2006/relationships/tags" Target="../tags/tag165.xml"/></Relationships>
</file>

<file path=ppt/slides/_rels/slide76.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slideLayout" Target="../slideLayouts/slideLayout6.xml"/><Relationship Id="rId1" Type="http://schemas.openxmlformats.org/officeDocument/2006/relationships/tags" Target="../tags/tag166.xml"/></Relationships>
</file>

<file path=ppt/slides/_rels/slide77.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slideLayout" Target="../slideLayouts/slideLayout6.xml"/><Relationship Id="rId1" Type="http://schemas.openxmlformats.org/officeDocument/2006/relationships/tags" Target="../tags/tag167.xml"/></Relationships>
</file>

<file path=ppt/slides/_rels/slide78.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slideLayout" Target="../slideLayouts/slideLayout6.xml"/><Relationship Id="rId1" Type="http://schemas.openxmlformats.org/officeDocument/2006/relationships/tags" Target="../tags/tag168.xml"/></Relationships>
</file>

<file path=ppt/slides/_rels/slide79.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slideLayout" Target="../slideLayouts/slideLayout6.xml"/><Relationship Id="rId1" Type="http://schemas.openxmlformats.org/officeDocument/2006/relationships/tags" Target="../tags/tag169.xml"/></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slideLayout" Target="../slideLayouts/slideLayout6.xml"/><Relationship Id="rId1" Type="http://schemas.openxmlformats.org/officeDocument/2006/relationships/tags" Target="../tags/tag170.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文本框 5"/>
          <p:cNvSpPr txBox="1"/>
          <p:nvPr/>
        </p:nvSpPr>
        <p:spPr>
          <a:xfrm>
            <a:off x="1282700" y="909320"/>
            <a:ext cx="10796270" cy="1106805"/>
          </a:xfrm>
          <a:prstGeom prst="rect">
            <a:avLst/>
          </a:prstGeom>
          <a:noFill/>
          <a:ln w="9525">
            <a:noFill/>
          </a:ln>
        </p:spPr>
        <p:txBody>
          <a:bodyPr wrap="square" anchor="t">
            <a:spAutoFit/>
          </a:bodyPr>
          <a:lstStyle/>
          <a:p>
            <a:pPr algn="ctr">
              <a:lnSpc>
                <a:spcPct val="150000"/>
              </a:lnSpc>
            </a:pPr>
            <a:r>
              <a:rPr lang="zh-CN" altLang="en-US" sz="4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题型一</a:t>
            </a: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  单项选择题</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55" name="组合 54"/>
          <p:cNvGrpSpPr/>
          <p:nvPr/>
        </p:nvGrpSpPr>
        <p:grpSpPr>
          <a:xfrm>
            <a:off x="3439160" y="1896745"/>
            <a:ext cx="6264275" cy="4896485"/>
            <a:chOff x="4726" y="3079"/>
            <a:chExt cx="9865" cy="7711"/>
          </a:xfrm>
        </p:grpSpPr>
        <p:grpSp>
          <p:nvGrpSpPr>
            <p:cNvPr id="16" name="组合 15"/>
            <p:cNvGrpSpPr/>
            <p:nvPr/>
          </p:nvGrpSpPr>
          <p:grpSpPr>
            <a:xfrm>
              <a:off x="4745" y="4380"/>
              <a:ext cx="9808" cy="1259"/>
              <a:chOff x="3027246" y="1986474"/>
              <a:chExt cx="5990707" cy="902160"/>
            </a:xfrm>
          </p:grpSpPr>
          <p:sp>
            <p:nvSpPr>
              <p:cNvPr id="17" name="圆角矩形 6">
                <a:hlinkClick r:id=""/>
              </p:cNvPr>
              <p:cNvSpPr/>
              <p:nvPr>
                <p:custDataLst>
                  <p:tags r:id="rId11"/>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12"/>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zh-CN" altLang="en-US" sz="2800" b="1" strike="noStrike" noProof="1">
                    <a:solidFill>
                      <a:schemeClr val="bg1"/>
                    </a:solidFill>
                    <a:latin typeface="黑体" panose="02010609060101010101" pitchFamily="49" charset="-122"/>
                    <a:ea typeface="黑体" panose="02010609060101010101" pitchFamily="49" charset="-122"/>
                  </a:rPr>
                  <a:t>二</a:t>
                </a:r>
              </a:p>
            </p:txBody>
          </p:sp>
          <p:sp>
            <p:nvSpPr>
              <p:cNvPr id="19" name="文本框 2">
                <a:hlinkClick r:id="rId14" action="ppaction://hlinksldjump"/>
              </p:cNvPr>
              <p:cNvSpPr txBox="1"/>
              <p:nvPr/>
            </p:nvSpPr>
            <p:spPr>
              <a:xfrm>
                <a:off x="4055472" y="1986474"/>
                <a:ext cx="4838313" cy="831936"/>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地图、历史图片型选择题</a:t>
                </a:r>
              </a:p>
            </p:txBody>
          </p:sp>
          <p:sp>
            <p:nvSpPr>
              <p:cNvPr id="20" name="圆角矩形 19"/>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21" name="组合 20"/>
            <p:cNvGrpSpPr/>
            <p:nvPr/>
          </p:nvGrpSpPr>
          <p:grpSpPr>
            <a:xfrm>
              <a:off x="4726" y="5665"/>
              <a:ext cx="9808" cy="1259"/>
              <a:chOff x="3043127" y="3212301"/>
              <a:chExt cx="5992288" cy="912996"/>
            </a:xfrm>
          </p:grpSpPr>
          <p:sp>
            <p:nvSpPr>
              <p:cNvPr id="22" name="圆角矩形 6">
                <a:hlinkClick r:id="" action="ppaction://noaction"/>
              </p:cNvPr>
              <p:cNvSpPr/>
              <p:nvPr>
                <p:custDataLst>
                  <p:tags r:id="rId9"/>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3" name="椭圆 7"/>
              <p:cNvSpPr>
                <a:spLocks noChangeAspect="1"/>
              </p:cNvSpPr>
              <p:nvPr>
                <p:custDataLst>
                  <p:tags r:id="rId10"/>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zh-CN" altLang="en-US" sz="2800" b="1" noProof="1">
                    <a:solidFill>
                      <a:schemeClr val="bg1"/>
                    </a:solidFill>
                    <a:latin typeface="黑体" panose="02010609060101010101" pitchFamily="49" charset="-122"/>
                    <a:ea typeface="黑体" panose="02010609060101010101" pitchFamily="49" charset="-122"/>
                  </a:rPr>
                  <a:t>三</a:t>
                </a:r>
              </a:p>
            </p:txBody>
          </p:sp>
          <p:sp>
            <p:nvSpPr>
              <p:cNvPr id="24" name="文本框 16">
                <a:hlinkClick r:id="rId15" action="ppaction://hlinksldjump"/>
              </p:cNvPr>
              <p:cNvSpPr txBox="1"/>
              <p:nvPr/>
            </p:nvSpPr>
            <p:spPr>
              <a:xfrm>
                <a:off x="4326752" y="3212301"/>
                <a:ext cx="4519265" cy="841929"/>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柱状、饼状图型选择题</a:t>
                </a:r>
              </a:p>
            </p:txBody>
          </p:sp>
          <p:sp>
            <p:nvSpPr>
              <p:cNvPr id="25" name="圆角矩形 24"/>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26" name="组合 25"/>
            <p:cNvGrpSpPr/>
            <p:nvPr/>
          </p:nvGrpSpPr>
          <p:grpSpPr>
            <a:xfrm>
              <a:off x="4767" y="8274"/>
              <a:ext cx="9808" cy="1259"/>
              <a:chOff x="3027246" y="4400809"/>
              <a:chExt cx="5990707" cy="927813"/>
            </a:xfrm>
          </p:grpSpPr>
          <p:sp>
            <p:nvSpPr>
              <p:cNvPr id="27" name="圆角矩形 6"/>
              <p:cNvSpPr/>
              <p:nvPr>
                <p:custDataLst>
                  <p:tags r:id="rId7"/>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8" name="椭圆 7"/>
              <p:cNvSpPr>
                <a:spLocks noChangeAspect="1"/>
              </p:cNvSpPr>
              <p:nvPr>
                <p:custDataLst>
                  <p:tags r:id="rId8"/>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zh-CN" altLang="en-US" sz="2800" b="1" noProof="1">
                    <a:solidFill>
                      <a:schemeClr val="bg1"/>
                    </a:solidFill>
                    <a:latin typeface="黑体" panose="02010609060101010101" pitchFamily="49" charset="-122"/>
                    <a:ea typeface="黑体" panose="02010609060101010101" pitchFamily="49" charset="-122"/>
                  </a:rPr>
                  <a:t>五</a:t>
                </a:r>
              </a:p>
            </p:txBody>
          </p:sp>
          <p:sp>
            <p:nvSpPr>
              <p:cNvPr id="29" name="文本框 16">
                <a:hlinkClick r:id="rId16" action="ppaction://hlinksldjump"/>
              </p:cNvPr>
              <p:cNvSpPr txBox="1"/>
              <p:nvPr/>
            </p:nvSpPr>
            <p:spPr>
              <a:xfrm>
                <a:off x="4391159" y="4400809"/>
                <a:ext cx="4461269" cy="855592"/>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邮票、报纸、漫画型选择题</a:t>
                </a:r>
              </a:p>
            </p:txBody>
          </p:sp>
          <p:sp>
            <p:nvSpPr>
              <p:cNvPr id="30" name="圆角矩形 29"/>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31" name="组合 30"/>
            <p:cNvGrpSpPr/>
            <p:nvPr/>
          </p:nvGrpSpPr>
          <p:grpSpPr>
            <a:xfrm>
              <a:off x="4767" y="3079"/>
              <a:ext cx="9808" cy="1257"/>
              <a:chOff x="3027246" y="1967738"/>
              <a:chExt cx="5990707" cy="920896"/>
            </a:xfrm>
          </p:grpSpPr>
          <p:sp>
            <p:nvSpPr>
              <p:cNvPr id="32" name="圆角矩形 6">
                <a:hlinkClick r:id=""/>
              </p:cNvPr>
              <p:cNvSpPr/>
              <p:nvPr>
                <p:custDataLst>
                  <p:tags r:id="rId5"/>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3" name="椭圆 7"/>
              <p:cNvSpPr>
                <a:spLocks noChangeAspect="1"/>
              </p:cNvSpPr>
              <p:nvPr>
                <p:custDataLst>
                  <p:tags r:id="rId6"/>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zh-CN" altLang="en-US" sz="2800" b="1" strike="noStrike" noProof="1">
                    <a:solidFill>
                      <a:schemeClr val="bg1"/>
                    </a:solidFill>
                    <a:latin typeface="黑体" panose="02010609060101010101" pitchFamily="49" charset="-122"/>
                    <a:ea typeface="黑体" panose="02010609060101010101" pitchFamily="49" charset="-122"/>
                  </a:rPr>
                  <a:t>一</a:t>
                </a:r>
              </a:p>
            </p:txBody>
          </p:sp>
          <p:sp>
            <p:nvSpPr>
              <p:cNvPr id="36" name="文本框 2">
                <a:hlinkClick r:id="rId17" action="ppaction://hlinksldjump"/>
              </p:cNvPr>
              <p:cNvSpPr txBox="1"/>
              <p:nvPr/>
            </p:nvSpPr>
            <p:spPr>
              <a:xfrm>
                <a:off x="4055472" y="1967738"/>
                <a:ext cx="4838313" cy="850565"/>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材料型选择题</a:t>
                </a:r>
              </a:p>
            </p:txBody>
          </p:sp>
          <p:sp>
            <p:nvSpPr>
              <p:cNvPr id="37" name="圆角矩形 36"/>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40" name="组合 39"/>
            <p:cNvGrpSpPr/>
            <p:nvPr/>
          </p:nvGrpSpPr>
          <p:grpSpPr>
            <a:xfrm>
              <a:off x="4750" y="6957"/>
              <a:ext cx="9808" cy="1285"/>
              <a:chOff x="3043127" y="3212301"/>
              <a:chExt cx="5992288" cy="912996"/>
            </a:xfrm>
          </p:grpSpPr>
          <p:sp>
            <p:nvSpPr>
              <p:cNvPr id="41" name="圆角矩形 6">
                <a:hlinkClick r:id="" action="ppaction://noaction"/>
              </p:cNvPr>
              <p:cNvSpPr/>
              <p:nvPr>
                <p:custDataLst>
                  <p:tags r:id="rId3"/>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4" name="椭圆 7"/>
              <p:cNvSpPr>
                <a:spLocks noChangeAspect="1"/>
              </p:cNvSpPr>
              <p:nvPr>
                <p:custDataLst>
                  <p:tags r:id="rId4"/>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zh-CN" altLang="en-US" sz="2800" b="1" noProof="1">
                    <a:solidFill>
                      <a:schemeClr val="bg1"/>
                    </a:solidFill>
                    <a:latin typeface="黑体" panose="02010609060101010101" pitchFamily="49" charset="-122"/>
                    <a:ea typeface="黑体" panose="02010609060101010101" pitchFamily="49" charset="-122"/>
                  </a:rPr>
                  <a:t>四</a:t>
                </a:r>
              </a:p>
            </p:txBody>
          </p:sp>
          <p:sp>
            <p:nvSpPr>
              <p:cNvPr id="48" name="文本框 16">
                <a:hlinkClick r:id="rId18" action="ppaction://hlinksldjump"/>
              </p:cNvPr>
              <p:cNvSpPr txBox="1"/>
              <p:nvPr/>
            </p:nvSpPr>
            <p:spPr>
              <a:xfrm>
                <a:off x="4342026" y="3212301"/>
                <a:ext cx="4489328" cy="82489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曲线、折线图型选择题</a:t>
                </a:r>
              </a:p>
            </p:txBody>
          </p:sp>
          <p:sp>
            <p:nvSpPr>
              <p:cNvPr id="49" name="圆角矩形 48"/>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50" name="组合 49"/>
            <p:cNvGrpSpPr/>
            <p:nvPr/>
          </p:nvGrpSpPr>
          <p:grpSpPr>
            <a:xfrm>
              <a:off x="4783" y="9532"/>
              <a:ext cx="9808" cy="1259"/>
              <a:chOff x="3027246" y="4400809"/>
              <a:chExt cx="5990707" cy="927813"/>
            </a:xfrm>
          </p:grpSpPr>
          <p:sp>
            <p:nvSpPr>
              <p:cNvPr id="51" name="圆角矩形 6"/>
              <p:cNvSpPr/>
              <p:nvPr>
                <p:custDataLst>
                  <p:tags r:id="rId1"/>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52" name="椭圆 7"/>
              <p:cNvSpPr>
                <a:spLocks noChangeAspect="1"/>
              </p:cNvSpPr>
              <p:nvPr>
                <p:custDataLst>
                  <p:tags r:id="rId2"/>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zh-CN" altLang="en-US" sz="2800" b="1" noProof="1">
                    <a:solidFill>
                      <a:schemeClr val="bg1"/>
                    </a:solidFill>
                    <a:latin typeface="黑体" panose="02010609060101010101" pitchFamily="49" charset="-122"/>
                    <a:ea typeface="黑体" panose="02010609060101010101" pitchFamily="49" charset="-122"/>
                  </a:rPr>
                  <a:t>六</a:t>
                </a:r>
              </a:p>
            </p:txBody>
          </p:sp>
          <p:sp>
            <p:nvSpPr>
              <p:cNvPr id="53" name="文本框 16">
                <a:hlinkClick r:id="rId19" action="ppaction://hlinksldjump"/>
              </p:cNvPr>
              <p:cNvSpPr txBox="1"/>
              <p:nvPr/>
            </p:nvSpPr>
            <p:spPr>
              <a:xfrm>
                <a:off x="4391158" y="4400809"/>
                <a:ext cx="4402021" cy="855592"/>
              </a:xfrm>
              <a:prstGeom prst="rect">
                <a:avLst/>
              </a:prstGeom>
              <a:noFill/>
              <a:ln w="9525">
                <a:noFill/>
              </a:ln>
            </p:spPr>
            <p:txBody>
              <a:bodyPr wrap="square" anchor="t">
                <a:spAutoFit/>
              </a:bodyPr>
              <a:lstStyle/>
              <a:p>
                <a:pPr>
                  <a:lnSpc>
                    <a:spcPct val="150000"/>
                  </a:lnSpc>
                </a:pPr>
                <a:r>
                  <a:rPr lang="en-US" altLang="zh-CN"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    </a:t>
                </a: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数据表格型选择题</a:t>
                </a:r>
              </a:p>
            </p:txBody>
          </p:sp>
          <p:sp>
            <p:nvSpPr>
              <p:cNvPr id="54" name="圆角矩形 5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a:hlinkClick r:id=""/>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1083310" y="1442085"/>
            <a:ext cx="9907905"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保定模拟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世纪中叶的欧洲</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重大的政治问题一向都是依靠武力加以解决的。德意志帝国是在以武力建立的新的国际结构中唯一最强大和最显赫的国家</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但所有欧洲国家都得出了结论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大规模的军事力量对它们的民族生存是不可或缺的。”此段材料分析的是（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174750" y="4025583"/>
            <a:ext cx="5080000" cy="2306955"/>
          </a:xfrm>
          <a:prstGeom prst="rect">
            <a:avLst/>
          </a:prstGeom>
          <a:noFill/>
          <a:ln w="9525">
            <a:noFill/>
          </a:ln>
        </p:spPr>
        <p:txBody>
          <a:bodyPr>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第一次世界大战的爆发原因</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第二次世界大战的爆发原因</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德国是两次世界大战的元凶</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欧洲是两次世界大战的元凶</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9872300" y="323269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a:hlinkClick r:id=""/>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782955" y="1430655"/>
            <a:ext cx="10667365" cy="286131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邢台模拟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战后初期</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西欧各国痛感苏联的威胁</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不得不依赖美国的保护</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这又导致了西欧与美国之间的政治不平等</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经济上受约束</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失去了往日大国的地位。它们认识到单靠一国的力量无法与美苏抗衡</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因此只有加强各国之间的联合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才能维护他们在欧洲乃至世界上的地位</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五六十年代西欧经济迅猛发展</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使得联合的呼声更为高涨。这表明欧洲联合的原因是（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788035" y="4334193"/>
            <a:ext cx="5080000" cy="2306955"/>
          </a:xfrm>
          <a:prstGeom prst="rect">
            <a:avLst/>
          </a:prstGeom>
          <a:noFill/>
          <a:ln w="9525">
            <a:noFill/>
          </a:ln>
        </p:spPr>
        <p:txBody>
          <a:bodyPr>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杜鲁门主义的出台</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马歇尔计划的推行</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两极格局的结束</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战后国际形势与西欧地位的变化</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9872300" y="378324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55891" y="1592086"/>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78205" y="1644650"/>
            <a:ext cx="10436225"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石家庄模拟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1688</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年到</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1720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伦敦完成了金融革命</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建立了一套有效的政府信用制度。这些经济制度的变革进一步推动了近代英国技术变革和经济增长</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导致了工业革命的发生。可见</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工业革命始于英国主要得益于（</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066165" y="4645025"/>
            <a:ext cx="628713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思想解放</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制度变革</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技术积累</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殖民扩张</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2024335" y="344669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a:hlinkClick r:id=""/>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1103630" y="1709420"/>
            <a:ext cx="10058400"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张家口模拟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列宁曾指出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“任何一个国家没有像俄国那样严重地受到战争的磨难</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由于许多历史原因</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俄国比其他国家落后得多。战争带给它的困难特别大。沙皇制度腐朽透顶</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使得俄国革命比其他国家先爆发。”这段话主要揭示了十月革命的（</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191260" y="4625340"/>
            <a:ext cx="672401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爆发原因</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成功原因</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历史意义</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发展历程</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6830650" y="348923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a:hlinkClick r:id=""/>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1248410" y="1672590"/>
            <a:ext cx="9471025" cy="175323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保定定兴月考</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亚历山大二世在俄国国务会议最后审查改革方案时说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“诸位会深信</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凡能够维护地主利益的措施</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都一一地做到了。”从材料中可以得出的正确结论是</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这场改革（</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365250" y="3884613"/>
            <a:ext cx="5080000" cy="2306955"/>
          </a:xfrm>
          <a:prstGeom prst="rect">
            <a:avLst/>
          </a:prstGeom>
          <a:noFill/>
          <a:ln w="9525">
            <a:noFill/>
          </a:ln>
        </p:spPr>
        <p:txBody>
          <a:bodyPr>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使农奴在法律上成为自由人</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是资产阶级性质的改革</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保留了大量的封建残余</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使俄国走上资本主义道路</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9129350" y="290948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a:hlinkClick r:id=""/>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1111885" y="1631950"/>
            <a:ext cx="9605645"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9.1919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位于北京的英美侨民协会认为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“巴黎和会关于山东问题的决议……将极其严重地妨碍中国和其他国家的经济利益的发展”</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担心“日本现在代替德国</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那么这种罪恶的后果还将大大加重”。可见</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日本占领山东（</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220470" y="4211638"/>
            <a:ext cx="5080000" cy="2306955"/>
          </a:xfrm>
          <a:prstGeom prst="rect">
            <a:avLst/>
          </a:prstGeom>
          <a:noFill/>
          <a:ln w="9525">
            <a:noFill/>
          </a:ln>
        </p:spPr>
        <p:txBody>
          <a:bodyPr>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破坏了中国领土完整的状况</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使中国半殖民地化程度大大加深</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损害了英、美在华经济利益</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引发了五四运动</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4098245" y="343653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575560" y="1118235"/>
            <a:ext cx="6364605" cy="5375910"/>
            <a:chOff x="4056" y="1761"/>
            <a:chExt cx="10023" cy="8466"/>
          </a:xfrm>
        </p:grpSpPr>
        <p:grpSp>
          <p:nvGrpSpPr>
            <p:cNvPr id="14" name="组合 13"/>
            <p:cNvGrpSpPr/>
            <p:nvPr/>
          </p:nvGrpSpPr>
          <p:grpSpPr>
            <a:xfrm>
              <a:off x="4056" y="1761"/>
              <a:ext cx="5910" cy="8466"/>
              <a:chOff x="2722" y="1761"/>
              <a:chExt cx="5910" cy="8466"/>
            </a:xfrm>
          </p:grpSpPr>
          <p:sp>
            <p:nvSpPr>
              <p:cNvPr id="2" name="圆角矩形 1"/>
              <p:cNvSpPr/>
              <p:nvPr/>
            </p:nvSpPr>
            <p:spPr>
              <a:xfrm>
                <a:off x="2722" y="3397"/>
                <a:ext cx="5291" cy="5073"/>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 name="文本框 3"/>
              <p:cNvSpPr txBox="1"/>
              <p:nvPr/>
            </p:nvSpPr>
            <p:spPr>
              <a:xfrm>
                <a:off x="3194" y="4175"/>
                <a:ext cx="4350" cy="3343"/>
              </a:xfrm>
              <a:prstGeom prst="rect">
                <a:avLst/>
              </a:prstGeom>
              <a:noFill/>
            </p:spPr>
            <p:txBody>
              <a:bodyPr wrap="square" rtlCol="0">
                <a:spAutoFit/>
              </a:bodyPr>
              <a:lstStyle/>
              <a:p>
                <a:pPr algn="ctr"/>
                <a:r>
                  <a:rPr 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地图、历史图片型</a:t>
                </a:r>
              </a:p>
              <a:p>
                <a:pPr algn="ctr"/>
                <a:r>
                  <a:rPr 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选择题</a:t>
                </a:r>
              </a:p>
            </p:txBody>
          </p:sp>
          <p:sp>
            <p:nvSpPr>
              <p:cNvPr id="10" name="圆角矩形 9"/>
              <p:cNvSpPr/>
              <p:nvPr/>
            </p:nvSpPr>
            <p:spPr>
              <a:xfrm>
                <a:off x="7816" y="2587"/>
                <a:ext cx="452" cy="7640"/>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三角形 7"/>
              <p:cNvSpPr/>
              <p:nvPr/>
            </p:nvSpPr>
            <p:spPr>
              <a:xfrm>
                <a:off x="7497" y="1761"/>
                <a:ext cx="1135" cy="978"/>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2" name="组合 11"/>
            <p:cNvGrpSpPr/>
            <p:nvPr/>
          </p:nvGrpSpPr>
          <p:grpSpPr>
            <a:xfrm>
              <a:off x="10863" y="3941"/>
              <a:ext cx="3216" cy="4448"/>
              <a:chOff x="8632" y="3987"/>
              <a:chExt cx="3216" cy="4448"/>
            </a:xfrm>
          </p:grpSpPr>
          <p:grpSp>
            <p:nvGrpSpPr>
              <p:cNvPr id="13" name="组合 12"/>
              <p:cNvGrpSpPr/>
              <p:nvPr/>
            </p:nvGrpSpPr>
            <p:grpSpPr>
              <a:xfrm>
                <a:off x="8632" y="3987"/>
                <a:ext cx="3216" cy="1916"/>
                <a:chOff x="7620" y="2931"/>
                <a:chExt cx="3216" cy="1916"/>
              </a:xfrm>
            </p:grpSpPr>
            <p:sp>
              <p:nvSpPr>
                <p:cNvPr id="18" name="文本框 2">
                  <a:hlinkClick r:id="rId2" action="ppaction://hlinksldjump"/>
                </p:cNvPr>
                <p:cNvSpPr txBox="1"/>
                <p:nvPr/>
              </p:nvSpPr>
              <p:spPr>
                <a:xfrm>
                  <a:off x="7620" y="2931"/>
                  <a:ext cx="3153"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  类型解读</a:t>
                  </a:r>
                </a:p>
              </p:txBody>
            </p:sp>
            <p:sp>
              <p:nvSpPr>
                <p:cNvPr id="20" name="文本框 2">
                  <a:hlinkClick r:id="rId3" action="ppaction://hlinksldjump"/>
                </p:cNvPr>
                <p:cNvSpPr txBox="1"/>
                <p:nvPr/>
              </p:nvSpPr>
              <p:spPr>
                <a:xfrm>
                  <a:off x="8136" y="4122"/>
                  <a:ext cx="2700"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答题指导</a:t>
                  </a:r>
                </a:p>
              </p:txBody>
            </p:sp>
          </p:grpSp>
          <p:sp>
            <p:nvSpPr>
              <p:cNvPr id="16" name="文本框 2">
                <a:hlinkClick r:id="rId4" action="ppaction://hlinksldjump"/>
              </p:cNvPr>
              <p:cNvSpPr txBox="1"/>
              <p:nvPr/>
            </p:nvSpPr>
            <p:spPr>
              <a:xfrm>
                <a:off x="8632" y="6427"/>
                <a:ext cx="3153"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  典例精讲</a:t>
                </a:r>
              </a:p>
            </p:txBody>
          </p:sp>
          <p:sp>
            <p:nvSpPr>
              <p:cNvPr id="17" name="文本框 2">
                <a:hlinkClick r:id="rId5" action="ppaction://hlinksldjump"/>
              </p:cNvPr>
              <p:cNvSpPr txBox="1"/>
              <p:nvPr/>
            </p:nvSpPr>
            <p:spPr>
              <a:xfrm>
                <a:off x="8672" y="7710"/>
                <a:ext cx="3153"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  针对训练</a:t>
                </a:r>
              </a:p>
            </p:txBody>
          </p:sp>
        </p:gr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2" name="组合 1"/>
          <p:cNvGrpSpPr/>
          <p:nvPr/>
        </p:nvGrpSpPr>
        <p:grpSpPr>
          <a:xfrm>
            <a:off x="1006402" y="2775621"/>
            <a:ext cx="2566036" cy="580390"/>
            <a:chOff x="2455866" y="664168"/>
            <a:chExt cx="2151071" cy="580390"/>
          </a:xfrm>
        </p:grpSpPr>
        <p:sp>
          <p:nvSpPr>
            <p:cNvPr id="10" name="圆角矩形 6">
              <a:hlinkClick r:id=""/>
            </p:cNvPr>
            <p:cNvSpPr/>
            <p:nvPr>
              <p:custDataLst>
                <p:tags r:id="rId1"/>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类型解读</a:t>
              </a:r>
            </a:p>
          </p:txBody>
        </p:sp>
        <p:sp>
          <p:nvSpPr>
            <p:cNvPr id="9" name="圆角矩形 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889000" y="3439795"/>
            <a:ext cx="10258425" cy="2748280"/>
          </a:xfrm>
          <a:prstGeom prst="rect">
            <a:avLst/>
          </a:prstGeom>
          <a:noFill/>
          <a:ln w="9525">
            <a:noFill/>
          </a:ln>
        </p:spPr>
        <p:txBody>
          <a:bodyPr wrap="square">
            <a:spAutoFit/>
          </a:bodyPr>
          <a:lstStyle/>
          <a:p>
            <a:pPr indent="0">
              <a:lnSpc>
                <a:spcPct val="18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此类选择题往往需要通过地图、历史图片中的关键信息解题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一方面考查我们对历史知识的掌握和理解</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另一方面考查我们运用地图、历史图片分析和解决问题的能力。这类选择题的设问</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多依据地图、历史图片考查相关史实</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或进一步深入考查相关史实的背景、原因、影响、作用等。</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pSp>
        <p:nvGrpSpPr>
          <p:cNvPr id="11" name="组合 10"/>
          <p:cNvGrpSpPr/>
          <p:nvPr/>
        </p:nvGrpSpPr>
        <p:grpSpPr>
          <a:xfrm>
            <a:off x="2586990" y="1559560"/>
            <a:ext cx="6847841" cy="883920"/>
            <a:chOff x="2291138" y="2250040"/>
            <a:chExt cx="6015127" cy="729465"/>
          </a:xfrm>
        </p:grpSpPr>
        <p:sp>
          <p:nvSpPr>
            <p:cNvPr id="12" name="圆角矩形 11"/>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180"/>
              <a:ext cx="5342441" cy="53871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 </a:t>
              </a:r>
              <a:r>
                <a:rPr kumimoji="1" lang="zh-CN" altLang="en-US" sz="3600" b="1" dirty="0">
                  <a:latin typeface="黑体" panose="02010609060101010101" pitchFamily="49" charset="-122"/>
                  <a:ea typeface="黑体" panose="02010609060101010101" pitchFamily="49" charset="-122"/>
                </a:rPr>
                <a:t>地图、历史图片型选择题</a:t>
              </a:r>
            </a:p>
          </p:txBody>
        </p:sp>
        <p:sp>
          <p:nvSpPr>
            <p:cNvPr id="13" name="椭圆 1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二</a:t>
              </a: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6" name="组合 35"/>
          <p:cNvGrpSpPr/>
          <p:nvPr/>
        </p:nvGrpSpPr>
        <p:grpSpPr>
          <a:xfrm>
            <a:off x="553720" y="1212850"/>
            <a:ext cx="2566035" cy="580390"/>
            <a:chOff x="2455866" y="664168"/>
            <a:chExt cx="2151071" cy="580390"/>
          </a:xfrm>
        </p:grpSpPr>
        <p:sp>
          <p:nvSpPr>
            <p:cNvPr id="10" name="圆角矩形 6">
              <a:hlinkClick r:id=""/>
            </p:cNvPr>
            <p:cNvSpPr/>
            <p:nvPr>
              <p:custDataLst>
                <p:tags r:id="rId1"/>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答题指导</a:t>
              </a: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2" name="文本框 1"/>
          <p:cNvSpPr txBox="1"/>
          <p:nvPr/>
        </p:nvSpPr>
        <p:spPr>
          <a:xfrm>
            <a:off x="330200" y="1820545"/>
            <a:ext cx="11555095" cy="4887595"/>
          </a:xfrm>
          <a:prstGeom prst="rect">
            <a:avLst/>
          </a:prstGeom>
          <a:noFill/>
          <a:ln w="9525">
            <a:noFill/>
          </a:ln>
        </p:spPr>
        <p:txBody>
          <a:bodyPr wrap="square">
            <a:spAutoFit/>
          </a:bodyPr>
          <a:lstStyle/>
          <a:p>
            <a:pPr indent="0">
              <a:lnSpc>
                <a:spcPct val="13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解答此类问题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可从以下方面思考分析</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第一</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仔细审读题干</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找到问题切入点。解答此类试题不要被地图、历史图片的丰富信息所吸引</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一上来直奔地图、历史图片</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必须要先仔细审读题干</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明白问题的指向</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这样才能有的放矢。</a:t>
            </a:r>
          </a:p>
          <a:p>
            <a:pPr indent="0">
              <a:lnSpc>
                <a:spcPct val="13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带着问题从地图、历史图片中最大限度地获取有效信息。地图、历史图片中包含的信息非常丰富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不仅包括其本身</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也包括题干对它们进行的文字说明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以及名称、来源等</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尽量做到图文并重</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提炼出完整的信息。</a:t>
            </a:r>
          </a:p>
          <a:p>
            <a:pPr indent="0">
              <a:lnSpc>
                <a:spcPct val="13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第三</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把获取的信息与所学知识相结合。在准确提炼出地图、历史图片中信息的基础上</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再以教材内容为依托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弄清地图、历史图片的含义及其所包含的隐性知识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形成对它们的完整认识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最终确定正确答案。</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6" name="组合 35"/>
          <p:cNvGrpSpPr/>
          <p:nvPr/>
        </p:nvGrpSpPr>
        <p:grpSpPr>
          <a:xfrm>
            <a:off x="802005" y="1534160"/>
            <a:ext cx="2566035" cy="580390"/>
            <a:chOff x="2455866" y="664168"/>
            <a:chExt cx="2151071" cy="580390"/>
          </a:xfrm>
        </p:grpSpPr>
        <p:sp>
          <p:nvSpPr>
            <p:cNvPr id="10" name="圆角矩形 6">
              <a:hlinkClick r:id=""/>
            </p:cNvPr>
            <p:cNvSpPr/>
            <p:nvPr>
              <p:custDataLst>
                <p:tags r:id="rId2"/>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典例精讲</a:t>
              </a: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2" name="文本框 1"/>
          <p:cNvSpPr txBox="1"/>
          <p:nvPr/>
        </p:nvSpPr>
        <p:spPr>
          <a:xfrm>
            <a:off x="744220" y="2294890"/>
            <a:ext cx="5918835" cy="175323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唐山丰南区期末</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读右图</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该示意图反映的是中国近代史上的哪一重大事件（</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808990" y="4117975"/>
            <a:ext cx="2243455"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武昌起义　　　　　　</a:t>
            </a: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南昌起义　　　　　　　</a:t>
            </a: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北伐战争　</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秋收起义</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678" name="09.jpg" descr="id:2147520694;FounderCES"/>
          <p:cNvPicPr>
            <a:picLocks noChangeAspect="1"/>
          </p:cNvPicPr>
          <p:nvPr>
            <p:custDataLst>
              <p:tags r:id="rId1"/>
            </p:custDataLst>
          </p:nvPr>
        </p:nvPicPr>
        <p:blipFill>
          <a:blip r:embed="rId5"/>
          <a:stretch>
            <a:fillRect/>
          </a:stretch>
        </p:blipFill>
        <p:spPr>
          <a:xfrm>
            <a:off x="7050405" y="2114550"/>
            <a:ext cx="3544570" cy="434403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575560" y="1118235"/>
            <a:ext cx="6364605" cy="5375910"/>
            <a:chOff x="4056" y="1761"/>
            <a:chExt cx="10023" cy="8466"/>
          </a:xfrm>
        </p:grpSpPr>
        <p:grpSp>
          <p:nvGrpSpPr>
            <p:cNvPr id="14" name="组合 13"/>
            <p:cNvGrpSpPr/>
            <p:nvPr/>
          </p:nvGrpSpPr>
          <p:grpSpPr>
            <a:xfrm>
              <a:off x="4056" y="1761"/>
              <a:ext cx="5909" cy="8466"/>
              <a:chOff x="2722" y="1761"/>
              <a:chExt cx="5909" cy="8466"/>
            </a:xfrm>
          </p:grpSpPr>
          <p:sp>
            <p:nvSpPr>
              <p:cNvPr id="3" name="圆角矩形 2"/>
              <p:cNvSpPr/>
              <p:nvPr/>
            </p:nvSpPr>
            <p:spPr>
              <a:xfrm>
                <a:off x="2722" y="3397"/>
                <a:ext cx="5291" cy="5073"/>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3741" y="4681"/>
                <a:ext cx="3395" cy="2276"/>
              </a:xfrm>
              <a:prstGeom prst="rect">
                <a:avLst/>
              </a:prstGeom>
              <a:noFill/>
            </p:spPr>
            <p:txBody>
              <a:bodyPr wrap="square" rtlCol="0">
                <a:spAutoFit/>
              </a:bodyPr>
              <a:lstStyle/>
              <a:p>
                <a:r>
                  <a:rPr 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材料型</a:t>
                </a:r>
              </a:p>
              <a:p>
                <a:r>
                  <a:rPr 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选择题</a:t>
                </a:r>
              </a:p>
            </p:txBody>
          </p:sp>
          <p:sp>
            <p:nvSpPr>
              <p:cNvPr id="4" name="圆角矩形 3"/>
              <p:cNvSpPr/>
              <p:nvPr/>
            </p:nvSpPr>
            <p:spPr>
              <a:xfrm>
                <a:off x="7816" y="2587"/>
                <a:ext cx="452" cy="7640"/>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7497" y="1761"/>
                <a:ext cx="1135" cy="978"/>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2" name="组合 11"/>
            <p:cNvGrpSpPr/>
            <p:nvPr/>
          </p:nvGrpSpPr>
          <p:grpSpPr>
            <a:xfrm>
              <a:off x="10863" y="3941"/>
              <a:ext cx="3216" cy="4448"/>
              <a:chOff x="8632" y="3987"/>
              <a:chExt cx="3216" cy="4448"/>
            </a:xfrm>
          </p:grpSpPr>
          <p:grpSp>
            <p:nvGrpSpPr>
              <p:cNvPr id="6" name="组合 5"/>
              <p:cNvGrpSpPr/>
              <p:nvPr/>
            </p:nvGrpSpPr>
            <p:grpSpPr>
              <a:xfrm>
                <a:off x="8632" y="3987"/>
                <a:ext cx="3216" cy="1916"/>
                <a:chOff x="7620" y="2931"/>
                <a:chExt cx="3216" cy="1916"/>
              </a:xfrm>
            </p:grpSpPr>
            <p:sp>
              <p:nvSpPr>
                <p:cNvPr id="18" name="文本框 2">
                  <a:hlinkClick r:id="rId2" action="ppaction://hlinksldjump"/>
                </p:cNvPr>
                <p:cNvSpPr txBox="1"/>
                <p:nvPr/>
              </p:nvSpPr>
              <p:spPr>
                <a:xfrm>
                  <a:off x="7620" y="2931"/>
                  <a:ext cx="3153"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  类型解读</a:t>
                  </a:r>
                </a:p>
              </p:txBody>
            </p:sp>
            <p:sp>
              <p:nvSpPr>
                <p:cNvPr id="20" name="文本框 2">
                  <a:hlinkClick r:id="rId3" action="ppaction://hlinksldjump"/>
                </p:cNvPr>
                <p:cNvSpPr txBox="1"/>
                <p:nvPr/>
              </p:nvSpPr>
              <p:spPr>
                <a:xfrm>
                  <a:off x="8136" y="4122"/>
                  <a:ext cx="2700"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答题指导</a:t>
                  </a:r>
                </a:p>
              </p:txBody>
            </p:sp>
          </p:grpSp>
          <p:sp>
            <p:nvSpPr>
              <p:cNvPr id="2" name="文本框 2">
                <a:hlinkClick r:id="rId4" action="ppaction://hlinksldjump"/>
              </p:cNvPr>
              <p:cNvSpPr txBox="1"/>
              <p:nvPr/>
            </p:nvSpPr>
            <p:spPr>
              <a:xfrm>
                <a:off x="8632" y="6427"/>
                <a:ext cx="3153"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  典例精讲</a:t>
                </a:r>
              </a:p>
            </p:txBody>
          </p:sp>
          <p:sp>
            <p:nvSpPr>
              <p:cNvPr id="7" name="文本框 2">
                <a:hlinkClick r:id="rId5" action="ppaction://hlinksldjump"/>
              </p:cNvPr>
              <p:cNvSpPr txBox="1"/>
              <p:nvPr/>
            </p:nvSpPr>
            <p:spPr>
              <a:xfrm>
                <a:off x="8672" y="7710"/>
                <a:ext cx="3153"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  针对训练</a:t>
                </a:r>
              </a:p>
            </p:txBody>
          </p:sp>
        </p:gr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1323975" y="2028825"/>
            <a:ext cx="9229090" cy="3415030"/>
          </a:xfrm>
          <a:prstGeom prst="rect">
            <a:avLst/>
          </a:prstGeom>
          <a:noFill/>
          <a:ln w="9525">
            <a:noFill/>
          </a:ln>
        </p:spPr>
        <p:txBody>
          <a:bodyPr wrap="square">
            <a:spAutoFit/>
          </a:bodyPr>
          <a:lstStyle/>
          <a:p>
            <a:pPr indent="0">
              <a:lnSpc>
                <a:spcPct val="150000"/>
              </a:lnSpc>
            </a:pPr>
            <a:r>
              <a:rPr lang="en-US" alt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答案</a:t>
            </a:r>
            <a:r>
              <a:rPr lang="en-US" sz="2400" b="1">
                <a:solidFill>
                  <a:srgbClr val="FF00FF"/>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sz="2400" b="1">
              <a:solidFill>
                <a:srgbClr val="FF00FF"/>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alt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解题思路</a:t>
            </a:r>
            <a:r>
              <a:rPr lang="en-US" sz="2400" b="1">
                <a:solidFill>
                  <a:srgbClr val="FF00FF"/>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解答此题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首先要关注示意图中的地点和人名</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进而由地图中的地点“广州”和人名“孙传芳、吴佩孚、张作霖”为切入点进行分析。结合所学知识可知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，1926</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广州国民政府决定北伐</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以推翻吴佩孚、孙传芳、张作霖等北洋军阀的统治</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统一全国。由此可以判断</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这一示意图应是《北伐战争形势图》。故选</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6" name="组合 35"/>
          <p:cNvGrpSpPr/>
          <p:nvPr/>
        </p:nvGrpSpPr>
        <p:grpSpPr>
          <a:xfrm>
            <a:off x="991870" y="1621790"/>
            <a:ext cx="2566035" cy="580390"/>
            <a:chOff x="2455866" y="664168"/>
            <a:chExt cx="2151071" cy="580390"/>
          </a:xfrm>
        </p:grpSpPr>
        <p:sp>
          <p:nvSpPr>
            <p:cNvPr id="10" name="圆角矩形 6">
              <a:hlinkClick r:id=""/>
            </p:cNvPr>
            <p:cNvSpPr/>
            <p:nvPr>
              <p:custDataLst>
                <p:tags r:id="rId1"/>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针对训练</a:t>
              </a: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852805" y="2360295"/>
            <a:ext cx="6546850" cy="175323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石家庄裕华区模拟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右图为南京新民化工厂的广告</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据此推测当时我国正在进行（</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991870" y="4244975"/>
            <a:ext cx="3917950"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社会主义三大改造</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“一五”计划</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“大跃进”运动</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“文化大革命”</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680" name="p204+1.jpg" descr="id:2147520708;FounderCES"/>
          <p:cNvPicPr>
            <a:picLocks noChangeAspect="1"/>
          </p:cNvPicPr>
          <p:nvPr/>
        </p:nvPicPr>
        <p:blipFill>
          <a:blip r:embed="rId4"/>
          <a:stretch>
            <a:fillRect/>
          </a:stretch>
        </p:blipFill>
        <p:spPr>
          <a:xfrm>
            <a:off x="7785100" y="2429510"/>
            <a:ext cx="3136265" cy="4122420"/>
          </a:xfrm>
          <a:prstGeom prst="rect">
            <a:avLst/>
          </a:prstGeom>
        </p:spPr>
      </p:pic>
      <p:sp>
        <p:nvSpPr>
          <p:cNvPr id="8" name="矩形 7"/>
          <p:cNvSpPr/>
          <p:nvPr/>
        </p:nvSpPr>
        <p:spPr>
          <a:xfrm>
            <a:off x="1361395" y="361115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485775" y="1308735"/>
            <a:ext cx="11171555" cy="1050290"/>
          </a:xfrm>
          <a:prstGeom prst="rect">
            <a:avLst/>
          </a:prstGeom>
          <a:noFill/>
          <a:ln w="9525">
            <a:noFill/>
          </a:ln>
        </p:spPr>
        <p:txBody>
          <a:bodyPr wrap="square">
            <a:spAutoFit/>
          </a:bodyPr>
          <a:lstStyle/>
          <a:p>
            <a:pPr indent="0">
              <a:lnSpc>
                <a:spcPct val="13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建立历史事件之间的联系</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进而构建知识体系是历史学习的重要方法之一</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下列选项中对所给图片事件之间关系的解读正确的是（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pSp>
        <p:nvGrpSpPr>
          <p:cNvPr id="2" name="组合 1"/>
          <p:cNvGrpSpPr/>
          <p:nvPr/>
        </p:nvGrpSpPr>
        <p:grpSpPr>
          <a:xfrm>
            <a:off x="7764145" y="2602230"/>
            <a:ext cx="4039870" cy="3873500"/>
            <a:chOff x="7581" y="4490"/>
            <a:chExt cx="6362" cy="6100"/>
          </a:xfrm>
        </p:grpSpPr>
        <p:pic>
          <p:nvPicPr>
            <p:cNvPr id="681" name="P206+2.EPS" descr="id:2147520715;FounderCES"/>
            <p:cNvPicPr>
              <a:picLocks noChangeAspect="1"/>
            </p:cNvPicPr>
            <p:nvPr/>
          </p:nvPicPr>
          <p:blipFill>
            <a:blip r:embed="rId3"/>
            <a:stretch>
              <a:fillRect/>
            </a:stretch>
          </p:blipFill>
          <p:spPr>
            <a:xfrm>
              <a:off x="7581" y="4490"/>
              <a:ext cx="3122" cy="2640"/>
            </a:xfrm>
            <a:prstGeom prst="rect">
              <a:avLst/>
            </a:prstGeom>
          </p:spPr>
        </p:pic>
        <p:pic>
          <p:nvPicPr>
            <p:cNvPr id="682" name="P206+1.EPS" descr="id:2147520722;FounderCES"/>
            <p:cNvPicPr>
              <a:picLocks noChangeAspect="1"/>
            </p:cNvPicPr>
            <p:nvPr/>
          </p:nvPicPr>
          <p:blipFill>
            <a:blip r:embed="rId4"/>
            <a:stretch>
              <a:fillRect/>
            </a:stretch>
          </p:blipFill>
          <p:spPr>
            <a:xfrm>
              <a:off x="10778" y="4490"/>
              <a:ext cx="2878" cy="2639"/>
            </a:xfrm>
            <a:prstGeom prst="rect">
              <a:avLst/>
            </a:prstGeom>
          </p:spPr>
        </p:pic>
        <p:pic>
          <p:nvPicPr>
            <p:cNvPr id="683" name="P206+3.EPS" descr="id:2147520729;FounderCES"/>
            <p:cNvPicPr>
              <a:picLocks noChangeAspect="1"/>
            </p:cNvPicPr>
            <p:nvPr/>
          </p:nvPicPr>
          <p:blipFill>
            <a:blip r:embed="rId5"/>
            <a:stretch>
              <a:fillRect/>
            </a:stretch>
          </p:blipFill>
          <p:spPr>
            <a:xfrm>
              <a:off x="7666" y="7577"/>
              <a:ext cx="2974" cy="3013"/>
            </a:xfrm>
            <a:prstGeom prst="rect">
              <a:avLst/>
            </a:prstGeom>
          </p:spPr>
        </p:pic>
        <p:pic>
          <p:nvPicPr>
            <p:cNvPr id="684" name="P206+4.EPS" descr="id:2147520736;FounderCES"/>
            <p:cNvPicPr>
              <a:picLocks noChangeAspect="1"/>
            </p:cNvPicPr>
            <p:nvPr/>
          </p:nvPicPr>
          <p:blipFill>
            <a:blip r:embed="rId6"/>
            <a:stretch>
              <a:fillRect/>
            </a:stretch>
          </p:blipFill>
          <p:spPr>
            <a:xfrm>
              <a:off x="10841" y="7314"/>
              <a:ext cx="3102" cy="3264"/>
            </a:xfrm>
            <a:prstGeom prst="rect">
              <a:avLst/>
            </a:prstGeom>
          </p:spPr>
        </p:pic>
      </p:grpSp>
      <p:sp>
        <p:nvSpPr>
          <p:cNvPr id="4" name="文本框 3"/>
          <p:cNvSpPr txBox="1"/>
          <p:nvPr/>
        </p:nvSpPr>
        <p:spPr>
          <a:xfrm>
            <a:off x="470535" y="2307590"/>
            <a:ext cx="6981825" cy="4407535"/>
          </a:xfrm>
          <a:prstGeom prst="rect">
            <a:avLst/>
          </a:prstGeom>
          <a:noFill/>
          <a:ln w="9525">
            <a:noFill/>
          </a:ln>
        </p:spPr>
        <p:txBody>
          <a:bodyPr wrap="square">
            <a:spAutoFit/>
          </a:bodyPr>
          <a:lstStyle/>
          <a:p>
            <a:pPr indent="0">
              <a:lnSpc>
                <a:spcPct val="13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图二《共产党宣言》的发表推动了图四美国南北战争的发生</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图二《共产党宣言》的发表推动了图三章西女王领导的印度民族大起义的发生</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图二《共产党宣言》的发表、图三章西女王领导的印度民族大起义、图四美国南北战争是在图一工业革命的影响下发生的</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图三章西女王领导的印度民族大起义促进了图四美国南北战争的发生</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7736160" y="188141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79475" y="1807845"/>
            <a:ext cx="6323330" cy="175323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石家庄新华区模拟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右图反映了二战后德国的政治局势</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对其的正确阐释是（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878840" y="3876040"/>
            <a:ext cx="6157595"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二战后德国陷入分裂局面</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二战后德国领土大面积缩水</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二战中德国战败投降</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二战后苏美英法对德国实行分区占领</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685" name="p206+5.jpg" descr="id:2147520743;FounderCES"/>
          <p:cNvPicPr>
            <a:picLocks noChangeAspect="1"/>
          </p:cNvPicPr>
          <p:nvPr/>
        </p:nvPicPr>
        <p:blipFill>
          <a:blip r:embed="rId3"/>
          <a:stretch>
            <a:fillRect/>
          </a:stretch>
        </p:blipFill>
        <p:spPr>
          <a:xfrm>
            <a:off x="7503160" y="1951355"/>
            <a:ext cx="3838575" cy="4196080"/>
          </a:xfrm>
          <a:prstGeom prst="rect">
            <a:avLst/>
          </a:prstGeom>
        </p:spPr>
      </p:pic>
      <p:sp>
        <p:nvSpPr>
          <p:cNvPr id="8" name="矩形 7"/>
          <p:cNvSpPr/>
          <p:nvPr/>
        </p:nvSpPr>
        <p:spPr>
          <a:xfrm>
            <a:off x="1407115" y="305743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61975" y="1470660"/>
            <a:ext cx="11066145" cy="64516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阅读下面《工业革命动力演进示意图》</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从中可以得出蒸汽机的作用是（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686" name="P206+5.eps" descr="id:2147520750;FounderCES"/>
          <p:cNvPicPr>
            <a:picLocks noChangeAspect="1"/>
          </p:cNvPicPr>
          <p:nvPr/>
        </p:nvPicPr>
        <p:blipFill>
          <a:blip r:embed="rId3"/>
          <a:stretch>
            <a:fillRect/>
          </a:stretch>
        </p:blipFill>
        <p:spPr>
          <a:xfrm>
            <a:off x="3131185" y="2169795"/>
            <a:ext cx="6602730" cy="2073910"/>
          </a:xfrm>
          <a:prstGeom prst="rect">
            <a:avLst/>
          </a:prstGeom>
        </p:spPr>
      </p:pic>
      <p:sp>
        <p:nvSpPr>
          <p:cNvPr id="2" name="文本框 1"/>
          <p:cNvSpPr txBox="1"/>
          <p:nvPr/>
        </p:nvSpPr>
        <p:spPr>
          <a:xfrm>
            <a:off x="693420" y="4316730"/>
            <a:ext cx="7766050"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机械力取代自然力</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人类进入“蒸汽时代”</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标志着工业革命的完成</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确立起西方先进</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东方落后的格局</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为殖民扩张创造了条件</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10867345" y="162551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428625" y="1419225"/>
            <a:ext cx="11250295" cy="1124585"/>
          </a:xfrm>
          <a:prstGeom prst="rect">
            <a:avLst/>
          </a:prstGeom>
          <a:noFill/>
          <a:ln w="9525">
            <a:noFill/>
          </a:ln>
        </p:spPr>
        <p:txBody>
          <a:bodyPr wrap="square">
            <a:spAutoFit/>
          </a:bodyPr>
          <a:lstStyle/>
          <a:p>
            <a:pPr indent="0">
              <a:lnSpc>
                <a:spcPct val="14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石家庄裕华区模拟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王华同学以俄国（</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苏俄</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苏联</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）的发展历程为主题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制作了下面的资料卡片</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并对其所反映的史实进行了解读</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其中正确的是（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p:cNvSpPr txBox="1"/>
          <p:nvPr/>
        </p:nvSpPr>
        <p:spPr>
          <a:xfrm>
            <a:off x="474345" y="2651760"/>
            <a:ext cx="6485255" cy="3928110"/>
          </a:xfrm>
          <a:prstGeom prst="rect">
            <a:avLst/>
          </a:prstGeom>
          <a:noFill/>
          <a:ln w="9525">
            <a:noFill/>
          </a:ln>
        </p:spPr>
        <p:txBody>
          <a:bodyPr wrap="square">
            <a:spAutoFit/>
          </a:bodyPr>
          <a:lstStyle/>
          <a:p>
            <a:pPr indent="0">
              <a:lnSpc>
                <a:spcPct val="13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图一</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加强了沙皇专制权力</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开启了俄国近代化的进程</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图二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见证了彼得格勒武装起义的成功</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十月革命胜利</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图三</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实行了新经济政策</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苏联出现农业集体化的浪潮</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图四</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标志着苏联卫国战争胜利</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第二次世界大战结束</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pSp>
        <p:nvGrpSpPr>
          <p:cNvPr id="16" name="组合 15"/>
          <p:cNvGrpSpPr/>
          <p:nvPr/>
        </p:nvGrpSpPr>
        <p:grpSpPr>
          <a:xfrm>
            <a:off x="7249795" y="2539365"/>
            <a:ext cx="4451350" cy="4084955"/>
            <a:chOff x="11417" y="3907"/>
            <a:chExt cx="7010" cy="6433"/>
          </a:xfrm>
        </p:grpSpPr>
        <p:grpSp>
          <p:nvGrpSpPr>
            <p:cNvPr id="13" name="组合 12"/>
            <p:cNvGrpSpPr/>
            <p:nvPr/>
          </p:nvGrpSpPr>
          <p:grpSpPr>
            <a:xfrm>
              <a:off x="11417" y="4674"/>
              <a:ext cx="7011" cy="5666"/>
              <a:chOff x="7162" y="4145"/>
              <a:chExt cx="7011" cy="5666"/>
            </a:xfrm>
          </p:grpSpPr>
          <p:grpSp>
            <p:nvGrpSpPr>
              <p:cNvPr id="4" name="组合 3"/>
              <p:cNvGrpSpPr/>
              <p:nvPr/>
            </p:nvGrpSpPr>
            <p:grpSpPr>
              <a:xfrm>
                <a:off x="7162" y="4154"/>
                <a:ext cx="3930" cy="2798"/>
                <a:chOff x="7162" y="4154"/>
                <a:chExt cx="3930" cy="2798"/>
              </a:xfrm>
            </p:grpSpPr>
            <p:pic>
              <p:nvPicPr>
                <p:cNvPr id="687" name="p206+6s.jpg" descr="id:2147520757;FounderCES"/>
                <p:cNvPicPr>
                  <a:picLocks noChangeAspect="1"/>
                </p:cNvPicPr>
                <p:nvPr/>
              </p:nvPicPr>
              <p:blipFill>
                <a:blip r:embed="rId3"/>
                <a:stretch>
                  <a:fillRect/>
                </a:stretch>
              </p:blipFill>
              <p:spPr>
                <a:xfrm>
                  <a:off x="7446" y="4154"/>
                  <a:ext cx="3117" cy="1803"/>
                </a:xfrm>
                <a:prstGeom prst="rect">
                  <a:avLst/>
                </a:prstGeom>
              </p:spPr>
            </p:pic>
            <p:sp>
              <p:nvSpPr>
                <p:cNvPr id="2" name="文本框 1"/>
                <p:cNvSpPr txBox="1"/>
                <p:nvPr/>
              </p:nvSpPr>
              <p:spPr>
                <a:xfrm>
                  <a:off x="7162" y="6034"/>
                  <a:ext cx="3931" cy="919"/>
                </a:xfrm>
                <a:prstGeom prst="rect">
                  <a:avLst/>
                </a:prstGeom>
                <a:noFill/>
              </p:spPr>
              <p:txBody>
                <a:bodyPr wrap="square" rtlCol="0">
                  <a:spAutoFit/>
                </a:bodyPr>
                <a:lstStyle/>
                <a:p>
                  <a:r>
                    <a:rPr lang="zh-CN" altLang="en-US" sz="1600" b="1">
                      <a:latin typeface="宋体" panose="02010600030101010101" pitchFamily="2" charset="-122"/>
                      <a:ea typeface="宋体" panose="02010600030101010101" pitchFamily="2" charset="-122"/>
                      <a:cs typeface="宋体" panose="02010600030101010101" pitchFamily="2" charset="-122"/>
                    </a:rPr>
                    <a:t>图一</a:t>
                  </a:r>
                  <a:r>
                    <a:rPr lang="en-US" altLang="zh-CN" sz="1600" b="1">
                      <a:latin typeface="宋体" panose="02010600030101010101" pitchFamily="2" charset="-122"/>
                      <a:ea typeface="宋体" panose="02010600030101010101" pitchFamily="2" charset="-122"/>
                      <a:cs typeface="宋体" panose="02010600030101010101" pitchFamily="2" charset="-122"/>
                    </a:rPr>
                    <a:t>  </a:t>
                  </a:r>
                  <a:r>
                    <a:rPr lang="zh-CN" altLang="en-US" sz="1600" b="1">
                      <a:latin typeface="宋体" panose="02010600030101010101" pitchFamily="2" charset="-122"/>
                      <a:ea typeface="宋体" panose="02010600030101010101" pitchFamily="2" charset="-122"/>
                      <a:cs typeface="宋体" panose="02010600030101010101" pitchFamily="2" charset="-122"/>
                    </a:rPr>
                    <a:t>贵族宣读</a:t>
                  </a:r>
                  <a:r>
                    <a:rPr lang="en-US" altLang="zh-CN" sz="1600" b="1">
                      <a:latin typeface="宋体" panose="02010600030101010101" pitchFamily="2" charset="-122"/>
                      <a:ea typeface="宋体" panose="02010600030101010101" pitchFamily="2" charset="-122"/>
                      <a:cs typeface="宋体" panose="02010600030101010101" pitchFamily="2" charset="-122"/>
                    </a:rPr>
                    <a:t>“</a:t>
                  </a:r>
                  <a:r>
                    <a:rPr lang="zh-CN" altLang="en-US" sz="1600" b="1">
                      <a:latin typeface="宋体" panose="02010600030101010101" pitchFamily="2" charset="-122"/>
                      <a:ea typeface="宋体" panose="02010600030101010101" pitchFamily="2" charset="-122"/>
                      <a:cs typeface="宋体" panose="02010600030101010101" pitchFamily="2" charset="-122"/>
                    </a:rPr>
                    <a:t>解放</a:t>
                  </a:r>
                  <a:r>
                    <a:rPr lang="en-US" altLang="zh-CN" sz="1600" b="1">
                      <a:latin typeface="宋体" panose="02010600030101010101" pitchFamily="2" charset="-122"/>
                      <a:ea typeface="宋体" panose="02010600030101010101" pitchFamily="2" charset="-122"/>
                      <a:cs typeface="宋体" panose="02010600030101010101" pitchFamily="2" charset="-122"/>
                    </a:rPr>
                    <a:t>”</a:t>
                  </a:r>
                </a:p>
                <a:p>
                  <a:r>
                    <a:rPr lang="en-US" altLang="zh-CN" sz="1600" b="1">
                      <a:latin typeface="宋体" panose="02010600030101010101" pitchFamily="2" charset="-122"/>
                      <a:ea typeface="宋体" panose="02010600030101010101" pitchFamily="2" charset="-122"/>
                      <a:cs typeface="宋体" panose="02010600030101010101" pitchFamily="2" charset="-122"/>
                    </a:rPr>
                    <a:t>      </a:t>
                  </a:r>
                  <a:r>
                    <a:rPr lang="zh-CN" altLang="en-US" sz="1600" b="1">
                      <a:latin typeface="宋体" panose="02010600030101010101" pitchFamily="2" charset="-122"/>
                      <a:ea typeface="宋体" panose="02010600030101010101" pitchFamily="2" charset="-122"/>
                      <a:cs typeface="宋体" panose="02010600030101010101" pitchFamily="2" charset="-122"/>
                    </a:rPr>
                    <a:t>农奴的法令</a:t>
                  </a:r>
                </a:p>
              </p:txBody>
            </p:sp>
          </p:grpSp>
          <p:grpSp>
            <p:nvGrpSpPr>
              <p:cNvPr id="8" name="组合 7"/>
              <p:cNvGrpSpPr/>
              <p:nvPr/>
            </p:nvGrpSpPr>
            <p:grpSpPr>
              <a:xfrm>
                <a:off x="11119" y="4145"/>
                <a:ext cx="2658" cy="2412"/>
                <a:chOff x="12711" y="4276"/>
                <a:chExt cx="2658" cy="2412"/>
              </a:xfrm>
            </p:grpSpPr>
            <p:pic>
              <p:nvPicPr>
                <p:cNvPr id="688" name="p206+6a.jpg" descr="id:2147520764;FounderCES"/>
                <p:cNvPicPr>
                  <a:picLocks noChangeAspect="1"/>
                </p:cNvPicPr>
                <p:nvPr/>
              </p:nvPicPr>
              <p:blipFill>
                <a:blip r:embed="rId4"/>
                <a:stretch>
                  <a:fillRect/>
                </a:stretch>
              </p:blipFill>
              <p:spPr>
                <a:xfrm>
                  <a:off x="12711" y="4276"/>
                  <a:ext cx="2658" cy="1813"/>
                </a:xfrm>
                <a:prstGeom prst="rect">
                  <a:avLst/>
                </a:prstGeom>
              </p:spPr>
            </p:pic>
            <p:sp>
              <p:nvSpPr>
                <p:cNvPr id="7" name="文本框 6"/>
                <p:cNvSpPr txBox="1"/>
                <p:nvPr/>
              </p:nvSpPr>
              <p:spPr>
                <a:xfrm>
                  <a:off x="12731" y="6157"/>
                  <a:ext cx="2544" cy="531"/>
                </a:xfrm>
                <a:prstGeom prst="rect">
                  <a:avLst/>
                </a:prstGeom>
                <a:noFill/>
              </p:spPr>
              <p:txBody>
                <a:bodyPr wrap="none" rtlCol="0">
                  <a:spAutoFit/>
                </a:bodyPr>
                <a:lstStyle/>
                <a:p>
                  <a:r>
                    <a:rPr lang="zh-CN" altLang="en-US" sz="1600" b="1">
                      <a:latin typeface="宋体" panose="02010600030101010101" pitchFamily="2" charset="-122"/>
                      <a:ea typeface="宋体" panose="02010600030101010101" pitchFamily="2" charset="-122"/>
                      <a:cs typeface="宋体" panose="02010600030101010101" pitchFamily="2" charset="-122"/>
                    </a:rPr>
                    <a:t>图二  攻占冬宫</a:t>
                  </a:r>
                  <a:endParaRPr lang="zh-CN" altLang="en-US"/>
                </a:p>
              </p:txBody>
            </p:sp>
          </p:grpSp>
          <p:grpSp>
            <p:nvGrpSpPr>
              <p:cNvPr id="10" name="组合 9"/>
              <p:cNvGrpSpPr/>
              <p:nvPr/>
            </p:nvGrpSpPr>
            <p:grpSpPr>
              <a:xfrm>
                <a:off x="7231" y="6994"/>
                <a:ext cx="3510" cy="2817"/>
                <a:chOff x="7231" y="6994"/>
                <a:chExt cx="3510" cy="2817"/>
              </a:xfrm>
            </p:grpSpPr>
            <p:pic>
              <p:nvPicPr>
                <p:cNvPr id="689" name="p206+6b.jpg" descr="id:2147520771;FounderCES"/>
                <p:cNvPicPr>
                  <a:picLocks noChangeAspect="1"/>
                </p:cNvPicPr>
                <p:nvPr/>
              </p:nvPicPr>
              <p:blipFill>
                <a:blip r:embed="rId5"/>
                <a:stretch>
                  <a:fillRect/>
                </a:stretch>
              </p:blipFill>
              <p:spPr>
                <a:xfrm>
                  <a:off x="7438" y="6994"/>
                  <a:ext cx="3113" cy="1830"/>
                </a:xfrm>
                <a:prstGeom prst="rect">
                  <a:avLst/>
                </a:prstGeom>
              </p:spPr>
            </p:pic>
            <p:sp>
              <p:nvSpPr>
                <p:cNvPr id="9" name="文本框 8"/>
                <p:cNvSpPr txBox="1"/>
                <p:nvPr/>
              </p:nvSpPr>
              <p:spPr>
                <a:xfrm>
                  <a:off x="7231" y="8892"/>
                  <a:ext cx="3510" cy="919"/>
                </a:xfrm>
                <a:prstGeom prst="rect">
                  <a:avLst/>
                </a:prstGeom>
                <a:noFill/>
              </p:spPr>
              <p:txBody>
                <a:bodyPr wrap="none" rtlCol="0">
                  <a:spAutoFit/>
                </a:bodyPr>
                <a:lstStyle/>
                <a:p>
                  <a:r>
                    <a:rPr lang="zh-CN" altLang="en-US" sz="1600" b="1">
                      <a:latin typeface="宋体" panose="02010600030101010101" pitchFamily="2" charset="-122"/>
                      <a:ea typeface="宋体" panose="02010600030101010101" pitchFamily="2" charset="-122"/>
                      <a:cs typeface="宋体" panose="02010600030101010101" pitchFamily="2" charset="-122"/>
                    </a:rPr>
                    <a:t>图三  集体农庄庄员在</a:t>
                  </a:r>
                </a:p>
                <a:p>
                  <a:r>
                    <a:rPr lang="zh-CN" altLang="en-US" sz="1600" b="1">
                      <a:latin typeface="宋体" panose="02010600030101010101" pitchFamily="2" charset="-122"/>
                      <a:ea typeface="宋体" panose="02010600030101010101" pitchFamily="2" charset="-122"/>
                      <a:cs typeface="宋体" panose="02010600030101010101" pitchFamily="2" charset="-122"/>
                    </a:rPr>
                    <a:t> </a:t>
                  </a:r>
                  <a:r>
                    <a:rPr lang="en-US" altLang="zh-CN" sz="1600" b="1">
                      <a:latin typeface="宋体" panose="02010600030101010101" pitchFamily="2" charset="-122"/>
                      <a:ea typeface="宋体" panose="02010600030101010101" pitchFamily="2" charset="-122"/>
                      <a:cs typeface="宋体" panose="02010600030101010101" pitchFamily="2" charset="-122"/>
                    </a:rPr>
                    <a:t>     </a:t>
                  </a:r>
                  <a:r>
                    <a:rPr lang="zh-CN" altLang="en-US" sz="1600" b="1">
                      <a:latin typeface="宋体" panose="02010600030101010101" pitchFamily="2" charset="-122"/>
                      <a:ea typeface="宋体" panose="02010600030101010101" pitchFamily="2" charset="-122"/>
                      <a:cs typeface="宋体" panose="02010600030101010101" pitchFamily="2" charset="-122"/>
                    </a:rPr>
                    <a:t>田间用餐</a:t>
                  </a:r>
                  <a:endParaRPr lang="zh-CN" altLang="en-US"/>
                </a:p>
              </p:txBody>
            </p:sp>
          </p:grpSp>
          <p:grpSp>
            <p:nvGrpSpPr>
              <p:cNvPr id="12" name="组合 11"/>
              <p:cNvGrpSpPr/>
              <p:nvPr/>
            </p:nvGrpSpPr>
            <p:grpSpPr>
              <a:xfrm>
                <a:off x="10985" y="6593"/>
                <a:ext cx="3188" cy="3067"/>
                <a:chOff x="10985" y="6593"/>
                <a:chExt cx="3188" cy="3067"/>
              </a:xfrm>
            </p:grpSpPr>
            <p:pic>
              <p:nvPicPr>
                <p:cNvPr id="690" name="p206+6c.jpg" descr="id:2147520778;FounderCES"/>
                <p:cNvPicPr>
                  <a:picLocks noChangeAspect="1"/>
                </p:cNvPicPr>
                <p:nvPr/>
              </p:nvPicPr>
              <p:blipFill>
                <a:blip r:embed="rId6"/>
                <a:stretch>
                  <a:fillRect/>
                </a:stretch>
              </p:blipFill>
              <p:spPr>
                <a:xfrm>
                  <a:off x="11285" y="6593"/>
                  <a:ext cx="2444" cy="2461"/>
                </a:xfrm>
                <a:prstGeom prst="rect">
                  <a:avLst/>
                </a:prstGeom>
              </p:spPr>
            </p:pic>
            <p:sp>
              <p:nvSpPr>
                <p:cNvPr id="11" name="文本框 10"/>
                <p:cNvSpPr txBox="1"/>
                <p:nvPr/>
              </p:nvSpPr>
              <p:spPr>
                <a:xfrm>
                  <a:off x="10985" y="9129"/>
                  <a:ext cx="3188" cy="531"/>
                </a:xfrm>
                <a:prstGeom prst="rect">
                  <a:avLst/>
                </a:prstGeom>
                <a:noFill/>
              </p:spPr>
              <p:txBody>
                <a:bodyPr wrap="none" rtlCol="0">
                  <a:spAutoFit/>
                </a:bodyPr>
                <a:lstStyle/>
                <a:p>
                  <a:r>
                    <a:rPr lang="zh-CN" altLang="en-US" sz="1600" b="1">
                      <a:latin typeface="宋体" panose="02010600030101010101" pitchFamily="2" charset="-122"/>
                      <a:ea typeface="宋体" panose="02010600030101010101" pitchFamily="2" charset="-122"/>
                      <a:cs typeface="宋体" panose="02010600030101010101" pitchFamily="2" charset="-122"/>
                    </a:rPr>
                    <a:t>图四  苏军攻克柏林</a:t>
                  </a:r>
                  <a:endParaRPr lang="zh-CN" altLang="en-US"/>
                </a:p>
              </p:txBody>
            </p:sp>
          </p:grpSp>
        </p:grpSp>
        <p:sp>
          <p:nvSpPr>
            <p:cNvPr id="15" name="文本框 14"/>
            <p:cNvSpPr txBox="1"/>
            <p:nvPr/>
          </p:nvSpPr>
          <p:spPr>
            <a:xfrm>
              <a:off x="13844" y="3907"/>
              <a:ext cx="2854" cy="725"/>
            </a:xfrm>
            <a:prstGeom prst="rect">
              <a:avLst/>
            </a:prstGeom>
            <a:noFill/>
          </p:spPr>
          <p:txBody>
            <a:bodyPr wrap="square" rtlCol="0">
              <a:spAutoFit/>
            </a:bodyPr>
            <a:lstStyle/>
            <a:p>
              <a:r>
                <a:rPr lang="zh-CN" altLang="en-US" sz="2400" b="1">
                  <a:latin typeface="黑体" panose="02010609060101010101" pitchFamily="49" charset="-122"/>
                  <a:ea typeface="黑体" panose="02010609060101010101" pitchFamily="49" charset="-122"/>
                </a:rPr>
                <a:t>资料卡片</a:t>
              </a:r>
            </a:p>
          </p:txBody>
        </p:sp>
      </p:grpSp>
      <p:sp>
        <p:nvSpPr>
          <p:cNvPr id="17" name="矩形 16"/>
          <p:cNvSpPr/>
          <p:nvPr/>
        </p:nvSpPr>
        <p:spPr>
          <a:xfrm>
            <a:off x="10756855" y="206302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1108075" y="1733550"/>
            <a:ext cx="9998075" cy="175323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石家庄新华区模拟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美国著名历史学家刘易斯</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芒福德说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“工业时代的关键机械</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不是蒸汽引擎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而是钟表。”由此得出的关于工业革命重要影响的判断应是（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175385" y="4126548"/>
            <a:ext cx="5080000" cy="2306955"/>
          </a:xfrm>
          <a:prstGeom prst="rect">
            <a:avLst/>
          </a:prstGeom>
          <a:noFill/>
          <a:ln w="9525">
            <a:noFill/>
          </a:ln>
        </p:spPr>
        <p:txBody>
          <a:bodyPr>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生产力获得迅猛发展</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社会面貌深刻变化</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发展中国家影响力扩大</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中美关系走向正常化</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5302840" y="300219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4" name="文本框 3"/>
          <p:cNvSpPr txBox="1"/>
          <p:nvPr/>
        </p:nvSpPr>
        <p:spPr>
          <a:xfrm>
            <a:off x="693420" y="1416685"/>
            <a:ext cx="1076833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石家庄长安区模拟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建设社会主义法治中国</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是建设富强民主文明和谐的社会主义现代化国家的重要目标之一。下列一组图片说明（</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pSp>
        <p:nvGrpSpPr>
          <p:cNvPr id="11" name="组合 10"/>
          <p:cNvGrpSpPr/>
          <p:nvPr/>
        </p:nvGrpSpPr>
        <p:grpSpPr>
          <a:xfrm>
            <a:off x="3107690" y="2788920"/>
            <a:ext cx="5828030" cy="2606675"/>
            <a:chOff x="4894" y="4392"/>
            <a:chExt cx="9178" cy="4105"/>
          </a:xfrm>
        </p:grpSpPr>
        <p:pic>
          <p:nvPicPr>
            <p:cNvPr id="691" name="image10三.jpg" descr="id:2147520785;FounderCES"/>
            <p:cNvPicPr>
              <a:picLocks noChangeAspect="1"/>
            </p:cNvPicPr>
            <p:nvPr/>
          </p:nvPicPr>
          <p:blipFill>
            <a:blip r:embed="rId3"/>
            <a:stretch>
              <a:fillRect/>
            </a:stretch>
          </p:blipFill>
          <p:spPr>
            <a:xfrm>
              <a:off x="5370" y="4392"/>
              <a:ext cx="8252" cy="3223"/>
            </a:xfrm>
            <a:prstGeom prst="rect">
              <a:avLst/>
            </a:prstGeom>
          </p:spPr>
        </p:pic>
        <p:sp>
          <p:nvSpPr>
            <p:cNvPr id="9" name="文本框 8"/>
            <p:cNvSpPr txBox="1"/>
            <p:nvPr/>
          </p:nvSpPr>
          <p:spPr>
            <a:xfrm>
              <a:off x="4894" y="7869"/>
              <a:ext cx="9179" cy="628"/>
            </a:xfrm>
            <a:prstGeom prst="rect">
              <a:avLst/>
            </a:prstGeom>
            <a:noFill/>
            <a:ln w="9525">
              <a:noFill/>
            </a:ln>
          </p:spPr>
          <p:txBody>
            <a:bodyPr wrap="square">
              <a:spAutoFit/>
            </a:bodyPr>
            <a:lstStyle/>
            <a:p>
              <a:pPr indent="0"/>
              <a:r>
                <a:rPr lang="zh-CN" sz="2000" b="1">
                  <a:solidFill>
                    <a:srgbClr val="000000"/>
                  </a:solidFill>
                  <a:latin typeface="宋体" panose="02010600030101010101" pitchFamily="2" charset="-122"/>
                  <a:ea typeface="宋体" panose="02010600030101010101" pitchFamily="2" charset="-122"/>
                  <a:cs typeface="方正书宋_GBK" charset="0"/>
                </a:rPr>
                <a:t>改革开放以来的法律法规文件　</a:t>
              </a:r>
              <a:r>
                <a:rPr lang="en-US" altLang="zh-CN" sz="2000" b="1">
                  <a:solidFill>
                    <a:srgbClr val="000000"/>
                  </a:solidFill>
                  <a:latin typeface="宋体" panose="02010600030101010101" pitchFamily="2" charset="-122"/>
                  <a:ea typeface="宋体" panose="02010600030101010101" pitchFamily="2" charset="-122"/>
                  <a:cs typeface="方正书宋_GBK" charset="0"/>
                </a:rPr>
                <a:t>    </a:t>
              </a:r>
              <a:r>
                <a:rPr lang="zh-CN" sz="2000" b="1">
                  <a:solidFill>
                    <a:srgbClr val="000000"/>
                  </a:solidFill>
                  <a:latin typeface="宋体" panose="02010600030101010101" pitchFamily="2" charset="-122"/>
                  <a:ea typeface="宋体" panose="02010600030101010101" pitchFamily="2" charset="-122"/>
                  <a:cs typeface="方正书宋_GBK" charset="0"/>
                </a:rPr>
                <a:t>第四部宪法</a:t>
              </a:r>
              <a:endParaRPr lang="zh-CN" altLang="en-US" sz="2000" b="1">
                <a:solidFill>
                  <a:srgbClr val="000000"/>
                </a:solidFill>
                <a:latin typeface="宋体" panose="02010600030101010101" pitchFamily="2" charset="-122"/>
                <a:ea typeface="宋体" panose="02010600030101010101" pitchFamily="2" charset="-122"/>
                <a:cs typeface="方正书宋_GBK" charset="0"/>
              </a:endParaRPr>
            </a:p>
          </p:txBody>
        </p:sp>
      </p:grpSp>
      <p:sp>
        <p:nvSpPr>
          <p:cNvPr id="10" name="文本框 9"/>
          <p:cNvSpPr txBox="1"/>
          <p:nvPr/>
        </p:nvSpPr>
        <p:spPr>
          <a:xfrm>
            <a:off x="766445" y="5397500"/>
            <a:ext cx="1081214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我国已经建立完善的法律体系</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我国的民主法制建设取得重大进展</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我国有效地杜绝了违法犯罪行为</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我国已经是一个法治强国</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9801815" y="212716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78485" y="1654810"/>
            <a:ext cx="1088898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秦皇岛期中</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下图体现了英国资产阶级革命过程的突出特点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这说明了（</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692" name="125.eps" descr="id:2147520792;FounderCES"/>
          <p:cNvPicPr>
            <a:picLocks noChangeAspect="1"/>
          </p:cNvPicPr>
          <p:nvPr/>
        </p:nvPicPr>
        <p:blipFill>
          <a:blip r:embed="rId3"/>
          <a:stretch>
            <a:fillRect/>
          </a:stretch>
        </p:blipFill>
        <p:spPr>
          <a:xfrm>
            <a:off x="5983605" y="2959100"/>
            <a:ext cx="5829935" cy="3024505"/>
          </a:xfrm>
          <a:prstGeom prst="rect">
            <a:avLst/>
          </a:prstGeom>
        </p:spPr>
      </p:pic>
      <p:sp>
        <p:nvSpPr>
          <p:cNvPr id="4" name="文本框 3"/>
          <p:cNvSpPr txBox="1"/>
          <p:nvPr/>
        </p:nvSpPr>
        <p:spPr>
          <a:xfrm>
            <a:off x="576580" y="3177540"/>
            <a:ext cx="5336540" cy="286131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人民群众没有积极参加</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资产阶级革命的历史条件没有成熟</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新的社会制度代替旧的社会制度需要长期激烈的斗争</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资产阶级和新贵族与封建王朝妥协</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1729695" y="235131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40740" y="1403350"/>
            <a:ext cx="1020889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9.</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保定模拟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由以下两幅欧洲地区地图得出的信息中</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不正确的是（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pSp>
        <p:nvGrpSpPr>
          <p:cNvPr id="10" name="组合 9"/>
          <p:cNvGrpSpPr/>
          <p:nvPr/>
        </p:nvGrpSpPr>
        <p:grpSpPr>
          <a:xfrm>
            <a:off x="1115695" y="2658110"/>
            <a:ext cx="9853930" cy="3958590"/>
            <a:chOff x="2654" y="4232"/>
            <a:chExt cx="15518" cy="6234"/>
          </a:xfrm>
        </p:grpSpPr>
        <p:grpSp>
          <p:nvGrpSpPr>
            <p:cNvPr id="7" name="组合 6"/>
            <p:cNvGrpSpPr/>
            <p:nvPr/>
          </p:nvGrpSpPr>
          <p:grpSpPr>
            <a:xfrm>
              <a:off x="2654" y="4232"/>
              <a:ext cx="7604" cy="6234"/>
              <a:chOff x="3896" y="4232"/>
              <a:chExt cx="7604" cy="6234"/>
            </a:xfrm>
          </p:grpSpPr>
          <p:pic>
            <p:nvPicPr>
              <p:cNvPr id="693" name="14.jpg" descr="id:2147520799;FounderCES"/>
              <p:cNvPicPr>
                <a:picLocks noChangeAspect="1"/>
              </p:cNvPicPr>
              <p:nvPr/>
            </p:nvPicPr>
            <p:blipFill>
              <a:blip r:embed="rId3"/>
              <a:stretch>
                <a:fillRect/>
              </a:stretch>
            </p:blipFill>
            <p:spPr>
              <a:xfrm>
                <a:off x="4783" y="4232"/>
                <a:ext cx="6373" cy="5541"/>
              </a:xfrm>
              <a:prstGeom prst="rect">
                <a:avLst/>
              </a:prstGeom>
            </p:spPr>
          </p:pic>
          <p:sp>
            <p:nvSpPr>
              <p:cNvPr id="2" name="文本框 1"/>
              <p:cNvSpPr txBox="1"/>
              <p:nvPr/>
            </p:nvSpPr>
            <p:spPr>
              <a:xfrm>
                <a:off x="3896" y="9886"/>
                <a:ext cx="7604" cy="580"/>
              </a:xfrm>
              <a:prstGeom prst="rect">
                <a:avLst/>
              </a:prstGeom>
              <a:noFill/>
              <a:ln w="9525">
                <a:noFill/>
              </a:ln>
            </p:spPr>
            <p:txBody>
              <a:bodyPr wrap="square">
                <a:spAutoFit/>
              </a:bodyPr>
              <a:lstStyle/>
              <a:p>
                <a:pPr indent="0" algn="ctr">
                  <a:lnSpc>
                    <a:spcPct val="100000"/>
                  </a:lnSpc>
                </a:pPr>
                <a:r>
                  <a:rPr lang="en-US" b="1">
                    <a:solidFill>
                      <a:srgbClr val="000000"/>
                    </a:solidFill>
                    <a:latin typeface="宋体" panose="02010600030101010101" pitchFamily="2" charset="-122"/>
                    <a:ea typeface="宋体" panose="02010600030101010101" pitchFamily="2" charset="-122"/>
                    <a:cs typeface="宋体" panose="02010600030101010101" pitchFamily="2" charset="-122"/>
                  </a:rPr>
                  <a:t>1914</a:t>
                </a:r>
                <a:r>
                  <a:rPr lang="zh-CN" b="1">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zh-CN"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第一次世界大战以前</a:t>
                </a:r>
                <a:r>
                  <a:rPr lang="zh-CN"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pSp>
        <p:grpSp>
          <p:nvGrpSpPr>
            <p:cNvPr id="9" name="组合 8"/>
            <p:cNvGrpSpPr/>
            <p:nvPr/>
          </p:nvGrpSpPr>
          <p:grpSpPr>
            <a:xfrm>
              <a:off x="10862" y="4298"/>
              <a:ext cx="7310" cy="6142"/>
              <a:chOff x="10862" y="4298"/>
              <a:chExt cx="7310" cy="6142"/>
            </a:xfrm>
          </p:grpSpPr>
          <p:pic>
            <p:nvPicPr>
              <p:cNvPr id="694" name="15.jpg" descr="id:2147520806;FounderCES"/>
              <p:cNvPicPr>
                <a:picLocks noChangeAspect="1"/>
              </p:cNvPicPr>
              <p:nvPr/>
            </p:nvPicPr>
            <p:blipFill>
              <a:blip r:embed="rId4"/>
              <a:stretch>
                <a:fillRect/>
              </a:stretch>
            </p:blipFill>
            <p:spPr>
              <a:xfrm>
                <a:off x="10862" y="4298"/>
                <a:ext cx="7310" cy="5453"/>
              </a:xfrm>
              <a:prstGeom prst="rect">
                <a:avLst/>
              </a:prstGeom>
            </p:spPr>
          </p:pic>
          <p:sp>
            <p:nvSpPr>
              <p:cNvPr id="8" name="文本框 7"/>
              <p:cNvSpPr txBox="1"/>
              <p:nvPr/>
            </p:nvSpPr>
            <p:spPr>
              <a:xfrm>
                <a:off x="11837" y="9860"/>
                <a:ext cx="5360" cy="580"/>
              </a:xfrm>
              <a:prstGeom prst="rect">
                <a:avLst/>
              </a:prstGeom>
              <a:noFill/>
            </p:spPr>
            <p:txBody>
              <a:bodyPr wrap="none" rtlCol="0" anchor="t">
                <a:spAutoFit/>
              </a:bodyPr>
              <a:lstStyle/>
              <a:p>
                <a:r>
                  <a:rPr lang="en-US"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1924</a:t>
                </a:r>
                <a:r>
                  <a:rPr lang="zh-CN"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年（第一次世界大战以后）</a:t>
                </a:r>
                <a:endParaRPr lang="zh-CN" altLang="en-US"/>
              </a:p>
            </p:txBody>
          </p:sp>
        </p:grpSp>
      </p:grpSp>
      <p:sp>
        <p:nvSpPr>
          <p:cNvPr id="4" name="矩形 3"/>
          <p:cNvSpPr/>
          <p:nvPr/>
        </p:nvSpPr>
        <p:spPr>
          <a:xfrm>
            <a:off x="1659210" y="208398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47645" y="1559560"/>
            <a:ext cx="5982335" cy="883920"/>
            <a:chOff x="2291138" y="2250040"/>
            <a:chExt cx="5254869" cy="729465"/>
          </a:xfrm>
        </p:grpSpPr>
        <p:sp>
          <p:nvSpPr>
            <p:cNvPr id="3" name="圆角矩形 2"/>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180"/>
              <a:ext cx="4582183" cy="53871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材料型选择题</a:t>
              </a:r>
            </a:p>
          </p:txBody>
        </p:sp>
        <p:sp>
          <p:nvSpPr>
            <p:cNvPr id="4" name="椭圆 3"/>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一</a:t>
              </a:r>
            </a:p>
          </p:txBody>
        </p:sp>
      </p:grpSp>
      <p:grpSp>
        <p:nvGrpSpPr>
          <p:cNvPr id="36" name="组合 35"/>
          <p:cNvGrpSpPr/>
          <p:nvPr/>
        </p:nvGrpSpPr>
        <p:grpSpPr>
          <a:xfrm>
            <a:off x="816537" y="2673386"/>
            <a:ext cx="2566036" cy="580390"/>
            <a:chOff x="2455866" y="664168"/>
            <a:chExt cx="2151071" cy="580390"/>
          </a:xfrm>
        </p:grpSpPr>
        <p:sp>
          <p:nvSpPr>
            <p:cNvPr id="10" name="圆角矩形 6">
              <a:hlinkClick r:id=""/>
            </p:cNvPr>
            <p:cNvSpPr/>
            <p:nvPr>
              <p:custDataLst>
                <p:tags r:id="rId1"/>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类型解读</a:t>
              </a: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11" name="组合 10"/>
          <p:cNvGrpSpPr/>
          <p:nvPr/>
        </p:nvGrpSpPr>
        <p:grpSpPr>
          <a:xfrm>
            <a:off x="8071557" y="824822"/>
            <a:ext cx="1746910" cy="457900"/>
            <a:chOff x="8480182" y="1575737"/>
            <a:chExt cx="1678579" cy="520692"/>
          </a:xfrm>
        </p:grpSpPr>
        <p:sp>
          <p:nvSpPr>
            <p:cNvPr id="12" name="圆角矩形 11">
              <a:hlinkClick r:id=""/>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767715" y="3483610"/>
            <a:ext cx="10059035" cy="2453640"/>
          </a:xfrm>
          <a:prstGeom prst="rect">
            <a:avLst/>
          </a:prstGeom>
          <a:noFill/>
          <a:ln w="9525">
            <a:noFill/>
          </a:ln>
        </p:spPr>
        <p:txBody>
          <a:bodyPr wrap="square">
            <a:spAutoFit/>
          </a:bodyPr>
          <a:lstStyle/>
          <a:p>
            <a:pPr indent="0">
              <a:lnSpc>
                <a:spcPct val="16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该题型一般是列出一种社会现实或现象、一段论述或论断、报刊、谚语、诗词等背景材料</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备选项是对材料的解释</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要求我们对备选项中的解释是否与材料所提供的有效信息相一致作出分析</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并结合已有知识去解答问题的一种题型。</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1511300" y="2213610"/>
            <a:ext cx="7433945" cy="2748280"/>
          </a:xfrm>
          <a:prstGeom prst="rect">
            <a:avLst/>
          </a:prstGeom>
          <a:noFill/>
          <a:ln w="9525">
            <a:noFill/>
          </a:ln>
        </p:spPr>
        <p:txBody>
          <a:bodyPr wrap="square">
            <a:spAutoFit/>
          </a:bodyPr>
          <a:lstStyle/>
          <a:p>
            <a:pPr indent="0">
              <a:lnSpc>
                <a:spcPct val="18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德国版图缩小</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8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奥匈帝国的政治版图变化较大</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8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第一次世界大战前后政治格局基本相同</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8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第一次世界大战以后出现了许多新兴民族国家</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76300" y="1556385"/>
            <a:ext cx="10299700" cy="64516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某同学使用下面的地图开展研究性学习</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他确立的研究主题应是（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2400" b="1">
              <a:latin typeface="宋体" panose="02010600030101010101" pitchFamily="2" charset="-122"/>
              <a:ea typeface="宋体" panose="02010600030101010101" pitchFamily="2" charset="-122"/>
              <a:cs typeface="宋体" panose="02010600030101010101" pitchFamily="2" charset="-122"/>
            </a:endParaRPr>
          </a:p>
        </p:txBody>
      </p:sp>
      <p:pic>
        <p:nvPicPr>
          <p:cNvPr id="695" name="16.jpg" descr="id:2147520813;FounderCES"/>
          <p:cNvPicPr>
            <a:picLocks noChangeAspect="1"/>
          </p:cNvPicPr>
          <p:nvPr/>
        </p:nvPicPr>
        <p:blipFill>
          <a:blip r:embed="rId3"/>
          <a:stretch>
            <a:fillRect/>
          </a:stretch>
        </p:blipFill>
        <p:spPr>
          <a:xfrm>
            <a:off x="7018655" y="2569845"/>
            <a:ext cx="3851910" cy="3468370"/>
          </a:xfrm>
          <a:prstGeom prst="rect">
            <a:avLst/>
          </a:prstGeom>
        </p:spPr>
      </p:pic>
      <p:sp>
        <p:nvSpPr>
          <p:cNvPr id="2" name="文本框 1"/>
          <p:cNvSpPr txBox="1"/>
          <p:nvPr/>
        </p:nvSpPr>
        <p:spPr>
          <a:xfrm>
            <a:off x="927100" y="3425508"/>
            <a:ext cx="5080000"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第二次世界大战全面爆发</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第二次世界大战规模进一步扩大</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第二次世界大战的转折</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第二次世界大战的终结</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10418400" y="170488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575560" y="1118235"/>
            <a:ext cx="6364605" cy="5375910"/>
            <a:chOff x="4056" y="1761"/>
            <a:chExt cx="10023" cy="8466"/>
          </a:xfrm>
        </p:grpSpPr>
        <p:grpSp>
          <p:nvGrpSpPr>
            <p:cNvPr id="14" name="组合 13"/>
            <p:cNvGrpSpPr/>
            <p:nvPr/>
          </p:nvGrpSpPr>
          <p:grpSpPr>
            <a:xfrm>
              <a:off x="4056" y="1761"/>
              <a:ext cx="5910" cy="8466"/>
              <a:chOff x="2722" y="1761"/>
              <a:chExt cx="5910" cy="8466"/>
            </a:xfrm>
          </p:grpSpPr>
          <p:sp>
            <p:nvSpPr>
              <p:cNvPr id="7" name="圆角矩形 6"/>
              <p:cNvSpPr/>
              <p:nvPr/>
            </p:nvSpPr>
            <p:spPr>
              <a:xfrm>
                <a:off x="2722" y="3397"/>
                <a:ext cx="5291" cy="5073"/>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9" name="文本框 8"/>
              <p:cNvSpPr txBox="1"/>
              <p:nvPr/>
            </p:nvSpPr>
            <p:spPr>
              <a:xfrm>
                <a:off x="3194" y="4175"/>
                <a:ext cx="4350" cy="3343"/>
              </a:xfrm>
              <a:prstGeom prst="rect">
                <a:avLst/>
              </a:prstGeom>
              <a:noFill/>
            </p:spPr>
            <p:txBody>
              <a:bodyPr wrap="square" rtlCol="0">
                <a:spAutoFit/>
              </a:bodyPr>
              <a:lstStyle/>
              <a:p>
                <a:pPr algn="ctr"/>
                <a:r>
                  <a:rPr 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柱状、饼状图型</a:t>
                </a:r>
              </a:p>
              <a:p>
                <a:pPr algn="ctr"/>
                <a:r>
                  <a:rPr 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选择题</a:t>
                </a:r>
              </a:p>
            </p:txBody>
          </p:sp>
          <p:sp>
            <p:nvSpPr>
              <p:cNvPr id="11" name="圆角矩形 10"/>
              <p:cNvSpPr/>
              <p:nvPr/>
            </p:nvSpPr>
            <p:spPr>
              <a:xfrm>
                <a:off x="7816" y="2587"/>
                <a:ext cx="452" cy="7640"/>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三角形 7"/>
              <p:cNvSpPr/>
              <p:nvPr/>
            </p:nvSpPr>
            <p:spPr>
              <a:xfrm>
                <a:off x="7497" y="1761"/>
                <a:ext cx="1135" cy="978"/>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3" name="组合 12"/>
            <p:cNvGrpSpPr/>
            <p:nvPr/>
          </p:nvGrpSpPr>
          <p:grpSpPr>
            <a:xfrm>
              <a:off x="10863" y="3941"/>
              <a:ext cx="3216" cy="4448"/>
              <a:chOff x="8632" y="3987"/>
              <a:chExt cx="3216" cy="4448"/>
            </a:xfrm>
          </p:grpSpPr>
          <p:grpSp>
            <p:nvGrpSpPr>
              <p:cNvPr id="17" name="组合 16"/>
              <p:cNvGrpSpPr/>
              <p:nvPr/>
            </p:nvGrpSpPr>
            <p:grpSpPr>
              <a:xfrm>
                <a:off x="8632" y="3987"/>
                <a:ext cx="3216" cy="1916"/>
                <a:chOff x="7620" y="2931"/>
                <a:chExt cx="3216" cy="1916"/>
              </a:xfrm>
            </p:grpSpPr>
            <p:sp>
              <p:nvSpPr>
                <p:cNvPr id="19" name="文本框 2">
                  <a:hlinkClick r:id="rId2" action="ppaction://hlinksldjump"/>
                </p:cNvPr>
                <p:cNvSpPr txBox="1"/>
                <p:nvPr/>
              </p:nvSpPr>
              <p:spPr>
                <a:xfrm>
                  <a:off x="7620" y="2931"/>
                  <a:ext cx="3153"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  类型解读</a:t>
                  </a:r>
                </a:p>
              </p:txBody>
            </p:sp>
            <p:sp>
              <p:nvSpPr>
                <p:cNvPr id="20" name="文本框 2">
                  <a:hlinkClick r:id="rId3" action="ppaction://hlinksldjump"/>
                </p:cNvPr>
                <p:cNvSpPr txBox="1"/>
                <p:nvPr/>
              </p:nvSpPr>
              <p:spPr>
                <a:xfrm>
                  <a:off x="8136" y="4122"/>
                  <a:ext cx="2700"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答题指导</a:t>
                  </a:r>
                </a:p>
              </p:txBody>
            </p:sp>
          </p:grpSp>
          <p:sp>
            <p:nvSpPr>
              <p:cNvPr id="22" name="文本框 2">
                <a:hlinkClick r:id="rId4" action="ppaction://hlinksldjump"/>
              </p:cNvPr>
              <p:cNvSpPr txBox="1"/>
              <p:nvPr/>
            </p:nvSpPr>
            <p:spPr>
              <a:xfrm>
                <a:off x="8632" y="6427"/>
                <a:ext cx="3153"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  典例精讲</a:t>
                </a:r>
              </a:p>
            </p:txBody>
          </p:sp>
          <p:sp>
            <p:nvSpPr>
              <p:cNvPr id="24" name="文本框 2">
                <a:hlinkClick r:id="rId5" action="ppaction://hlinksldjump"/>
              </p:cNvPr>
              <p:cNvSpPr txBox="1"/>
              <p:nvPr/>
            </p:nvSpPr>
            <p:spPr>
              <a:xfrm>
                <a:off x="8672" y="7710"/>
                <a:ext cx="3153"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  针对训练</a:t>
                </a:r>
              </a:p>
            </p:txBody>
          </p:sp>
        </p:grp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2" name="组合 1"/>
          <p:cNvGrpSpPr/>
          <p:nvPr/>
        </p:nvGrpSpPr>
        <p:grpSpPr>
          <a:xfrm>
            <a:off x="1006402" y="2673386"/>
            <a:ext cx="2566036" cy="580390"/>
            <a:chOff x="2455866" y="664168"/>
            <a:chExt cx="2151071" cy="580390"/>
          </a:xfrm>
        </p:grpSpPr>
        <p:sp>
          <p:nvSpPr>
            <p:cNvPr id="10" name="圆角矩形 6">
              <a:hlinkClick r:id=""/>
            </p:cNvPr>
            <p:cNvSpPr/>
            <p:nvPr>
              <p:custDataLst>
                <p:tags r:id="rId1"/>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类型解读</a:t>
              </a:r>
            </a:p>
          </p:txBody>
        </p:sp>
        <p:sp>
          <p:nvSpPr>
            <p:cNvPr id="9" name="圆角矩形 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1006475" y="3268345"/>
            <a:ext cx="9862185" cy="2748280"/>
          </a:xfrm>
          <a:prstGeom prst="rect">
            <a:avLst/>
          </a:prstGeom>
          <a:noFill/>
          <a:ln w="9525">
            <a:noFill/>
          </a:ln>
        </p:spPr>
        <p:txBody>
          <a:bodyPr wrap="square">
            <a:spAutoFit/>
          </a:bodyPr>
          <a:lstStyle/>
          <a:p>
            <a:pPr indent="0">
              <a:lnSpc>
                <a:spcPct val="18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柱状、饼状图型试题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属于数据型试题的一种直观呈现方式。这种题目所提供的数据材料以柱状图或饼状图的形式出现</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直观地反映同一时期两个甚至多个事物的对比情况</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或在整体中所占的比重</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借助对比来分析不同事物所占比重或者比重变化的原因及影响等。</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pSp>
        <p:nvGrpSpPr>
          <p:cNvPr id="4" name="组合 3"/>
          <p:cNvGrpSpPr/>
          <p:nvPr/>
        </p:nvGrpSpPr>
        <p:grpSpPr>
          <a:xfrm>
            <a:off x="2747645" y="1559560"/>
            <a:ext cx="6524626" cy="883920"/>
            <a:chOff x="2291138" y="2250040"/>
            <a:chExt cx="5731216" cy="729465"/>
          </a:xfrm>
        </p:grpSpPr>
        <p:sp>
          <p:nvSpPr>
            <p:cNvPr id="7" name="圆角矩形 6"/>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180"/>
              <a:ext cx="5058530" cy="53871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 </a:t>
              </a:r>
              <a:r>
                <a:rPr kumimoji="1" lang="zh-CN" altLang="en-US" sz="3600" b="1" dirty="0">
                  <a:latin typeface="黑体" panose="02010609060101010101" pitchFamily="49" charset="-122"/>
                  <a:ea typeface="黑体" panose="02010609060101010101" pitchFamily="49" charset="-122"/>
                </a:rPr>
                <a:t>柱状、饼状图型选择题</a:t>
              </a:r>
            </a:p>
          </p:txBody>
        </p:sp>
        <p:sp>
          <p:nvSpPr>
            <p:cNvPr id="8" name="椭圆 7"/>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三</a:t>
              </a:r>
            </a:p>
          </p:txBody>
        </p:sp>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2" name="组合 1"/>
          <p:cNvGrpSpPr/>
          <p:nvPr/>
        </p:nvGrpSpPr>
        <p:grpSpPr>
          <a:xfrm>
            <a:off x="918772" y="1694851"/>
            <a:ext cx="2566036" cy="580390"/>
            <a:chOff x="2455866" y="664168"/>
            <a:chExt cx="2151071" cy="580390"/>
          </a:xfrm>
        </p:grpSpPr>
        <p:sp>
          <p:nvSpPr>
            <p:cNvPr id="10" name="圆角矩形 6">
              <a:hlinkClick r:id=""/>
            </p:cNvPr>
            <p:cNvSpPr/>
            <p:nvPr>
              <p:custDataLst>
                <p:tags r:id="rId1"/>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答题指导</a:t>
              </a:r>
            </a:p>
          </p:txBody>
        </p:sp>
        <p:sp>
          <p:nvSpPr>
            <p:cNvPr id="9" name="圆角矩形 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726440" y="2448560"/>
            <a:ext cx="10676255" cy="3969385"/>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解答此类问题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可以这样去做</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第一</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要解读柱状、饼状图的标题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明确问题的指向</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从而判断清楚柱状、饼状图所反映的内容。</a:t>
            </a: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要把握柱状、饼状图中所提供的时间信息及不同部分所代表的含义。</a:t>
            </a: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第三</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要分析同一类型数据的变化趋势</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递减或递增</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第四</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根据所得出的推论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结合材料中关键的时间点进行进一步分析</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便可得出答案。</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2" name="组合 1"/>
          <p:cNvGrpSpPr/>
          <p:nvPr/>
        </p:nvGrpSpPr>
        <p:grpSpPr>
          <a:xfrm>
            <a:off x="831142" y="1607221"/>
            <a:ext cx="2566036" cy="580390"/>
            <a:chOff x="2455866" y="664168"/>
            <a:chExt cx="2151071" cy="580390"/>
          </a:xfrm>
        </p:grpSpPr>
        <p:sp>
          <p:nvSpPr>
            <p:cNvPr id="10" name="圆角矩形 6">
              <a:hlinkClick r:id=""/>
            </p:cNvPr>
            <p:cNvSpPr/>
            <p:nvPr>
              <p:custDataLst>
                <p:tags r:id="rId1"/>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典例精讲</a:t>
              </a:r>
            </a:p>
          </p:txBody>
        </p:sp>
        <p:sp>
          <p:nvSpPr>
            <p:cNvPr id="9" name="圆角矩形 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695960" y="2316480"/>
            <a:ext cx="10981690" cy="1198880"/>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下面示意图</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反映了某时期中国民族工业的发展情况。那么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下列不是造成这一情况的因素是（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696" name="XHT16.EPS" descr="id:2147520828;FounderCES"/>
          <p:cNvPicPr>
            <a:picLocks noChangeAspect="1"/>
          </p:cNvPicPr>
          <p:nvPr/>
        </p:nvPicPr>
        <p:blipFill>
          <a:blip r:embed="rId4"/>
          <a:stretch>
            <a:fillRect/>
          </a:stretch>
        </p:blipFill>
        <p:spPr>
          <a:xfrm>
            <a:off x="4875530" y="3973195"/>
            <a:ext cx="6912610" cy="2016760"/>
          </a:xfrm>
          <a:prstGeom prst="rect">
            <a:avLst/>
          </a:prstGeom>
        </p:spPr>
      </p:pic>
      <p:sp>
        <p:nvSpPr>
          <p:cNvPr id="4" name="文本框 3"/>
          <p:cNvSpPr txBox="1"/>
          <p:nvPr/>
        </p:nvSpPr>
        <p:spPr>
          <a:xfrm>
            <a:off x="766445" y="3645535"/>
            <a:ext cx="4077335" cy="2453640"/>
          </a:xfrm>
          <a:prstGeom prst="rect">
            <a:avLst/>
          </a:prstGeom>
          <a:noFill/>
          <a:ln w="9525">
            <a:noFill/>
          </a:ln>
        </p:spPr>
        <p:txBody>
          <a:bodyPr wrap="square">
            <a:spAutoFit/>
          </a:bodyPr>
          <a:lstStyle/>
          <a:p>
            <a:pPr indent="0">
              <a:lnSpc>
                <a:spcPct val="16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西方列强暂时放松了掠夺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海外华侨的竞相投资</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6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辛亥革命冲击了封建制度</a:t>
            </a:r>
          </a:p>
          <a:p>
            <a:pPr indent="0">
              <a:lnSpc>
                <a:spcPct val="16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南京国民政府的推动</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文本框 6"/>
          <p:cNvSpPr txBox="1"/>
          <p:nvPr/>
        </p:nvSpPr>
        <p:spPr>
          <a:xfrm>
            <a:off x="1488440" y="2330450"/>
            <a:ext cx="8881745" cy="3412490"/>
          </a:xfrm>
          <a:prstGeom prst="rect">
            <a:avLst/>
          </a:prstGeom>
          <a:noFill/>
          <a:ln w="9525">
            <a:noFill/>
          </a:ln>
        </p:spPr>
        <p:txBody>
          <a:bodyPr wrap="square">
            <a:spAutoFit/>
          </a:bodyPr>
          <a:lstStyle/>
          <a:p>
            <a:pPr indent="0">
              <a:lnSpc>
                <a:spcPct val="180000"/>
              </a:lnSpc>
            </a:pPr>
            <a:r>
              <a:rPr lang="en-US" alt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答案</a:t>
            </a:r>
            <a:r>
              <a:rPr lang="en-US" sz="2400" b="1">
                <a:solidFill>
                  <a:srgbClr val="FF00FF"/>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sz="2400" b="1">
              <a:solidFill>
                <a:srgbClr val="FF00FF"/>
              </a:solidFill>
              <a:latin typeface="宋体" panose="02010600030101010101" pitchFamily="2" charset="-122"/>
              <a:ea typeface="宋体" panose="02010600030101010101" pitchFamily="2" charset="-122"/>
              <a:cs typeface="宋体" panose="02010600030101010101" pitchFamily="2" charset="-122"/>
            </a:endParaRPr>
          </a:p>
          <a:p>
            <a:r>
              <a:rPr lang="en-US" alt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解题思路</a:t>
            </a:r>
            <a:r>
              <a:rPr lang="en-US" sz="2400" b="1">
                <a:solidFill>
                  <a:srgbClr val="FF00FF"/>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解答此题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需要抓住示意图中的关键信息。根据</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“1913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”“1920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年”并结合所学知识分析可知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选项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D</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“南京国民政府”建立于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1927</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显然不是造成图中情况的因素。故选</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2" name="组合 1"/>
          <p:cNvGrpSpPr/>
          <p:nvPr/>
        </p:nvGrpSpPr>
        <p:grpSpPr>
          <a:xfrm>
            <a:off x="947982" y="1753271"/>
            <a:ext cx="2566036" cy="580390"/>
            <a:chOff x="2455866" y="664168"/>
            <a:chExt cx="2151071" cy="580390"/>
          </a:xfrm>
        </p:grpSpPr>
        <p:sp>
          <p:nvSpPr>
            <p:cNvPr id="10" name="圆角矩形 6">
              <a:hlinkClick r:id=""/>
            </p:cNvPr>
            <p:cNvSpPr/>
            <p:nvPr>
              <p:custDataLst>
                <p:tags r:id="rId1"/>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针对训练</a:t>
              </a:r>
            </a:p>
          </p:txBody>
        </p:sp>
        <p:sp>
          <p:nvSpPr>
            <p:cNvPr id="9" name="圆角矩形 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939800" y="2333625"/>
            <a:ext cx="1031240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下图信息表明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当时英国棉花加工量、生铁产量快速增长是由于它进行了（</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698" name="P208+1.EPS" descr="id:2147520842;FounderCES"/>
          <p:cNvPicPr>
            <a:picLocks noChangeAspect="1"/>
          </p:cNvPicPr>
          <p:nvPr/>
        </p:nvPicPr>
        <p:blipFill>
          <a:blip r:embed="rId4"/>
          <a:stretch>
            <a:fillRect/>
          </a:stretch>
        </p:blipFill>
        <p:spPr>
          <a:xfrm>
            <a:off x="5369560" y="3679825"/>
            <a:ext cx="6228715" cy="2580005"/>
          </a:xfrm>
          <a:prstGeom prst="rect">
            <a:avLst/>
          </a:prstGeom>
        </p:spPr>
      </p:pic>
      <p:sp>
        <p:nvSpPr>
          <p:cNvPr id="4" name="文本框 3"/>
          <p:cNvSpPr txBox="1"/>
          <p:nvPr/>
        </p:nvSpPr>
        <p:spPr>
          <a:xfrm>
            <a:off x="1014730" y="3747770"/>
            <a:ext cx="3903345"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工业革命　　　　　</a:t>
            </a: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第二次工业革命</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第三次科技革命　　　</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国家垄断资本主义</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1463630" y="302251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73760" y="1608455"/>
            <a:ext cx="1052512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石家庄联考模拟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观察下列图表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导致这一时期英国城市人口与农村人口的比例发生变化的主要原因是（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699" name="w36.eps" descr="id:2147520849;FounderCES"/>
          <p:cNvPicPr>
            <a:picLocks noChangeAspect="1"/>
          </p:cNvPicPr>
          <p:nvPr/>
        </p:nvPicPr>
        <p:blipFill>
          <a:blip r:embed="rId3"/>
          <a:stretch>
            <a:fillRect/>
          </a:stretch>
        </p:blipFill>
        <p:spPr>
          <a:xfrm>
            <a:off x="7192645" y="2960370"/>
            <a:ext cx="3952875" cy="3276600"/>
          </a:xfrm>
          <a:prstGeom prst="rect">
            <a:avLst/>
          </a:prstGeom>
        </p:spPr>
      </p:pic>
      <p:sp>
        <p:nvSpPr>
          <p:cNvPr id="2" name="文本框 1"/>
          <p:cNvSpPr txBox="1"/>
          <p:nvPr/>
        </p:nvSpPr>
        <p:spPr>
          <a:xfrm>
            <a:off x="941705" y="3411855"/>
            <a:ext cx="5080000" cy="2306955"/>
          </a:xfrm>
          <a:prstGeom prst="rect">
            <a:avLst/>
          </a:prstGeom>
          <a:noFill/>
          <a:ln w="9525">
            <a:noFill/>
          </a:ln>
        </p:spPr>
        <p:txBody>
          <a:bodyPr>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海外殖民战争　　　　</a:t>
            </a: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资产阶级革命</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工业化及城市化</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第一次世界大战</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6609035" y="233290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915670" y="1593215"/>
            <a:ext cx="1038987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下图所示是美国</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1920-1929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年生产产品增长比例与工人工资增长的比例</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这直接导致了（</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700" name="P208+3.EPS" descr="id:2147520856;FounderCES"/>
          <p:cNvPicPr>
            <a:picLocks noChangeAspect="1"/>
          </p:cNvPicPr>
          <p:nvPr/>
        </p:nvPicPr>
        <p:blipFill>
          <a:blip r:embed="rId3"/>
          <a:stretch>
            <a:fillRect/>
          </a:stretch>
        </p:blipFill>
        <p:spPr>
          <a:xfrm>
            <a:off x="5922645" y="3079115"/>
            <a:ext cx="5842635" cy="2861310"/>
          </a:xfrm>
          <a:prstGeom prst="rect">
            <a:avLst/>
          </a:prstGeom>
        </p:spPr>
      </p:pic>
      <p:sp>
        <p:nvSpPr>
          <p:cNvPr id="2" name="文本框 1"/>
          <p:cNvSpPr txBox="1"/>
          <p:nvPr/>
        </p:nvSpPr>
        <p:spPr>
          <a:xfrm>
            <a:off x="941705" y="3455670"/>
            <a:ext cx="5080000" cy="2306955"/>
          </a:xfrm>
          <a:prstGeom prst="rect">
            <a:avLst/>
          </a:prstGeom>
          <a:noFill/>
          <a:ln w="9525">
            <a:noFill/>
          </a:ln>
        </p:spPr>
        <p:txBody>
          <a:bodyPr>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经济大危机的爆发　　　　</a:t>
            </a: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法西斯上台</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国家加强对经济的干预</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二战爆发</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3260045" y="227956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071557" y="824822"/>
            <a:ext cx="1746910" cy="457900"/>
            <a:chOff x="8480182" y="1575737"/>
            <a:chExt cx="1678579" cy="520692"/>
          </a:xfrm>
        </p:grpSpPr>
        <p:sp>
          <p:nvSpPr>
            <p:cNvPr id="5" name="圆角矩形 4">
              <a:hlinkClick r:id=""/>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6" name="组合 35"/>
          <p:cNvGrpSpPr/>
          <p:nvPr/>
        </p:nvGrpSpPr>
        <p:grpSpPr>
          <a:xfrm>
            <a:off x="743585" y="1417320"/>
            <a:ext cx="2566035" cy="580390"/>
            <a:chOff x="2455866" y="664168"/>
            <a:chExt cx="2151071" cy="580390"/>
          </a:xfrm>
        </p:grpSpPr>
        <p:sp>
          <p:nvSpPr>
            <p:cNvPr id="10" name="圆角矩形 6">
              <a:hlinkClick r:id=""/>
            </p:cNvPr>
            <p:cNvSpPr/>
            <p:nvPr>
              <p:custDataLst>
                <p:tags r:id="rId1"/>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答题指导</a:t>
              </a: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606425" y="2139315"/>
            <a:ext cx="11002010" cy="4407535"/>
          </a:xfrm>
          <a:prstGeom prst="rect">
            <a:avLst/>
          </a:prstGeom>
          <a:noFill/>
          <a:ln w="9525">
            <a:noFill/>
          </a:ln>
        </p:spPr>
        <p:txBody>
          <a:bodyPr wrap="square">
            <a:spAutoFit/>
          </a:bodyPr>
          <a:lstStyle/>
          <a:p>
            <a:pPr indent="0">
              <a:lnSpc>
                <a:spcPct val="13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解答此类问题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一般可分两步进行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第一</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读懂材料</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通过看材料的出处和其他有关信息</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弄清材料内容及相关的人物或事件名称、时间、关键词等</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确定材料所涉及的历史背景</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并建立与教材的联系</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从而找到与材料相对应的教材内容。</a:t>
            </a:r>
          </a:p>
          <a:p>
            <a:pPr indent="0">
              <a:lnSpc>
                <a:spcPct val="13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弄清各选项或问题的内涵及与题干的关系</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找出符合题目要求的选项或关键信息。一般来说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选项或问题往往对材料所阐述的中心内容有提示作用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选项或问题的表述也会在教材中有所体现</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一般而言不得与教材相关内容矛盾。</a:t>
            </a:r>
          </a:p>
          <a:p>
            <a:pPr indent="0">
              <a:lnSpc>
                <a:spcPct val="13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总之</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只有将材料、教材、选项或问题有机地结合起来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进行综合思考</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才能找出正确答案。</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935355" y="1470660"/>
            <a:ext cx="9832340" cy="64516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如果给下列图片定一个主题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最合适的是（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701" name="P208+6.EPS" descr="id:2147520863;FounderCES"/>
          <p:cNvPicPr>
            <a:picLocks noChangeAspect="1"/>
          </p:cNvPicPr>
          <p:nvPr/>
        </p:nvPicPr>
        <p:blipFill>
          <a:blip r:embed="rId3"/>
          <a:stretch>
            <a:fillRect/>
          </a:stretch>
        </p:blipFill>
        <p:spPr>
          <a:xfrm>
            <a:off x="1054100" y="2449195"/>
            <a:ext cx="4736465" cy="2479040"/>
          </a:xfrm>
          <a:prstGeom prst="rect">
            <a:avLst/>
          </a:prstGeom>
        </p:spPr>
      </p:pic>
      <p:pic>
        <p:nvPicPr>
          <p:cNvPr id="702" name="P208+7.EPS" descr="id:2147520870;FounderCES"/>
          <p:cNvPicPr>
            <a:picLocks noChangeAspect="1"/>
          </p:cNvPicPr>
          <p:nvPr/>
        </p:nvPicPr>
        <p:blipFill>
          <a:blip r:embed="rId4"/>
          <a:stretch>
            <a:fillRect/>
          </a:stretch>
        </p:blipFill>
        <p:spPr>
          <a:xfrm>
            <a:off x="6341745" y="2381250"/>
            <a:ext cx="4672965" cy="2565400"/>
          </a:xfrm>
          <a:prstGeom prst="rect">
            <a:avLst/>
          </a:prstGeom>
        </p:spPr>
      </p:pic>
      <p:sp>
        <p:nvSpPr>
          <p:cNvPr id="2" name="文本框 1"/>
          <p:cNvSpPr txBox="1"/>
          <p:nvPr/>
        </p:nvSpPr>
        <p:spPr>
          <a:xfrm>
            <a:off x="911225" y="5207635"/>
            <a:ext cx="1041844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工业革命促使人口迅速增长</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工业革命促使劳动力结构发生变化</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工业革命促使城市规模越来越大</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工业革命促使贫富分化加剧</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7279595" y="162106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949325" y="1529080"/>
            <a:ext cx="10163810" cy="175323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下面是美国学者查尔斯</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·P·</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金德尔伯格在《世界经济霸权</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1500—1990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》一书中描绘的英国某个时期申请专利数量的变化图。这一史实最可能是由以下哪一事件引起的（</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703" name="XHT22.eps" descr="id:2147520877;FounderCES"/>
          <p:cNvPicPr>
            <a:picLocks noChangeAspect="1"/>
          </p:cNvPicPr>
          <p:nvPr/>
        </p:nvPicPr>
        <p:blipFill>
          <a:blip r:embed="rId3"/>
          <a:stretch>
            <a:fillRect/>
          </a:stretch>
        </p:blipFill>
        <p:spPr>
          <a:xfrm>
            <a:off x="2489835" y="3442335"/>
            <a:ext cx="7780020" cy="1402080"/>
          </a:xfrm>
          <a:prstGeom prst="rect">
            <a:avLst/>
          </a:prstGeom>
        </p:spPr>
      </p:pic>
      <p:sp>
        <p:nvSpPr>
          <p:cNvPr id="2" name="文本框 1"/>
          <p:cNvSpPr txBox="1"/>
          <p:nvPr/>
        </p:nvSpPr>
        <p:spPr>
          <a:xfrm>
            <a:off x="1139190" y="5149850"/>
            <a:ext cx="859155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君主立宪制的形成</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殖民扩张的影响</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国家独立的作用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工业革命的发展</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4223975" y="277994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641985" y="1426845"/>
            <a:ext cx="1088771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下图是英国各行业就业人数占总就业人数的比例变化数据表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这反映出工业革命加快了英国（</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704" name="XJT19.eps" descr="id:2147520884;FounderCES"/>
          <p:cNvPicPr>
            <a:picLocks noChangeAspect="1"/>
          </p:cNvPicPr>
          <p:nvPr/>
        </p:nvPicPr>
        <p:blipFill>
          <a:blip r:embed="rId3"/>
          <a:stretch>
            <a:fillRect/>
          </a:stretch>
        </p:blipFill>
        <p:spPr>
          <a:xfrm>
            <a:off x="2627630" y="2731770"/>
            <a:ext cx="7007860" cy="1973580"/>
          </a:xfrm>
          <a:prstGeom prst="rect">
            <a:avLst/>
          </a:prstGeom>
        </p:spPr>
      </p:pic>
      <p:sp>
        <p:nvSpPr>
          <p:cNvPr id="2" name="文本框 1"/>
          <p:cNvSpPr txBox="1"/>
          <p:nvPr/>
        </p:nvSpPr>
        <p:spPr>
          <a:xfrm>
            <a:off x="886460" y="5135245"/>
            <a:ext cx="936434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农业的发展</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城市化进程</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战胜封建主义</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确立对世界的统治</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3327355" y="212525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915670" y="1537335"/>
            <a:ext cx="1040638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下图是“西方列强……占比变化统计表”。你认为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标题中省略的内容应是（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pic>
        <p:nvPicPr>
          <p:cNvPr id="705" name="XHT25.eps" descr="id:2147520891;FounderCES"/>
          <p:cNvPicPr>
            <a:picLocks noChangeAspect="1"/>
          </p:cNvPicPr>
          <p:nvPr/>
        </p:nvPicPr>
        <p:blipFill>
          <a:blip r:embed="rId3"/>
          <a:stretch>
            <a:fillRect/>
          </a:stretch>
        </p:blipFill>
        <p:spPr>
          <a:xfrm>
            <a:off x="3853180" y="2776220"/>
            <a:ext cx="5113020" cy="2425065"/>
          </a:xfrm>
          <a:prstGeom prst="rect">
            <a:avLst/>
          </a:prstGeom>
        </p:spPr>
      </p:pic>
      <p:sp>
        <p:nvSpPr>
          <p:cNvPr id="2" name="文本框 1"/>
          <p:cNvSpPr txBox="1"/>
          <p:nvPr/>
        </p:nvSpPr>
        <p:spPr>
          <a:xfrm>
            <a:off x="1058545" y="5310505"/>
            <a:ext cx="752348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输华鸦片　</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军舰吨位</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殖民地面积</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工业生产总值</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1729695" y="224781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756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1081405" y="1658620"/>
            <a:ext cx="990790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在罗斯福就任总统后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为解决下图所反映的历史现象</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采取的主要措施是（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706" name="XHT26.eps" descr="id:2147520898;FounderCES"/>
          <p:cNvPicPr>
            <a:picLocks noChangeAspect="1"/>
          </p:cNvPicPr>
          <p:nvPr/>
        </p:nvPicPr>
        <p:blipFill>
          <a:blip r:embed="rId3"/>
          <a:stretch>
            <a:fillRect/>
          </a:stretch>
        </p:blipFill>
        <p:spPr>
          <a:xfrm>
            <a:off x="4356735" y="2915920"/>
            <a:ext cx="3624580" cy="2192655"/>
          </a:xfrm>
          <a:prstGeom prst="rect">
            <a:avLst/>
          </a:prstGeom>
        </p:spPr>
      </p:pic>
      <p:sp>
        <p:nvSpPr>
          <p:cNvPr id="2" name="文本框 1"/>
          <p:cNvSpPr txBox="1"/>
          <p:nvPr/>
        </p:nvSpPr>
        <p:spPr>
          <a:xfrm>
            <a:off x="1219200" y="5193665"/>
            <a:ext cx="821753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大力整顿金融业</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缩减农业产量</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调整企业生产规模</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兴办公共工程</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2220550" y="235512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575560" y="1118235"/>
            <a:ext cx="6364605" cy="5390515"/>
            <a:chOff x="4056" y="1761"/>
            <a:chExt cx="10023" cy="8466"/>
          </a:xfrm>
        </p:grpSpPr>
        <p:grpSp>
          <p:nvGrpSpPr>
            <p:cNvPr id="14" name="组合 13"/>
            <p:cNvGrpSpPr/>
            <p:nvPr/>
          </p:nvGrpSpPr>
          <p:grpSpPr>
            <a:xfrm>
              <a:off x="4056" y="1761"/>
              <a:ext cx="5910" cy="8466"/>
              <a:chOff x="2722" y="1761"/>
              <a:chExt cx="5910" cy="8466"/>
            </a:xfrm>
          </p:grpSpPr>
          <p:sp>
            <p:nvSpPr>
              <p:cNvPr id="7" name="圆角矩形 6"/>
              <p:cNvSpPr/>
              <p:nvPr/>
            </p:nvSpPr>
            <p:spPr>
              <a:xfrm>
                <a:off x="2722" y="3397"/>
                <a:ext cx="5291" cy="5073"/>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9" name="文本框 8"/>
              <p:cNvSpPr txBox="1"/>
              <p:nvPr/>
            </p:nvSpPr>
            <p:spPr>
              <a:xfrm>
                <a:off x="3194" y="4175"/>
                <a:ext cx="4350" cy="3334"/>
              </a:xfrm>
              <a:prstGeom prst="rect">
                <a:avLst/>
              </a:prstGeom>
              <a:noFill/>
            </p:spPr>
            <p:txBody>
              <a:bodyPr wrap="square" rtlCol="0">
                <a:spAutoFit/>
              </a:bodyPr>
              <a:lstStyle/>
              <a:p>
                <a:pPr algn="ctr"/>
                <a:r>
                  <a:rPr 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曲线、折线图型</a:t>
                </a:r>
              </a:p>
              <a:p>
                <a:pPr algn="ctr"/>
                <a:r>
                  <a:rPr 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选择题</a:t>
                </a:r>
              </a:p>
            </p:txBody>
          </p:sp>
          <p:sp>
            <p:nvSpPr>
              <p:cNvPr id="11" name="圆角矩形 10"/>
              <p:cNvSpPr/>
              <p:nvPr/>
            </p:nvSpPr>
            <p:spPr>
              <a:xfrm>
                <a:off x="7816" y="2587"/>
                <a:ext cx="452" cy="7640"/>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三角形 7"/>
              <p:cNvSpPr/>
              <p:nvPr/>
            </p:nvSpPr>
            <p:spPr>
              <a:xfrm>
                <a:off x="7497" y="1761"/>
                <a:ext cx="1135" cy="978"/>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3" name="组合 12"/>
            <p:cNvGrpSpPr/>
            <p:nvPr/>
          </p:nvGrpSpPr>
          <p:grpSpPr>
            <a:xfrm>
              <a:off x="10863" y="3941"/>
              <a:ext cx="3216" cy="4446"/>
              <a:chOff x="8632" y="3987"/>
              <a:chExt cx="3216" cy="4446"/>
            </a:xfrm>
          </p:grpSpPr>
          <p:grpSp>
            <p:nvGrpSpPr>
              <p:cNvPr id="17" name="组合 16"/>
              <p:cNvGrpSpPr/>
              <p:nvPr/>
            </p:nvGrpSpPr>
            <p:grpSpPr>
              <a:xfrm>
                <a:off x="8632" y="3987"/>
                <a:ext cx="3216" cy="1914"/>
                <a:chOff x="7620" y="2931"/>
                <a:chExt cx="3216" cy="1914"/>
              </a:xfrm>
            </p:grpSpPr>
            <p:sp>
              <p:nvSpPr>
                <p:cNvPr id="19" name="文本框 2">
                  <a:hlinkClick r:id="rId2" action="ppaction://hlinksldjump"/>
                </p:cNvPr>
                <p:cNvSpPr txBox="1"/>
                <p:nvPr/>
              </p:nvSpPr>
              <p:spPr>
                <a:xfrm>
                  <a:off x="7620" y="2931"/>
                  <a:ext cx="3153" cy="723"/>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  类型解读</a:t>
                  </a:r>
                </a:p>
              </p:txBody>
            </p:sp>
            <p:sp>
              <p:nvSpPr>
                <p:cNvPr id="20" name="文本框 2">
                  <a:hlinkClick r:id="rId3" action="ppaction://hlinksldjump"/>
                </p:cNvPr>
                <p:cNvSpPr txBox="1"/>
                <p:nvPr/>
              </p:nvSpPr>
              <p:spPr>
                <a:xfrm>
                  <a:off x="8136" y="4122"/>
                  <a:ext cx="2700" cy="723"/>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答题指导</a:t>
                  </a:r>
                </a:p>
              </p:txBody>
            </p:sp>
          </p:grpSp>
          <p:sp>
            <p:nvSpPr>
              <p:cNvPr id="22" name="文本框 2">
                <a:hlinkClick r:id="rId4" action="ppaction://hlinksldjump"/>
              </p:cNvPr>
              <p:cNvSpPr txBox="1"/>
              <p:nvPr/>
            </p:nvSpPr>
            <p:spPr>
              <a:xfrm>
                <a:off x="8632" y="6427"/>
                <a:ext cx="3153" cy="723"/>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  典例精讲</a:t>
                </a:r>
              </a:p>
            </p:txBody>
          </p:sp>
          <p:sp>
            <p:nvSpPr>
              <p:cNvPr id="24" name="文本框 2">
                <a:hlinkClick r:id="rId5" action="ppaction://hlinksldjump"/>
              </p:cNvPr>
              <p:cNvSpPr txBox="1"/>
              <p:nvPr/>
            </p:nvSpPr>
            <p:spPr>
              <a:xfrm>
                <a:off x="8672" y="7710"/>
                <a:ext cx="3153" cy="723"/>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  针对训练</a:t>
                </a:r>
              </a:p>
            </p:txBody>
          </p:sp>
        </p:gr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3" name="组合 12"/>
          <p:cNvGrpSpPr/>
          <p:nvPr/>
        </p:nvGrpSpPr>
        <p:grpSpPr>
          <a:xfrm>
            <a:off x="2476906" y="1587636"/>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 </a:t>
              </a:r>
              <a:r>
                <a:rPr kumimoji="1" lang="zh-CN" altLang="en-US" sz="3600" b="1" dirty="0" smtClean="0">
                  <a:latin typeface="黑体" panose="02010609060101010101" pitchFamily="49" charset="-122"/>
                  <a:ea typeface="黑体" panose="02010609060101010101" pitchFamily="49" charset="-122"/>
                </a:rPr>
                <a:t>曲线、折线图型选择题</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四</a:t>
              </a:r>
            </a:p>
          </p:txBody>
        </p:sp>
      </p:grpSp>
      <p:grpSp>
        <p:nvGrpSpPr>
          <p:cNvPr id="3" name="组合 2"/>
          <p:cNvGrpSpPr/>
          <p:nvPr/>
        </p:nvGrpSpPr>
        <p:grpSpPr>
          <a:xfrm>
            <a:off x="947982" y="2848646"/>
            <a:ext cx="2566036" cy="580390"/>
            <a:chOff x="2455866" y="664168"/>
            <a:chExt cx="2151071" cy="580390"/>
          </a:xfrm>
        </p:grpSpPr>
        <p:sp>
          <p:nvSpPr>
            <p:cNvPr id="10" name="圆角矩形 6">
              <a:hlinkClick r:id=""/>
            </p:cNvPr>
            <p:cNvSpPr/>
            <p:nvPr>
              <p:custDataLst>
                <p:tags r:id="rId1"/>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类型解读</a:t>
              </a:r>
            </a:p>
          </p:txBody>
        </p:sp>
        <p:sp>
          <p:nvSpPr>
            <p:cNvPr id="9" name="圆角矩形 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8" name="文本框 7"/>
          <p:cNvSpPr txBox="1"/>
          <p:nvPr/>
        </p:nvSpPr>
        <p:spPr>
          <a:xfrm>
            <a:off x="948690" y="3689350"/>
            <a:ext cx="10116185" cy="1974215"/>
          </a:xfrm>
          <a:prstGeom prst="rect">
            <a:avLst/>
          </a:prstGeom>
          <a:noFill/>
          <a:ln w="9525">
            <a:noFill/>
          </a:ln>
        </p:spPr>
        <p:txBody>
          <a:bodyPr wrap="square">
            <a:spAutoFit/>
          </a:bodyPr>
          <a:lstStyle/>
          <a:p>
            <a:pPr indent="0">
              <a:lnSpc>
                <a:spcPct val="17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此类选择题提供的曲线图或折线图</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主要由以下几个部分组成</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一是图的名称</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二是图例</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三是曲线图或折线图本身</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由横坐标、纵坐标及数据、曲线或折线组成。</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947982" y="1753271"/>
            <a:ext cx="2566036" cy="580390"/>
            <a:chOff x="2455866" y="664168"/>
            <a:chExt cx="2151071" cy="580390"/>
          </a:xfrm>
        </p:grpSpPr>
        <p:sp>
          <p:nvSpPr>
            <p:cNvPr id="10" name="圆角矩形 6">
              <a:hlinkClick r:id=""/>
            </p:cNvPr>
            <p:cNvSpPr/>
            <p:nvPr>
              <p:custDataLst>
                <p:tags r:id="rId1"/>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答题指导</a:t>
              </a:r>
            </a:p>
          </p:txBody>
        </p:sp>
        <p:sp>
          <p:nvSpPr>
            <p:cNvPr id="9" name="圆角矩形 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774065" y="2440940"/>
            <a:ext cx="10774680" cy="3969385"/>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第一</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要分析设问的角度</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进而带着问题去识读曲线图或折线图中的信息。</a:t>
            </a: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要读折线图或曲线图的标题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明确其反映的主要内容。</a:t>
            </a: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第三</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要读图例</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借以辅助读图</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明确曲线图或折线图中每一条线所代表的基本含义。</a:t>
            </a: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第四</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要看横坐标和纵坐标</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明确横、纵坐标代表的含义</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然后分析数据变化的趋势</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是增长还是减少等。</a:t>
            </a: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第五</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根据变化趋势形成结论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并联系相关知识形成答案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进而准确判断。</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889562" y="1658656"/>
            <a:ext cx="2566036" cy="580390"/>
            <a:chOff x="2455866" y="664168"/>
            <a:chExt cx="2151071" cy="580390"/>
          </a:xfrm>
        </p:grpSpPr>
        <p:sp>
          <p:nvSpPr>
            <p:cNvPr id="10" name="圆角矩形 6">
              <a:hlinkClick r:id=""/>
            </p:cNvPr>
            <p:cNvSpPr/>
            <p:nvPr>
              <p:custDataLst>
                <p:tags r:id="rId1"/>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典例精讲</a:t>
              </a:r>
            </a:p>
          </p:txBody>
        </p:sp>
        <p:sp>
          <p:nvSpPr>
            <p:cNvPr id="9" name="圆角矩形 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889000" y="2367915"/>
            <a:ext cx="10076815" cy="645160"/>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下图中</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某条曲线反映了英国</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GDP</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变化的趋势</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这条曲线是（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707" name="XHT29.eps" descr="id:2147520913;FounderCES"/>
          <p:cNvPicPr>
            <a:picLocks noChangeAspect="1"/>
          </p:cNvPicPr>
          <p:nvPr/>
        </p:nvPicPr>
        <p:blipFill>
          <a:blip r:embed="rId4"/>
          <a:stretch>
            <a:fillRect/>
          </a:stretch>
        </p:blipFill>
        <p:spPr>
          <a:xfrm>
            <a:off x="5340985" y="3193415"/>
            <a:ext cx="6390640" cy="2993390"/>
          </a:xfrm>
          <a:prstGeom prst="rect">
            <a:avLst/>
          </a:prstGeom>
        </p:spPr>
      </p:pic>
      <p:sp>
        <p:nvSpPr>
          <p:cNvPr id="4" name="文本框 3"/>
          <p:cNvSpPr txBox="1"/>
          <p:nvPr/>
        </p:nvSpPr>
        <p:spPr>
          <a:xfrm>
            <a:off x="1023620" y="3390265"/>
            <a:ext cx="1776095"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①</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②</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③</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④</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5" name="文本框 4"/>
          <p:cNvSpPr txBox="1"/>
          <p:nvPr/>
        </p:nvSpPr>
        <p:spPr>
          <a:xfrm>
            <a:off x="1005840" y="1922780"/>
            <a:ext cx="10281285" cy="3634740"/>
          </a:xfrm>
          <a:prstGeom prst="rect">
            <a:avLst/>
          </a:prstGeom>
          <a:noFill/>
          <a:ln w="9525">
            <a:noFill/>
          </a:ln>
        </p:spPr>
        <p:txBody>
          <a:bodyPr wrap="square">
            <a:spAutoFit/>
          </a:bodyPr>
          <a:lstStyle/>
          <a:p>
            <a:pPr indent="0">
              <a:lnSpc>
                <a:spcPct val="160000"/>
              </a:lnSpc>
            </a:pPr>
            <a:r>
              <a:rPr lang="en-US" alt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答案</a:t>
            </a:r>
            <a:r>
              <a:rPr lang="en-US" sz="2400" b="1">
                <a:solidFill>
                  <a:srgbClr val="FF00FF"/>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sz="2400" b="1">
              <a:solidFill>
                <a:srgbClr val="FF00FF"/>
              </a:solidFill>
              <a:latin typeface="宋体" panose="02010600030101010101" pitchFamily="2" charset="-122"/>
              <a:ea typeface="宋体" panose="02010600030101010101" pitchFamily="2" charset="-122"/>
              <a:cs typeface="宋体" panose="02010600030101010101" pitchFamily="2" charset="-122"/>
            </a:endParaRPr>
          </a:p>
          <a:p>
            <a:r>
              <a:rPr lang="en-US" alt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解题思路</a:t>
            </a:r>
            <a:r>
              <a:rPr lang="en-US" sz="2400" b="1">
                <a:solidFill>
                  <a:srgbClr val="FF00FF"/>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此题通过曲线图考查第一、第二次工业革命对主要资本主义国家的影响。图示反映的是两次工业革命完成后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主要资本主义国家的发展变化。结合所学知识可知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工业革命完成后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英国最强大</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是世界霸主</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第二次工业革命后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美国、德国后来居上</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超过了英国。由此可见</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四条曲线中符合英国发展趋势的是</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②</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。故选</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a:hlinkClick r:id=""/>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6" name="组合 35"/>
          <p:cNvGrpSpPr/>
          <p:nvPr/>
        </p:nvGrpSpPr>
        <p:grpSpPr>
          <a:xfrm>
            <a:off x="743585" y="1417320"/>
            <a:ext cx="2566035" cy="580390"/>
            <a:chOff x="2455866" y="664168"/>
            <a:chExt cx="2151071" cy="580390"/>
          </a:xfrm>
        </p:grpSpPr>
        <p:sp>
          <p:nvSpPr>
            <p:cNvPr id="10" name="圆角矩形 6">
              <a:hlinkClick r:id=""/>
            </p:cNvPr>
            <p:cNvSpPr/>
            <p:nvPr>
              <p:custDataLst>
                <p:tags r:id="rId1"/>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典例精讲</a:t>
              </a: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743585" y="2197735"/>
            <a:ext cx="10653395" cy="3969385"/>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汪林茂在《层次递进的晚清三次新政》中评论某一历史事件时说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“其最大的意义并不是产生了‘自强’的效用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而是在古老的封建主义的‘体’上撕开了一道口子</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开动了近（</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现</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）代化的这列列车。”据此可见</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他认为（</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洋务运动的进步作用主要体现在开辟了近代化道路</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戊戌变法冲击了陈旧腐朽的旧文化</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具有启蒙意义</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辛亥革命乃是中国社会近代化进程中显著的里程碑</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反帝爱国的五四运动是中国新民主主义革命的开端</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947982" y="1417356"/>
            <a:ext cx="2566036" cy="580390"/>
            <a:chOff x="2455866" y="664168"/>
            <a:chExt cx="2151071" cy="580390"/>
          </a:xfrm>
        </p:grpSpPr>
        <p:sp>
          <p:nvSpPr>
            <p:cNvPr id="10" name="圆角矩形 6">
              <a:hlinkClick r:id=""/>
            </p:cNvPr>
            <p:cNvSpPr/>
            <p:nvPr>
              <p:custDataLst>
                <p:tags r:id="rId1"/>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针对训练</a:t>
              </a:r>
            </a:p>
          </p:txBody>
        </p:sp>
        <p:sp>
          <p:nvSpPr>
            <p:cNvPr id="9" name="圆角矩形 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948055" y="2059305"/>
            <a:ext cx="1031303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邢台模拟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下图中某一年以后的数据变化明显</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结合所学知识判断</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这最有可能是我国（</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pSp>
        <p:nvGrpSpPr>
          <p:cNvPr id="5" name="组合 4"/>
          <p:cNvGrpSpPr/>
          <p:nvPr/>
        </p:nvGrpSpPr>
        <p:grpSpPr>
          <a:xfrm>
            <a:off x="5373370" y="3331210"/>
            <a:ext cx="6253480" cy="3215005"/>
            <a:chOff x="8186" y="5154"/>
            <a:chExt cx="9848" cy="5063"/>
          </a:xfrm>
        </p:grpSpPr>
        <p:pic>
          <p:nvPicPr>
            <p:cNvPr id="709" name="P208+9.eps" descr="id:2147520927;FounderCES"/>
            <p:cNvPicPr>
              <a:picLocks noChangeAspect="1"/>
            </p:cNvPicPr>
            <p:nvPr/>
          </p:nvPicPr>
          <p:blipFill>
            <a:blip r:embed="rId4"/>
            <a:stretch>
              <a:fillRect/>
            </a:stretch>
          </p:blipFill>
          <p:spPr>
            <a:xfrm>
              <a:off x="8186" y="5154"/>
              <a:ext cx="9849" cy="4244"/>
            </a:xfrm>
            <a:prstGeom prst="rect">
              <a:avLst/>
            </a:prstGeom>
          </p:spPr>
        </p:pic>
        <p:sp>
          <p:nvSpPr>
            <p:cNvPr id="4" name="文本框 3"/>
            <p:cNvSpPr txBox="1"/>
            <p:nvPr/>
          </p:nvSpPr>
          <p:spPr>
            <a:xfrm>
              <a:off x="10264" y="9637"/>
              <a:ext cx="6575" cy="580"/>
            </a:xfrm>
            <a:prstGeom prst="rect">
              <a:avLst/>
            </a:prstGeom>
            <a:noFill/>
            <a:ln w="9525">
              <a:noFill/>
            </a:ln>
          </p:spPr>
          <p:txBody>
            <a:bodyPr wrap="square">
              <a:spAutoFit/>
            </a:bodyPr>
            <a:lstStyle/>
            <a:p>
              <a:pPr indent="0">
                <a:lnSpc>
                  <a:spcPct val="100000"/>
                </a:lnSpc>
              </a:pPr>
              <a:r>
                <a:rPr lang="en-US" b="1">
                  <a:solidFill>
                    <a:srgbClr val="000000"/>
                  </a:solidFill>
                  <a:latin typeface="宋体" panose="02010600030101010101" pitchFamily="2" charset="-122"/>
                  <a:ea typeface="宋体" panose="02010600030101010101" pitchFamily="2" charset="-122"/>
                  <a:cs typeface="宋体" panose="02010600030101010101" pitchFamily="2" charset="-122"/>
                </a:rPr>
                <a:t>1980-1988</a:t>
              </a:r>
              <a:r>
                <a:rPr lang="zh-CN" b="1">
                  <a:solidFill>
                    <a:srgbClr val="000000"/>
                  </a:solidFill>
                  <a:latin typeface="宋体" panose="02010600030101010101" pitchFamily="2" charset="-122"/>
                  <a:ea typeface="宋体" panose="02010600030101010101" pitchFamily="2" charset="-122"/>
                  <a:cs typeface="宋体" panose="02010600030101010101" pitchFamily="2" charset="-122"/>
                </a:rPr>
                <a:t>年中国进出口总额走势图</a:t>
              </a:r>
              <a:endParaRPr lang="zh-CN" altLang="en-US"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pSp>
      <p:sp>
        <p:nvSpPr>
          <p:cNvPr id="6" name="文本框 5"/>
          <p:cNvSpPr txBox="1"/>
          <p:nvPr/>
        </p:nvSpPr>
        <p:spPr>
          <a:xfrm>
            <a:off x="882015" y="3748088"/>
            <a:ext cx="5080000" cy="2306955"/>
          </a:xfrm>
          <a:prstGeom prst="rect">
            <a:avLst/>
          </a:prstGeom>
          <a:noFill/>
          <a:ln w="9525">
            <a:noFill/>
          </a:ln>
        </p:spPr>
        <p:txBody>
          <a:bodyPr>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实施了第一个五年计划</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开放了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14</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个沿海港口城市</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社会主义市场经济体制的建立</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加入了世界贸易组织</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4546555" y="275581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791845" y="1608455"/>
            <a:ext cx="1046670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下图是“英国农业、工业在国民生产总值所占比重的变化图”</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导致这种变化的主要原因是（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pic>
        <p:nvPicPr>
          <p:cNvPr id="710" name="P208+10.eps" descr="id:2147520934;FounderCES"/>
          <p:cNvPicPr>
            <a:picLocks noChangeAspect="1"/>
          </p:cNvPicPr>
          <p:nvPr/>
        </p:nvPicPr>
        <p:blipFill>
          <a:blip r:embed="rId3"/>
          <a:stretch>
            <a:fillRect/>
          </a:stretch>
        </p:blipFill>
        <p:spPr>
          <a:xfrm>
            <a:off x="4481830" y="3081655"/>
            <a:ext cx="7178675" cy="3001645"/>
          </a:xfrm>
          <a:prstGeom prst="rect">
            <a:avLst/>
          </a:prstGeom>
        </p:spPr>
      </p:pic>
      <p:sp>
        <p:nvSpPr>
          <p:cNvPr id="2" name="文本框 1"/>
          <p:cNvSpPr txBox="1"/>
          <p:nvPr/>
        </p:nvSpPr>
        <p:spPr>
          <a:xfrm>
            <a:off x="857885" y="3477895"/>
            <a:ext cx="3284220"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殖民扩张　　　　　　　</a:t>
            </a: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“光荣革命”</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工业革命</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宪章运动</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3747725" y="231258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1081405" y="1486535"/>
            <a:ext cx="987806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下图是中国</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1978—1982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年全国农民家庭人均纯收入示意图</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导致图中农民家庭人均纯收入变化的主要因素是（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711" name="w46.eps" descr="id:2147520941;FounderCES"/>
          <p:cNvPicPr>
            <a:picLocks noChangeAspect="1"/>
          </p:cNvPicPr>
          <p:nvPr/>
        </p:nvPicPr>
        <p:blipFill>
          <a:blip r:embed="rId3"/>
          <a:stretch>
            <a:fillRect/>
          </a:stretch>
        </p:blipFill>
        <p:spPr>
          <a:xfrm>
            <a:off x="6169025" y="3032125"/>
            <a:ext cx="5311140" cy="3198495"/>
          </a:xfrm>
          <a:prstGeom prst="rect">
            <a:avLst/>
          </a:prstGeom>
        </p:spPr>
      </p:pic>
      <p:sp>
        <p:nvSpPr>
          <p:cNvPr id="2" name="文本框 1"/>
          <p:cNvSpPr txBox="1"/>
          <p:nvPr/>
        </p:nvSpPr>
        <p:spPr>
          <a:xfrm>
            <a:off x="1084580" y="3619183"/>
            <a:ext cx="5080000" cy="2306955"/>
          </a:xfrm>
          <a:prstGeom prst="rect">
            <a:avLst/>
          </a:prstGeom>
          <a:noFill/>
          <a:ln w="9525">
            <a:noFill/>
          </a:ln>
        </p:spPr>
        <p:txBody>
          <a:bodyPr>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社会主义市场经济化的变革</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家庭联产承包责任制的实施</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中国乡镇企业的异军崛起</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深圳、珠海等经济特区的设置</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6816680" y="218304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4" name="文本框 3"/>
          <p:cNvSpPr txBox="1"/>
          <p:nvPr/>
        </p:nvSpPr>
        <p:spPr>
          <a:xfrm>
            <a:off x="1020445" y="1593850"/>
            <a:ext cx="1007427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下图显示的是</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世纪后半期世界工业增长态势表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高收入国家的工业比重呈下降趋势。对此</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下列解读正确的是（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712" name="w50.eps" descr="id:2147520948;FounderCES"/>
          <p:cNvPicPr>
            <a:picLocks noChangeAspect="1"/>
          </p:cNvPicPr>
          <p:nvPr/>
        </p:nvPicPr>
        <p:blipFill>
          <a:blip r:embed="rId3"/>
          <a:stretch>
            <a:fillRect/>
          </a:stretch>
        </p:blipFill>
        <p:spPr>
          <a:xfrm>
            <a:off x="6306820" y="3170555"/>
            <a:ext cx="5394960" cy="2984500"/>
          </a:xfrm>
          <a:prstGeom prst="rect">
            <a:avLst/>
          </a:prstGeom>
        </p:spPr>
      </p:pic>
      <p:sp>
        <p:nvSpPr>
          <p:cNvPr id="5" name="文本框 4"/>
          <p:cNvSpPr txBox="1"/>
          <p:nvPr/>
        </p:nvSpPr>
        <p:spPr>
          <a:xfrm>
            <a:off x="1000125" y="3630295"/>
            <a:ext cx="5155565"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世界经济多极化趋势加强</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发达国家经济发展模式发生转变</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亚非拉国家工业发展水平速度增长</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美国、欧共体和日本加强了合作</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7055440" y="229861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575560" y="1118235"/>
            <a:ext cx="6364605" cy="5390515"/>
            <a:chOff x="4056" y="1761"/>
            <a:chExt cx="10023" cy="8466"/>
          </a:xfrm>
        </p:grpSpPr>
        <p:grpSp>
          <p:nvGrpSpPr>
            <p:cNvPr id="14" name="组合 13"/>
            <p:cNvGrpSpPr/>
            <p:nvPr/>
          </p:nvGrpSpPr>
          <p:grpSpPr>
            <a:xfrm>
              <a:off x="4056" y="1761"/>
              <a:ext cx="5910" cy="8466"/>
              <a:chOff x="2722" y="1761"/>
              <a:chExt cx="5910" cy="8466"/>
            </a:xfrm>
          </p:grpSpPr>
          <p:sp>
            <p:nvSpPr>
              <p:cNvPr id="7" name="圆角矩形 6"/>
              <p:cNvSpPr/>
              <p:nvPr/>
            </p:nvSpPr>
            <p:spPr>
              <a:xfrm>
                <a:off x="2722" y="3397"/>
                <a:ext cx="5291" cy="5073"/>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9" name="文本框 8"/>
              <p:cNvSpPr txBox="1"/>
              <p:nvPr/>
            </p:nvSpPr>
            <p:spPr>
              <a:xfrm>
                <a:off x="3194" y="4175"/>
                <a:ext cx="4350" cy="3334"/>
              </a:xfrm>
              <a:prstGeom prst="rect">
                <a:avLst/>
              </a:prstGeom>
              <a:noFill/>
            </p:spPr>
            <p:txBody>
              <a:bodyPr wrap="square" rtlCol="0">
                <a:spAutoFit/>
              </a:bodyPr>
              <a:lstStyle/>
              <a:p>
                <a:pPr algn="ctr"/>
                <a:r>
                  <a:rPr 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邮票、报纸、漫画型选择题</a:t>
                </a:r>
              </a:p>
            </p:txBody>
          </p:sp>
          <p:sp>
            <p:nvSpPr>
              <p:cNvPr id="11" name="圆角矩形 10"/>
              <p:cNvSpPr/>
              <p:nvPr/>
            </p:nvSpPr>
            <p:spPr>
              <a:xfrm>
                <a:off x="7816" y="2587"/>
                <a:ext cx="452" cy="7640"/>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三角形 7"/>
              <p:cNvSpPr/>
              <p:nvPr/>
            </p:nvSpPr>
            <p:spPr>
              <a:xfrm>
                <a:off x="7497" y="1761"/>
                <a:ext cx="1135" cy="978"/>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3" name="组合 12"/>
            <p:cNvGrpSpPr/>
            <p:nvPr/>
          </p:nvGrpSpPr>
          <p:grpSpPr>
            <a:xfrm>
              <a:off x="10863" y="3941"/>
              <a:ext cx="3216" cy="4446"/>
              <a:chOff x="8632" y="3987"/>
              <a:chExt cx="3216" cy="4446"/>
            </a:xfrm>
          </p:grpSpPr>
          <p:grpSp>
            <p:nvGrpSpPr>
              <p:cNvPr id="17" name="组合 16"/>
              <p:cNvGrpSpPr/>
              <p:nvPr/>
            </p:nvGrpSpPr>
            <p:grpSpPr>
              <a:xfrm>
                <a:off x="8632" y="3987"/>
                <a:ext cx="3216" cy="1914"/>
                <a:chOff x="7620" y="2931"/>
                <a:chExt cx="3216" cy="1914"/>
              </a:xfrm>
            </p:grpSpPr>
            <p:sp>
              <p:nvSpPr>
                <p:cNvPr id="19" name="文本框 2">
                  <a:hlinkClick r:id="rId3" action="ppaction://hlinksldjump"/>
                </p:cNvPr>
                <p:cNvSpPr txBox="1"/>
                <p:nvPr/>
              </p:nvSpPr>
              <p:spPr>
                <a:xfrm>
                  <a:off x="7620" y="2931"/>
                  <a:ext cx="3153" cy="723"/>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  类型解读</a:t>
                  </a:r>
                </a:p>
              </p:txBody>
            </p:sp>
            <p:sp>
              <p:nvSpPr>
                <p:cNvPr id="10" name="文本框 2">
                  <a:hlinkClick r:id="rId4" action="ppaction://hlinksldjump"/>
                </p:cNvPr>
                <p:cNvSpPr txBox="1"/>
                <p:nvPr/>
              </p:nvSpPr>
              <p:spPr>
                <a:xfrm>
                  <a:off x="8136" y="4122"/>
                  <a:ext cx="2700" cy="723"/>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答题指导</a:t>
                  </a:r>
                </a:p>
              </p:txBody>
            </p:sp>
          </p:grpSp>
          <p:sp>
            <p:nvSpPr>
              <p:cNvPr id="22" name="文本框 2">
                <a:hlinkClick r:id="rId5" action="ppaction://hlinksldjump"/>
              </p:cNvPr>
              <p:cNvSpPr txBox="1"/>
              <p:nvPr/>
            </p:nvSpPr>
            <p:spPr>
              <a:xfrm>
                <a:off x="8632" y="6427"/>
                <a:ext cx="3153" cy="723"/>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  典例精讲</a:t>
                </a:r>
              </a:p>
            </p:txBody>
          </p:sp>
          <p:sp>
            <p:nvSpPr>
              <p:cNvPr id="24" name="文本框 2">
                <a:hlinkClick r:id="rId6" action="ppaction://hlinksldjump"/>
              </p:cNvPr>
              <p:cNvSpPr txBox="1"/>
              <p:nvPr/>
            </p:nvSpPr>
            <p:spPr>
              <a:xfrm>
                <a:off x="8672" y="7710"/>
                <a:ext cx="3153" cy="723"/>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  针对训练</a:t>
                </a:r>
              </a:p>
            </p:txBody>
          </p:sp>
        </p:grpSp>
      </p:gr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463571" y="1614941"/>
            <a:ext cx="7354570" cy="850965"/>
            <a:chOff x="2291138" y="2250040"/>
            <a:chExt cx="6460237"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3824" y="2363262"/>
              <a:ext cx="5787551" cy="503510"/>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  </a:t>
              </a:r>
              <a:r>
                <a:rPr kumimoji="1" lang="zh-CN" altLang="en-US" sz="3600" b="1" dirty="0" smtClean="0">
                  <a:latin typeface="黑体" panose="02010609060101010101" pitchFamily="49" charset="-122"/>
                  <a:ea typeface="黑体" panose="02010609060101010101" pitchFamily="49" charset="-122"/>
                </a:rPr>
                <a:t>邮票、报纸、漫画型选择题</a:t>
              </a:r>
              <a:endParaRPr kumimoji="1" lang="zh-CN" altLang="en-US" sz="3600" b="1" dirty="0">
                <a:latin typeface="黑体" panose="02010609060101010101" pitchFamily="49" charset="-122"/>
                <a:ea typeface="黑体" panose="02010609060101010101" pitchFamily="49" charset="-122"/>
              </a:endParaRPr>
            </a:p>
          </p:txBody>
        </p:sp>
        <p:sp>
          <p:nvSpPr>
            <p:cNvPr id="3" name="椭圆 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五</a:t>
              </a:r>
            </a:p>
          </p:txBody>
        </p:sp>
      </p:grpSp>
      <p:grpSp>
        <p:nvGrpSpPr>
          <p:cNvPr id="4" name="组合 3"/>
          <p:cNvGrpSpPr/>
          <p:nvPr/>
        </p:nvGrpSpPr>
        <p:grpSpPr>
          <a:xfrm>
            <a:off x="1079427" y="2877856"/>
            <a:ext cx="2566036" cy="580390"/>
            <a:chOff x="2455866" y="664168"/>
            <a:chExt cx="2151071" cy="580390"/>
          </a:xfrm>
        </p:grpSpPr>
        <p:sp>
          <p:nvSpPr>
            <p:cNvPr id="10" name="圆角矩形 6">
              <a:hlinkClick r:id=""/>
            </p:cNvPr>
            <p:cNvSpPr/>
            <p:nvPr>
              <p:custDataLst>
                <p:tags r:id="rId1"/>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类型解读</a:t>
              </a:r>
            </a:p>
          </p:txBody>
        </p:sp>
        <p:sp>
          <p:nvSpPr>
            <p:cNvPr id="9" name="圆角矩形 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948055" y="3651250"/>
            <a:ext cx="9860280" cy="1863090"/>
          </a:xfrm>
          <a:prstGeom prst="rect">
            <a:avLst/>
          </a:prstGeom>
          <a:noFill/>
          <a:ln w="9525">
            <a:noFill/>
          </a:ln>
        </p:spPr>
        <p:txBody>
          <a:bodyPr wrap="square">
            <a:spAutoFit/>
          </a:bodyPr>
          <a:lstStyle/>
          <a:p>
            <a:pPr indent="0">
              <a:lnSpc>
                <a:spcPct val="16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漫画型选择题在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2012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年河北中考历史试卷中第一次出现。这类试题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采用艺术夸张的手法</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通过漫画考查我们对相关史实的理解或进行相关史实的联想。</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652072" y="1694851"/>
            <a:ext cx="2566036" cy="580390"/>
            <a:chOff x="2455866" y="664168"/>
            <a:chExt cx="2151071" cy="580390"/>
          </a:xfrm>
        </p:grpSpPr>
        <p:sp>
          <p:nvSpPr>
            <p:cNvPr id="10" name="圆角矩形 6">
              <a:hlinkClick r:id=""/>
            </p:cNvPr>
            <p:cNvSpPr/>
            <p:nvPr>
              <p:custDataLst>
                <p:tags r:id="rId1"/>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答题指导</a:t>
              </a:r>
            </a:p>
          </p:txBody>
        </p:sp>
        <p:sp>
          <p:nvSpPr>
            <p:cNvPr id="9" name="圆角矩形 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578485" y="2436495"/>
            <a:ext cx="10960735" cy="3969385"/>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第一</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阅读题干</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从题干中获取思考的方向。</a:t>
            </a: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全面观察邮票、报纸或漫画等图片</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如其中人物</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或拟人动物</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的语言、动作、表情</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图片中画面形成的时代背景</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图片中对特定情景的提示和批注等。</a:t>
            </a: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第三</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当仅凭画面难以确定其所要体现的问题时</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要重视对标题的分析</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因为它往往能够反映出邮票、报纸或漫画等的中心意思。</a:t>
            </a: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第四</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邮票、报纸、漫画等所反映的内容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都能在历史教材中找到相关的知识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联系所学知识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寻找解题依据</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问题便可迎刃而解。</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947982" y="1548801"/>
            <a:ext cx="2566036" cy="580390"/>
            <a:chOff x="2455866" y="664168"/>
            <a:chExt cx="2151071" cy="580390"/>
          </a:xfrm>
        </p:grpSpPr>
        <p:sp>
          <p:nvSpPr>
            <p:cNvPr id="10" name="圆角矩形 6">
              <a:hlinkClick r:id=""/>
            </p:cNvPr>
            <p:cNvSpPr/>
            <p:nvPr>
              <p:custDataLst>
                <p:tags r:id="rId1"/>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典例精讲</a:t>
              </a:r>
            </a:p>
          </p:txBody>
        </p:sp>
        <p:sp>
          <p:nvSpPr>
            <p:cNvPr id="9" name="圆角矩形 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714375" y="2240915"/>
            <a:ext cx="10631170" cy="1198880"/>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下面是</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1947</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年《东北画报》上发表的题为《沉重的铁锤连续地打在蒋介石的脊骨上》的漫画。该漫画反映的历史事件是（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713" name="image44三.jpg" descr="id:2147520963;FounderCES"/>
          <p:cNvPicPr>
            <a:picLocks noChangeAspect="1"/>
          </p:cNvPicPr>
          <p:nvPr/>
        </p:nvPicPr>
        <p:blipFill>
          <a:blip r:embed="rId4"/>
          <a:stretch>
            <a:fillRect/>
          </a:stretch>
        </p:blipFill>
        <p:spPr>
          <a:xfrm>
            <a:off x="7423150" y="3352165"/>
            <a:ext cx="3378200" cy="3060700"/>
          </a:xfrm>
          <a:prstGeom prst="rect">
            <a:avLst/>
          </a:prstGeom>
        </p:spPr>
      </p:pic>
      <p:sp>
        <p:nvSpPr>
          <p:cNvPr id="4" name="文本框 3"/>
          <p:cNvSpPr txBox="1"/>
          <p:nvPr/>
        </p:nvSpPr>
        <p:spPr>
          <a:xfrm>
            <a:off x="855345" y="3830955"/>
            <a:ext cx="3768090"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全面内战的爆发　　　　</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三大战役　　　　</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千里挺进大别山　　　　　</a:t>
            </a: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渡江战役</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文本框 1"/>
          <p:cNvSpPr txBox="1"/>
          <p:nvPr/>
        </p:nvSpPr>
        <p:spPr>
          <a:xfrm>
            <a:off x="1281430" y="1967865"/>
            <a:ext cx="9817735" cy="3969385"/>
          </a:xfrm>
          <a:prstGeom prst="rect">
            <a:avLst/>
          </a:prstGeom>
          <a:noFill/>
          <a:ln w="9525">
            <a:noFill/>
          </a:ln>
        </p:spPr>
        <p:txBody>
          <a:bodyPr wrap="square">
            <a:spAutoFit/>
          </a:bodyPr>
          <a:lstStyle/>
          <a:p>
            <a:pPr indent="0">
              <a:lnSpc>
                <a:spcPct val="150000"/>
              </a:lnSpc>
            </a:pPr>
            <a:r>
              <a:rPr lang="en-US" alt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答案</a:t>
            </a:r>
            <a:r>
              <a:rPr lang="en-US" sz="2400" b="1">
                <a:solidFill>
                  <a:srgbClr val="FF00FF"/>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sz="2400" b="1">
              <a:solidFill>
                <a:srgbClr val="FF00FF"/>
              </a:solidFill>
              <a:latin typeface="宋体" panose="02010600030101010101" pitchFamily="2" charset="-122"/>
              <a:ea typeface="宋体" panose="02010600030101010101" pitchFamily="2" charset="-122"/>
              <a:cs typeface="宋体" panose="02010600030101010101" pitchFamily="2" charset="-122"/>
            </a:endParaRPr>
          </a:p>
          <a:p>
            <a:r>
              <a:rPr lang="en-US" alt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解题思路</a:t>
            </a:r>
            <a:r>
              <a:rPr lang="en-US" sz="2400" b="1">
                <a:solidFill>
                  <a:srgbClr val="FF00FF"/>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认真阅读材料和图片及其中的有效信息</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抓住关键词</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“1947</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年”“蒋介石”“刘邓”“重点进攻”等</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以及蒋介石的表情</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并结合所学知识可知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这种现象应该出现在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1947</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年刘邓大军千里挺进大别山</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“好比一把利刃直插敌人的心脏”。而选项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全面内战的爆发是在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1946</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选项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B</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三大战役是从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1948</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年开始的</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选项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D</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渡江战役发生在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1949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都与材料不符。故选</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55891" y="1605805"/>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612067" y="1417356"/>
            <a:ext cx="2566036" cy="580390"/>
            <a:chOff x="2455866" y="664168"/>
            <a:chExt cx="2151071" cy="580390"/>
          </a:xfrm>
        </p:grpSpPr>
        <p:sp>
          <p:nvSpPr>
            <p:cNvPr id="10" name="圆角矩形 6">
              <a:hlinkClick r:id=""/>
            </p:cNvPr>
            <p:cNvSpPr/>
            <p:nvPr>
              <p:custDataLst>
                <p:tags r:id="rId1"/>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针对训练</a:t>
              </a:r>
            </a:p>
          </p:txBody>
        </p:sp>
        <p:sp>
          <p:nvSpPr>
            <p:cNvPr id="9" name="圆角矩形 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432435" y="1970405"/>
            <a:ext cx="1138428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石家庄裕华区模拟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如下图</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是反映二战后国际关系的漫画《大西洋伙伴排座次》</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对此漫画解读正确的是（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715" name="P212+3.EPS" descr="id:2147520977;FounderCES"/>
          <p:cNvPicPr>
            <a:picLocks noChangeAspect="1"/>
          </p:cNvPicPr>
          <p:nvPr/>
        </p:nvPicPr>
        <p:blipFill>
          <a:blip r:embed="rId4"/>
          <a:stretch>
            <a:fillRect/>
          </a:stretch>
        </p:blipFill>
        <p:spPr>
          <a:xfrm>
            <a:off x="5095240" y="3306445"/>
            <a:ext cx="6692265" cy="3130550"/>
          </a:xfrm>
          <a:prstGeom prst="rect">
            <a:avLst/>
          </a:prstGeom>
        </p:spPr>
      </p:pic>
      <p:sp>
        <p:nvSpPr>
          <p:cNvPr id="4" name="文本框 3"/>
          <p:cNvSpPr txBox="1"/>
          <p:nvPr/>
        </p:nvSpPr>
        <p:spPr>
          <a:xfrm>
            <a:off x="488950" y="3542348"/>
            <a:ext cx="5080000" cy="2306955"/>
          </a:xfrm>
          <a:prstGeom prst="rect">
            <a:avLst/>
          </a:prstGeom>
          <a:noFill/>
          <a:ln w="9525">
            <a:noFill/>
          </a:ln>
        </p:spPr>
        <p:txBody>
          <a:bodyPr>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欧洲希望与美国建立平等关系</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美苏“冷战”不断加剧</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美国丧失霸主地位</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美国成为唯一超级大国</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5861005" y="268088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文本框 1"/>
          <p:cNvSpPr txBox="1"/>
          <p:nvPr/>
        </p:nvSpPr>
        <p:spPr>
          <a:xfrm>
            <a:off x="1137285" y="2051050"/>
            <a:ext cx="9197975" cy="3229610"/>
          </a:xfrm>
          <a:prstGeom prst="rect">
            <a:avLst/>
          </a:prstGeom>
          <a:noFill/>
          <a:ln w="9525">
            <a:noFill/>
          </a:ln>
        </p:spPr>
        <p:txBody>
          <a:bodyPr wrap="square">
            <a:spAutoFit/>
          </a:bodyPr>
          <a:lstStyle/>
          <a:p>
            <a:pPr indent="0">
              <a:lnSpc>
                <a:spcPct val="170000"/>
              </a:lnSpc>
            </a:pPr>
            <a:r>
              <a:rPr lang="en-US" alt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答案</a:t>
            </a:r>
            <a:r>
              <a:rPr lang="en-US" sz="2400" b="1">
                <a:solidFill>
                  <a:srgbClr val="FF00FF"/>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sz="2400" b="1">
              <a:solidFill>
                <a:srgbClr val="FF00FF"/>
              </a:solidFill>
              <a:latin typeface="宋体" panose="02010600030101010101" pitchFamily="2" charset="-122"/>
              <a:ea typeface="宋体" panose="02010600030101010101" pitchFamily="2" charset="-122"/>
              <a:cs typeface="宋体" panose="02010600030101010101" pitchFamily="2" charset="-122"/>
            </a:endParaRPr>
          </a:p>
          <a:p>
            <a:pPr indent="0">
              <a:lnSpc>
                <a:spcPct val="170000"/>
              </a:lnSpc>
            </a:pPr>
            <a:r>
              <a:rPr lang="en-US" alt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解题思路</a:t>
            </a:r>
            <a:r>
              <a:rPr lang="en-US" sz="2400" b="1">
                <a:solidFill>
                  <a:srgbClr val="FF00FF"/>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解答此题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抓住关键词句“自强”“开动了近（</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现</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）代化的这列列车”等并结合所学知识可知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“自强”是洋务运动的口号</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“开动了近</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（现）</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代化的这列列车”是洋务运动的影响</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进而对照四个选项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显然选项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与材料论述一致。故选</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903605" y="1609725"/>
            <a:ext cx="10314305" cy="175323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下图是英国的一幅漫画。画中头戴礼帽的人指着远处的蒸汽火车</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面带嘲弄的问另两个人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那个吐白烟的机器靠什么行走</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两个人答道</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我们也不知道</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车头里也许藏着一匹马。这幅漫画表现的场景应在（</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p:nvPr/>
        </p:nvPicPr>
        <p:blipFill>
          <a:blip r:embed="rId3"/>
          <a:stretch>
            <a:fillRect/>
          </a:stretch>
        </p:blipFill>
        <p:spPr>
          <a:xfrm>
            <a:off x="8071485" y="3600450"/>
            <a:ext cx="3318510" cy="2662555"/>
          </a:xfrm>
          <a:prstGeom prst="rect">
            <a:avLst/>
          </a:prstGeom>
          <a:noFill/>
          <a:ln w="9525">
            <a:noFill/>
          </a:ln>
        </p:spPr>
      </p:pic>
      <p:sp>
        <p:nvSpPr>
          <p:cNvPr id="5" name="文本框 4"/>
          <p:cNvSpPr txBox="1"/>
          <p:nvPr/>
        </p:nvSpPr>
        <p:spPr>
          <a:xfrm>
            <a:off x="942340" y="3805555"/>
            <a:ext cx="5064760"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15</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世纪晚期　　　　</a:t>
            </a: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17</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世纪</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40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年代</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世纪初期</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世纪</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70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年代</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8785815" y="287455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1" name="文本框 100"/>
          <p:cNvSpPr txBox="1"/>
          <p:nvPr/>
        </p:nvSpPr>
        <p:spPr>
          <a:xfrm>
            <a:off x="1172845" y="1714500"/>
            <a:ext cx="969581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3.(2021·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石家庄新华区模拟</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下图是题为《双面总统》的漫画</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刻画了一位美国总统在美国人心中的不同形象。这位总统应是（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717" name="p212+5.jpg" descr="id:2147520991;FounderCES"/>
          <p:cNvPicPr>
            <a:picLocks noChangeAspect="1"/>
          </p:cNvPicPr>
          <p:nvPr/>
        </p:nvPicPr>
        <p:blipFill>
          <a:blip r:embed="rId3"/>
          <a:stretch>
            <a:fillRect/>
          </a:stretch>
        </p:blipFill>
        <p:spPr>
          <a:xfrm>
            <a:off x="6636385" y="3356610"/>
            <a:ext cx="3924300" cy="2768600"/>
          </a:xfrm>
          <a:prstGeom prst="rect">
            <a:avLst/>
          </a:prstGeom>
        </p:spPr>
      </p:pic>
      <p:sp>
        <p:nvSpPr>
          <p:cNvPr id="3" name="文本框 2"/>
          <p:cNvSpPr txBox="1"/>
          <p:nvPr/>
        </p:nvSpPr>
        <p:spPr>
          <a:xfrm>
            <a:off x="1285240" y="3512185"/>
            <a:ext cx="2893060"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华盛顿</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克林顿</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林肯</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罗斯福</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9044895" y="241100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1" name="文本框 100"/>
          <p:cNvSpPr txBox="1"/>
          <p:nvPr/>
        </p:nvSpPr>
        <p:spPr>
          <a:xfrm>
            <a:off x="999490" y="1718310"/>
            <a:ext cx="9742170" cy="64516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石家庄新华区模拟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下图反映了（</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718" name="P171+1.eps" descr="id:2147520998;FounderCES"/>
          <p:cNvPicPr>
            <a:picLocks noChangeAspect="1"/>
          </p:cNvPicPr>
          <p:nvPr/>
        </p:nvPicPr>
        <p:blipFill>
          <a:blip r:embed="rId3"/>
          <a:stretch>
            <a:fillRect/>
          </a:stretch>
        </p:blipFill>
        <p:spPr>
          <a:xfrm>
            <a:off x="6765290" y="2851150"/>
            <a:ext cx="4888865" cy="3096895"/>
          </a:xfrm>
          <a:prstGeom prst="rect">
            <a:avLst/>
          </a:prstGeom>
        </p:spPr>
      </p:pic>
      <p:sp>
        <p:nvSpPr>
          <p:cNvPr id="5" name="文本框 4"/>
          <p:cNvSpPr txBox="1"/>
          <p:nvPr/>
        </p:nvSpPr>
        <p:spPr>
          <a:xfrm>
            <a:off x="1087755" y="2812415"/>
            <a:ext cx="5447665" cy="341503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科技发展改变了人们的生活方式</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第三次科技革命促进经济全球化进程</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手机的出现消除了世界的民族性和地方性</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使用手机有利于人们到世界各地去旅游</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7349445" y="186109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1" name="文本框 100"/>
          <p:cNvSpPr txBox="1"/>
          <p:nvPr/>
        </p:nvSpPr>
        <p:spPr>
          <a:xfrm>
            <a:off x="800735" y="1632585"/>
            <a:ext cx="10662920" cy="175323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保定模拟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25</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日国际纪念日主题图</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CONFRONTING</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SLAVER’S</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LEGACY OFRACISM TOGETHER</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―共同面对（</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消除</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）奴隶制的种族主义遗留问题”。此纪念日的历史溯源是（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719" name="p212+6.jpg" descr="id:2147521005;FounderCES"/>
          <p:cNvPicPr>
            <a:picLocks noChangeAspect="1"/>
          </p:cNvPicPr>
          <p:nvPr/>
        </p:nvPicPr>
        <p:blipFill>
          <a:blip r:embed="rId3"/>
          <a:stretch>
            <a:fillRect/>
          </a:stretch>
        </p:blipFill>
        <p:spPr>
          <a:xfrm>
            <a:off x="5816600" y="3455035"/>
            <a:ext cx="5633720" cy="3015615"/>
          </a:xfrm>
          <a:prstGeom prst="rect">
            <a:avLst/>
          </a:prstGeom>
        </p:spPr>
      </p:pic>
      <p:sp>
        <p:nvSpPr>
          <p:cNvPr id="3" name="文本框 2"/>
          <p:cNvSpPr txBox="1"/>
          <p:nvPr/>
        </p:nvSpPr>
        <p:spPr>
          <a:xfrm>
            <a:off x="850900" y="3750310"/>
            <a:ext cx="2741295"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三角贸易</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废奴运动</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种族灭绝</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种族歧视</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7445965" y="287328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1" name="文本框 100"/>
          <p:cNvSpPr txBox="1"/>
          <p:nvPr/>
        </p:nvSpPr>
        <p:spPr>
          <a:xfrm>
            <a:off x="991235" y="1565275"/>
            <a:ext cx="1005840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下面是新航路开辟时一位航海家的漫画</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此航海家双手将地球抱在胸前</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身后是即将远航的中世纪帆船。据图可知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此航海家（</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720" name="p245-1调黑白图.jpg" descr="id:2147521012;FounderCES"/>
          <p:cNvPicPr>
            <a:picLocks noChangeAspect="1"/>
          </p:cNvPicPr>
          <p:nvPr/>
        </p:nvPicPr>
        <p:blipFill>
          <a:blip r:embed="rId3"/>
          <a:stretch>
            <a:fillRect/>
          </a:stretch>
        </p:blipFill>
        <p:spPr>
          <a:xfrm>
            <a:off x="8082915" y="2996565"/>
            <a:ext cx="2609850" cy="3277870"/>
          </a:xfrm>
          <a:prstGeom prst="rect">
            <a:avLst/>
          </a:prstGeom>
        </p:spPr>
      </p:pic>
      <p:sp>
        <p:nvSpPr>
          <p:cNvPr id="2" name="文本框 1"/>
          <p:cNvSpPr txBox="1"/>
          <p:nvPr/>
        </p:nvSpPr>
        <p:spPr>
          <a:xfrm>
            <a:off x="1097915" y="3411220"/>
            <a:ext cx="5984875" cy="2453640"/>
          </a:xfrm>
          <a:prstGeom prst="rect">
            <a:avLst/>
          </a:prstGeom>
          <a:noFill/>
          <a:ln w="9525">
            <a:noFill/>
          </a:ln>
        </p:spPr>
        <p:txBody>
          <a:bodyPr wrap="square">
            <a:spAutoFit/>
          </a:bodyPr>
          <a:lstStyle/>
          <a:p>
            <a:pPr indent="0">
              <a:lnSpc>
                <a:spcPct val="16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第一次实现了人类跨越大洋的愿望</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6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是“新大陆”最早的发现者</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6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最先发现通往亚洲的新航线</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6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首次证明了地圆学说的正确性</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8568645" y="228972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2854325" y="3836035"/>
            <a:ext cx="5080000" cy="252730"/>
          </a:xfrm>
          <a:prstGeom prst="rect">
            <a:avLst/>
          </a:prstGeom>
          <a:noFill/>
          <a:ln w="9525">
            <a:noFill/>
          </a:ln>
        </p:spPr>
        <p:txBody>
          <a:bodyPr>
            <a:spAutoFit/>
          </a:bodyPr>
          <a:lstStyle/>
          <a:p>
            <a:pPr indent="0"/>
            <a:r>
              <a:rPr lang="en-US" sz="1050" b="0">
                <a:solidFill>
                  <a:srgbClr val="000000"/>
                </a:solidFill>
                <a:latin typeface="NEU-BZ-S92" charset="0"/>
                <a:cs typeface="方正书宋_GBK" charset="0"/>
              </a:rPr>
              <a:t> </a:t>
            </a:r>
            <a:endParaRPr lang="zh-CN" altLang="en-US"/>
          </a:p>
        </p:txBody>
      </p:sp>
      <p:sp>
        <p:nvSpPr>
          <p:cNvPr id="101" name="文本框 100"/>
          <p:cNvSpPr txBox="1"/>
          <p:nvPr/>
        </p:nvSpPr>
        <p:spPr>
          <a:xfrm>
            <a:off x="1141730" y="1603375"/>
            <a:ext cx="986345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下面是法国大革命开始后不久出版的一幅木刻漫画</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从中能够得到的正确信息是（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721" name="image53三.jpg" descr="id:2147521019;FounderCES"/>
          <p:cNvPicPr>
            <a:picLocks noChangeAspect="1"/>
          </p:cNvPicPr>
          <p:nvPr/>
        </p:nvPicPr>
        <p:blipFill>
          <a:blip r:embed="rId4"/>
          <a:stretch>
            <a:fillRect/>
          </a:stretch>
        </p:blipFill>
        <p:spPr>
          <a:xfrm>
            <a:off x="7804150" y="3138805"/>
            <a:ext cx="2996565" cy="2814320"/>
          </a:xfrm>
          <a:prstGeom prst="rect">
            <a:avLst/>
          </a:prstGeom>
        </p:spPr>
      </p:pic>
      <p:sp>
        <p:nvSpPr>
          <p:cNvPr id="2" name="文本框 1"/>
          <p:cNvSpPr txBox="1"/>
          <p:nvPr/>
        </p:nvSpPr>
        <p:spPr>
          <a:xfrm>
            <a:off x="1179830" y="3265805"/>
            <a:ext cx="5487670" cy="2602230"/>
          </a:xfrm>
          <a:prstGeom prst="rect">
            <a:avLst/>
          </a:prstGeom>
          <a:noFill/>
          <a:ln w="9525">
            <a:noFill/>
          </a:ln>
        </p:spPr>
        <p:txBody>
          <a:bodyPr wrap="square">
            <a:spAutoFit/>
          </a:bodyPr>
          <a:lstStyle/>
          <a:p>
            <a:pPr indent="0">
              <a:lnSpc>
                <a:spcPct val="17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农民在封建剥削压迫下生活困苦</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7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法国政府不重视农业生产</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7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资产阶级是封建等级制度最大受益者</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7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教士是法国革命的坚定拥护者</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3200990" y="228527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1" name="文本框 100"/>
          <p:cNvSpPr txBox="1"/>
          <p:nvPr/>
        </p:nvSpPr>
        <p:spPr>
          <a:xfrm>
            <a:off x="1022985" y="1572895"/>
            <a:ext cx="987806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下面是来源于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1885</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年某周报的一则漫画。该漫画表达的主旨最有可能是（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073150" y="2929255"/>
            <a:ext cx="5833110" cy="341503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工业革命后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英国确立了世界殖民霸权</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工业革命后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英国默许德俄在亚非疯狂争夺殖民地</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随着第二次工业革命的开展</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英国殖民霸权受到德俄的挑战</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第二次工业革命动摇了英国的殖民霸权</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pSp>
        <p:nvGrpSpPr>
          <p:cNvPr id="4" name="组合 3"/>
          <p:cNvGrpSpPr/>
          <p:nvPr/>
        </p:nvGrpSpPr>
        <p:grpSpPr>
          <a:xfrm>
            <a:off x="7399020" y="2710815"/>
            <a:ext cx="3389630" cy="3516630"/>
            <a:chOff x="11606" y="4683"/>
            <a:chExt cx="5338" cy="5538"/>
          </a:xfrm>
        </p:grpSpPr>
        <p:pic>
          <p:nvPicPr>
            <p:cNvPr id="722" name="image54三.jpg" descr="id:2147521026;FounderCES"/>
            <p:cNvPicPr>
              <a:picLocks noChangeAspect="1"/>
            </p:cNvPicPr>
            <p:nvPr/>
          </p:nvPicPr>
          <p:blipFill>
            <a:blip r:embed="rId3"/>
            <a:stretch>
              <a:fillRect/>
            </a:stretch>
          </p:blipFill>
          <p:spPr>
            <a:xfrm>
              <a:off x="11606" y="4683"/>
              <a:ext cx="5339" cy="4847"/>
            </a:xfrm>
            <a:prstGeom prst="rect">
              <a:avLst/>
            </a:prstGeom>
          </p:spPr>
        </p:pic>
        <p:sp>
          <p:nvSpPr>
            <p:cNvPr id="3" name="文本框 2"/>
            <p:cNvSpPr txBox="1"/>
            <p:nvPr/>
          </p:nvSpPr>
          <p:spPr>
            <a:xfrm>
              <a:off x="13234" y="9641"/>
              <a:ext cx="2369" cy="580"/>
            </a:xfrm>
            <a:prstGeom prst="rect">
              <a:avLst/>
            </a:prstGeom>
            <a:noFill/>
            <a:ln w="9525">
              <a:noFill/>
            </a:ln>
          </p:spPr>
          <p:txBody>
            <a:bodyPr wrap="square">
              <a:spAutoFit/>
            </a:bodyPr>
            <a:lstStyle/>
            <a:p>
              <a:pPr indent="0"/>
              <a:r>
                <a:rPr lang="zh-CN" b="1">
                  <a:solidFill>
                    <a:srgbClr val="000000"/>
                  </a:solidFill>
                  <a:latin typeface="宋体" panose="02010600030101010101" pitchFamily="2" charset="-122"/>
                  <a:ea typeface="宋体" panose="02010600030101010101" pitchFamily="2" charset="-122"/>
                  <a:cs typeface="方正书宋_GBK" charset="0"/>
                </a:rPr>
                <a:t>瓜分世界</a:t>
              </a:r>
              <a:endParaRPr lang="zh-CN" altLang="en-US" b="1">
                <a:solidFill>
                  <a:srgbClr val="000000"/>
                </a:solidFill>
                <a:latin typeface="宋体" panose="02010600030101010101" pitchFamily="2" charset="-122"/>
                <a:ea typeface="宋体" panose="02010600030101010101" pitchFamily="2" charset="-122"/>
                <a:cs typeface="方正书宋_GBK" charset="0"/>
              </a:endParaRPr>
            </a:p>
          </p:txBody>
        </p:sp>
      </p:grpSp>
      <p:sp>
        <p:nvSpPr>
          <p:cNvPr id="8" name="矩形 7"/>
          <p:cNvSpPr/>
          <p:nvPr/>
        </p:nvSpPr>
        <p:spPr>
          <a:xfrm>
            <a:off x="1857330" y="227130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1" name="文本框 100"/>
          <p:cNvSpPr txBox="1"/>
          <p:nvPr/>
        </p:nvSpPr>
        <p:spPr>
          <a:xfrm>
            <a:off x="1023620" y="1543685"/>
            <a:ext cx="1016381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漫画常用简单夸张的手法来讽刺、批评或歌颂某些人和事</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具有较强的社会性。下面是一幅第二次世界大战后的苏联漫画</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它讽刺的是（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pSp>
        <p:nvGrpSpPr>
          <p:cNvPr id="4" name="组合 3"/>
          <p:cNvGrpSpPr/>
          <p:nvPr/>
        </p:nvGrpSpPr>
        <p:grpSpPr>
          <a:xfrm>
            <a:off x="6996430" y="2960370"/>
            <a:ext cx="4135120" cy="3474085"/>
            <a:chOff x="11018" y="4777"/>
            <a:chExt cx="6512" cy="5471"/>
          </a:xfrm>
        </p:grpSpPr>
        <p:pic>
          <p:nvPicPr>
            <p:cNvPr id="723" name="p204.jpg" descr="id:2147521033;FounderCES"/>
            <p:cNvPicPr>
              <a:picLocks noChangeAspect="1"/>
            </p:cNvPicPr>
            <p:nvPr/>
          </p:nvPicPr>
          <p:blipFill>
            <a:blip r:embed="rId3"/>
            <a:stretch>
              <a:fillRect/>
            </a:stretch>
          </p:blipFill>
          <p:spPr>
            <a:xfrm>
              <a:off x="11018" y="4777"/>
              <a:ext cx="6513" cy="4598"/>
            </a:xfrm>
            <a:prstGeom prst="rect">
              <a:avLst/>
            </a:prstGeom>
          </p:spPr>
        </p:pic>
        <p:sp>
          <p:nvSpPr>
            <p:cNvPr id="3" name="文本框 2"/>
            <p:cNvSpPr txBox="1"/>
            <p:nvPr/>
          </p:nvSpPr>
          <p:spPr>
            <a:xfrm>
              <a:off x="11356" y="9668"/>
              <a:ext cx="6171" cy="580"/>
            </a:xfrm>
            <a:prstGeom prst="rect">
              <a:avLst/>
            </a:prstGeom>
            <a:noFill/>
            <a:ln w="9525">
              <a:noFill/>
            </a:ln>
          </p:spPr>
          <p:txBody>
            <a:bodyPr wrap="square">
              <a:spAutoFit/>
            </a:bodyPr>
            <a:lstStyle/>
            <a:p>
              <a:pPr indent="0" algn="ctr"/>
              <a:r>
                <a:rPr lang="zh-CN" b="1">
                  <a:solidFill>
                    <a:srgbClr val="000000"/>
                  </a:solidFill>
                  <a:latin typeface="宋体" panose="02010600030101010101" pitchFamily="2" charset="-122"/>
                  <a:ea typeface="宋体" panose="02010600030101010101" pitchFamily="2" charset="-122"/>
                  <a:cs typeface="宋体" panose="02010600030101010101" pitchFamily="2" charset="-122"/>
                </a:rPr>
                <a:t>“窒息的”英、法、意市场</a:t>
              </a:r>
              <a:endParaRPr lang="zh-CN" altLang="en-US"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pSp>
      <p:sp>
        <p:nvSpPr>
          <p:cNvPr id="5" name="文本框 4"/>
          <p:cNvSpPr txBox="1"/>
          <p:nvPr/>
        </p:nvSpPr>
        <p:spPr>
          <a:xfrm>
            <a:off x="1184275" y="3505200"/>
            <a:ext cx="3164205" cy="2602230"/>
          </a:xfrm>
          <a:prstGeom prst="rect">
            <a:avLst/>
          </a:prstGeom>
          <a:noFill/>
          <a:ln w="9525">
            <a:noFill/>
          </a:ln>
        </p:spPr>
        <p:txBody>
          <a:bodyPr wrap="square">
            <a:spAutoFit/>
          </a:bodyPr>
          <a:lstStyle/>
          <a:p>
            <a:pPr indent="0">
              <a:lnSpc>
                <a:spcPct val="17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杜鲁门主义　　　　　</a:t>
            </a:r>
          </a:p>
          <a:p>
            <a:pPr indent="0">
              <a:lnSpc>
                <a:spcPct val="17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北约建立</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7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马歇尔计划</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7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苏联模式</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10110425" y="224400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575560" y="1118235"/>
            <a:ext cx="6364605" cy="5390515"/>
            <a:chOff x="4056" y="1761"/>
            <a:chExt cx="10023" cy="8466"/>
          </a:xfrm>
        </p:grpSpPr>
        <p:grpSp>
          <p:nvGrpSpPr>
            <p:cNvPr id="14" name="组合 13"/>
            <p:cNvGrpSpPr/>
            <p:nvPr/>
          </p:nvGrpSpPr>
          <p:grpSpPr>
            <a:xfrm>
              <a:off x="4056" y="1761"/>
              <a:ext cx="5910" cy="8466"/>
              <a:chOff x="2722" y="1761"/>
              <a:chExt cx="5910" cy="8466"/>
            </a:xfrm>
          </p:grpSpPr>
          <p:sp>
            <p:nvSpPr>
              <p:cNvPr id="7" name="圆角矩形 6"/>
              <p:cNvSpPr/>
              <p:nvPr/>
            </p:nvSpPr>
            <p:spPr>
              <a:xfrm>
                <a:off x="2722" y="3397"/>
                <a:ext cx="5291" cy="5073"/>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9" name="文本框 8"/>
              <p:cNvSpPr txBox="1"/>
              <p:nvPr/>
            </p:nvSpPr>
            <p:spPr>
              <a:xfrm>
                <a:off x="3194" y="4750"/>
                <a:ext cx="4350" cy="2270"/>
              </a:xfrm>
              <a:prstGeom prst="rect">
                <a:avLst/>
              </a:prstGeom>
              <a:noFill/>
            </p:spPr>
            <p:txBody>
              <a:bodyPr wrap="square" rtlCol="0">
                <a:spAutoFit/>
              </a:bodyPr>
              <a:lstStyle/>
              <a:p>
                <a:pPr algn="ctr"/>
                <a:r>
                  <a:rPr 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数据表格型选择题</a:t>
                </a:r>
              </a:p>
            </p:txBody>
          </p:sp>
          <p:sp>
            <p:nvSpPr>
              <p:cNvPr id="11" name="圆角矩形 10"/>
              <p:cNvSpPr/>
              <p:nvPr/>
            </p:nvSpPr>
            <p:spPr>
              <a:xfrm>
                <a:off x="7816" y="2587"/>
                <a:ext cx="452" cy="7640"/>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三角形 7"/>
              <p:cNvSpPr/>
              <p:nvPr/>
            </p:nvSpPr>
            <p:spPr>
              <a:xfrm>
                <a:off x="7497" y="1761"/>
                <a:ext cx="1135" cy="978"/>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3" name="组合 12"/>
            <p:cNvGrpSpPr/>
            <p:nvPr/>
          </p:nvGrpSpPr>
          <p:grpSpPr>
            <a:xfrm>
              <a:off x="10863" y="3941"/>
              <a:ext cx="3216" cy="4446"/>
              <a:chOff x="8632" y="3987"/>
              <a:chExt cx="3216" cy="4446"/>
            </a:xfrm>
          </p:grpSpPr>
          <p:grpSp>
            <p:nvGrpSpPr>
              <p:cNvPr id="17" name="组合 16"/>
              <p:cNvGrpSpPr/>
              <p:nvPr/>
            </p:nvGrpSpPr>
            <p:grpSpPr>
              <a:xfrm>
                <a:off x="8632" y="3987"/>
                <a:ext cx="3216" cy="1914"/>
                <a:chOff x="7620" y="2931"/>
                <a:chExt cx="3216" cy="1914"/>
              </a:xfrm>
            </p:grpSpPr>
            <p:sp>
              <p:nvSpPr>
                <p:cNvPr id="19" name="文本框 2">
                  <a:hlinkClick r:id="rId2" action="ppaction://hlinksldjump"/>
                </p:cNvPr>
                <p:cNvSpPr txBox="1"/>
                <p:nvPr/>
              </p:nvSpPr>
              <p:spPr>
                <a:xfrm>
                  <a:off x="7620" y="2931"/>
                  <a:ext cx="3153" cy="723"/>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  类型解读</a:t>
                  </a:r>
                </a:p>
              </p:txBody>
            </p:sp>
            <p:sp>
              <p:nvSpPr>
                <p:cNvPr id="10" name="文本框 2">
                  <a:hlinkClick r:id="rId3" action="ppaction://hlinksldjump"/>
                </p:cNvPr>
                <p:cNvSpPr txBox="1"/>
                <p:nvPr/>
              </p:nvSpPr>
              <p:spPr>
                <a:xfrm>
                  <a:off x="8136" y="4122"/>
                  <a:ext cx="2700" cy="723"/>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答题指导</a:t>
                  </a:r>
                </a:p>
              </p:txBody>
            </p:sp>
          </p:grpSp>
          <p:sp>
            <p:nvSpPr>
              <p:cNvPr id="22" name="文本框 2">
                <a:hlinkClick r:id="rId4" action="ppaction://hlinksldjump"/>
              </p:cNvPr>
              <p:cNvSpPr txBox="1"/>
              <p:nvPr/>
            </p:nvSpPr>
            <p:spPr>
              <a:xfrm>
                <a:off x="8632" y="6427"/>
                <a:ext cx="3153" cy="723"/>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  典例精讲</a:t>
                </a:r>
              </a:p>
            </p:txBody>
          </p:sp>
          <p:sp>
            <p:nvSpPr>
              <p:cNvPr id="2" name="文本框 2">
                <a:hlinkClick r:id="rId5" action="ppaction://hlinksldjump"/>
              </p:cNvPr>
              <p:cNvSpPr txBox="1"/>
              <p:nvPr/>
            </p:nvSpPr>
            <p:spPr>
              <a:xfrm>
                <a:off x="8672" y="7710"/>
                <a:ext cx="3153" cy="723"/>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  针对训练</a:t>
                </a:r>
              </a:p>
            </p:txBody>
          </p:sp>
        </p:grpSp>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2" name="组合 1"/>
          <p:cNvGrpSpPr/>
          <p:nvPr/>
        </p:nvGrpSpPr>
        <p:grpSpPr>
          <a:xfrm>
            <a:off x="2747645" y="1559560"/>
            <a:ext cx="5982335" cy="883920"/>
            <a:chOff x="2291138" y="2250040"/>
            <a:chExt cx="5254869" cy="729465"/>
          </a:xfrm>
        </p:grpSpPr>
        <p:sp>
          <p:nvSpPr>
            <p:cNvPr id="3" name="圆角矩形 2"/>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180"/>
              <a:ext cx="4582183" cy="53871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atin typeface="黑体" panose="02010609060101010101" pitchFamily="49" charset="-122"/>
                  <a:ea typeface="黑体" panose="02010609060101010101" pitchFamily="49" charset="-122"/>
                </a:rPr>
                <a:t> </a:t>
              </a:r>
              <a:r>
                <a:rPr kumimoji="1" lang="zh-CN" altLang="en-US" sz="3600" b="1" dirty="0">
                  <a:latin typeface="黑体" panose="02010609060101010101" pitchFamily="49" charset="-122"/>
                  <a:ea typeface="黑体" panose="02010609060101010101" pitchFamily="49" charset="-122"/>
                </a:rPr>
                <a:t>数据表格型选择题</a:t>
              </a:r>
            </a:p>
          </p:txBody>
        </p:sp>
        <p:sp>
          <p:nvSpPr>
            <p:cNvPr id="4" name="椭圆 3"/>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六</a:t>
              </a:r>
            </a:p>
          </p:txBody>
        </p:sp>
      </p:grpSp>
      <p:grpSp>
        <p:nvGrpSpPr>
          <p:cNvPr id="5" name="组合 4"/>
          <p:cNvGrpSpPr/>
          <p:nvPr/>
        </p:nvGrpSpPr>
        <p:grpSpPr>
          <a:xfrm>
            <a:off x="1000052" y="2801656"/>
            <a:ext cx="2566036" cy="580390"/>
            <a:chOff x="2455866" y="664168"/>
            <a:chExt cx="2151071" cy="580390"/>
          </a:xfrm>
        </p:grpSpPr>
        <p:sp>
          <p:nvSpPr>
            <p:cNvPr id="10" name="圆角矩形 6">
              <a:hlinkClick r:id=""/>
            </p:cNvPr>
            <p:cNvSpPr/>
            <p:nvPr>
              <p:custDataLst>
                <p:tags r:id="rId1"/>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类型解读</a:t>
              </a:r>
            </a:p>
          </p:txBody>
        </p:sp>
        <p:sp>
          <p:nvSpPr>
            <p:cNvPr id="9" name="圆角矩形 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1" name="文本框 100"/>
          <p:cNvSpPr txBox="1"/>
          <p:nvPr/>
        </p:nvSpPr>
        <p:spPr>
          <a:xfrm>
            <a:off x="868680" y="3690620"/>
            <a:ext cx="10361295" cy="2306955"/>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数据表格型选择题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内涵丰富、信息量大而且直观精练</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主要以表格的形式呈现一组或几组数据。表格内容侧重于反映数据的变化</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要求能够从数据的变化中探究出结论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其设问角度多是对原因、作用、影响等方面的考查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是近年来中考试题中必不可少的重要题型之一。</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a:hlinkClick r:id=""/>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3407365" y="445634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36" name="组合 35"/>
          <p:cNvGrpSpPr/>
          <p:nvPr/>
        </p:nvGrpSpPr>
        <p:grpSpPr>
          <a:xfrm>
            <a:off x="743585" y="1417320"/>
            <a:ext cx="2566035" cy="580390"/>
            <a:chOff x="2455866" y="664168"/>
            <a:chExt cx="2151071" cy="580390"/>
          </a:xfrm>
        </p:grpSpPr>
        <p:sp>
          <p:nvSpPr>
            <p:cNvPr id="10" name="圆角矩形 6">
              <a:hlinkClick r:id=""/>
            </p:cNvPr>
            <p:cNvSpPr/>
            <p:nvPr>
              <p:custDataLst>
                <p:tags r:id="rId1"/>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针对训练</a:t>
              </a: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9" name="文本框 8"/>
          <p:cNvSpPr txBox="1"/>
          <p:nvPr/>
        </p:nvSpPr>
        <p:spPr>
          <a:xfrm>
            <a:off x="743585" y="2106930"/>
            <a:ext cx="10198735" cy="286131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石家庄新华区模拟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第一位留美的中国学人容闳认为洪仁玕“很了解英国及欧洲列强所以强盛的奧秘”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从而视为通晓西学的知音。洪秀全虽然不了解西学</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但“对于引进欧洲的进步事物</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诸如铁路蒸汽机等类东西极为赞成</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而且批准刻颁《资政新篇》。据此可以给予太平天国运动的评价是（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2400" b="1">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743585" y="5077460"/>
            <a:ext cx="761492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民主革命的先导</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近代化的先驱</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农民革命的巅峰</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反侵略的首义</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962587" y="1694851"/>
            <a:ext cx="2566036" cy="580390"/>
            <a:chOff x="2455866" y="664168"/>
            <a:chExt cx="2151071" cy="580390"/>
          </a:xfrm>
        </p:grpSpPr>
        <p:sp>
          <p:nvSpPr>
            <p:cNvPr id="10" name="圆角矩形 6">
              <a:hlinkClick r:id=""/>
            </p:cNvPr>
            <p:cNvSpPr/>
            <p:nvPr>
              <p:custDataLst>
                <p:tags r:id="rId1"/>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答题指导</a:t>
              </a:r>
            </a:p>
          </p:txBody>
        </p:sp>
        <p:sp>
          <p:nvSpPr>
            <p:cNvPr id="9" name="圆角矩形 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1" name="文本框 100"/>
          <p:cNvSpPr txBox="1"/>
          <p:nvPr/>
        </p:nvSpPr>
        <p:spPr>
          <a:xfrm>
            <a:off x="864235" y="2437130"/>
            <a:ext cx="10344785" cy="3969385"/>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解答此类试题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主要分三步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第一</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要注意数据表格标题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一般来说标题是直接反映主题内容的地方</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其中蕴含了数据的知识内容。</a:t>
            </a: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第二</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要从设问角度解读数据表格</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观察数据的升降起伏的趋势和对应的时间段。</a:t>
            </a: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第三</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要将数据信息、选项和所学知识“三位一体”</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进行综合思考分析判断</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选出正确答案。</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758117" y="1417356"/>
            <a:ext cx="2566036" cy="580390"/>
            <a:chOff x="2455866" y="664168"/>
            <a:chExt cx="2151071" cy="580390"/>
          </a:xfrm>
        </p:grpSpPr>
        <p:sp>
          <p:nvSpPr>
            <p:cNvPr id="10" name="圆角矩形 6">
              <a:hlinkClick r:id=""/>
            </p:cNvPr>
            <p:cNvSpPr/>
            <p:nvPr>
              <p:custDataLst>
                <p:tags r:id="rId2"/>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典例精讲</a:t>
              </a:r>
            </a:p>
          </p:txBody>
        </p:sp>
        <p:sp>
          <p:nvSpPr>
            <p:cNvPr id="9" name="圆角矩形 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1" name="文本框 100"/>
          <p:cNvSpPr txBox="1"/>
          <p:nvPr/>
        </p:nvSpPr>
        <p:spPr>
          <a:xfrm>
            <a:off x="612140" y="2106295"/>
            <a:ext cx="10378440" cy="1198880"/>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下表所示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苏联工业总产值所占位次发生显著变化</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其主要原因是（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6038850" y="2846705"/>
            <a:ext cx="5080000" cy="768350"/>
          </a:xfrm>
          <a:prstGeom prst="rect">
            <a:avLst/>
          </a:prstGeom>
          <a:noFill/>
          <a:ln w="9525">
            <a:noFill/>
          </a:ln>
        </p:spPr>
        <p:txBody>
          <a:bodyPr>
            <a:spAutoFit/>
          </a:bodyPr>
          <a:lstStyle/>
          <a:p>
            <a:pPr indent="0" algn="ctr">
              <a:lnSpc>
                <a:spcPct val="110000"/>
              </a:lnSpc>
            </a:pPr>
            <a:r>
              <a:rPr lang="en-US" sz="2000">
                <a:solidFill>
                  <a:srgbClr val="000000"/>
                </a:solidFill>
                <a:latin typeface="黑体" panose="02010609060101010101" pitchFamily="49" charset="-122"/>
                <a:ea typeface="黑体" panose="02010609060101010101" pitchFamily="49" charset="-122"/>
                <a:cs typeface="黑体" panose="02010609060101010101" pitchFamily="49" charset="-122"/>
              </a:rPr>
              <a:t>1928—1937</a:t>
            </a:r>
            <a:r>
              <a:rPr lang="zh-CN" sz="2000">
                <a:solidFill>
                  <a:srgbClr val="000000"/>
                </a:solidFill>
                <a:latin typeface="黑体" panose="02010609060101010101" pitchFamily="49" charset="-122"/>
                <a:ea typeface="黑体" panose="02010609060101010101" pitchFamily="49" charset="-122"/>
                <a:cs typeface="黑体" panose="02010609060101010101" pitchFamily="49" charset="-122"/>
              </a:rPr>
              <a:t>年苏联工业总产值在</a:t>
            </a:r>
          </a:p>
          <a:p>
            <a:pPr indent="0" algn="ctr">
              <a:lnSpc>
                <a:spcPct val="110000"/>
              </a:lnSpc>
            </a:pPr>
            <a:r>
              <a:rPr lang="zh-CN" sz="2000">
                <a:solidFill>
                  <a:srgbClr val="000000"/>
                </a:solidFill>
                <a:latin typeface="黑体" panose="02010609060101010101" pitchFamily="49" charset="-122"/>
                <a:ea typeface="黑体" panose="02010609060101010101" pitchFamily="49" charset="-122"/>
                <a:cs typeface="黑体" panose="02010609060101010101" pitchFamily="49" charset="-122"/>
              </a:rPr>
              <a:t>欧洲和世界所占的位次</a:t>
            </a:r>
            <a:endParaRPr lang="zh-CN" altLang="en-US" sz="200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graphicFrame>
        <p:nvGraphicFramePr>
          <p:cNvPr id="4" name="表格 3"/>
          <p:cNvGraphicFramePr/>
          <p:nvPr>
            <p:custDataLst>
              <p:tags r:id="rId1"/>
            </p:custDataLst>
          </p:nvPr>
        </p:nvGraphicFramePr>
        <p:xfrm>
          <a:off x="5960110" y="3748405"/>
          <a:ext cx="5339715" cy="2138680"/>
        </p:xfrm>
        <a:graphic>
          <a:graphicData uri="http://schemas.openxmlformats.org/drawingml/2006/table">
            <a:tbl>
              <a:tblPr firstRow="1" bandRow="1">
                <a:tableStyleId>{5940675A-B579-460E-94D1-54222C63F5DA}</a:tableStyleId>
              </a:tblPr>
              <a:tblGrid>
                <a:gridCol w="2233295"/>
                <a:gridCol w="1051560"/>
                <a:gridCol w="1096645"/>
                <a:gridCol w="958215"/>
              </a:tblGrid>
              <a:tr h="651510">
                <a:tc>
                  <a:txBody>
                    <a:bodyPr/>
                    <a:lstStyle/>
                    <a:p>
                      <a:pPr indent="0" algn="ctr">
                        <a:buNone/>
                      </a:pPr>
                      <a:endParaRPr lang="en-US" alt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1928年</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1932年</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1937年</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05485">
                <a:tc>
                  <a:txBody>
                    <a:bodyPr/>
                    <a:lstStyle/>
                    <a:p>
                      <a:pPr indent="0" algn="ctr">
                        <a:buNone/>
                      </a:pPr>
                      <a:r>
                        <a:rPr lang="en-US" sz="2400" b="0">
                          <a:solidFill>
                            <a:schemeClr val="tx1"/>
                          </a:solidFill>
                          <a:latin typeface="黑体" panose="02010609060101010101" pitchFamily="49" charset="-122"/>
                          <a:ea typeface="黑体" panose="02010609060101010101" pitchFamily="49" charset="-122"/>
                          <a:cs typeface="方正黑体_GBK" charset="0"/>
                        </a:rPr>
                        <a:t>在欧洲所占位次</a:t>
                      </a:r>
                      <a:endParaRPr lang="en-US" altLang="en-US" sz="2400" b="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 </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81685">
                <a:tc>
                  <a:txBody>
                    <a:bodyPr/>
                    <a:lstStyle/>
                    <a:p>
                      <a:pPr indent="0" algn="ctr">
                        <a:buNone/>
                      </a:pPr>
                      <a:r>
                        <a:rPr lang="en-US" sz="2400" b="0">
                          <a:solidFill>
                            <a:schemeClr val="tx1"/>
                          </a:solidFill>
                          <a:latin typeface="黑体" panose="02010609060101010101" pitchFamily="49" charset="-122"/>
                          <a:ea typeface="黑体" panose="02010609060101010101" pitchFamily="49" charset="-122"/>
                          <a:cs typeface="方正黑体_GBK" charset="0"/>
                        </a:rPr>
                        <a:t>在世界所占位次</a:t>
                      </a:r>
                      <a:endParaRPr lang="en-US" altLang="en-US" sz="2400" b="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5</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cxnSp>
        <p:nvCxnSpPr>
          <p:cNvPr id="5" name="直接连接符 4"/>
          <p:cNvCxnSpPr/>
          <p:nvPr/>
        </p:nvCxnSpPr>
        <p:spPr>
          <a:xfrm>
            <a:off x="8206740" y="4424680"/>
            <a:ext cx="1026795" cy="6788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69950" y="3301365"/>
            <a:ext cx="4507230" cy="2602230"/>
          </a:xfrm>
          <a:prstGeom prst="rect">
            <a:avLst/>
          </a:prstGeom>
          <a:noFill/>
          <a:ln w="9525">
            <a:noFill/>
          </a:ln>
        </p:spPr>
        <p:txBody>
          <a:bodyPr wrap="square">
            <a:spAutoFit/>
          </a:bodyPr>
          <a:lstStyle/>
          <a:p>
            <a:pPr indent="0">
              <a:lnSpc>
                <a:spcPct val="17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新经济政策的实施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第一、二个五年计划的实施</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7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没有受到经济危机的冲击</a:t>
            </a:r>
          </a:p>
          <a:p>
            <a:pPr indent="0">
              <a:lnSpc>
                <a:spcPct val="17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1936</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年苏联新宪法的颁布</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1" name="文本框 100"/>
          <p:cNvSpPr txBox="1"/>
          <p:nvPr/>
        </p:nvSpPr>
        <p:spPr>
          <a:xfrm>
            <a:off x="686435" y="1522095"/>
            <a:ext cx="10902950" cy="5077460"/>
          </a:xfrm>
          <a:prstGeom prst="rect">
            <a:avLst/>
          </a:prstGeom>
          <a:noFill/>
          <a:ln w="9525">
            <a:noFill/>
          </a:ln>
        </p:spPr>
        <p:txBody>
          <a:bodyPr wrap="square">
            <a:spAutoFit/>
          </a:bodyPr>
          <a:lstStyle/>
          <a:p>
            <a:pPr indent="0">
              <a:lnSpc>
                <a:spcPct val="150000"/>
              </a:lnSpc>
            </a:pPr>
            <a:r>
              <a:rPr lang="en-US" alt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答案</a:t>
            </a:r>
            <a:r>
              <a:rPr lang="en-US" sz="2400" b="1">
                <a:solidFill>
                  <a:srgbClr val="FF00FF"/>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sz="2400" b="1">
              <a:solidFill>
                <a:srgbClr val="FF00FF"/>
              </a:solidFill>
              <a:latin typeface="宋体" panose="02010600030101010101" pitchFamily="2" charset="-122"/>
              <a:ea typeface="宋体" panose="02010600030101010101" pitchFamily="2" charset="-122"/>
              <a:cs typeface="宋体" panose="02010600030101010101" pitchFamily="2" charset="-122"/>
            </a:endParaRPr>
          </a:p>
          <a:p>
            <a:r>
              <a:rPr lang="en-US" alt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FF00FF"/>
                </a:solidFill>
                <a:latin typeface="宋体" panose="02010600030101010101" pitchFamily="2" charset="-122"/>
                <a:ea typeface="宋体" panose="02010600030101010101" pitchFamily="2" charset="-122"/>
                <a:cs typeface="宋体" panose="02010600030101010101" pitchFamily="2" charset="-122"/>
              </a:rPr>
              <a:t>解题思路</a:t>
            </a:r>
            <a:r>
              <a:rPr lang="en-US" sz="2400" b="1">
                <a:solidFill>
                  <a:srgbClr val="FF00FF"/>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解答此题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首先要审标题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此题是</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1928—1937</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年苏联工业总产值在欧洲和世界所占的位次。通过此标题</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可以把握两个信息</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一是数据变化的时间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二是所涉及的国家</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其次</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认真审查数据表格</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对比表格中的数据可以看出</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1928</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年到</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1937</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苏联的工业总产值无论是在欧洲所占的位次</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还是在世界所占的位次</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都是呈上升趋势的</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说明这一时期苏联的工业得到了迅速发展</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最后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根据这一变化并结合所学知识可知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这一时期苏联所发生的与工业发展密切相关的史实</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是苏联两个五年计划的实施。两个五年计划的实施</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使苏联由传统的农业国变为强盛的工业国。表格中数据的变化正是反映了这一内容。故选</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831142" y="1373541"/>
            <a:ext cx="2566036" cy="580390"/>
            <a:chOff x="2455866" y="664168"/>
            <a:chExt cx="2151071" cy="580390"/>
          </a:xfrm>
        </p:grpSpPr>
        <p:sp>
          <p:nvSpPr>
            <p:cNvPr id="10" name="圆角矩形 6">
              <a:hlinkClick r:id=""/>
            </p:cNvPr>
            <p:cNvSpPr/>
            <p:nvPr>
              <p:custDataLst>
                <p:tags r:id="rId2"/>
              </p:custDataLst>
            </p:nvPr>
          </p:nvSpPr>
          <p:spPr>
            <a:xfrm flipH="1">
              <a:off x="2547424" y="664168"/>
              <a:ext cx="205951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针对训练</a:t>
              </a:r>
            </a:p>
          </p:txBody>
        </p:sp>
        <p:sp>
          <p:nvSpPr>
            <p:cNvPr id="9" name="圆角矩形 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1" name="文本框 100"/>
          <p:cNvSpPr txBox="1"/>
          <p:nvPr/>
        </p:nvSpPr>
        <p:spPr>
          <a:xfrm>
            <a:off x="692150" y="1915160"/>
            <a:ext cx="10721340" cy="1050290"/>
          </a:xfrm>
          <a:prstGeom prst="rect">
            <a:avLst/>
          </a:prstGeom>
          <a:noFill/>
          <a:ln w="9525">
            <a:noFill/>
          </a:ln>
        </p:spPr>
        <p:txBody>
          <a:bodyPr wrap="square">
            <a:spAutoFit/>
          </a:bodyPr>
          <a:lstStyle/>
          <a:p>
            <a:pPr indent="0">
              <a:lnSpc>
                <a:spcPct val="13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石家庄长安区模拟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通过对下面表格的分析</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最有可能推断出南北战争的（</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860425" y="3313430"/>
          <a:ext cx="10196830" cy="2794635"/>
        </p:xfrm>
        <a:graphic>
          <a:graphicData uri="http://schemas.openxmlformats.org/drawingml/2006/table">
            <a:tbl>
              <a:tblPr firstRow="1" bandRow="1">
                <a:tableStyleId>{5940675A-B579-460E-94D1-54222C63F5DA}</a:tableStyleId>
              </a:tblPr>
              <a:tblGrid>
                <a:gridCol w="5057775"/>
                <a:gridCol w="1666875"/>
                <a:gridCol w="3472180"/>
              </a:tblGrid>
              <a:tr h="365760">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类别</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北方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南方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33375">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方正书宋_GBK" charset="0"/>
                        </a:rPr>
                        <a:t>人口数量</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2200万</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900万</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包括350万黑奴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90550">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工业产值占全国比重</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截止到1860年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91%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9%</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方正书宋_GBK" charset="0"/>
                        </a:rPr>
                        <a:t>生产总值占全国比重</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75%</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25%</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0980">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方正书宋_GBK" charset="0"/>
                        </a:rPr>
                        <a:t>棉花产量占全国比重</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4%</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96%</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67335">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方正书宋_GBK" charset="0"/>
                        </a:rPr>
                        <a:t>小麦产量占全国比重</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81%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19%</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75285">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方正书宋_GBK" charset="0"/>
                        </a:rPr>
                        <a:t>铁路里程</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5万多千米</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1.4万千米</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861060" y="6194425"/>
            <a:ext cx="8725535" cy="460375"/>
          </a:xfrm>
          <a:prstGeom prst="rect">
            <a:avLst/>
          </a:prstGeom>
          <a:noFill/>
          <a:ln w="9525">
            <a:noFill/>
          </a:ln>
        </p:spPr>
        <p:txBody>
          <a:bodyPr wrap="square">
            <a:spAutoFit/>
          </a:bodyPr>
          <a:lstStyle/>
          <a:p>
            <a:pPr indent="0"/>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经过　　</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结果　　</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特征</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影响</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3556000" y="2788285"/>
            <a:ext cx="5080000" cy="460375"/>
          </a:xfrm>
          <a:prstGeom prst="rect">
            <a:avLst/>
          </a:prstGeom>
          <a:noFill/>
          <a:ln w="9525">
            <a:noFill/>
          </a:ln>
        </p:spPr>
        <p:txBody>
          <a:bodyPr>
            <a:spAutoFit/>
          </a:bodyPr>
          <a:lstStyle/>
          <a:p>
            <a:pPr indent="0" algn="ctr"/>
            <a:r>
              <a:rPr lang="zh-CN" sz="2400" b="0">
                <a:solidFill>
                  <a:srgbClr val="000000"/>
                </a:solidFill>
                <a:latin typeface="黑体" panose="02010609060101010101" pitchFamily="49" charset="-122"/>
                <a:ea typeface="黑体" panose="02010609060101010101" pitchFamily="49" charset="-122"/>
                <a:cs typeface="方正书宋_GBK" charset="0"/>
              </a:rPr>
              <a:t>南北战争初期双方情况对比表</a:t>
            </a:r>
            <a:endParaRPr lang="zh-CN" altLang="en-US" sz="2400" b="0">
              <a:solidFill>
                <a:srgbClr val="000000"/>
              </a:solidFill>
              <a:latin typeface="黑体" panose="02010609060101010101" pitchFamily="49" charset="-122"/>
              <a:ea typeface="黑体" panose="02010609060101010101" pitchFamily="49" charset="-122"/>
              <a:cs typeface="方正书宋_GBK" charset="0"/>
            </a:endParaRPr>
          </a:p>
        </p:txBody>
      </p:sp>
      <p:sp>
        <p:nvSpPr>
          <p:cNvPr id="8" name="矩形 7"/>
          <p:cNvSpPr/>
          <p:nvPr/>
        </p:nvSpPr>
        <p:spPr>
          <a:xfrm>
            <a:off x="2150700" y="248085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1" name="文本框 100"/>
          <p:cNvSpPr txBox="1"/>
          <p:nvPr/>
        </p:nvSpPr>
        <p:spPr>
          <a:xfrm>
            <a:off x="900430" y="1477645"/>
            <a:ext cx="1026985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以下是</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世纪中后期至</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世纪初列强实力对比变化表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这些变化最终导致了（</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5017770" y="2849880"/>
          <a:ext cx="6372860" cy="2588260"/>
        </p:xfrm>
        <a:graphic>
          <a:graphicData uri="http://schemas.openxmlformats.org/drawingml/2006/table">
            <a:tbl>
              <a:tblPr firstRow="1" bandRow="1">
                <a:tableStyleId>{5940675A-B579-460E-94D1-54222C63F5DA}</a:tableStyleId>
              </a:tblPr>
              <a:tblGrid>
                <a:gridCol w="2882900"/>
                <a:gridCol w="958850"/>
                <a:gridCol w="838200"/>
                <a:gridCol w="869315"/>
                <a:gridCol w="823595"/>
              </a:tblGrid>
              <a:tr h="393700">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项目</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英</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法</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美</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53695">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1870</a:t>
                      </a:r>
                      <a:r>
                        <a:rPr lang="en-US" sz="24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1913年工业</a:t>
                      </a:r>
                    </a:p>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增长速度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1.3%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4.6%</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1.9%</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8.1%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8470">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1913年工业产量</a:t>
                      </a:r>
                    </a:p>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所占位置</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4</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7835">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1913年殖民地</a:t>
                      </a:r>
                    </a:p>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面积所占位置</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4</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5</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959485" y="3060700"/>
            <a:ext cx="3419475" cy="286131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美德经济迅速崛起</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资本主义经济政治发展不平衡</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英法国际地位下降</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第一次世界大战爆发</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2038940" y="218748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1" name="文本框 100"/>
          <p:cNvSpPr txBox="1"/>
          <p:nvPr/>
        </p:nvSpPr>
        <p:spPr>
          <a:xfrm>
            <a:off x="900430" y="1598295"/>
            <a:ext cx="10043160" cy="64516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运用数据进行分析是历史学习的一种重要方法。下表反映出（</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6256020" y="3315335"/>
          <a:ext cx="4722495" cy="1651635"/>
        </p:xfrm>
        <a:graphic>
          <a:graphicData uri="http://schemas.openxmlformats.org/drawingml/2006/table">
            <a:tbl>
              <a:tblPr firstRow="1" bandRow="1">
                <a:tableStyleId>{5940675A-B579-460E-94D1-54222C63F5DA}</a:tableStyleId>
              </a:tblPr>
              <a:tblGrid>
                <a:gridCol w="2578735"/>
                <a:gridCol w="2143760"/>
              </a:tblGrid>
              <a:tr h="446405">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持续时间</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4年多</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45770">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参与国家</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30多个</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3530">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死伤人数</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3000多万人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93700">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经济损失</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3400多亿美元</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900430" y="3177223"/>
            <a:ext cx="5080000" cy="2306955"/>
          </a:xfrm>
          <a:prstGeom prst="rect">
            <a:avLst/>
          </a:prstGeom>
          <a:noFill/>
          <a:ln w="9525">
            <a:noFill/>
          </a:ln>
        </p:spPr>
        <p:txBody>
          <a:bodyPr>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是人类历史上的空前浩劫</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促进了殖民地人民的觉醒</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是十月革命爆发的直接原因</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是一场非正义的帝国主义战争</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6330950" y="2567940"/>
            <a:ext cx="4612640" cy="460375"/>
          </a:xfrm>
          <a:prstGeom prst="rect">
            <a:avLst/>
          </a:prstGeom>
          <a:noFill/>
          <a:ln w="9525">
            <a:noFill/>
          </a:ln>
        </p:spPr>
        <p:txBody>
          <a:bodyPr wrap="square">
            <a:spAutoFit/>
          </a:bodyPr>
          <a:lstStyle/>
          <a:p>
            <a:pPr indent="0" algn="ctr"/>
            <a:r>
              <a:rPr lang="zh-CN" sz="2400">
                <a:solidFill>
                  <a:srgbClr val="000000"/>
                </a:solidFill>
                <a:latin typeface="黑体" panose="02010609060101010101" pitchFamily="49" charset="-122"/>
                <a:ea typeface="黑体" panose="02010609060101010101" pitchFamily="49" charset="-122"/>
                <a:cs typeface="方正书宋_GBK" charset="0"/>
              </a:rPr>
              <a:t>第一次世界大战情况统计</a:t>
            </a:r>
            <a:endParaRPr lang="zh-CN" altLang="en-US" sz="2400">
              <a:solidFill>
                <a:srgbClr val="000000"/>
              </a:solidFill>
              <a:latin typeface="黑体" panose="02010609060101010101" pitchFamily="49" charset="-122"/>
              <a:ea typeface="黑体" panose="02010609060101010101" pitchFamily="49" charset="-122"/>
              <a:cs typeface="方正书宋_GBK" charset="0"/>
            </a:endParaRPr>
          </a:p>
        </p:txBody>
      </p:sp>
      <p:sp>
        <p:nvSpPr>
          <p:cNvPr id="8" name="矩形 7"/>
          <p:cNvSpPr/>
          <p:nvPr/>
        </p:nvSpPr>
        <p:spPr>
          <a:xfrm>
            <a:off x="9689420" y="173854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1" name="文本框 100"/>
          <p:cNvSpPr txBox="1"/>
          <p:nvPr/>
        </p:nvSpPr>
        <p:spPr>
          <a:xfrm>
            <a:off x="650240" y="1463675"/>
            <a:ext cx="1045210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保定模拟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下表显示了苏联经济增长率（</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年平均</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对此理解正确的是（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5648325" y="2267585"/>
          <a:ext cx="6104255" cy="4183380"/>
        </p:xfrm>
        <a:graphic>
          <a:graphicData uri="http://schemas.openxmlformats.org/drawingml/2006/table">
            <a:tbl>
              <a:tblPr firstRow="1" bandRow="1">
                <a:tableStyleId>{5940675A-B579-460E-94D1-54222C63F5DA}</a:tableStyleId>
              </a:tblPr>
              <a:tblGrid>
                <a:gridCol w="1020445"/>
                <a:gridCol w="1440815"/>
                <a:gridCol w="1501775"/>
                <a:gridCol w="1426210"/>
                <a:gridCol w="715010"/>
              </a:tblGrid>
              <a:tr h="525780">
                <a:tc>
                  <a:txBody>
                    <a:bodyPr/>
                    <a:lstStyle/>
                    <a:p>
                      <a:pPr indent="0" algn="ctr">
                        <a:lnSpc>
                          <a:spcPct val="100000"/>
                        </a:lnSpc>
                        <a:buNone/>
                      </a:pP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黑体" panose="02010609060101010101" pitchFamily="49" charset="-122"/>
                          <a:ea typeface="黑体" panose="02010609060101010101" pitchFamily="49" charset="-122"/>
                          <a:cs typeface="NEU-FZ-S92" charset="0"/>
                        </a:rPr>
                        <a:t>1966</a:t>
                      </a:r>
                      <a:r>
                        <a:rPr lang="en-US" sz="2400" b="0">
                          <a:solidFill>
                            <a:srgbClr val="000000"/>
                          </a:solidFill>
                          <a:latin typeface="黑体" panose="02010609060101010101" pitchFamily="49" charset="-122"/>
                          <a:ea typeface="黑体" panose="02010609060101010101" pitchFamily="49" charset="-122"/>
                          <a:cs typeface="NEU-BZ-S92" charset="0"/>
                        </a:rPr>
                        <a:t>-</a:t>
                      </a:r>
                      <a:r>
                        <a:rPr lang="en-US" sz="2400" b="0">
                          <a:solidFill>
                            <a:srgbClr val="000000"/>
                          </a:solidFill>
                          <a:latin typeface="黑体" panose="02010609060101010101" pitchFamily="49" charset="-122"/>
                          <a:ea typeface="黑体" panose="02010609060101010101" pitchFamily="49" charset="-122"/>
                          <a:cs typeface="NEU-FZ-S92" charset="0"/>
                        </a:rPr>
                        <a:t>1970</a:t>
                      </a:r>
                      <a:endParaRPr lang="en-US" altLang="en-US" sz="2400" b="0">
                        <a:solidFill>
                          <a:srgbClr val="000000"/>
                        </a:solidFill>
                        <a:latin typeface="黑体" panose="02010609060101010101" pitchFamily="49" charset="-122"/>
                        <a:ea typeface="黑体" panose="02010609060101010101" pitchFamily="49" charset="-122"/>
                        <a:cs typeface="NEU-F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黑体" panose="02010609060101010101" pitchFamily="49" charset="-122"/>
                          <a:ea typeface="黑体" panose="02010609060101010101" pitchFamily="49" charset="-122"/>
                          <a:cs typeface="NEU-FZ-S92" charset="0"/>
                        </a:rPr>
                        <a:t>1971</a:t>
                      </a:r>
                      <a:r>
                        <a:rPr lang="en-US" sz="2400" b="0">
                          <a:solidFill>
                            <a:srgbClr val="000000"/>
                          </a:solidFill>
                          <a:latin typeface="黑体" panose="02010609060101010101" pitchFamily="49" charset="-122"/>
                          <a:ea typeface="黑体" panose="02010609060101010101" pitchFamily="49" charset="-122"/>
                          <a:cs typeface="NEU-BZ-S92" charset="0"/>
                        </a:rPr>
                        <a:t>-</a:t>
                      </a:r>
                      <a:r>
                        <a:rPr lang="en-US" sz="2400" b="0">
                          <a:solidFill>
                            <a:srgbClr val="000000"/>
                          </a:solidFill>
                          <a:latin typeface="黑体" panose="02010609060101010101" pitchFamily="49" charset="-122"/>
                          <a:ea typeface="黑体" panose="02010609060101010101" pitchFamily="49" charset="-122"/>
                          <a:cs typeface="NEU-FZ-S92" charset="0"/>
                        </a:rPr>
                        <a:t>1975</a:t>
                      </a:r>
                      <a:endParaRPr lang="en-US" altLang="en-US" sz="2400" b="0">
                        <a:solidFill>
                          <a:srgbClr val="000000"/>
                        </a:solidFill>
                        <a:latin typeface="黑体" panose="02010609060101010101" pitchFamily="49" charset="-122"/>
                        <a:ea typeface="黑体" panose="02010609060101010101" pitchFamily="49" charset="-122"/>
                        <a:cs typeface="NEU-F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黑体" panose="02010609060101010101" pitchFamily="49" charset="-122"/>
                          <a:ea typeface="黑体" panose="02010609060101010101" pitchFamily="49" charset="-122"/>
                          <a:cs typeface="NEU-FZ-S92" charset="0"/>
                        </a:rPr>
                        <a:t>1976</a:t>
                      </a:r>
                      <a:r>
                        <a:rPr lang="en-US" sz="2400" b="0">
                          <a:solidFill>
                            <a:srgbClr val="000000"/>
                          </a:solidFill>
                          <a:latin typeface="黑体" panose="02010609060101010101" pitchFamily="49" charset="-122"/>
                          <a:ea typeface="黑体" panose="02010609060101010101" pitchFamily="49" charset="-122"/>
                          <a:cs typeface="NEU-BZ-S92" charset="0"/>
                        </a:rPr>
                        <a:t>-</a:t>
                      </a:r>
                      <a:r>
                        <a:rPr lang="en-US" sz="2400" b="0">
                          <a:solidFill>
                            <a:srgbClr val="000000"/>
                          </a:solidFill>
                          <a:latin typeface="黑体" panose="02010609060101010101" pitchFamily="49" charset="-122"/>
                          <a:ea typeface="黑体" panose="02010609060101010101" pitchFamily="49" charset="-122"/>
                          <a:cs typeface="NEU-FZ-S92" charset="0"/>
                        </a:rPr>
                        <a:t>1980</a:t>
                      </a:r>
                      <a:endParaRPr lang="en-US" altLang="en-US" sz="2400" b="0">
                        <a:solidFill>
                          <a:srgbClr val="000000"/>
                        </a:solidFill>
                        <a:latin typeface="黑体" panose="02010609060101010101" pitchFamily="49" charset="-122"/>
                        <a:ea typeface="黑体" panose="02010609060101010101" pitchFamily="49" charset="-122"/>
                        <a:cs typeface="NEU-F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黑体" panose="02010609060101010101" pitchFamily="49" charset="-122"/>
                          <a:ea typeface="黑体" panose="02010609060101010101" pitchFamily="49" charset="-122"/>
                          <a:cs typeface="NEU-FZ-S92" charset="0"/>
                        </a:rPr>
                        <a:t>1982</a:t>
                      </a:r>
                      <a:endParaRPr lang="en-US" altLang="en-US" sz="2400" b="0">
                        <a:solidFill>
                          <a:srgbClr val="000000"/>
                        </a:solidFill>
                        <a:latin typeface="黑体" panose="02010609060101010101" pitchFamily="49" charset="-122"/>
                        <a:ea typeface="黑体" panose="02010609060101010101" pitchFamily="49" charset="-122"/>
                        <a:cs typeface="NEU-F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68605">
                <a:tc>
                  <a:txBody>
                    <a:bodyPr/>
                    <a:lstStyle/>
                    <a:p>
                      <a:pPr indent="0" algn="ctr">
                        <a:lnSpc>
                          <a:spcPct val="10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社会</a:t>
                      </a:r>
                    </a:p>
                    <a:p>
                      <a:pPr indent="0" algn="ctr">
                        <a:lnSpc>
                          <a:spcPct val="10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总产值</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宋体" panose="02010600030101010101" pitchFamily="2" charset="-122"/>
                          <a:ea typeface="宋体" panose="02010600030101010101" pitchFamily="2" charset="-122"/>
                          <a:cs typeface="NEU-BZ-S92" charset="0"/>
                        </a:rPr>
                        <a:t>7.4</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宋体" panose="02010600030101010101" pitchFamily="2" charset="-122"/>
                          <a:ea typeface="宋体" panose="02010600030101010101" pitchFamily="2" charset="-122"/>
                          <a:cs typeface="NEU-BZ-S92" charset="0"/>
                        </a:rPr>
                        <a:t>6.3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宋体" panose="02010600030101010101" pitchFamily="2" charset="-122"/>
                          <a:ea typeface="宋体" panose="02010600030101010101" pitchFamily="2" charset="-122"/>
                          <a:cs typeface="NEU-BZ-S92" charset="0"/>
                        </a:rPr>
                        <a:t>4.2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宋体" panose="02010600030101010101" pitchFamily="2" charset="-122"/>
                          <a:ea typeface="宋体" panose="02010600030101010101" pitchFamily="2" charset="-122"/>
                          <a:cs typeface="NEU-BZ-S92" charset="0"/>
                        </a:rPr>
                        <a:t>3.3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4470">
                <a:tc>
                  <a:txBody>
                    <a:bodyPr/>
                    <a:lstStyle/>
                    <a:p>
                      <a:pPr indent="0" algn="ctr">
                        <a:lnSpc>
                          <a:spcPct val="10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国民</a:t>
                      </a:r>
                    </a:p>
                    <a:p>
                      <a:pPr indent="0" algn="ctr">
                        <a:lnSpc>
                          <a:spcPct val="10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收入</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宋体" panose="02010600030101010101" pitchFamily="2" charset="-122"/>
                          <a:ea typeface="宋体" panose="02010600030101010101" pitchFamily="2" charset="-122"/>
                          <a:cs typeface="NEU-BZ-S92" charset="0"/>
                        </a:rPr>
                        <a:t>7.8</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宋体" panose="02010600030101010101" pitchFamily="2" charset="-122"/>
                          <a:ea typeface="宋体" panose="02010600030101010101" pitchFamily="2" charset="-122"/>
                          <a:cs typeface="NEU-BZ-S92" charset="0"/>
                        </a:rPr>
                        <a:t>5.7</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宋体" panose="02010600030101010101" pitchFamily="2" charset="-122"/>
                          <a:ea typeface="宋体" panose="02010600030101010101" pitchFamily="2" charset="-122"/>
                          <a:cs typeface="NEU-BZ-S92" charset="0"/>
                        </a:rPr>
                        <a:t>4.3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宋体" panose="02010600030101010101" pitchFamily="2" charset="-122"/>
                          <a:ea typeface="宋体" panose="02010600030101010101" pitchFamily="2" charset="-122"/>
                          <a:cs typeface="NEU-BZ-S92" charset="0"/>
                        </a:rPr>
                        <a:t>2.6</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0215">
                <a:tc>
                  <a:txBody>
                    <a:bodyPr/>
                    <a:lstStyle/>
                    <a:p>
                      <a:pPr indent="0" algn="ctr">
                        <a:lnSpc>
                          <a:spcPct val="10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工业</a:t>
                      </a:r>
                    </a:p>
                    <a:p>
                      <a:pPr indent="0" algn="ctr">
                        <a:lnSpc>
                          <a:spcPct val="10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总产值</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宋体" panose="02010600030101010101" pitchFamily="2" charset="-122"/>
                          <a:ea typeface="宋体" panose="02010600030101010101" pitchFamily="2" charset="-122"/>
                          <a:cs typeface="NEU-BZ-S92" charset="0"/>
                        </a:rPr>
                        <a:t>8.5</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宋体" panose="02010600030101010101" pitchFamily="2" charset="-122"/>
                          <a:ea typeface="宋体" panose="02010600030101010101" pitchFamily="2" charset="-122"/>
                          <a:cs typeface="NEU-BZ-S92" charset="0"/>
                        </a:rPr>
                        <a:t>7.4</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宋体" panose="02010600030101010101" pitchFamily="2" charset="-122"/>
                          <a:ea typeface="宋体" panose="02010600030101010101" pitchFamily="2" charset="-122"/>
                          <a:cs typeface="NEU-BZ-S92" charset="0"/>
                        </a:rPr>
                        <a:t>4.4</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宋体" panose="02010600030101010101" pitchFamily="2" charset="-122"/>
                          <a:ea typeface="宋体" panose="02010600030101010101" pitchFamily="2" charset="-122"/>
                          <a:cs typeface="NEU-BZ-S92" charset="0"/>
                        </a:rPr>
                        <a:t>2.8</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2885">
                <a:tc>
                  <a:txBody>
                    <a:bodyPr/>
                    <a:lstStyle/>
                    <a:p>
                      <a:pPr indent="0" algn="ctr">
                        <a:lnSpc>
                          <a:spcPct val="10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农业</a:t>
                      </a:r>
                    </a:p>
                    <a:p>
                      <a:pPr indent="0" algn="ctr">
                        <a:lnSpc>
                          <a:spcPct val="10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总产值</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宋体" panose="02010600030101010101" pitchFamily="2" charset="-122"/>
                          <a:ea typeface="宋体" panose="02010600030101010101" pitchFamily="2" charset="-122"/>
                          <a:cs typeface="NEU-BZ-S92" charset="0"/>
                        </a:rPr>
                        <a:t>3.9</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宋体" panose="02010600030101010101" pitchFamily="2" charset="-122"/>
                          <a:ea typeface="宋体" panose="02010600030101010101" pitchFamily="2" charset="-122"/>
                          <a:cs typeface="NEU-BZ-S92" charset="0"/>
                        </a:rPr>
                        <a:t>2.5</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宋体" panose="02010600030101010101" pitchFamily="2" charset="-122"/>
                          <a:ea typeface="宋体" panose="02010600030101010101" pitchFamily="2" charset="-122"/>
                          <a:cs typeface="NEU-BZ-S92" charset="0"/>
                        </a:rPr>
                        <a:t>1.7</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宋体" panose="02010600030101010101" pitchFamily="2" charset="-122"/>
                          <a:ea typeface="宋体" panose="02010600030101010101" pitchFamily="2" charset="-122"/>
                          <a:cs typeface="NEU-BZ-S92" charset="0"/>
                        </a:rPr>
                        <a:t>4.0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70840">
                <a:tc>
                  <a:txBody>
                    <a:bodyPr/>
                    <a:lstStyle/>
                    <a:p>
                      <a:pPr indent="0" algn="ctr">
                        <a:lnSpc>
                          <a:spcPct val="10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基建</a:t>
                      </a:r>
                    </a:p>
                    <a:p>
                      <a:pPr indent="0" algn="ctr">
                        <a:lnSpc>
                          <a:spcPct val="10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投资</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宋体" panose="02010600030101010101" pitchFamily="2" charset="-122"/>
                          <a:ea typeface="宋体" panose="02010600030101010101" pitchFamily="2" charset="-122"/>
                          <a:cs typeface="NEU-BZ-S92" charset="0"/>
                        </a:rPr>
                        <a:t>7.3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宋体" panose="02010600030101010101" pitchFamily="2" charset="-122"/>
                          <a:ea typeface="宋体" panose="02010600030101010101" pitchFamily="2" charset="-122"/>
                          <a:cs typeface="NEU-BZ-S92" charset="0"/>
                        </a:rPr>
                        <a:t>6.7</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宋体" panose="02010600030101010101" pitchFamily="2" charset="-122"/>
                          <a:ea typeface="宋体" panose="02010600030101010101" pitchFamily="2" charset="-122"/>
                          <a:cs typeface="NEU-BZ-S92" charset="0"/>
                        </a:rPr>
                        <a:t>3.7</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2400" b="0">
                          <a:solidFill>
                            <a:srgbClr val="000000"/>
                          </a:solidFill>
                          <a:latin typeface="宋体" panose="02010600030101010101" pitchFamily="2" charset="-122"/>
                          <a:ea typeface="宋体" panose="02010600030101010101" pitchFamily="2" charset="-122"/>
                          <a:cs typeface="NEU-BZ-S92" charset="0"/>
                        </a:rPr>
                        <a:t>2.0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664210" y="2958465"/>
            <a:ext cx="4872355" cy="341503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苏联国民经济呈现畸形发展状态</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苏联模式日益成为经济发展障碍</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勃列日涅夫执政时期的经济增长率呈下降趋势</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戈尔巴乔夫执政时期的经济增长率呈下降趋势</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2388190" y="217351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1" name="文本框 100"/>
          <p:cNvSpPr txBox="1"/>
          <p:nvPr/>
        </p:nvSpPr>
        <p:spPr>
          <a:xfrm>
            <a:off x="1033145" y="1484630"/>
            <a:ext cx="1011872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读下表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分析</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2003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年以来中国国内生产总值及世界排名变化的最主要原因（</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1572895" y="2969260"/>
          <a:ext cx="8875395" cy="1486535"/>
        </p:xfrm>
        <a:graphic>
          <a:graphicData uri="http://schemas.openxmlformats.org/drawingml/2006/table">
            <a:tbl>
              <a:tblPr firstRow="1" bandRow="1">
                <a:tableStyleId>{5940675A-B579-460E-94D1-54222C63F5DA}</a:tableStyleId>
              </a:tblPr>
              <a:tblGrid>
                <a:gridCol w="3606165"/>
                <a:gridCol w="1143635"/>
                <a:gridCol w="1070610"/>
                <a:gridCol w="1075690"/>
                <a:gridCol w="1005205"/>
                <a:gridCol w="974090"/>
              </a:tblGrid>
              <a:tr h="388620">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FZ-S92" charset="0"/>
                        </a:rPr>
                        <a:t>2003</a:t>
                      </a:r>
                      <a:endParaRPr lang="en-US" altLang="en-US" sz="2400" b="0">
                        <a:solidFill>
                          <a:srgbClr val="000000"/>
                        </a:solidFill>
                        <a:latin typeface="宋体" panose="02010600030101010101" pitchFamily="2" charset="-122"/>
                        <a:ea typeface="宋体" panose="02010600030101010101" pitchFamily="2" charset="-122"/>
                        <a:cs typeface="NEU-F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FZ-S92" charset="0"/>
                        </a:rPr>
                        <a:t>2005</a:t>
                      </a:r>
                      <a:endParaRPr lang="en-US" altLang="en-US" sz="2400" b="0">
                        <a:solidFill>
                          <a:srgbClr val="000000"/>
                        </a:solidFill>
                        <a:latin typeface="宋体" panose="02010600030101010101" pitchFamily="2" charset="-122"/>
                        <a:ea typeface="宋体" panose="02010600030101010101" pitchFamily="2" charset="-122"/>
                        <a:cs typeface="NEU-F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FZ-S92" charset="0"/>
                        </a:rPr>
                        <a:t>2006</a:t>
                      </a:r>
                      <a:endParaRPr lang="en-US" altLang="en-US" sz="2400" b="0">
                        <a:solidFill>
                          <a:srgbClr val="000000"/>
                        </a:solidFill>
                        <a:latin typeface="宋体" panose="02010600030101010101" pitchFamily="2" charset="-122"/>
                        <a:ea typeface="宋体" panose="02010600030101010101" pitchFamily="2" charset="-122"/>
                        <a:cs typeface="NEU-F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FZ-S92" charset="0"/>
                        </a:rPr>
                        <a:t>2007</a:t>
                      </a:r>
                      <a:endParaRPr lang="en-US" altLang="en-US" sz="2400" b="0">
                        <a:solidFill>
                          <a:srgbClr val="000000"/>
                        </a:solidFill>
                        <a:latin typeface="宋体" panose="02010600030101010101" pitchFamily="2" charset="-122"/>
                        <a:ea typeface="宋体" panose="02010600030101010101" pitchFamily="2" charset="-122"/>
                        <a:cs typeface="NEU-F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FZ-S92" charset="0"/>
                        </a:rPr>
                        <a:t>2010</a:t>
                      </a:r>
                      <a:endParaRPr lang="en-US" altLang="en-US" sz="2400" b="0">
                        <a:solidFill>
                          <a:srgbClr val="000000"/>
                        </a:solidFill>
                        <a:latin typeface="宋体" panose="02010600030101010101" pitchFamily="2" charset="-122"/>
                        <a:ea typeface="宋体" panose="02010600030101010101" pitchFamily="2" charset="-122"/>
                        <a:cs typeface="NEU-F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2155">
                <a:tc>
                  <a:txBody>
                    <a:bodyPr/>
                    <a:lstStyle/>
                    <a:p>
                      <a:pPr indent="0" algn="ctr">
                        <a:buNone/>
                      </a:pPr>
                      <a:r>
                        <a:rPr lang="en-US" sz="2400" b="0">
                          <a:solidFill>
                            <a:schemeClr val="tx1"/>
                          </a:solidFill>
                          <a:latin typeface="黑体" panose="02010609060101010101" pitchFamily="49" charset="-122"/>
                          <a:ea typeface="黑体" panose="02010609060101010101" pitchFamily="49" charset="-122"/>
                          <a:cs typeface="黑体" panose="02010609060101010101" pitchFamily="49" charset="-122"/>
                        </a:rPr>
                        <a:t>国内生产总值(万亿美元)</a:t>
                      </a:r>
                      <a:endParaRPr lang="en-US" altLang="en-US" sz="2400" b="0">
                        <a:solidFill>
                          <a:schemeClr val="tx1"/>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1.64</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2.26</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2.71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3.49</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5.93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a:txBody>
                    <a:bodyPr/>
                    <a:lstStyle/>
                    <a:p>
                      <a:pPr indent="0" algn="ctr">
                        <a:buNone/>
                      </a:pPr>
                      <a:r>
                        <a:rPr lang="en-US" sz="2400" b="0">
                          <a:solidFill>
                            <a:schemeClr val="tx1"/>
                          </a:solidFill>
                          <a:latin typeface="黑体" panose="02010609060101010101" pitchFamily="49" charset="-122"/>
                          <a:ea typeface="黑体" panose="02010609060101010101" pitchFamily="49" charset="-122"/>
                          <a:cs typeface="方正黑体_GBK" charset="0"/>
                        </a:rPr>
                        <a:t>世界排名</a:t>
                      </a:r>
                      <a:endParaRPr lang="en-US" altLang="en-US" sz="2400" b="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6</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5</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4</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1156970" y="4956810"/>
            <a:ext cx="960691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加入世界贸易组织</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设立经济特区</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实行改革开放</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推行家庭联产承包责任制</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1871300" y="218748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1" name="文本框 100"/>
          <p:cNvSpPr txBox="1"/>
          <p:nvPr/>
        </p:nvSpPr>
        <p:spPr>
          <a:xfrm>
            <a:off x="1010285" y="1861820"/>
            <a:ext cx="7494270" cy="460375"/>
          </a:xfrm>
          <a:prstGeom prst="rect">
            <a:avLst/>
          </a:prstGeom>
          <a:noFill/>
          <a:ln w="9525">
            <a:noFill/>
          </a:ln>
        </p:spPr>
        <p:txBody>
          <a:bodyPr wrap="square">
            <a:spAutoFit/>
          </a:bodyPr>
          <a:lstStyle/>
          <a:p>
            <a:pPr indent="0"/>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下表所示信息反映了（</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5417820" y="3733165"/>
          <a:ext cx="5377815" cy="2194560"/>
        </p:xfrm>
        <a:graphic>
          <a:graphicData uri="http://schemas.openxmlformats.org/drawingml/2006/table">
            <a:tbl>
              <a:tblPr firstRow="1" bandRow="1">
                <a:tableStyleId>{5940675A-B579-460E-94D1-54222C63F5DA}</a:tableStyleId>
              </a:tblPr>
              <a:tblGrid>
                <a:gridCol w="1792605"/>
                <a:gridCol w="1792605"/>
                <a:gridCol w="1792605"/>
              </a:tblGrid>
              <a:tr h="320675">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国家</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1880年</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1900年</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01955">
                <a:tc>
                  <a:txBody>
                    <a:bodyPr/>
                    <a:lstStyle/>
                    <a:p>
                      <a:pPr indent="0" algn="ctr">
                        <a:lnSpc>
                          <a:spcPct val="150000"/>
                        </a:lnSpc>
                        <a:buNone/>
                      </a:pPr>
                      <a:r>
                        <a:rPr lang="en-US" sz="2400" b="0">
                          <a:solidFill>
                            <a:schemeClr val="tx1"/>
                          </a:solidFill>
                          <a:latin typeface="宋体" panose="02010600030101010101" pitchFamily="2" charset="-122"/>
                          <a:ea typeface="宋体" panose="02010600030101010101" pitchFamily="2" charset="-122"/>
                          <a:cs typeface="方正黑体_GBK" charset="0"/>
                        </a:rPr>
                        <a:t>英国</a:t>
                      </a:r>
                      <a:endParaRPr lang="en-US" altLang="en-US" sz="2400" b="0">
                        <a:solidFill>
                          <a:schemeClr val="tx1"/>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370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600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01955">
                <a:tc>
                  <a:txBody>
                    <a:bodyPr/>
                    <a:lstStyle/>
                    <a:p>
                      <a:pPr indent="0" algn="ctr">
                        <a:lnSpc>
                          <a:spcPct val="150000"/>
                        </a:lnSpc>
                        <a:buNone/>
                      </a:pPr>
                      <a:r>
                        <a:rPr lang="en-US" sz="2400" b="0">
                          <a:solidFill>
                            <a:schemeClr val="tx1"/>
                          </a:solidFill>
                          <a:latin typeface="宋体" panose="02010600030101010101" pitchFamily="2" charset="-122"/>
                          <a:ea typeface="宋体" panose="02010600030101010101" pitchFamily="2" charset="-122"/>
                          <a:cs typeface="方正黑体_GBK" charset="0"/>
                        </a:rPr>
                        <a:t>美国</a:t>
                      </a:r>
                      <a:endParaRPr lang="en-US" altLang="en-US" sz="2400" b="0">
                        <a:solidFill>
                          <a:schemeClr val="tx1"/>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126</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1000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01955">
                <a:tc>
                  <a:txBody>
                    <a:bodyPr/>
                    <a:lstStyle/>
                    <a:p>
                      <a:pPr indent="0" algn="ctr">
                        <a:lnSpc>
                          <a:spcPct val="150000"/>
                        </a:lnSpc>
                        <a:buNone/>
                      </a:pPr>
                      <a:r>
                        <a:rPr lang="en-US" sz="2400" b="0">
                          <a:solidFill>
                            <a:schemeClr val="tx1"/>
                          </a:solidFill>
                          <a:latin typeface="宋体" panose="02010600030101010101" pitchFamily="2" charset="-122"/>
                          <a:ea typeface="宋体" panose="02010600030101010101" pitchFamily="2" charset="-122"/>
                          <a:cs typeface="方正黑体_GBK" charset="0"/>
                        </a:rPr>
                        <a:t>德国</a:t>
                      </a:r>
                      <a:endParaRPr lang="en-US" altLang="en-US" sz="2400" b="0">
                        <a:solidFill>
                          <a:schemeClr val="tx1"/>
                        </a:solidFill>
                        <a:latin typeface="宋体" panose="02010600030101010101" pitchFamily="2" charset="-122"/>
                        <a:ea typeface="宋体" panose="02010600030101010101"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150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740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5554980" y="2614295"/>
            <a:ext cx="5080000" cy="829945"/>
          </a:xfrm>
          <a:prstGeom prst="rect">
            <a:avLst/>
          </a:prstGeom>
          <a:noFill/>
          <a:ln w="9525">
            <a:noFill/>
          </a:ln>
        </p:spPr>
        <p:txBody>
          <a:bodyPr>
            <a:spAutoFit/>
          </a:bodyPr>
          <a:lstStyle/>
          <a:p>
            <a:pPr indent="0" algn="ctr"/>
            <a:r>
              <a:rPr lang="en-US" sz="2400">
                <a:solidFill>
                  <a:srgbClr val="000000"/>
                </a:solidFill>
                <a:latin typeface="黑体" panose="02010609060101010101" pitchFamily="49" charset="-122"/>
                <a:ea typeface="黑体" panose="02010609060101010101" pitchFamily="49" charset="-122"/>
                <a:cs typeface="黑体" panose="02010609060101010101" pitchFamily="49" charset="-122"/>
              </a:rPr>
              <a:t>1880—1900</a:t>
            </a:r>
            <a:r>
              <a:rPr 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年英、美、德国</a:t>
            </a:r>
          </a:p>
          <a:p>
            <a:pPr indent="0" algn="ctr"/>
            <a:r>
              <a:rPr 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钢产量（</a:t>
            </a:r>
            <a:r>
              <a:rPr lang="zh-CN" sz="240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单位</a:t>
            </a:r>
            <a:r>
              <a:rPr lang="en-US" sz="240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sz="240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万吨</a:t>
            </a:r>
            <a:r>
              <a:rPr 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a:t>
            </a:r>
            <a:endParaRPr lang="zh-CN" altLang="en-US" sz="2400">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3"/>
          <p:cNvSpPr txBox="1"/>
          <p:nvPr/>
        </p:nvSpPr>
        <p:spPr>
          <a:xfrm>
            <a:off x="1017905" y="3317240"/>
            <a:ext cx="3932555"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工业化推动了生产力</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人类进入“电气时代”</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英国仍保持领先地位</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工业化具有两面性</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4575130" y="186173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1" name="文本框 100"/>
          <p:cNvSpPr txBox="1"/>
          <p:nvPr/>
        </p:nvSpPr>
        <p:spPr>
          <a:xfrm>
            <a:off x="810895" y="1600200"/>
            <a:ext cx="10374630" cy="64516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下表是</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世纪下半叶世界贸易情况统计表</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据此可知（</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5219383" y="2940050"/>
          <a:ext cx="6484938" cy="2743200"/>
        </p:xfrm>
        <a:graphic>
          <a:graphicData uri="http://schemas.openxmlformats.org/drawingml/2006/table">
            <a:tbl>
              <a:tblPr firstRow="1" bandRow="1">
                <a:tableStyleId>{5940675A-B579-460E-94D1-54222C63F5DA}</a:tableStyleId>
              </a:tblPr>
              <a:tblGrid>
                <a:gridCol w="810895"/>
                <a:gridCol w="2228850"/>
                <a:gridCol w="916305"/>
                <a:gridCol w="840740"/>
                <a:gridCol w="871855"/>
                <a:gridCol w="816293"/>
              </a:tblGrid>
              <a:tr h="0">
                <a:tc row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世界贸易总额</a:t>
                      </a: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en-US" sz="240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单位：亿马克</a:t>
                      </a: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4">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主要国家所占比重</a:t>
                      </a: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en-US" sz="240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英国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法国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美国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德国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a:lnSpc>
                          <a:spcPct val="150000"/>
                        </a:lnSpc>
                        <a:buNone/>
                      </a:pPr>
                      <a:r>
                        <a:rPr lang="en-US" sz="2400" b="0">
                          <a:solidFill>
                            <a:schemeClr val="tx1"/>
                          </a:solidFill>
                          <a:latin typeface="宋体" panose="02010600030101010101" pitchFamily="2" charset="-122"/>
                          <a:ea typeface="宋体" panose="02010600030101010101" pitchFamily="2" charset="-122"/>
                          <a:cs typeface="NEU-FZ-S92" charset="0"/>
                        </a:rPr>
                        <a:t>1850</a:t>
                      </a:r>
                      <a:endParaRPr lang="en-US" altLang="en-US" sz="2400" b="0">
                        <a:solidFill>
                          <a:schemeClr val="tx1"/>
                        </a:solidFill>
                        <a:latin typeface="宋体" panose="02010600030101010101" pitchFamily="2" charset="-122"/>
                        <a:ea typeface="宋体" panose="02010600030101010101" pitchFamily="2" charset="-122"/>
                        <a:cs typeface="NEU-F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145</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23.3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10.3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8.9</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a:lnSpc>
                          <a:spcPct val="150000"/>
                        </a:lnSpc>
                        <a:buNone/>
                      </a:pPr>
                      <a:r>
                        <a:rPr lang="en-US" sz="2400" b="0">
                          <a:solidFill>
                            <a:schemeClr val="tx1"/>
                          </a:solidFill>
                          <a:latin typeface="宋体" panose="02010600030101010101" pitchFamily="2" charset="-122"/>
                          <a:ea typeface="宋体" panose="02010600030101010101" pitchFamily="2" charset="-122"/>
                          <a:cs typeface="NEU-FZ-S92" charset="0"/>
                        </a:rPr>
                        <a:t>1870</a:t>
                      </a:r>
                      <a:endParaRPr lang="en-US" altLang="en-US" sz="2400" b="0">
                        <a:solidFill>
                          <a:schemeClr val="tx1"/>
                        </a:solidFill>
                        <a:latin typeface="宋体" panose="02010600030101010101" pitchFamily="2" charset="-122"/>
                        <a:ea typeface="宋体" panose="02010600030101010101" pitchFamily="2" charset="-122"/>
                        <a:cs typeface="NEU-F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374</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24.5</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9.1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6</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48640">
                <a:tc>
                  <a:txBody>
                    <a:bodyPr/>
                    <a:lstStyle/>
                    <a:p>
                      <a:pPr indent="0" algn="ctr">
                        <a:lnSpc>
                          <a:spcPct val="150000"/>
                        </a:lnSpc>
                        <a:buNone/>
                      </a:pPr>
                      <a:r>
                        <a:rPr lang="en-US" sz="2400" b="0">
                          <a:solidFill>
                            <a:schemeClr val="tx1"/>
                          </a:solidFill>
                          <a:latin typeface="宋体" panose="02010600030101010101" pitchFamily="2" charset="-122"/>
                          <a:ea typeface="宋体" panose="02010600030101010101" pitchFamily="2" charset="-122"/>
                          <a:cs typeface="NEU-FZ-S92" charset="0"/>
                        </a:rPr>
                        <a:t>1900</a:t>
                      </a:r>
                      <a:endParaRPr lang="en-US" altLang="en-US" sz="2400" b="0">
                        <a:solidFill>
                          <a:schemeClr val="tx1"/>
                        </a:solidFill>
                        <a:latin typeface="宋体" panose="02010600030101010101" pitchFamily="2" charset="-122"/>
                        <a:ea typeface="宋体" panose="02010600030101010101" pitchFamily="2" charset="-122"/>
                        <a:cs typeface="NEU-F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971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19</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9</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13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897890" y="2616200"/>
            <a:ext cx="4055745" cy="3928110"/>
          </a:xfrm>
          <a:prstGeom prst="rect">
            <a:avLst/>
          </a:prstGeom>
          <a:noFill/>
          <a:ln w="9525">
            <a:noFill/>
          </a:ln>
        </p:spPr>
        <p:txBody>
          <a:bodyPr wrap="square">
            <a:spAutoFit/>
          </a:bodyPr>
          <a:lstStyle/>
          <a:p>
            <a:pPr indent="0">
              <a:lnSpc>
                <a:spcPct val="13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英、法等老牌殖民国家贸易总额持续下降</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帝国主义国家政治、经济发展不平衡</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第三次科技革命促进世界贸易迅速发展</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第二次工业革命促进美、德迅速发展</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8695010" y="175695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a:hlinkClick r:id=""/>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文本框 6"/>
          <p:cNvSpPr txBox="1"/>
          <p:nvPr/>
        </p:nvSpPr>
        <p:spPr>
          <a:xfrm>
            <a:off x="1030605" y="1763395"/>
            <a:ext cx="9966960" cy="286131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石家庄新华区模拟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最令人鼓舞的则是其他省份与重要城市的迅速相继宣告独立</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长沙于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云南于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31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上海于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浙江于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福建、广东于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四川于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27</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日。在一个半月内</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十五个省或者说三分之二的中国均已脱离清廷而独立。上述历史现象发生于（</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1103630" y="4985385"/>
            <a:ext cx="838390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1910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　　　　</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1911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1912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　　　　</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1919</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3397840" y="410836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1" name="文本框 100"/>
          <p:cNvSpPr txBox="1"/>
          <p:nvPr/>
        </p:nvSpPr>
        <p:spPr>
          <a:xfrm>
            <a:off x="1003300" y="1657350"/>
            <a:ext cx="9696450" cy="460375"/>
          </a:xfrm>
          <a:prstGeom prst="rect">
            <a:avLst/>
          </a:prstGeom>
          <a:noFill/>
          <a:ln w="9525">
            <a:noFill/>
          </a:ln>
        </p:spPr>
        <p:txBody>
          <a:bodyPr wrap="square">
            <a:spAutoFit/>
          </a:bodyPr>
          <a:lstStyle/>
          <a:p>
            <a:pPr indent="0"/>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张家口二模</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对下表数据分析正确的是（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2432685" y="2833370"/>
          <a:ext cx="6890385" cy="2194560"/>
        </p:xfrm>
        <a:graphic>
          <a:graphicData uri="http://schemas.openxmlformats.org/drawingml/2006/table">
            <a:tbl>
              <a:tblPr firstRow="1" bandRow="1">
                <a:tableStyleId>{5940675A-B579-460E-94D1-54222C63F5DA}</a:tableStyleId>
              </a:tblPr>
              <a:tblGrid>
                <a:gridCol w="1899920"/>
                <a:gridCol w="1216025"/>
                <a:gridCol w="1281430"/>
                <a:gridCol w="1264285"/>
                <a:gridCol w="1228725"/>
              </a:tblGrid>
              <a:tr h="0">
                <a:tc>
                  <a:txBody>
                    <a:bodyPr/>
                    <a:lstStyle/>
                    <a:p>
                      <a:pPr indent="0" algn="ctr">
                        <a:lnSpc>
                          <a:spcPct val="150000"/>
                        </a:lnSpc>
                        <a:buNone/>
                      </a:pPr>
                      <a:r>
                        <a:rPr lang="en-US" sz="2400" b="0">
                          <a:solidFill>
                            <a:schemeClr val="tx1"/>
                          </a:solidFill>
                          <a:latin typeface="黑体" panose="02010609060101010101" pitchFamily="49" charset="-122"/>
                          <a:ea typeface="黑体" panose="02010609060101010101" pitchFamily="49" charset="-122"/>
                          <a:cs typeface="方正黑体_GBK" charset="0"/>
                        </a:rPr>
                        <a:t>时间</a:t>
                      </a:r>
                      <a:endParaRPr lang="en-US" altLang="en-US" sz="2400" b="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chemeClr val="tx1"/>
                          </a:solidFill>
                          <a:latin typeface="宋体" panose="02010600030101010101" pitchFamily="2" charset="-122"/>
                          <a:ea typeface="宋体" panose="02010600030101010101" pitchFamily="2" charset="-122"/>
                          <a:cs typeface="宋体" panose="02010600030101010101" pitchFamily="2" charset="-122"/>
                        </a:rPr>
                        <a:t>1980年</a:t>
                      </a:r>
                      <a:endParaRPr lang="en-US" altLang="en-US"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chemeClr val="tx1"/>
                          </a:solidFill>
                          <a:latin typeface="宋体" panose="02010600030101010101" pitchFamily="2" charset="-122"/>
                          <a:ea typeface="宋体" panose="02010600030101010101" pitchFamily="2" charset="-122"/>
                          <a:cs typeface="宋体" panose="02010600030101010101" pitchFamily="2" charset="-122"/>
                        </a:rPr>
                        <a:t>1985年</a:t>
                      </a:r>
                      <a:endParaRPr lang="en-US" altLang="en-US"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chemeClr val="tx1"/>
                          </a:solidFill>
                          <a:latin typeface="宋体" panose="02010600030101010101" pitchFamily="2" charset="-122"/>
                          <a:ea typeface="宋体" panose="02010600030101010101" pitchFamily="2" charset="-122"/>
                          <a:cs typeface="宋体" panose="02010600030101010101" pitchFamily="2" charset="-122"/>
                        </a:rPr>
                        <a:t>1990年</a:t>
                      </a:r>
                      <a:endParaRPr lang="en-US" altLang="en-US"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chemeClr val="tx1"/>
                          </a:solidFill>
                          <a:latin typeface="宋体" panose="02010600030101010101" pitchFamily="2" charset="-122"/>
                          <a:ea typeface="宋体" panose="02010600030101010101" pitchFamily="2" charset="-122"/>
                          <a:cs typeface="宋体" panose="02010600030101010101" pitchFamily="2" charset="-122"/>
                        </a:rPr>
                        <a:t>1995年</a:t>
                      </a:r>
                      <a:endParaRPr lang="en-US" altLang="en-US"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a:lnSpc>
                          <a:spcPct val="150000"/>
                        </a:lnSpc>
                        <a:buNone/>
                      </a:pPr>
                      <a:r>
                        <a:rPr lang="en-US" sz="2400" b="0">
                          <a:solidFill>
                            <a:schemeClr val="tx1"/>
                          </a:solidFill>
                          <a:latin typeface="黑体" panose="02010609060101010101" pitchFamily="49" charset="-122"/>
                          <a:ea typeface="黑体" panose="02010609060101010101" pitchFamily="49" charset="-122"/>
                          <a:cs typeface="方正黑体_GBK" charset="0"/>
                        </a:rPr>
                        <a:t>发达国家</a:t>
                      </a:r>
                      <a:endParaRPr lang="en-US" altLang="en-US" sz="2400" b="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chemeClr val="tx1"/>
                          </a:solidFill>
                          <a:latin typeface="宋体" panose="02010600030101010101" pitchFamily="2" charset="-122"/>
                          <a:ea typeface="宋体" panose="02010600030101010101" pitchFamily="2" charset="-122"/>
                          <a:cs typeface="NEU-BZ-S92" charset="0"/>
                        </a:rPr>
                        <a:t>10269</a:t>
                      </a:r>
                      <a:endParaRPr lang="en-US" altLang="en-US" sz="2400" b="0">
                        <a:solidFill>
                          <a:schemeClr val="tx1"/>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chemeClr val="tx1"/>
                          </a:solidFill>
                          <a:latin typeface="宋体" panose="02010600030101010101" pitchFamily="2" charset="-122"/>
                          <a:ea typeface="宋体" panose="02010600030101010101" pitchFamily="2" charset="-122"/>
                          <a:cs typeface="NEU-BZ-S92" charset="0"/>
                        </a:rPr>
                        <a:t>11499</a:t>
                      </a:r>
                      <a:endParaRPr lang="en-US" altLang="en-US" sz="2400" b="0">
                        <a:solidFill>
                          <a:schemeClr val="tx1"/>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chemeClr val="tx1"/>
                          </a:solidFill>
                          <a:latin typeface="宋体" panose="02010600030101010101" pitchFamily="2" charset="-122"/>
                          <a:ea typeface="宋体" panose="02010600030101010101" pitchFamily="2" charset="-122"/>
                          <a:cs typeface="NEU-BZ-S92" charset="0"/>
                        </a:rPr>
                        <a:t>20873</a:t>
                      </a:r>
                      <a:endParaRPr lang="en-US" altLang="en-US" sz="2400" b="0">
                        <a:solidFill>
                          <a:schemeClr val="tx1"/>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chemeClr val="tx1"/>
                          </a:solidFill>
                          <a:latin typeface="宋体" panose="02010600030101010101" pitchFamily="2" charset="-122"/>
                          <a:ea typeface="宋体" panose="02010600030101010101" pitchFamily="2" charset="-122"/>
                          <a:cs typeface="NEU-BZ-S92" charset="0"/>
                        </a:rPr>
                        <a:t>26890</a:t>
                      </a:r>
                      <a:endParaRPr lang="en-US" altLang="en-US" sz="2400" b="0">
                        <a:solidFill>
                          <a:schemeClr val="tx1"/>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a:lnSpc>
                          <a:spcPct val="150000"/>
                        </a:lnSpc>
                        <a:buNone/>
                      </a:pPr>
                      <a:r>
                        <a:rPr lang="en-US" sz="2400" b="0">
                          <a:solidFill>
                            <a:schemeClr val="tx1"/>
                          </a:solidFill>
                          <a:latin typeface="黑体" panose="02010609060101010101" pitchFamily="49" charset="-122"/>
                          <a:ea typeface="黑体" panose="02010609060101010101" pitchFamily="49" charset="-122"/>
                          <a:cs typeface="方正黑体_GBK" charset="0"/>
                        </a:rPr>
                        <a:t>发展中国家</a:t>
                      </a:r>
                      <a:endParaRPr lang="en-US" altLang="en-US" sz="2400" b="0">
                        <a:solidFill>
                          <a:schemeClr val="tx1"/>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chemeClr val="tx1"/>
                          </a:solidFill>
                          <a:latin typeface="宋体" panose="02010600030101010101" pitchFamily="2" charset="-122"/>
                          <a:ea typeface="宋体" panose="02010600030101010101" pitchFamily="2" charset="-122"/>
                          <a:cs typeface="NEU-BZ-S92" charset="0"/>
                        </a:rPr>
                        <a:t>1088</a:t>
                      </a:r>
                      <a:endParaRPr lang="en-US" altLang="en-US" sz="2400" b="0">
                        <a:solidFill>
                          <a:schemeClr val="tx1"/>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chemeClr val="tx1"/>
                          </a:solidFill>
                          <a:latin typeface="宋体" panose="02010600030101010101" pitchFamily="2" charset="-122"/>
                          <a:ea typeface="宋体" panose="02010600030101010101" pitchFamily="2" charset="-122"/>
                          <a:cs typeface="NEU-BZ-S92" charset="0"/>
                        </a:rPr>
                        <a:t>958</a:t>
                      </a:r>
                      <a:endParaRPr lang="en-US" altLang="en-US" sz="2400" b="0">
                        <a:solidFill>
                          <a:schemeClr val="tx1"/>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chemeClr val="tx1"/>
                          </a:solidFill>
                          <a:latin typeface="宋体" panose="02010600030101010101" pitchFamily="2" charset="-122"/>
                          <a:ea typeface="宋体" panose="02010600030101010101" pitchFamily="2" charset="-122"/>
                          <a:cs typeface="NEU-BZ-S92" charset="0"/>
                        </a:rPr>
                        <a:t>1575</a:t>
                      </a:r>
                      <a:endParaRPr lang="en-US" altLang="en-US" sz="2400" b="0">
                        <a:solidFill>
                          <a:schemeClr val="tx1"/>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chemeClr val="tx1"/>
                          </a:solidFill>
                          <a:latin typeface="宋体" panose="02010600030101010101" pitchFamily="2" charset="-122"/>
                          <a:ea typeface="宋体" panose="02010600030101010101" pitchFamily="2" charset="-122"/>
                          <a:cs typeface="NEU-BZ-S92" charset="0"/>
                        </a:rPr>
                        <a:t>1499</a:t>
                      </a:r>
                      <a:endParaRPr lang="en-US" altLang="en-US" sz="2400" b="0">
                        <a:solidFill>
                          <a:schemeClr val="tx1"/>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48640">
                <a:tc>
                  <a:txBody>
                    <a:bodyPr/>
                    <a:lstStyle/>
                    <a:p>
                      <a:pPr indent="0" algn="ctr">
                        <a:lnSpc>
                          <a:spcPct val="150000"/>
                        </a:lnSpc>
                        <a:buNone/>
                      </a:pPr>
                      <a:r>
                        <a:rPr lang="en-US" sz="2400" b="0">
                          <a:solidFill>
                            <a:schemeClr val="tx1"/>
                          </a:solidFill>
                          <a:latin typeface="黑体" panose="02010609060101010101" pitchFamily="49" charset="-122"/>
                          <a:ea typeface="黑体" panose="02010609060101010101" pitchFamily="49" charset="-122"/>
                          <a:cs typeface="黑体" panose="02010609060101010101" pitchFamily="49" charset="-122"/>
                        </a:rPr>
                        <a:t>差距</a:t>
                      </a:r>
                      <a:r>
                        <a:rPr lang="zh-CN" altLang="en-US" sz="2400" b="0">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en-US" sz="2400">
                          <a:latin typeface="黑体" panose="02010609060101010101" pitchFamily="49" charset="-122"/>
                          <a:ea typeface="黑体" panose="02010609060101010101" pitchFamily="49" charset="-122"/>
                          <a:cs typeface="黑体" panose="02010609060101010101" pitchFamily="49" charset="-122"/>
                          <a:sym typeface="+mn-ea"/>
                        </a:rPr>
                        <a:t>倍数</a:t>
                      </a:r>
                      <a:r>
                        <a:rPr lang="zh-CN" altLang="en-US" sz="2400" b="0">
                          <a:solidFill>
                            <a:schemeClr val="tx1"/>
                          </a:solidFill>
                          <a:latin typeface="黑体" panose="02010609060101010101" pitchFamily="49" charset="-122"/>
                          <a:ea typeface="黑体" panose="02010609060101010101" pitchFamily="49" charset="-122"/>
                          <a:cs typeface="黑体" panose="02010609060101010101" pitchFamily="49" charset="-122"/>
                        </a:rPr>
                        <a:t>）</a:t>
                      </a:r>
                      <a:endParaRPr lang="en-US" altLang="en-US" sz="2400" b="0">
                        <a:solidFill>
                          <a:schemeClr val="tx1"/>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chemeClr val="tx1"/>
                          </a:solidFill>
                          <a:latin typeface="宋体" panose="02010600030101010101" pitchFamily="2" charset="-122"/>
                          <a:ea typeface="宋体" panose="02010600030101010101" pitchFamily="2" charset="-122"/>
                          <a:cs typeface="NEU-BZ-S92" charset="0"/>
                        </a:rPr>
                        <a:t>9.4</a:t>
                      </a:r>
                      <a:endParaRPr lang="en-US" altLang="en-US" sz="2400" b="0">
                        <a:solidFill>
                          <a:schemeClr val="tx1"/>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chemeClr val="tx1"/>
                          </a:solidFill>
                          <a:latin typeface="宋体" panose="02010600030101010101" pitchFamily="2" charset="-122"/>
                          <a:ea typeface="宋体" panose="02010600030101010101" pitchFamily="2" charset="-122"/>
                          <a:cs typeface="NEU-BZ-S92" charset="0"/>
                        </a:rPr>
                        <a:t>12.0</a:t>
                      </a:r>
                      <a:endParaRPr lang="en-US" altLang="en-US" sz="2400" b="0">
                        <a:solidFill>
                          <a:schemeClr val="tx1"/>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chemeClr val="tx1"/>
                          </a:solidFill>
                          <a:latin typeface="宋体" panose="02010600030101010101" pitchFamily="2" charset="-122"/>
                          <a:ea typeface="宋体" panose="02010600030101010101" pitchFamily="2" charset="-122"/>
                          <a:cs typeface="NEU-BZ-S92" charset="0"/>
                        </a:rPr>
                        <a:t>13.3</a:t>
                      </a:r>
                      <a:endParaRPr lang="en-US" altLang="en-US" sz="2400" b="0">
                        <a:solidFill>
                          <a:schemeClr val="tx1"/>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chemeClr val="tx1"/>
                          </a:solidFill>
                          <a:latin typeface="宋体" panose="02010600030101010101" pitchFamily="2" charset="-122"/>
                          <a:ea typeface="宋体" panose="02010600030101010101" pitchFamily="2" charset="-122"/>
                          <a:cs typeface="NEU-BZ-S92" charset="0"/>
                        </a:rPr>
                        <a:t>17.9</a:t>
                      </a:r>
                      <a:endParaRPr lang="en-US" altLang="en-US" sz="2400" b="0">
                        <a:solidFill>
                          <a:schemeClr val="tx1"/>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1279525" y="5217795"/>
            <a:ext cx="913892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经济全球化的弊端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世界殖民体系的瓦解</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英国脱欧的影响</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全球经济重心的转移</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889125" y="2247900"/>
            <a:ext cx="8394700" cy="460375"/>
          </a:xfrm>
          <a:prstGeom prst="rect">
            <a:avLst/>
          </a:prstGeom>
          <a:noFill/>
          <a:ln w="9525">
            <a:noFill/>
          </a:ln>
        </p:spPr>
        <p:txBody>
          <a:bodyPr wrap="square">
            <a:spAutoFit/>
          </a:bodyPr>
          <a:lstStyle/>
          <a:p>
            <a:pPr indent="0" algn="ctr"/>
            <a:r>
              <a:rPr lang="zh-CN" sz="2400" b="0">
                <a:solidFill>
                  <a:srgbClr val="000000"/>
                </a:solidFill>
                <a:latin typeface="黑体" panose="02010609060101010101" pitchFamily="49" charset="-122"/>
                <a:ea typeface="黑体" panose="02010609060101010101" pitchFamily="49" charset="-122"/>
                <a:cs typeface="黑体" panose="02010609060101010101" pitchFamily="49" charset="-122"/>
              </a:rPr>
              <a:t>发达国家和发展中国家人均</a:t>
            </a: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GDP</a:t>
            </a:r>
            <a:r>
              <a:rPr lang="zh-CN" sz="2400" b="0">
                <a:solidFill>
                  <a:srgbClr val="000000"/>
                </a:solidFill>
                <a:latin typeface="黑体" panose="02010609060101010101" pitchFamily="49" charset="-122"/>
                <a:ea typeface="黑体" panose="02010609060101010101" pitchFamily="49" charset="-122"/>
                <a:cs typeface="黑体" panose="02010609060101010101" pitchFamily="49" charset="-122"/>
              </a:rPr>
              <a:t>差距（</a:t>
            </a:r>
            <a:r>
              <a:rPr lang="zh-CN" sz="240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部分</a:t>
            </a:r>
            <a:r>
              <a:rPr lang="zh-CN"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sz="240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单位</a:t>
            </a:r>
            <a:r>
              <a:rPr lang="en-US" sz="240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sz="240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美元</a:t>
            </a:r>
            <a:r>
              <a:rPr lang="zh-CN"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endParaRPr lang="zh-CN" altLang="en-US" sz="2400">
              <a:latin typeface="黑体" panose="02010609060101010101" pitchFamily="49" charset="-122"/>
              <a:ea typeface="黑体" panose="02010609060101010101" pitchFamily="49" charset="-122"/>
              <a:cs typeface="黑体" panose="02010609060101010101" pitchFamily="49" charset="-122"/>
            </a:endParaRPr>
          </a:p>
        </p:txBody>
      </p:sp>
      <p:sp>
        <p:nvSpPr>
          <p:cNvPr id="8" name="矩形 7"/>
          <p:cNvSpPr/>
          <p:nvPr/>
        </p:nvSpPr>
        <p:spPr>
          <a:xfrm>
            <a:off x="8268290" y="163440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a:hlinkClick r:id=""/>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文本框 1"/>
          <p:cNvSpPr txBox="1"/>
          <p:nvPr/>
        </p:nvSpPr>
        <p:spPr>
          <a:xfrm>
            <a:off x="970915" y="1524000"/>
            <a:ext cx="10225405" cy="341503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2021·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保定模拟</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1986</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可口可乐公司想把浓缩汁厂建到中国来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地点选在上海。由于配方保密</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美方要求这个厂由可口可乐独资。但在当时</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中国尚不允许外资独资。后来</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中方代表提了一个方案</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先由可口可乐建两个厂—一个浓缩汁厂</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一个汽水厂</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再由美方把汽水厂白送给中方。然后</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两个厂组成一个联合董事会</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中美各控股</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50%，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组成一个合作企业。这就是第一个中美合作企业。上述材料记述了（</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014730" y="5143500"/>
            <a:ext cx="941070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中美贸易战的关键问题</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我国进行经济体制改革的原因</a:t>
            </a: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我国对外开放的影响力</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我国城市经济体制改革的历程</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7614875" y="440871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4104,&quot;width&quot;:3349}"/>
</p:tagLst>
</file>

<file path=ppt/tags/tag14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TABLE_BEAUTIFY" val="smartTable{5aa54b44-dc37-4542-b3e1-6c80086202bf}"/>
  <p:tag name="TABLE_ENDDRAG_ORIGIN_RECT" val="420*205"/>
  <p:tag name="TABLE_ENDDRAG_RECT" val="469*295*420*205"/>
</p:tagLst>
</file>

<file path=ppt/tags/tag16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2.xml><?xml version="1.0" encoding="utf-8"?>
<p:tagLst xmlns:a="http://schemas.openxmlformats.org/drawingml/2006/main" xmlns:r="http://schemas.openxmlformats.org/officeDocument/2006/relationships" xmlns:p="http://schemas.openxmlformats.org/presentationml/2006/main">
  <p:tag name="KSO_WM_UNIT_TABLE_BEAUTIFY" val="smartTable{60d7d20a-2e2f-40c5-9bcf-9727b64b70ab}"/>
  <p:tag name="TABLE_ENDDRAG_ORIGIN_RECT" val="802*531"/>
  <p:tag name="TABLE_ENDDRAG_RECT" val="67*270*802*531"/>
</p:tagLst>
</file>

<file path=ppt/tags/tag16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4.xml><?xml version="1.0" encoding="utf-8"?>
<p:tagLst xmlns:a="http://schemas.openxmlformats.org/drawingml/2006/main" xmlns:r="http://schemas.openxmlformats.org/officeDocument/2006/relationships" xmlns:p="http://schemas.openxmlformats.org/presentationml/2006/main">
  <p:tag name="KSO_WM_UNIT_TABLE_BEAUTIFY" val="smartTable{75ae791e-eb4b-4add-bcce-b74c9d98de1f}"/>
  <p:tag name="TABLE_ENDDRAG_ORIGIN_RECT" val="501*434"/>
  <p:tag name="TABLE_ENDDRAG_RECT" val="367*201*501*434"/>
</p:tagLst>
</file>

<file path=ppt/tags/tag165.xml><?xml version="1.0" encoding="utf-8"?>
<p:tagLst xmlns:a="http://schemas.openxmlformats.org/drawingml/2006/main" xmlns:r="http://schemas.openxmlformats.org/officeDocument/2006/relationships" xmlns:p="http://schemas.openxmlformats.org/presentationml/2006/main">
  <p:tag name="KSO_WM_UNIT_TABLE_BEAUTIFY" val="smartTable{2da99dc0-5f06-43bc-824e-80168dca3081}"/>
  <p:tag name="TABLE_ENDDRAG_ORIGIN_RECT" val="371*130"/>
  <p:tag name="TABLE_ENDDRAG_RECT" val="489*285*371*130"/>
</p:tagLst>
</file>

<file path=ppt/tags/tag166.xml><?xml version="1.0" encoding="utf-8"?>
<p:tagLst xmlns:a="http://schemas.openxmlformats.org/drawingml/2006/main" xmlns:r="http://schemas.openxmlformats.org/officeDocument/2006/relationships" xmlns:p="http://schemas.openxmlformats.org/presentationml/2006/main">
  <p:tag name="KSO_WM_UNIT_TABLE_BEAUTIFY" val="smartTable{ba1032d9-79c5-40bc-9e9b-49bb5ffe2afa}"/>
  <p:tag name="TABLE_ENDDRAG_ORIGIN_RECT" val="516*480"/>
  <p:tag name="TABLE_ENDDRAG_RECT" val="358*209*516*480"/>
</p:tagLst>
</file>

<file path=ppt/tags/tag167.xml><?xml version="1.0" encoding="utf-8"?>
<p:tagLst xmlns:a="http://schemas.openxmlformats.org/drawingml/2006/main" xmlns:r="http://schemas.openxmlformats.org/officeDocument/2006/relationships" xmlns:p="http://schemas.openxmlformats.org/presentationml/2006/main">
  <p:tag name="KSO_WM_UNIT_TABLE_BEAUTIFY" val="smartTable{7399c739-89ac-4d6d-a203-c46d02a7c9c9}"/>
  <p:tag name="TABLE_ENDDRAG_ORIGIN_RECT" val="698*117"/>
  <p:tag name="TABLE_ENDDRAG_RECT" val="188*228*698*117"/>
</p:tagLst>
</file>

<file path=ppt/tags/tag168.xml><?xml version="1.0" encoding="utf-8"?>
<p:tagLst xmlns:a="http://schemas.openxmlformats.org/drawingml/2006/main" xmlns:r="http://schemas.openxmlformats.org/officeDocument/2006/relationships" xmlns:p="http://schemas.openxmlformats.org/presentationml/2006/main">
  <p:tag name="KSO_WM_UNIT_TABLE_BEAUTIFY" val="smartTable{d8018caa-67ed-40e7-889f-0b25992f7d75}"/>
  <p:tag name="TABLE_ENDDRAG_ORIGIN_RECT" val="423*158"/>
  <p:tag name="TABLE_ENDDRAG_RECT" val="399*234*423*158"/>
</p:tagLst>
</file>

<file path=ppt/tags/tag169.xml><?xml version="1.0" encoding="utf-8"?>
<p:tagLst xmlns:a="http://schemas.openxmlformats.org/drawingml/2006/main" xmlns:r="http://schemas.openxmlformats.org/officeDocument/2006/relationships" xmlns:p="http://schemas.openxmlformats.org/presentationml/2006/main">
  <p:tag name="KSO_WM_UNIT_TABLE_BEAUTIFY" val="smartTable{38f7d256-e187-472a-9e51-e5374f5801c4}"/>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TABLE_BEAUTIFY" val="smartTable{6a6df5fa-5fb8-4123-bc5b-b47de8f221d1}"/>
  <p:tag name="TABLE_ENDDRAG_ORIGIN_RECT" val="542*115"/>
  <p:tag name="TABLE_ENDDRAG_RECT" val="192*248*542*115"/>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5929</Words>
  <Application>WPS 演示</Application>
  <PresentationFormat>自定义</PresentationFormat>
  <Paragraphs>686</Paragraphs>
  <Slides>80</Slides>
  <Notes>4</Notes>
  <HiddenSlides>0</HiddenSlides>
  <MMClips>0</MMClips>
  <ScaleCrop>false</ScaleCrop>
  <HeadingPairs>
    <vt:vector size="4" baseType="variant">
      <vt:variant>
        <vt:lpstr>主题</vt:lpstr>
      </vt:variant>
      <vt:variant>
        <vt:i4>5</vt:i4>
      </vt:variant>
      <vt:variant>
        <vt:lpstr>幻灯片标题</vt:lpstr>
      </vt:variant>
      <vt:variant>
        <vt:i4>80</vt:i4>
      </vt:variant>
    </vt:vector>
  </HeadingPairs>
  <TitlesOfParts>
    <vt:vector size="85"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1719</cp:revision>
  <dcterms:created xsi:type="dcterms:W3CDTF">2020-07-19T08:35:00Z</dcterms:created>
  <dcterms:modified xsi:type="dcterms:W3CDTF">2022-02-25T16:07:46Z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