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notesSlides/notesSlide2.xml" ContentType="application/vnd.openxmlformats-officedocument.presentationml.notesSlide+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19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88.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184.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9.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55"/>
  </p:notesMasterIdLst>
  <p:handoutMasterIdLst>
    <p:handoutMasterId r:id="rId56"/>
  </p:handoutMasterIdLst>
  <p:sldIdLst>
    <p:sldId id="331" r:id="rId6"/>
    <p:sldId id="332" r:id="rId7"/>
    <p:sldId id="333" r:id="rId8"/>
    <p:sldId id="334" r:id="rId9"/>
    <p:sldId id="335" r:id="rId10"/>
    <p:sldId id="261" r:id="rId11"/>
    <p:sldId id="573" r:id="rId12"/>
    <p:sldId id="574" r:id="rId13"/>
    <p:sldId id="280" r:id="rId14"/>
    <p:sldId id="575" r:id="rId15"/>
    <p:sldId id="278" r:id="rId16"/>
    <p:sldId id="272" r:id="rId17"/>
    <p:sldId id="422" r:id="rId18"/>
    <p:sldId id="423" r:id="rId19"/>
    <p:sldId id="519" r:id="rId20"/>
    <p:sldId id="551" r:id="rId21"/>
    <p:sldId id="290" r:id="rId22"/>
    <p:sldId id="577" r:id="rId23"/>
    <p:sldId id="424" r:id="rId24"/>
    <p:sldId id="427" r:id="rId25"/>
    <p:sldId id="428" r:id="rId26"/>
    <p:sldId id="294" r:id="rId27"/>
    <p:sldId id="520" r:id="rId28"/>
    <p:sldId id="456" r:id="rId29"/>
    <p:sldId id="457" r:id="rId30"/>
    <p:sldId id="463" r:id="rId31"/>
    <p:sldId id="584" r:id="rId32"/>
    <p:sldId id="585" r:id="rId33"/>
    <p:sldId id="587" r:id="rId34"/>
    <p:sldId id="586" r:id="rId35"/>
    <p:sldId id="588" r:id="rId36"/>
    <p:sldId id="589" r:id="rId37"/>
    <p:sldId id="594" r:id="rId38"/>
    <p:sldId id="590" r:id="rId39"/>
    <p:sldId id="591" r:id="rId40"/>
    <p:sldId id="595" r:id="rId41"/>
    <p:sldId id="592" r:id="rId42"/>
    <p:sldId id="596" r:id="rId43"/>
    <p:sldId id="593" r:id="rId44"/>
    <p:sldId id="597" r:id="rId45"/>
    <p:sldId id="279" r:id="rId46"/>
    <p:sldId id="273" r:id="rId47"/>
    <p:sldId id="346" r:id="rId48"/>
    <p:sldId id="347" r:id="rId49"/>
    <p:sldId id="540" r:id="rId50"/>
    <p:sldId id="306" r:id="rId51"/>
    <p:sldId id="541" r:id="rId52"/>
    <p:sldId id="348" r:id="rId53"/>
    <p:sldId id="542"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第六讲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中华民族的抗日战争</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第六讲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中华民族的抗日战争</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第六讲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中华民族的抗日战争</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第六讲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中华民族的抗日战争</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第六讲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中华民族的抗日战争</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5.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11.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4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4.xml"/><Relationship Id="rId6" Type="http://schemas.openxmlformats.org/officeDocument/2006/relationships/slide" Target="slide32.xml"/><Relationship Id="rId5" Type="http://schemas.openxmlformats.org/officeDocument/2006/relationships/slide" Target="slide26.xml"/><Relationship Id="rId4" Type="http://schemas.openxmlformats.org/officeDocument/2006/relationships/slide" Target="slide22.xml"/></Relationships>
</file>

<file path=ppt/slides/_rels/slide12.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slide" Target="slide11.xml"/><Relationship Id="rId5" Type="http://schemas.openxmlformats.org/officeDocument/2006/relationships/slide" Target="slide6.xml"/><Relationship Id="rId4"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6.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7.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8.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9.xml"/></Relationships>
</file>

<file path=ppt/slides/_rels/slide17.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slide" Target="slide11.xml"/><Relationship Id="rId5" Type="http://schemas.openxmlformats.org/officeDocument/2006/relationships/slide" Target="slide6.xml"/><Relationship Id="rId4"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5.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6.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image" Target="../media/image5.jpeg"/><Relationship Id="rId5" Type="http://schemas.openxmlformats.org/officeDocument/2006/relationships/slide" Target="slide11.xml"/><Relationship Id="rId4"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0.xml"/></Relationships>
</file>

<file path=ppt/slides/_rels/slide2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1.xml"/></Relationships>
</file>

<file path=ppt/slides/_rels/slide2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26.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5" Type="http://schemas.openxmlformats.org/officeDocument/2006/relationships/slide" Target="slide11.xml"/><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6.xml"/></Relationships>
</file>

<file path=ppt/slides/_rels/slide2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7.xml"/></Relationships>
</file>

<file path=ppt/slides/_rels/slide2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3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9.xml"/><Relationship Id="rId4" Type="http://schemas.openxmlformats.org/officeDocument/2006/relationships/image" Target="../media/image6.jpeg"/></Relationships>
</file>

<file path=ppt/slides/_rels/slide3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70.xml"/></Relationships>
</file>

<file path=ppt/slides/_rels/slide32.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slide" Target="slide11.xml"/><Relationship Id="rId4"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74.xml"/></Relationships>
</file>

<file path=ppt/slides/_rels/slide3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75.xml"/></Relationships>
</file>

<file path=ppt/slides/_rels/slide3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76.xml"/><Relationship Id="rId4" Type="http://schemas.openxmlformats.org/officeDocument/2006/relationships/image" Target="../media/image7.jpeg"/></Relationships>
</file>

<file path=ppt/slides/_rels/slide3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77.xml"/></Relationships>
</file>

<file path=ppt/slides/_rels/slide3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78.xml"/></Relationships>
</file>

<file path=ppt/slides/_rels/slide3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79.xml"/></Relationships>
</file>

<file path=ppt/slides/_rels/slide3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8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4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81.xml"/></Relationships>
</file>

<file path=ppt/slides/_rels/slide4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5.xml"/><Relationship Id="rId4" Type="http://schemas.openxmlformats.org/officeDocument/2006/relationships/slide" Target="slide46.xml"/></Relationships>
</file>

<file path=ppt/slides/_rels/slide4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Layout" Target="../slideLayouts/slideLayout5.xml"/><Relationship Id="rId1" Type="http://schemas.openxmlformats.org/officeDocument/2006/relationships/tags" Target="../tags/tag182.xml"/></Relationships>
</file>

<file path=ppt/slides/_rels/slide43.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4.xml"/><Relationship Id="rId1" Type="http://schemas.openxmlformats.org/officeDocument/2006/relationships/tags" Target="../tags/tag183.xml"/><Relationship Id="rId4" Type="http://schemas.openxmlformats.org/officeDocument/2006/relationships/slide" Target="slide41.xml"/></Relationships>
</file>

<file path=ppt/slides/_rels/slide4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Layout" Target="../slideLayouts/slideLayout5.xml"/><Relationship Id="rId1" Type="http://schemas.openxmlformats.org/officeDocument/2006/relationships/tags" Target="../tags/tag18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7.xml"/><Relationship Id="rId1" Type="http://schemas.openxmlformats.org/officeDocument/2006/relationships/tags" Target="../tags/tag186.xml"/><Relationship Id="rId5" Type="http://schemas.openxmlformats.org/officeDocument/2006/relationships/slide" Target="slide41.xml"/><Relationship Id="rId4" Type="http://schemas.openxmlformats.org/officeDocument/2006/relationships/notesSlide" Target="../notesSlides/notesSlide3.xml"/></Relationships>
</file>

<file path=ppt/slides/_rels/slide47.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Layout" Target="../slideLayouts/slideLayout5.xml"/><Relationship Id="rId1" Type="http://schemas.openxmlformats.org/officeDocument/2006/relationships/tags" Target="../tags/tag188.xml"/></Relationships>
</file>

<file path=ppt/slides/_rels/slide4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Layout" Target="../slideLayouts/slideLayout5.xml"/><Relationship Id="rId1" Type="http://schemas.openxmlformats.org/officeDocument/2006/relationships/tags" Target="../tags/tag189.xml"/></Relationships>
</file>

<file path=ppt/slides/_rels/slide4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Layout" Target="../slideLayouts/slideLayout5.xml"/><Relationship Id="rId1" Type="http://schemas.openxmlformats.org/officeDocument/2006/relationships/tags" Target="../tags/tag190.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6.xml"/><Relationship Id="rId1" Type="http://schemas.openxmlformats.org/officeDocument/2006/relationships/slideLayout" Target="../slideLayouts/slideLayout3.xml"/><Relationship Id="rId4" Type="http://schemas.openxmlformats.org/officeDocument/2006/relationships/slide" Target="slide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slide" Target="slide5.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1.xml"/><Relationship Id="rId5" Type="http://schemas.openxmlformats.org/officeDocument/2006/relationships/slide" Target="slide6.xml"/><Relationship Id="rId4"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5.xml"/><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8424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3221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03158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7792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5587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282700" y="986155"/>
            <a:ext cx="10796270" cy="1106805"/>
          </a:xfrm>
          <a:prstGeom prst="rect">
            <a:avLst/>
          </a:prstGeom>
          <a:noFill/>
          <a:ln w="9525">
            <a:noFill/>
          </a:ln>
        </p:spPr>
        <p:txBody>
          <a:bodyPr wrap="square" anchor="t">
            <a:spAutoFit/>
          </a:bodyPr>
          <a:lstStyle/>
          <a:p>
            <a:pPr algn="ctr">
              <a:lnSpc>
                <a:spcPct val="150000"/>
              </a:lnSpc>
            </a:pP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第六</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中华民族的抗日战争</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5571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6884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06392" y="1705011"/>
            <a:ext cx="5971541" cy="627895"/>
            <a:chOff x="1034884" y="629878"/>
            <a:chExt cx="5005857" cy="627895"/>
          </a:xfrm>
        </p:grpSpPr>
        <p:sp>
          <p:nvSpPr>
            <p:cNvPr id="7" name="圆角矩形 6">
              <a:hlinkClick r:id=""/>
            </p:cNvPr>
            <p:cNvSpPr/>
            <p:nvPr>
              <p:custDataLst>
                <p:tags r:id="rId1"/>
              </p:custDataLst>
            </p:nvPr>
          </p:nvSpPr>
          <p:spPr>
            <a:xfrm flipH="1">
              <a:off x="2547181" y="664168"/>
              <a:ext cx="3493560"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抗日战争的伟大意义</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8180" y="2483485"/>
            <a:ext cx="10927080"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在这场关乎世界和平、人类命运的世界反法西斯战争中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中国抗日战争开始时间最早</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持续时间最长</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抗击和消灭日军最多</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付出代价最大</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对彻底战胜日本法西斯起到了决定性作用。这表明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中国抗日战争（</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23595" y="4251960"/>
            <a:ext cx="744855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cs typeface="Times New Roman" panose="02020603050405020304" pitchFamily="18" charset="0"/>
              </a:rPr>
              <a:t>A. </a:t>
            </a:r>
            <a:r>
              <a:rPr lang="zh-CN" sz="2400" b="1">
                <a:solidFill>
                  <a:srgbClr val="000000"/>
                </a:solidFill>
                <a:latin typeface="Times New Roman" panose="02020603050405020304" pitchFamily="18" charset="0"/>
                <a:cs typeface="Times New Roman" panose="02020603050405020304" pitchFamily="18" charset="0"/>
              </a:rPr>
              <a:t>使近代中国实现了统一</a:t>
            </a:r>
            <a:endParaRPr lang="en-US" sz="2400" b="1">
              <a:solidFill>
                <a:srgbClr val="000000"/>
              </a:solidFill>
              <a:latin typeface="Times New Roman" panose="02020603050405020304" pitchFamily="18" charset="0"/>
              <a:cs typeface="Times New Roman" panose="02020603050405020304" pitchFamily="18" charset="0"/>
            </a:endParaRPr>
          </a:p>
          <a:p>
            <a:r>
              <a:rPr lang="en-US" sz="2400" b="1">
                <a:solidFill>
                  <a:srgbClr val="000000"/>
                </a:solidFill>
                <a:latin typeface="Times New Roman" panose="02020603050405020304" pitchFamily="18" charset="0"/>
                <a:cs typeface="Times New Roman" panose="02020603050405020304" pitchFamily="18" charset="0"/>
              </a:rPr>
              <a:t>B. </a:t>
            </a:r>
            <a:r>
              <a:rPr lang="zh-CN" sz="2400" b="1">
                <a:solidFill>
                  <a:srgbClr val="000000"/>
                </a:solidFill>
                <a:latin typeface="Times New Roman" panose="02020603050405020304" pitchFamily="18" charset="0"/>
                <a:cs typeface="Times New Roman" panose="02020603050405020304" pitchFamily="18" charset="0"/>
              </a:rPr>
              <a:t>推动了世界反法西斯统一战线的建立</a:t>
            </a:r>
            <a:endParaRPr lang="en-US" sz="2400" b="1">
              <a:solidFill>
                <a:srgbClr val="000000"/>
              </a:solidFill>
              <a:latin typeface="Times New Roman" panose="02020603050405020304" pitchFamily="18" charset="0"/>
              <a:cs typeface="Times New Roman" panose="02020603050405020304" pitchFamily="18" charset="0"/>
            </a:endParaRPr>
          </a:p>
          <a:p>
            <a:r>
              <a:rPr lang="en-US" sz="2400" b="1">
                <a:solidFill>
                  <a:srgbClr val="000000"/>
                </a:solidFill>
                <a:latin typeface="Times New Roman" panose="02020603050405020304" pitchFamily="18" charset="0"/>
                <a:cs typeface="Times New Roman" panose="02020603050405020304" pitchFamily="18" charset="0"/>
              </a:rPr>
              <a:t>C. </a:t>
            </a:r>
            <a:r>
              <a:rPr lang="zh-CN" sz="2400" b="1">
                <a:solidFill>
                  <a:srgbClr val="000000"/>
                </a:solidFill>
                <a:latin typeface="Times New Roman" panose="02020603050405020304" pitchFamily="18" charset="0"/>
                <a:cs typeface="Times New Roman" panose="02020603050405020304" pitchFamily="18" charset="0"/>
              </a:rPr>
              <a:t>是世界反法西斯战争的东方主战场</a:t>
            </a:r>
            <a:endParaRPr lang="en-US" sz="2400" b="1">
              <a:solidFill>
                <a:srgbClr val="000000"/>
              </a:solidFill>
              <a:latin typeface="Times New Roman" panose="02020603050405020304" pitchFamily="18" charset="0"/>
              <a:cs typeface="Times New Roman" panose="02020603050405020304" pitchFamily="18" charset="0"/>
            </a:endParaRPr>
          </a:p>
          <a:p>
            <a:r>
              <a:rPr lang="en-US" sz="2400" b="1">
                <a:solidFill>
                  <a:srgbClr val="000000"/>
                </a:solidFill>
                <a:latin typeface="Times New Roman" panose="02020603050405020304" pitchFamily="18" charset="0"/>
                <a:cs typeface="Times New Roman" panose="02020603050405020304" pitchFamily="18" charset="0"/>
              </a:rPr>
              <a:t>D. </a:t>
            </a:r>
            <a:r>
              <a:rPr lang="zh-CN" sz="2400" b="1">
                <a:solidFill>
                  <a:srgbClr val="000000"/>
                </a:solidFill>
                <a:latin typeface="Times New Roman" panose="02020603050405020304" pitchFamily="18" charset="0"/>
                <a:cs typeface="Times New Roman" panose="02020603050405020304" pitchFamily="18" charset="0"/>
              </a:rPr>
              <a:t>使中华民族由衰败走向复兴</a:t>
            </a:r>
            <a:endParaRPr lang="zh-CN" altLang="en-US" sz="2400" b="1">
              <a:latin typeface="Times New Roman" panose="02020603050405020304" pitchFamily="18" charset="0"/>
              <a:cs typeface="Times New Roman" panose="02020603050405020304" pitchFamily="18" charset="0"/>
            </a:endParaRPr>
          </a:p>
        </p:txBody>
      </p:sp>
      <p:sp>
        <p:nvSpPr>
          <p:cNvPr id="8" name="矩形 7"/>
          <p:cNvSpPr/>
          <p:nvPr/>
        </p:nvSpPr>
        <p:spPr>
          <a:xfrm>
            <a:off x="10681290" y="372418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648325" y="2044063"/>
            <a:ext cx="365125" cy="3608100"/>
            <a:chOff x="12489" y="1044"/>
            <a:chExt cx="575" cy="5682"/>
          </a:xfrm>
        </p:grpSpPr>
        <p:grpSp>
          <p:nvGrpSpPr>
            <p:cNvPr id="13" name="组合 12"/>
            <p:cNvGrpSpPr/>
            <p:nvPr/>
          </p:nvGrpSpPr>
          <p:grpSpPr>
            <a:xfrm>
              <a:off x="12489" y="1044"/>
              <a:ext cx="575" cy="5682"/>
              <a:chOff x="12489" y="1044"/>
              <a:chExt cx="575" cy="5682"/>
            </a:xfrm>
          </p:grpSpPr>
          <p:grpSp>
            <p:nvGrpSpPr>
              <p:cNvPr id="2" name="组合 1"/>
              <p:cNvGrpSpPr/>
              <p:nvPr/>
            </p:nvGrpSpPr>
            <p:grpSpPr>
              <a:xfrm>
                <a:off x="12489" y="1044"/>
                <a:ext cx="575" cy="5682"/>
                <a:chOff x="6371773" y="2240436"/>
                <a:chExt cx="365125" cy="3471914"/>
              </a:xfrm>
            </p:grpSpPr>
            <p:sp>
              <p:nvSpPr>
                <p:cNvPr id="10" name="椭圆 9"/>
                <p:cNvSpPr/>
                <p:nvPr/>
              </p:nvSpPr>
              <p:spPr>
                <a:xfrm>
                  <a:off x="6371773" y="2240436"/>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85743" y="3807276"/>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85743" y="5341510"/>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1" name="椭圆 10"/>
              <p:cNvSpPr/>
              <p:nvPr/>
            </p:nvSpPr>
            <p:spPr>
              <a:xfrm>
                <a:off x="12512" y="4654"/>
                <a:ext cx="552" cy="59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2" name="椭圆 11"/>
            <p:cNvSpPr/>
            <p:nvPr/>
          </p:nvSpPr>
          <p:spPr>
            <a:xfrm>
              <a:off x="12512" y="2148"/>
              <a:ext cx="552" cy="59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12413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1889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28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1174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9" name="组合 8"/>
          <p:cNvGrpSpPr/>
          <p:nvPr/>
        </p:nvGrpSpPr>
        <p:grpSpPr>
          <a:xfrm>
            <a:off x="4502144" y="2008493"/>
            <a:ext cx="7456800" cy="4037342"/>
            <a:chOff x="7156" y="3185"/>
            <a:chExt cx="11743" cy="6358"/>
          </a:xfrm>
        </p:grpSpPr>
        <p:grpSp>
          <p:nvGrpSpPr>
            <p:cNvPr id="16" name="组合 15"/>
            <p:cNvGrpSpPr/>
            <p:nvPr/>
          </p:nvGrpSpPr>
          <p:grpSpPr>
            <a:xfrm>
              <a:off x="7156" y="3185"/>
              <a:ext cx="11743" cy="3282"/>
              <a:chOff x="3270114" y="1552960"/>
              <a:chExt cx="7457069" cy="2084229"/>
            </a:xfrm>
          </p:grpSpPr>
          <p:sp>
            <p:nvSpPr>
              <p:cNvPr id="18" name="文本框 2">
                <a:hlinkClick r:id="rId2" action="ppaction://hlinksldjump"/>
              </p:cNvPr>
              <p:cNvSpPr txBox="1"/>
              <p:nvPr/>
            </p:nvSpPr>
            <p:spPr>
              <a:xfrm>
                <a:off x="3270114" y="1552960"/>
                <a:ext cx="7111622" cy="460427"/>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九一八事变、一二·九运动、西安事变</a:t>
                </a:r>
              </a:p>
            </p:txBody>
          </p:sp>
          <p:sp>
            <p:nvSpPr>
              <p:cNvPr id="20" name="文本框 2">
                <a:hlinkClick r:id="rId3" action="ppaction://hlinksldjump"/>
              </p:cNvPr>
              <p:cNvSpPr txBox="1"/>
              <p:nvPr/>
            </p:nvSpPr>
            <p:spPr>
              <a:xfrm>
                <a:off x="3270114" y="2214692"/>
                <a:ext cx="7098287" cy="830039"/>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七七事变（卢沟桥事变）、第二次国共</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合作、淞沪会战、南京大屠杀</a:t>
                </a:r>
              </a:p>
            </p:txBody>
          </p:sp>
          <p:sp>
            <p:nvSpPr>
              <p:cNvPr id="23" name="文本框 2">
                <a:hlinkClick r:id="rId4" action="ppaction://hlinksldjump"/>
              </p:cNvPr>
              <p:cNvSpPr txBox="1"/>
              <p:nvPr/>
            </p:nvSpPr>
            <p:spPr>
              <a:xfrm>
                <a:off x="3280269" y="3176762"/>
                <a:ext cx="7446914" cy="460427"/>
              </a:xfrm>
              <a:prstGeom prst="rect">
                <a:avLst/>
              </a:prstGeom>
              <a:noFill/>
              <a:ln w="9525">
                <a:noFill/>
              </a:ln>
            </p:spPr>
            <p:txBody>
              <a:bodyPr wrap="square" anchor="t">
                <a:spAutoFit/>
              </a:bodyPr>
              <a:lstStyle/>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台儿庄战役、武汉会战、第三次长沙会战</a:t>
                </a:r>
              </a:p>
            </p:txBody>
          </p:sp>
        </p:grpSp>
        <p:sp>
          <p:nvSpPr>
            <p:cNvPr id="6" name="文本框 2">
              <a:hlinkClick r:id="rId5" action="ppaction://hlinksldjump"/>
            </p:cNvPr>
            <p:cNvSpPr txBox="1"/>
            <p:nvPr/>
          </p:nvSpPr>
          <p:spPr>
            <a:xfrm>
              <a:off x="7174" y="6760"/>
              <a:ext cx="11182" cy="1307"/>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四</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平型关大捷、抗日根据地的建立与发展、</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百团大战</a:t>
              </a:r>
            </a:p>
          </p:txBody>
        </p:sp>
        <p:sp>
          <p:nvSpPr>
            <p:cNvPr id="7" name="文本框 2">
              <a:hlinkClick r:id="rId6" action="ppaction://hlinksldjump"/>
            </p:cNvPr>
            <p:cNvSpPr txBox="1"/>
            <p:nvPr/>
          </p:nvSpPr>
          <p:spPr>
            <a:xfrm>
              <a:off x="7176" y="8236"/>
              <a:ext cx="11722" cy="1307"/>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五</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全民族坚持抗战、中共七大、抗日战争的</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胜利</a:t>
              </a: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1174" y="2183840"/>
            <a:ext cx="8968740" cy="627895"/>
            <a:chOff x="1034884" y="629878"/>
            <a:chExt cx="8144899" cy="627895"/>
          </a:xfrm>
        </p:grpSpPr>
        <p:sp>
          <p:nvSpPr>
            <p:cNvPr id="17" name="圆角矩形 6">
              <a:hlinkClick r:id="rId5" action="ppaction://hlinksldjump"/>
            </p:cNvPr>
            <p:cNvSpPr/>
            <p:nvPr>
              <p:custDataLst>
                <p:tags r:id="rId2"/>
              </p:custDataLst>
            </p:nvPr>
          </p:nvSpPr>
          <p:spPr>
            <a:xfrm flipH="1">
              <a:off x="2642642" y="664168"/>
              <a:ext cx="6537141"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九一八事变、一二·九运动、西安事变</a:t>
              </a: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210560"/>
            <a:ext cx="11275695" cy="1050290"/>
          </a:xfrm>
          <a:prstGeom prst="rect">
            <a:avLst/>
          </a:prstGeom>
        </p:spPr>
        <p:txBody>
          <a:bodyPr wrap="square">
            <a:spAutoFit/>
          </a:bodyPr>
          <a:lstStyle/>
          <a:p>
            <a:pPr>
              <a:lnSpc>
                <a:spcPct val="13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知道九一八事变，了解中国局部抗战的开始；知道西安事变，理解和平解决西安事变的意义</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98496" y="1282836"/>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nvPr>
        </p:nvGraphicFramePr>
        <p:xfrm>
          <a:off x="621030" y="4316730"/>
          <a:ext cx="10963910" cy="2193925"/>
        </p:xfrm>
        <a:graphic>
          <a:graphicData uri="http://schemas.openxmlformats.org/drawingml/2006/table">
            <a:tbl>
              <a:tblPr firstRow="1" bandRow="1">
                <a:tableStyleId>{5940675A-B579-460E-94D1-54222C63F5DA}</a:tableStyleId>
              </a:tblPr>
              <a:tblGrid>
                <a:gridCol w="521335"/>
                <a:gridCol w="762635"/>
                <a:gridCol w="9679940"/>
              </a:tblGrid>
              <a:tr h="2193925">
                <a:tc>
                  <a:txBody>
                    <a:bodyPr/>
                    <a:lstStyle/>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九一八事变</a:t>
                      </a:r>
                      <a:endParaRPr lang="en-US" altLang="zh-CN"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国际：明治维新后，日本走上对外侵略扩张的道路，确立侵华的既定政策</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20世纪30年代资本主义经济危机波及日本，为转嫁危机，日本加紧了侵略中国的步伐</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欧美列强忙于应付经济危机，无暇东顾</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国内：国民党在中国南方全力“围剿”红军，给了日本侵华以可乘之机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6630670" y="2882900"/>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18</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P86</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P90</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07060" y="1438910"/>
          <a:ext cx="10963910" cy="4386580"/>
        </p:xfrm>
        <a:graphic>
          <a:graphicData uri="http://schemas.openxmlformats.org/drawingml/2006/table">
            <a:tbl>
              <a:tblPr firstRow="1" bandRow="1">
                <a:tableStyleId>{5940675A-B579-460E-94D1-54222C63F5DA}</a:tableStyleId>
              </a:tblPr>
              <a:tblGrid>
                <a:gridCol w="521335"/>
                <a:gridCol w="762635"/>
                <a:gridCol w="6969760"/>
                <a:gridCol w="2710180"/>
              </a:tblGrid>
              <a:tr h="328930">
                <a:tc rowSpan="4">
                  <a:txBody>
                    <a:bodyPr/>
                    <a:lstStyle/>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九一八事变</a:t>
                      </a:r>
                      <a:endParaRPr lang="en-US" altLang="zh-CN"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爆发</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1931年9月18日，日军制造柳条湖事件，炮轰沈阳城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289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由于国民政府实行不抵抗政策，短短4个多月，东北三省沦陷</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578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扩大</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1932年，日本扶植早已退位的清朝末代皇帝溥仪，在长春建立伪满洲国，在东北推行奴化教育，实施残酷的殖民统治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0708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局部抗战</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东北各族民众与未撤走的东北军爱国官兵组织抗日义勇军，抵抗日寇的侵略</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中国共产党派杨靖宇等人在东北组织游击队，开展抗日游击战争</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1936年初，东北各抗日部队开始改编为由中国共产党领导的东北抗日联军，与日寇进行战斗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9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9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9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9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9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9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9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9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杨靖宇塑像</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48" name="image33.jpg"/>
          <p:cNvPicPr>
            <a:picLocks noChangeAspect="1"/>
          </p:cNvPicPr>
          <p:nvPr/>
        </p:nvPicPr>
        <p:blipFill>
          <a:blip r:embed="rId4"/>
          <a:stretch>
            <a:fillRect/>
          </a:stretch>
        </p:blipFill>
        <p:spPr>
          <a:xfrm>
            <a:off x="8902700" y="3750945"/>
            <a:ext cx="2626360" cy="197104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35000" y="1802130"/>
          <a:ext cx="10963910" cy="8125460"/>
        </p:xfrm>
        <a:graphic>
          <a:graphicData uri="http://schemas.openxmlformats.org/drawingml/2006/table">
            <a:tbl>
              <a:tblPr firstRow="1" bandRow="1">
                <a:tableStyleId>{5940675A-B579-460E-94D1-54222C63F5DA}</a:tableStyleId>
              </a:tblPr>
              <a:tblGrid>
                <a:gridCol w="521335"/>
                <a:gridCol w="762635"/>
                <a:gridCol w="9679940"/>
              </a:tblGrid>
              <a:tr h="2308860">
                <a:tc>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九一八事变</a:t>
                      </a:r>
                      <a:endParaRPr lang="en-US" altLang="zh-CN"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国内：九一八事变使中日民族矛盾上升，成为中国人民抗日战争的起点。从此，中国人民开始了艰苦卓绝的抗战</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国际：冲击了凡尔赛—华盛顿体系，加剧了日本和美国在中国的矛盾，揭开了世界反法西斯战争的序幕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grid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华北危机</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1935年下半年，日本策动所谓“华北自治运动”，妄图使华北五省脱离中国版图。国民政府对日采取不抵抗的妥协政策，中华民族面临亡国灭种的危险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98170" y="1466850"/>
          <a:ext cx="10841355" cy="4937760"/>
        </p:xfrm>
        <a:graphic>
          <a:graphicData uri="http://schemas.openxmlformats.org/drawingml/2006/table">
            <a:tbl>
              <a:tblPr firstRow="1" bandRow="1">
                <a:tableStyleId>{5940675A-B579-460E-94D1-54222C63F5DA}</a:tableStyleId>
              </a:tblPr>
              <a:tblGrid>
                <a:gridCol w="434340"/>
                <a:gridCol w="670560"/>
                <a:gridCol w="7526655"/>
                <a:gridCol w="2209800"/>
              </a:tblGrid>
              <a:tr h="2926080">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西安事变</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①1935年，日本策动所谓“华北自治运动”，中华民族面临亡国灭种的危险，中日民族矛盾上升为主要矛盾；②1935年12月的一二·九运动，促进了全国抗日救亡运动新高潮的到来；③张学良、杨虎城深受中国共产党抗日民族统一战线政策的感召；④蒋介石顽固坚持“攘外必先安内”的政策，亲赴西安威逼张、杨继续进攻红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5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张学良</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04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发生</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1936年12月12日，张学良、杨虎城在西安扣押蒋介石，实行“兵谏”，并通电全国，要求停止内战，一致抗日。这就是西安事变，又称“双十二事变”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50" name="image34.jpg"/>
          <p:cNvPicPr>
            <a:picLocks noChangeAspect="1"/>
          </p:cNvPicPr>
          <p:nvPr/>
        </p:nvPicPr>
        <p:blipFill>
          <a:blip r:embed="rId4"/>
          <a:stretch>
            <a:fillRect/>
          </a:stretch>
        </p:blipFill>
        <p:spPr>
          <a:xfrm>
            <a:off x="9381490" y="1541145"/>
            <a:ext cx="1926590" cy="262826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438150" y="1424940"/>
          <a:ext cx="11289030" cy="5118100"/>
        </p:xfrm>
        <a:graphic>
          <a:graphicData uri="http://schemas.openxmlformats.org/drawingml/2006/table">
            <a:tbl>
              <a:tblPr firstRow="1" bandRow="1">
                <a:tableStyleId>{5940675A-B579-460E-94D1-54222C63F5DA}</a:tableStyleId>
              </a:tblPr>
              <a:tblGrid>
                <a:gridCol w="453390"/>
                <a:gridCol w="838835"/>
                <a:gridCol w="9996805"/>
              </a:tblGrid>
              <a:tr h="1035685">
                <a:tc rowSpan="3">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西安事变</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中国共产党从全民族的利益出发，主张和平解决，联蒋抗日，派周恩来到西安参加谈判，蒋介石被迫接受停止内战、联共抗日等条件，最终西安事变和平解决</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93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西安事变的和平解决，揭开了国共两党由内战到联合抗日的序幕，成为扭转时局的关键。从此，十年内战基本停止，抗日民族统一战线初步形成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601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和平解决的原因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国内：日本加快侵华步伐，中华民族危机日益严重，中日矛盾上升为主要矛盾</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中国共产党从全民族的利益出发，积极进行努力</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国内不断高涨的抗日救亡运动的推动</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蒋介石自身利益的需要，国民党亲英亲美派主张和平解决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390" y="1430655"/>
            <a:ext cx="10049510" cy="879475"/>
            <a:chOff x="1034884" y="629878"/>
            <a:chExt cx="8542882" cy="638030"/>
          </a:xfrm>
        </p:grpSpPr>
        <p:sp>
          <p:nvSpPr>
            <p:cNvPr id="17" name="圆角矩形 6">
              <a:hlinkClick r:id="rId5" action="ppaction://hlinksldjump"/>
            </p:cNvPr>
            <p:cNvSpPr/>
            <p:nvPr>
              <p:custDataLst>
                <p:tags r:id="rId2"/>
              </p:custDataLst>
            </p:nvPr>
          </p:nvSpPr>
          <p:spPr>
            <a:xfrm flipH="1">
              <a:off x="2455639" y="629878"/>
              <a:ext cx="7122127" cy="62789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七七事变（卢沟桥事变）、第二次国共合作、淞沪会战、</a:t>
              </a: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南京大屠杀</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441" cy="638030"/>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390" y="2771775"/>
            <a:ext cx="11015980" cy="1124585"/>
          </a:xfrm>
          <a:prstGeom prst="rect">
            <a:avLst/>
          </a:prstGeom>
          <a:noFill/>
          <a:ln w="9525">
            <a:noFill/>
          </a:ln>
        </p:spPr>
        <p:txBody>
          <a:bodyPr wrap="square">
            <a:spAutoFit/>
          </a:bodyPr>
          <a:lstStyle/>
          <a:p>
            <a:pPr indent="0">
              <a:lnSpc>
                <a:spcPct val="14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简述七七事变的史实，认识第二次国共合作的实现和全民族抗战的意义；以侵华日军南京大屠杀等罪行为例，认识日本军国主义凶恶残暴的侵略本质。</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nvPr>
        </p:nvGraphicFramePr>
        <p:xfrm>
          <a:off x="662940" y="3939540"/>
          <a:ext cx="10794365" cy="4042410"/>
        </p:xfrm>
        <a:graphic>
          <a:graphicData uri="http://schemas.openxmlformats.org/drawingml/2006/table">
            <a:tbl>
              <a:tblPr firstRow="1" bandRow="1">
                <a:tableStyleId>{5940675A-B579-460E-94D1-54222C63F5DA}</a:tableStyleId>
              </a:tblPr>
              <a:tblGrid>
                <a:gridCol w="512445"/>
                <a:gridCol w="748665"/>
                <a:gridCol w="9533255"/>
              </a:tblGrid>
              <a:tr h="1339850">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七七事变</a:t>
                      </a:r>
                      <a:endParaRPr lang="zh-CN"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①日军占领我国东北三省后，继续向南进逼，企图占领华北。1936年，日军包围北平，形势十分危急，中日民族矛盾上升为中国社会的主要矛盾；②卢沟桥背靠宛平城，扼平汉铁路，成为北平通往南方等地的唯一通道，是军事上的必争之地</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国际：法西斯国家侵略加剧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428105" y="2394585"/>
            <a:ext cx="5080000" cy="460375"/>
          </a:xfrm>
          <a:prstGeom prst="rect">
            <a:avLst/>
          </a:prstGeom>
          <a:noFill/>
          <a:ln w="9525">
            <a:noFill/>
          </a:ln>
        </p:spPr>
        <p:txBody>
          <a:bodyPr>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19</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P91</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P95</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62940" y="1858010"/>
          <a:ext cx="10794365" cy="10332720"/>
        </p:xfrm>
        <a:graphic>
          <a:graphicData uri="http://schemas.openxmlformats.org/drawingml/2006/table">
            <a:tbl>
              <a:tblPr firstRow="1" bandRow="1">
                <a:tableStyleId>{5940675A-B579-460E-94D1-54222C63F5DA}</a:tableStyleId>
              </a:tblPr>
              <a:tblGrid>
                <a:gridCol w="512445"/>
                <a:gridCol w="748665"/>
                <a:gridCol w="9533255"/>
              </a:tblGrid>
              <a:tr h="1463040">
                <a:tc rowSpan="2">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七七事变</a:t>
                      </a:r>
                      <a:endParaRPr lang="zh-CN"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1937年7月7日晚，日军悍然炮轰我军防地，驻卢沟桥和宛平城的中国守军奋起抵抗。这就是“七七事变”，又称“卢沟桥事变”</a:t>
                      </a: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保卫北平的战斗异常激烈，赵登禹、佟麟阁将军壮烈殉国</a:t>
                      </a: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7月底，北平、天津相继失陷</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七七事变标志着中国全民族抗战的开始，也标志着日本全面侵华的开始；在一定程度上促进了国共第二次合作的正式形成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425450" y="1424940"/>
          <a:ext cx="11313160" cy="3657600"/>
        </p:xfrm>
        <a:graphic>
          <a:graphicData uri="http://schemas.openxmlformats.org/drawingml/2006/table">
            <a:tbl>
              <a:tblPr firstRow="1" bandRow="1">
                <a:tableStyleId>{5940675A-B579-460E-94D1-54222C63F5DA}</a:tableStyleId>
              </a:tblPr>
              <a:tblGrid>
                <a:gridCol w="427990"/>
                <a:gridCol w="497205"/>
                <a:gridCol w="10387965"/>
              </a:tblGrid>
              <a:tr h="1337945">
                <a:tc rowSpan="3">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第二次国共合作</a:t>
                      </a: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a:t>
                      </a:r>
                    </a:p>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日本侵略者发动全面侵华战争后，中国共产党与中国国民党分别发表声明，抗议日本侵略，表明抗战立场，并加快了建立抗日民族统一战线的步伐</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根据国共两党协议，中国工农红军主力改编为国民革命军第八路军，即“八路军”；南方八省的游击队改编为国民革命军新编第四军，即“新四军”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304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形</a:t>
                      </a:r>
                    </a:p>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1937年9月，国民党中央通讯社公开发表了中共中央提交的国共合作宣言，蒋介石也发表谈话，实际上承认了中国共产党在全国的合法地位。这样，以国共合作为主体的抗日民族统一战线正式建立，国共团结御侮、全民族抗战的局面开始形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a:t>
                      </a:r>
                    </a:p>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以国共合作为主体的抗日民族统一战线正式建立，国共团结御侮、全民族抗战的局面开始形成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09326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142" name="06.eps" descr="id:2147514885;FounderCES"/>
          <p:cNvPicPr>
            <a:picLocks noChangeAspect="1"/>
          </p:cNvPicPr>
          <p:nvPr/>
        </p:nvPicPr>
        <p:blipFill>
          <a:blip r:embed="rId2"/>
          <a:stretch>
            <a:fillRect/>
          </a:stretch>
        </p:blipFill>
        <p:spPr>
          <a:xfrm>
            <a:off x="1915160" y="2021840"/>
            <a:ext cx="8009890" cy="443547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62940" y="1746250"/>
          <a:ext cx="10794365" cy="10332720"/>
        </p:xfrm>
        <a:graphic>
          <a:graphicData uri="http://schemas.openxmlformats.org/drawingml/2006/table">
            <a:tbl>
              <a:tblPr firstRow="1" bandRow="1">
                <a:tableStyleId>{5940675A-B579-460E-94D1-54222C63F5DA}</a:tableStyleId>
              </a:tblPr>
              <a:tblGrid>
                <a:gridCol w="512445"/>
                <a:gridCol w="748665"/>
                <a:gridCol w="9533255"/>
              </a:tblGrid>
              <a:tr h="731520">
                <a:tc rowSpan="5">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淞沪会战</a:t>
                      </a: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爆发</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1937年8月，日军在上海挑起事端，13日，中国军队奋起反击，淞沪会战爆发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2">
                  <a:txBody>
                    <a:bodyPr/>
                    <a:lstStyle/>
                    <a:p>
                      <a:pPr indent="0" algn="ctr">
                        <a:lnSpc>
                          <a:spcPct val="150000"/>
                        </a:lnSpc>
                        <a:buNone/>
                      </a:pPr>
                      <a:r>
                        <a:rPr lang="en-US" altLang="zh-CN" sz="2400">
                          <a:solidFill>
                            <a:srgbClr val="000000"/>
                          </a:solidFill>
                          <a:latin typeface="黑体" panose="02010609060101010101" pitchFamily="49" charset="-122"/>
                          <a:ea typeface="黑体" panose="02010609060101010101" pitchFamily="49" charset="-122"/>
                        </a:rPr>
                        <a:t>主要人物</a:t>
                      </a:r>
                      <a:endParaRPr lang="en-US" altLang="zh-CN"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姚子青率全营守卫宝山，最后全营官兵壮烈牺牲</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谢晋元率部坚守苏州河北岸四行仓库阵地，与日军展开血战，后奉命撤出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lnSpc>
                          <a:spcPct val="150000"/>
                        </a:lnSpc>
                        <a:buNone/>
                      </a:pPr>
                      <a:r>
                        <a:rPr lang="en-US" sz="2400">
                          <a:solidFill>
                            <a:srgbClr val="000000"/>
                          </a:solidFill>
                          <a:latin typeface="黑体" panose="02010609060101010101" pitchFamily="49" charset="-122"/>
                          <a:ea typeface="黑体" panose="02010609060101010101" pitchFamily="49" charset="-122"/>
                          <a:cs typeface="方正黑体_GBK" charset="0"/>
                          <a:sym typeface="+mn-ea"/>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1937年11月，上海失陷，淞沪会战结束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淞沪会战持续3个月，打破了日本3个月灭亡中国的迷梦，激发了全国人民的斗志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15620" y="1419860"/>
          <a:ext cx="11134725" cy="5119370"/>
        </p:xfrm>
        <a:graphic>
          <a:graphicData uri="http://schemas.openxmlformats.org/drawingml/2006/table">
            <a:tbl>
              <a:tblPr firstRow="1" bandRow="1">
                <a:tableStyleId>{5940675A-B579-460E-94D1-54222C63F5DA}</a:tableStyleId>
              </a:tblPr>
              <a:tblGrid>
                <a:gridCol w="505460"/>
                <a:gridCol w="739775"/>
                <a:gridCol w="6562725"/>
                <a:gridCol w="3326765"/>
              </a:tblGrid>
              <a:tr h="727075">
                <a:tc rowSpan="3">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南京大屠杀</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1937年12月13日，日军攻陷南京。国民政府迁往重庆，把重庆作为战时的陪都</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屠杀手无寸铁的中国居民和放下武器的士兵达30万人以上，犯下滔天罪行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6032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认识</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南京大屠杀是抗日战争时期中国人民遭受日本帝国主义蹂躏最惨痛的一幕，充分暴露了日本法西斯的凶残、野蛮，法西斯势力反人类、反社会的反动本质和罪恶本性</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我们要反对战争，争取和平；要警惕日本军国主义势力抬头，遏制反华势力，不能让历史的悲剧重演；铭记历史，知耻而后勇，努力学习，为中华民族的伟大复兴而奋斗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r>
                        <a:rPr lang="en-US" sz="2400">
                          <a:solidFill>
                            <a:srgbClr val="000000"/>
                          </a:solidFill>
                          <a:latin typeface="仿宋" panose="02010609060101010101" charset="-122"/>
                          <a:ea typeface="仿宋" panose="02010609060101010101" charset="-122"/>
                          <a:cs typeface="宋体" panose="02010600030101010101" pitchFamily="2" charset="-122"/>
                          <a:sym typeface="+mn-ea"/>
                        </a:rPr>
                        <a:t>南京大屠杀纪念馆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6" name="图片 5"/>
          <p:cNvPicPr>
            <a:picLocks noChangeAspect="1"/>
          </p:cNvPicPr>
          <p:nvPr/>
        </p:nvPicPr>
        <p:blipFill>
          <a:blip r:embed="rId4"/>
          <a:stretch>
            <a:fillRect/>
          </a:stretch>
        </p:blipFill>
        <p:spPr>
          <a:xfrm>
            <a:off x="8519795" y="3105785"/>
            <a:ext cx="2954655" cy="271335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482600" y="2405380"/>
            <a:ext cx="11189335" cy="1124585"/>
          </a:xfrm>
          <a:prstGeom prst="rect">
            <a:avLst/>
          </a:prstGeom>
          <a:noFill/>
          <a:ln w="9525">
            <a:noFill/>
          </a:ln>
        </p:spPr>
        <p:txBody>
          <a:bodyPr wrap="square">
            <a:spAutoFit/>
          </a:bodyPr>
          <a:lstStyle/>
          <a:p>
            <a:pPr indent="0">
              <a:lnSpc>
                <a:spcPct val="140000"/>
              </a:lnSpc>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列举正面战场的抗日史实，体会中国军民在抗日战争中英勇顽强、不怕牺牲的精神</a:t>
            </a:r>
            <a:r>
              <a:rPr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4" name="组合 3"/>
          <p:cNvGrpSpPr/>
          <p:nvPr/>
        </p:nvGrpSpPr>
        <p:grpSpPr>
          <a:xfrm>
            <a:off x="635149" y="1380449"/>
            <a:ext cx="8255001" cy="627895"/>
            <a:chOff x="1034884" y="629878"/>
            <a:chExt cx="7017406" cy="627895"/>
          </a:xfrm>
        </p:grpSpPr>
        <p:sp>
          <p:nvSpPr>
            <p:cNvPr id="6" name="圆角矩形 6">
              <a:hlinkClick r:id=""/>
            </p:cNvPr>
            <p:cNvSpPr/>
            <p:nvPr>
              <p:custDataLst>
                <p:tags r:id="rId2"/>
              </p:custDataLst>
            </p:nvPr>
          </p:nvSpPr>
          <p:spPr>
            <a:xfrm flipH="1">
              <a:off x="2455639" y="643213"/>
              <a:ext cx="5596651"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台儿庄战役、武汉会战、第三次长沙会战</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nvPr>
        </p:nvGraphicFramePr>
        <p:xfrm>
          <a:off x="635000" y="3515995"/>
          <a:ext cx="10885170" cy="4432935"/>
        </p:xfrm>
        <a:graphic>
          <a:graphicData uri="http://schemas.openxmlformats.org/drawingml/2006/table">
            <a:tbl>
              <a:tblPr firstRow="1" bandRow="1">
                <a:tableStyleId>{5940675A-B579-460E-94D1-54222C63F5DA}</a:tableStyleId>
              </a:tblPr>
              <a:tblGrid>
                <a:gridCol w="439420"/>
                <a:gridCol w="778510"/>
                <a:gridCol w="7512685"/>
                <a:gridCol w="2154555"/>
              </a:tblGrid>
              <a:tr h="731520">
                <a:tc rowSpan="3">
                  <a:txBody>
                    <a:bodyPr/>
                    <a:lstStyle/>
                    <a:p>
                      <a:pPr algn="ctr">
                        <a:lnSpc>
                          <a:spcPct val="120000"/>
                        </a:lnSpc>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rPr>
                        <a:t>台</a:t>
                      </a:r>
                    </a:p>
                    <a:p>
                      <a:pPr algn="ctr">
                        <a:lnSpc>
                          <a:spcPct val="120000"/>
                        </a:lnSpc>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rPr>
                        <a:t>儿</a:t>
                      </a:r>
                    </a:p>
                    <a:p>
                      <a:pPr algn="ctr">
                        <a:lnSpc>
                          <a:spcPct val="120000"/>
                        </a:lnSpc>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rPr>
                        <a:t>庄</a:t>
                      </a:r>
                    </a:p>
                    <a:p>
                      <a:pPr algn="ctr">
                        <a:lnSpc>
                          <a:spcPct val="120000"/>
                        </a:lnSpc>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rPr>
                        <a:t>战</a:t>
                      </a:r>
                    </a:p>
                    <a:p>
                      <a:pPr algn="ctr">
                        <a:lnSpc>
                          <a:spcPct val="120000"/>
                        </a:lnSpc>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rPr>
                        <a:t>役</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日军占领南京后，企图在台儿庄会师，再合攻徐州。第五战区司令长官李宗仁指挥中国军队与日军展开激战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李宗仁</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1938年3月，北路日军向台儿庄发起攻击，中国守军奋起抵抗。在中国军队内外夹击下，日军被迫撤退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台儿庄战役共歼敌1万余人，是抗战以来中国正面战场取得的最大的一场胜仗，振奋了中国军民的精神，坚定了抗战意志和信念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57" name="李宗仁.jpg"/>
          <p:cNvPicPr>
            <a:picLocks noChangeAspect="1"/>
          </p:cNvPicPr>
          <p:nvPr/>
        </p:nvPicPr>
        <p:blipFill>
          <a:blip r:embed="rId6"/>
          <a:stretch>
            <a:fillRect/>
          </a:stretch>
        </p:blipFill>
        <p:spPr>
          <a:xfrm>
            <a:off x="9493250" y="3554730"/>
            <a:ext cx="1921510" cy="2508885"/>
          </a:xfrm>
          <a:prstGeom prst="rect">
            <a:avLst/>
          </a:prstGeom>
        </p:spPr>
      </p:pic>
      <p:sp>
        <p:nvSpPr>
          <p:cNvPr id="3" name="文本框 2"/>
          <p:cNvSpPr txBox="1"/>
          <p:nvPr/>
        </p:nvSpPr>
        <p:spPr>
          <a:xfrm>
            <a:off x="6516370" y="2068830"/>
            <a:ext cx="5080000" cy="460375"/>
          </a:xfrm>
          <a:prstGeom prst="rect">
            <a:avLst/>
          </a:prstGeom>
          <a:noFill/>
          <a:ln w="9525">
            <a:noFill/>
          </a:ln>
        </p:spPr>
        <p:txBody>
          <a:bodyPr>
            <a:spAutoFit/>
          </a:bodyPr>
          <a:lstStyle/>
          <a:p>
            <a:pPr indent="0" algn="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统编教材八上第</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课（</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P96</a:t>
            </a:r>
            <a:r>
              <a:rPr lang="en-US" sz="24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P99</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35000" y="2035175"/>
          <a:ext cx="10885170" cy="4432935"/>
        </p:xfrm>
        <a:graphic>
          <a:graphicData uri="http://schemas.openxmlformats.org/drawingml/2006/table">
            <a:tbl>
              <a:tblPr firstRow="1" bandRow="1">
                <a:tableStyleId>{5940675A-B579-460E-94D1-54222C63F5DA}</a:tableStyleId>
              </a:tblPr>
              <a:tblGrid>
                <a:gridCol w="439420"/>
                <a:gridCol w="778510"/>
                <a:gridCol w="9667240"/>
              </a:tblGrid>
              <a:tr h="1141095">
                <a:tc rowSpan="2">
                  <a:txBody>
                    <a:bodyPr/>
                    <a:lstStyle/>
                    <a:p>
                      <a:pPr indent="0" algn="ctr">
                        <a:lnSpc>
                          <a:spcPct val="18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武汉会战</a:t>
                      </a:r>
                      <a:r>
                        <a:rPr lang="en-US" sz="2400" b="0">
                          <a:solidFill>
                            <a:srgbClr val="000000"/>
                          </a:solidFill>
                          <a:latin typeface="宋体" panose="02010600030101010101" pitchFamily="2" charset="-122"/>
                          <a:ea typeface="宋体" panose="02010600030101010101" pitchFamily="2" charset="-122"/>
                          <a:cs typeface="NEU-BZ-S92" charset="0"/>
                        </a:rPr>
                        <a:t> </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1938年6月，日军进攻武汉，中国军队共部署100多万人参战。在江西万家岭战役中，中国军队将日军一个师团分割包围，给以重创。但整个战场形势对中国不利，为避免损失，中国军队于1938年10月有序撤出武汉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157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武汉会战历时4个多月。日本企图迅速灭亡中国的既定战略彻底破灭。广州、武汉失陷后，抗日战争进入相持阶段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nvPr>
        </p:nvGraphicFramePr>
        <p:xfrm>
          <a:off x="542925" y="1404620"/>
          <a:ext cx="11191240" cy="7454900"/>
        </p:xfrm>
        <a:graphic>
          <a:graphicData uri="http://schemas.openxmlformats.org/drawingml/2006/table">
            <a:tbl>
              <a:tblPr firstRow="1" bandRow="1">
                <a:tableStyleId>{5940675A-B579-460E-94D1-54222C63F5DA}</a:tableStyleId>
              </a:tblPr>
              <a:tblGrid>
                <a:gridCol w="530860"/>
                <a:gridCol w="819785"/>
                <a:gridCol w="9840595"/>
              </a:tblGrid>
              <a:tr h="779780">
                <a:tc rowSpan="3">
                  <a:txBody>
                    <a:bodyPr/>
                    <a:lstStyle/>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第</a:t>
                      </a:r>
                    </a:p>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三</a:t>
                      </a:r>
                    </a:p>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次</a:t>
                      </a:r>
                    </a:p>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长</a:t>
                      </a:r>
                    </a:p>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沙</a:t>
                      </a:r>
                    </a:p>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会</a:t>
                      </a:r>
                    </a:p>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战</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抗日战争进入相持阶段，日本先后发动两次长沙会战，企图占领长沙，均未得逞</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16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1941年12月，日军对长沙发动第三次进攻。中国军队调集重兵防御，拼死抵抗。在中国军队的英勇搏杀下，日军伤亡惨重，被迫突围北撤。中国军队发起全线反击，歼灭大批日军，获得会战胜利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661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在英美盟军太平洋战场接连败退的情况下，这次会战的胜利，在国内外产生了积极影响</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国内：鼓舞了中国军民的抗战士气</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国际：太平洋战争爆发后，盟军方面获得的第一个胜利，引起了强烈的国际反响，获得英国、美国等国政府和舆论的赞扬</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nvPr>
        </p:nvGraphicFramePr>
        <p:xfrm>
          <a:off x="361315" y="1488440"/>
          <a:ext cx="11443335" cy="4919345"/>
        </p:xfrm>
        <a:graphic>
          <a:graphicData uri="http://schemas.openxmlformats.org/drawingml/2006/table">
            <a:tbl>
              <a:tblPr firstRow="1" bandRow="1">
                <a:tableStyleId>{5940675A-B579-460E-94D1-54222C63F5DA}</a:tableStyleId>
              </a:tblPr>
              <a:tblGrid>
                <a:gridCol w="741045"/>
                <a:gridCol w="735965"/>
                <a:gridCol w="9966325"/>
              </a:tblGrid>
              <a:tr h="457200">
                <a:tc rowSpan="2">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豫湘桂战役</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抗日战争进入相持阶段以后，国民政府消极抗日、积极反共</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4455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1944年初，日军向国民党正面战场发动了大规模的豫湘桂战役。国民党军队一溃千里，丢失了河南、湖南、广西等省的大部分和贵州省的一部分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17595">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正面战场</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评价</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国民党军队是正面战场抗日的主力。正面战场是中国抗日战争乃至世界反法西斯战争的一个重要组成部分</a:t>
                      </a:r>
                    </a:p>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正面战场顽强抵抗，消耗了日本的军事、经济实力，使日军兵力分散战线延长，对战略相持阶段的到来起到了决定性的作用</a:t>
                      </a:r>
                    </a:p>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有力地支援了中国共产党领导的敌后抗日根据地和敌后战场的开辟，为敌后游击战创造了有利的条件</a:t>
                      </a:r>
                    </a:p>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国民党中爱国官兵的抗战英雄事迹，振奋了民族精神，促进了全国的团结与进步，坚定了中国军民抗战必胜的信念</a:t>
                      </a:r>
                    </a:p>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唤起了国际舆论的同情与支持，扩大了中国抗战在国际上的影响力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7" name="组合 6"/>
          <p:cNvGrpSpPr/>
          <p:nvPr/>
        </p:nvGrpSpPr>
        <p:grpSpPr>
          <a:xfrm>
            <a:off x="552599" y="1430614"/>
            <a:ext cx="9432290" cy="627895"/>
            <a:chOff x="1034884" y="629878"/>
            <a:chExt cx="8018195" cy="627895"/>
          </a:xfrm>
        </p:grpSpPr>
        <p:sp>
          <p:nvSpPr>
            <p:cNvPr id="8" name="圆角矩形 6">
              <a:hlinkClick r:id=""/>
            </p:cNvPr>
            <p:cNvSpPr/>
            <p:nvPr>
              <p:custDataLst>
                <p:tags r:id="rId2"/>
              </p:custDataLst>
            </p:nvPr>
          </p:nvSpPr>
          <p:spPr>
            <a:xfrm flipH="1">
              <a:off x="2455639" y="643213"/>
              <a:ext cx="6597440"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平型关大捷、抗日根据地的建立与发展、百团大战</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9"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考点四</a:t>
              </a:r>
              <a:endParaRPr lang="zh-CN" altLang="en-US" sz="2800" b="1" strike="noStrike" noProof="1">
                <a:solidFill>
                  <a:schemeClr val="bg1"/>
                </a:solidFill>
              </a:endParaRPr>
            </a:p>
          </p:txBody>
        </p:sp>
        <p:sp>
          <p:nvSpPr>
            <p:cNvPr id="10" name="圆角矩形 9"/>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496570" y="2382520"/>
            <a:ext cx="10998200" cy="1050290"/>
          </a:xfrm>
          <a:prstGeom prst="rect">
            <a:avLst/>
          </a:prstGeom>
          <a:noFill/>
          <a:ln w="9525">
            <a:noFill/>
          </a:ln>
        </p:spPr>
        <p:txBody>
          <a:bodyPr wrap="square">
            <a:spAutoFit/>
          </a:bodyPr>
          <a:lstStyle/>
          <a:p>
            <a:pPr indent="0">
              <a:lnSpc>
                <a:spcPct val="13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课标要求</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列举敌后战场的抗日史实</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体会中国军民在抗日战争中英勇顽强、不怕牺牲的精神。</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1" name="表格 10"/>
          <p:cNvGraphicFramePr/>
          <p:nvPr>
            <p:custDataLst>
              <p:tags r:id="rId1"/>
            </p:custDataLst>
          </p:nvPr>
        </p:nvGraphicFramePr>
        <p:xfrm>
          <a:off x="538480" y="3448685"/>
          <a:ext cx="11244580" cy="2694305"/>
        </p:xfrm>
        <a:graphic>
          <a:graphicData uri="http://schemas.openxmlformats.org/drawingml/2006/table">
            <a:tbl>
              <a:tblPr firstRow="1" bandRow="1">
                <a:tableStyleId>{5940675A-B579-460E-94D1-54222C63F5DA}</a:tableStyleId>
              </a:tblPr>
              <a:tblGrid>
                <a:gridCol w="459740"/>
                <a:gridCol w="716915"/>
                <a:gridCol w="10067925"/>
              </a:tblGrid>
              <a:tr h="1085215">
                <a:tc rowSpan="3">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平</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型</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关</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大</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捷</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红军改编为国民革命军后，迅速开赴抗日前线，在正面战场配合作战</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淞沪会战期间，日军侵入山西，企图占领太原。平型关是太原的重要门户</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1937年9月，日军板垣师团一部向平型关开进。八路军第一一五师在师长林彪率领下，在平型关一带隐蔽设伏，将日军全部歼灭</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全民族抗战爆发后中国军队主动对日作战取得的第一个重大胜利，粉碎了日军“不可战胜”的神话</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6065520" y="2072640"/>
            <a:ext cx="5234305" cy="460375"/>
          </a:xfrm>
          <a:prstGeom prst="rect">
            <a:avLst/>
          </a:prstGeom>
          <a:noFill/>
          <a:ln w="9525">
            <a:noFill/>
          </a:ln>
        </p:spPr>
        <p:txBody>
          <a:bodyPr wrap="square">
            <a:spAutoFit/>
          </a:bodyPr>
          <a:lstStyle/>
          <a:p>
            <a:pPr indent="0" algn="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统编教材八上第</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课（</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P100</a:t>
            </a:r>
            <a:r>
              <a:rPr lang="en-US" sz="24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P103</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347980" y="1419860"/>
          <a:ext cx="11496040" cy="3949700"/>
        </p:xfrm>
        <a:graphic>
          <a:graphicData uri="http://schemas.openxmlformats.org/drawingml/2006/table">
            <a:tbl>
              <a:tblPr firstRow="1" bandRow="1">
                <a:tableStyleId>{5940675A-B579-460E-94D1-54222C63F5DA}</a:tableStyleId>
              </a:tblPr>
              <a:tblGrid>
                <a:gridCol w="516255"/>
                <a:gridCol w="674370"/>
                <a:gridCol w="10305415"/>
              </a:tblGrid>
              <a:tr h="1097280">
                <a:tc rowSpan="3">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毛泽东</a:t>
                      </a:r>
                      <a:r>
                        <a:rPr lang="en-US" sz="2400" b="0">
                          <a:solidFill>
                            <a:srgbClr val="FF00FF"/>
                          </a:solidFill>
                          <a:latin typeface="微软雅黑" panose="020B0503020204020204" charset="-122"/>
                          <a:ea typeface="微软雅黑" panose="020B0503020204020204" charset="-122"/>
                          <a:cs typeface="黑体" panose="02010609060101010101" pitchFamily="49" charset="-122"/>
                        </a:rPr>
                        <a:t>︽</a:t>
                      </a: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论持久战</a:t>
                      </a:r>
                      <a:r>
                        <a:rPr lang="en-US" sz="2400" b="0">
                          <a:solidFill>
                            <a:srgbClr val="FF00FF"/>
                          </a:solidFill>
                          <a:latin typeface="微软雅黑" panose="020B0503020204020204" charset="-122"/>
                          <a:ea typeface="微软雅黑" panose="020B0503020204020204" charset="-122"/>
                          <a:cs typeface="黑体" panose="02010609060101010101" pitchFamily="49" charset="-122"/>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全民族抗战爆发后，中国共产党充分动员和依靠群众，坚持全面抗战路线。为了驳斥当时国民党内流行的“亡国论”和“速胜论”的错误观点，1938年，毛泽东发表了《论持久战》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288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敌强我弱，中国不能迅速战胜日本。但是，日本的帝国主义侵略战争是退步、野蛮的，失道寡助；中国的反侵略战争是进步、正义的，得道多助。日本是小国，经不起长期战争；中国是大国，能够支持长期战争。因此，中国既不能速胜，也不会亡国。抗日战争是持久战，战争的伟力之最深厚的根源，存在于民众之中。实行人民战争的路线，最后的胜利一定属于中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236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《论持久战》阐明了中国共产党的抗日持久战战略总方针，大大增强了全国人民坚持抗战的决心和信心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20420" y="1746250"/>
          <a:ext cx="10556240" cy="3947160"/>
        </p:xfrm>
        <a:graphic>
          <a:graphicData uri="http://schemas.openxmlformats.org/drawingml/2006/table">
            <a:tbl>
              <a:tblPr firstRow="1" bandRow="1">
                <a:tableStyleId>{5940675A-B579-460E-94D1-54222C63F5DA}</a:tableStyleId>
              </a:tblPr>
              <a:tblGrid>
                <a:gridCol w="1154430"/>
                <a:gridCol w="868045"/>
                <a:gridCol w="8533765"/>
              </a:tblGrid>
              <a:tr h="3947160">
                <a:tc>
                  <a:txBody>
                    <a:bodyPr/>
                    <a:lstStyle/>
                    <a:p>
                      <a:pPr indent="0" algn="ctr">
                        <a:lnSpc>
                          <a:spcPct val="18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敌后抗日根据地的建立与发展</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建立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中国共产党领导的八路军、新四军等抗日武装力量挺进敌后，将敌人的后方变成抗日的前线</a:t>
                      </a:r>
                    </a:p>
                    <a:p>
                      <a:pPr indent="0">
                        <a:lnSpc>
                          <a:spcPct val="18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到1940年，在华北、华中、华南和东北地区创建了有1亿多人口的抗日根据地和游击区，牵制和抗击了大量日军。陕甘宁边区首府、中共中央所在地延安是敌后战场的战略总后方和指挥中枢</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08025" y="1578610"/>
          <a:ext cx="10738485" cy="3617595"/>
        </p:xfrm>
        <a:graphic>
          <a:graphicData uri="http://schemas.openxmlformats.org/drawingml/2006/table">
            <a:tbl>
              <a:tblPr firstRow="1" bandRow="1">
                <a:tableStyleId>{5940675A-B579-460E-94D1-54222C63F5DA}</a:tableStyleId>
              </a:tblPr>
              <a:tblGrid>
                <a:gridCol w="1085850"/>
                <a:gridCol w="855345"/>
                <a:gridCol w="8797290"/>
              </a:tblGrid>
              <a:tr h="2560320">
                <a:tc rowSpan="2">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敌后抗日根据地的建立与发展</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展开群众性的人民游击战争。根据地军民以主力部队和民兵为骨干，以广大群众为基础，展开人民游击战争，进行反“扫荡”，创造了麻雀战、地道战、地雷战、破袭战、水上游击战等战法，使日军攻防无措，疲于奔命。敌后战场涌现出许多抗日英雄和模范人物</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制定了各项政策和措施。建立抗日民主政权，实行民主选举，推行精兵简政，减轻人民负担；实行地主减租减息、农民交租交息的土地政策，开展大生产运动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敌后战场与正面战场相互配合，构成了中国抗日战争的整体</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7487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p:nvPr>
            <p:custDataLst>
              <p:tags r:id="rId1"/>
            </p:custDataLst>
          </p:nvPr>
        </p:nvGraphicFramePr>
        <p:xfrm>
          <a:off x="808355" y="2473325"/>
          <a:ext cx="10534015" cy="3840480"/>
        </p:xfrm>
        <a:graphic>
          <a:graphicData uri="http://schemas.openxmlformats.org/drawingml/2006/table">
            <a:tbl>
              <a:tblPr firstRow="1" bandRow="1">
                <a:tableStyleId>{5940675A-B579-460E-94D1-54222C63F5DA}</a:tableStyleId>
              </a:tblPr>
              <a:tblGrid>
                <a:gridCol w="2165985"/>
                <a:gridCol w="866775"/>
                <a:gridCol w="1299210"/>
                <a:gridCol w="1299210"/>
                <a:gridCol w="2120265"/>
                <a:gridCol w="1341755"/>
                <a:gridCol w="1440815"/>
              </a:tblGrid>
              <a:tr h="365760">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rowSpan="3">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国共第二次合作</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2016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西安事变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2019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28</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NEU-BZ-S92" charset="0"/>
                        </a:rPr>
                        <a:t>1</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NEU-BZ-S92" charset="0"/>
                        </a:rPr>
                        <a:t>2</a:t>
                      </a: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西安事变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材料分</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析题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背景、</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2021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全民族抗战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含义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10540" y="1494790"/>
          <a:ext cx="11186795" cy="3474720"/>
        </p:xfrm>
        <a:graphic>
          <a:graphicData uri="http://schemas.openxmlformats.org/drawingml/2006/table">
            <a:tbl>
              <a:tblPr firstRow="1" bandRow="1">
                <a:tableStyleId>{5940675A-B579-460E-94D1-54222C63F5DA}</a:tableStyleId>
              </a:tblPr>
              <a:tblGrid>
                <a:gridCol w="427990"/>
                <a:gridCol w="770890"/>
                <a:gridCol w="804545"/>
                <a:gridCol w="6472555"/>
                <a:gridCol w="2710815"/>
              </a:tblGrid>
              <a:tr h="731520">
                <a:tc rowSpan="5">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百</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团</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大</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战</a:t>
                      </a:r>
                      <a:endParaRPr 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为了消灭抗日根据地，日军实行“囚笼政策”，依托公路、铁路，对抗日根据地进行封锁与蚕食</a:t>
                      </a: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nSpc>
                          <a:spcPct val="150000"/>
                        </a:lnSpc>
                        <a:buNone/>
                      </a:pP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50000"/>
                        </a:lnSpc>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概况</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目的</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粉碎日军对敌后抗日根据地的“扫荡”和封锁，振奋抗战军民的士气</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 </a:t>
                      </a:r>
                    </a:p>
                    <a:p>
                      <a:pPr indent="0">
                        <a:buNone/>
                      </a:pPr>
                      <a:r>
                        <a:rPr lang="en-US" altLang="zh-CN" sz="2400">
                          <a:solidFill>
                            <a:srgbClr val="000000"/>
                          </a:solidFill>
                          <a:latin typeface="宋体" panose="02010600030101010101" pitchFamily="2" charset="-122"/>
                          <a:ea typeface="宋体" panose="02010600030101010101" pitchFamily="2" charset="-122"/>
                        </a:rPr>
                        <a:t> </a:t>
                      </a:r>
                    </a:p>
                    <a:p>
                      <a:pPr indent="0">
                        <a:buNone/>
                      </a:pPr>
                      <a:r>
                        <a:rPr lang="en-US" altLang="zh-CN" sz="2400">
                          <a:solidFill>
                            <a:srgbClr val="000000"/>
                          </a:solidFill>
                          <a:latin typeface="宋体" panose="02010600030101010101" pitchFamily="2" charset="-122"/>
                          <a:ea typeface="宋体" panose="02010600030101010101" pitchFamily="2" charset="-122"/>
                        </a:rPr>
                        <a:t> </a:t>
                      </a:r>
                    </a:p>
                    <a:p>
                      <a:pPr indent="0">
                        <a:buNone/>
                      </a:pPr>
                      <a:endParaRPr lang="en-US" altLang="zh-CN" sz="2400">
                        <a:solidFill>
                          <a:srgbClr val="000000"/>
                        </a:solidFill>
                        <a:latin typeface="宋体" panose="02010600030101010101" pitchFamily="2" charset="-122"/>
                        <a:ea typeface="宋体" panose="02010600030101010101" pitchFamily="2" charset="-122"/>
                        <a:sym typeface="Arial" panose="020B0604020202020204" pitchFamily="34" charset="0"/>
                      </a:endParaRPr>
                    </a:p>
                    <a:p>
                      <a:pPr indent="0">
                        <a:buNone/>
                      </a:pPr>
                      <a:endParaRPr lang="en-US" altLang="zh-CN" sz="2400">
                        <a:solidFill>
                          <a:srgbClr val="000000"/>
                        </a:solidFill>
                        <a:latin typeface="宋体" panose="02010600030101010101" pitchFamily="2" charset="-122"/>
                        <a:ea typeface="宋体" panose="02010600030101010101" pitchFamily="2" charset="-122"/>
                        <a:sym typeface="Arial" panose="020B0604020202020204" pitchFamily="34" charset="0"/>
                      </a:endParaRPr>
                    </a:p>
                    <a:p>
                      <a:pPr indent="0" algn="ctr">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gn="ctr">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gn="ctr">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gn="ctr">
                        <a:buNone/>
                      </a:pPr>
                      <a:r>
                        <a:rPr lang="en-US" altLang="zh-CN" sz="2400">
                          <a:solidFill>
                            <a:srgbClr val="000000"/>
                          </a:solidFill>
                          <a:latin typeface="仿宋" panose="02010609060101010101" charset="-122"/>
                          <a:ea typeface="仿宋" panose="02010609060101010101" charset="-122"/>
                          <a:sym typeface="Arial" panose="020B0604020202020204" pitchFamily="34" charset="0"/>
                        </a:rPr>
                        <a:t>彭德怀</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时间</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1940年下半年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基本</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情况</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八路军总部在彭德怀指挥下，组织100多个团，在华北广阔的地域，对日军发动了一场大规模进攻，史称“百团大战”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目标</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破袭日军交通线，摧毁敌人交通线两侧及抗日根据地内的日伪据点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pic>
        <p:nvPicPr>
          <p:cNvPr id="161" name="image37.jpg"/>
          <p:cNvPicPr>
            <a:picLocks noChangeAspect="1"/>
          </p:cNvPicPr>
          <p:nvPr/>
        </p:nvPicPr>
        <p:blipFill>
          <a:blip r:embed="rId4"/>
          <a:stretch>
            <a:fillRect/>
          </a:stretch>
        </p:blipFill>
        <p:spPr>
          <a:xfrm>
            <a:off x="9131300" y="2803525"/>
            <a:ext cx="2433955" cy="267335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08330" y="2123440"/>
          <a:ext cx="10922000" cy="2194560"/>
        </p:xfrm>
        <a:graphic>
          <a:graphicData uri="http://schemas.openxmlformats.org/drawingml/2006/table">
            <a:tbl>
              <a:tblPr firstRow="1" bandRow="1">
                <a:tableStyleId>{5940675A-B579-460E-94D1-54222C63F5DA}</a:tableStyleId>
              </a:tblPr>
              <a:tblGrid>
                <a:gridCol w="418465"/>
                <a:gridCol w="874395"/>
                <a:gridCol w="9629140"/>
              </a:tblGrid>
              <a:tr h="731520">
                <a:tc rowSpan="2">
                  <a:txBody>
                    <a:bodyPr/>
                    <a:lstStyle/>
                    <a:p>
                      <a:pPr indent="0" algn="ctr">
                        <a:lnSpc>
                          <a:spcPct val="18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百</a:t>
                      </a:r>
                    </a:p>
                    <a:p>
                      <a:pPr indent="0" algn="ctr">
                        <a:lnSpc>
                          <a:spcPct val="18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团</a:t>
                      </a:r>
                    </a:p>
                    <a:p>
                      <a:pPr indent="0" algn="ctr">
                        <a:lnSpc>
                          <a:spcPct val="18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大</a:t>
                      </a:r>
                    </a:p>
                    <a:p>
                      <a:pPr indent="0" algn="ctr">
                        <a:lnSpc>
                          <a:spcPct val="18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战</a:t>
                      </a:r>
                      <a:endParaRPr 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百团大战有力打击了日军的侵略气焰，提高了共产党和八路军的威望，振奋了全国军民争取抗战胜利的信心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不利后果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日军遭受打击后，立即组织重兵对八路军及抗日根据地实施报复性“扫荡”，八路军随即转入反“扫荡”作战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7" name="组合 6"/>
          <p:cNvGrpSpPr/>
          <p:nvPr/>
        </p:nvGrpSpPr>
        <p:grpSpPr>
          <a:xfrm>
            <a:off x="548154" y="1584919"/>
            <a:ext cx="8885555" cy="627895"/>
            <a:chOff x="1034884" y="629878"/>
            <a:chExt cx="7553427" cy="627895"/>
          </a:xfrm>
        </p:grpSpPr>
        <p:sp>
          <p:nvSpPr>
            <p:cNvPr id="8" name="圆角矩形 6">
              <a:hlinkClick r:id=""/>
            </p:cNvPr>
            <p:cNvSpPr/>
            <p:nvPr>
              <p:custDataLst>
                <p:tags r:id="rId2"/>
              </p:custDataLst>
            </p:nvPr>
          </p:nvSpPr>
          <p:spPr>
            <a:xfrm flipH="1">
              <a:off x="2455639" y="643213"/>
              <a:ext cx="6132672"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全民族坚持抗战、中共七大、抗日战争的胜利</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9"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考点五</a:t>
              </a:r>
              <a:endParaRPr lang="zh-CN" altLang="en-US" sz="2800" b="1" strike="noStrike" noProof="1">
                <a:solidFill>
                  <a:schemeClr val="bg1"/>
                </a:solidFill>
              </a:endParaRPr>
            </a:p>
          </p:txBody>
        </p:sp>
        <p:sp>
          <p:nvSpPr>
            <p:cNvPr id="10" name="圆角矩形 9"/>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440690" y="2675890"/>
            <a:ext cx="11151870" cy="11988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课标要求</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知道中国共产党第七次全国代表大会的主要内容</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了解日本投降的史实</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探讨抗日战争胜利的原因及历史意义</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548005" y="3888105"/>
          <a:ext cx="10900410" cy="2486660"/>
        </p:xfrm>
        <a:graphic>
          <a:graphicData uri="http://schemas.openxmlformats.org/drawingml/2006/table">
            <a:tbl>
              <a:tblPr firstRow="1" bandRow="1">
                <a:tableStyleId>{5940675A-B579-460E-94D1-54222C63F5DA}</a:tableStyleId>
              </a:tblPr>
              <a:tblGrid>
                <a:gridCol w="1279525"/>
                <a:gridCol w="1127760"/>
                <a:gridCol w="932180"/>
                <a:gridCol w="7560945"/>
              </a:tblGrid>
              <a:tr h="731520">
                <a:tc rowSpan="2">
                  <a:txBody>
                    <a:bodyPr/>
                    <a:lstStyle/>
                    <a:p>
                      <a:pPr algn="ctr">
                        <a:lnSpc>
                          <a:spcPct val="180000"/>
                        </a:lnSpc>
                        <a:buClrTx/>
                        <a:buSzTx/>
                        <a:buFontTx/>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全民族坚持抗战</a:t>
                      </a: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70000"/>
                        </a:lnSpc>
                        <a:buNone/>
                      </a:pP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日本侵华策略的改变</a:t>
                      </a: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 </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广州、武汉沦陷后，日军因战线过长、兵力不足和国内资源紧张，遂改变策略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433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对国民政府进行政治诱降，辅之以军事打击；加紧进攻敌后抗日根据地；加强对占领区的军事统治和经济掠夺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978525" y="2355215"/>
            <a:ext cx="527939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22</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P104</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P108</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59790" y="1791335"/>
          <a:ext cx="10551160" cy="2926080"/>
        </p:xfrm>
        <a:graphic>
          <a:graphicData uri="http://schemas.openxmlformats.org/drawingml/2006/table">
            <a:tbl>
              <a:tblPr firstRow="1" bandRow="1">
                <a:tableStyleId>{5940675A-B579-460E-94D1-54222C63F5DA}</a:tableStyleId>
              </a:tblPr>
              <a:tblGrid>
                <a:gridCol w="761365"/>
                <a:gridCol w="988060"/>
                <a:gridCol w="652780"/>
                <a:gridCol w="1080135"/>
                <a:gridCol w="7068820"/>
              </a:tblGrid>
              <a:tr h="731520">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全民族坚持抗战</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zh-CN" alt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日本侵华策略的改变</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影响</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国民党</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在日本侵略者的诱降下，国民政府内的亲日派头子汪精卫公开叛国投敌，于1940年3月在南京建立伪国民政府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国民党顽固派不断制造反共“摩擦”，并于1941年1月制造了震惊中外的“皖南事变”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55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共产党</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进行了针锋相对的斗争，坚持抗战，并在各敌后抗日根据地掀起大生产运动，自己动手，丰衣足食，打破日伪军的封锁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64210" y="1649095"/>
          <a:ext cx="10838180" cy="3009900"/>
        </p:xfrm>
        <a:graphic>
          <a:graphicData uri="http://schemas.openxmlformats.org/drawingml/2006/table">
            <a:tbl>
              <a:tblPr firstRow="1" bandRow="1">
                <a:tableStyleId>{5940675A-B579-460E-94D1-54222C63F5DA}</a:tableStyleId>
              </a:tblPr>
              <a:tblGrid>
                <a:gridCol w="744220"/>
                <a:gridCol w="709295"/>
                <a:gridCol w="1156335"/>
                <a:gridCol w="8228330"/>
              </a:tblGrid>
              <a:tr h="365125">
                <a:tc rowSpan="4">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全民族坚持抗战</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表现</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国民党</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在枣宜会战中，第三十三集团军总司令张自忠上将壮烈殉国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685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共产党</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在反“扫荡”作战中，八路军副参谋长左权将军血洒疆场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201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社会</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各界</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①各地青年学生纷纷投笔从戎；②广大妇女积极参加抗日宣传、救护和战地服务；③随工厂内迁的工人不分昼夜，加班生产，支援前线；④海外华侨和港澳同胞，积极捐款捐物，支援抗战，数万华侨青年回国参战；⑤文艺界成立各种抗战协会，通过文艺作品宣传抗战，振奋士气</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495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日本侵略者陷入了中华民族人民战争的汪洋大海之中</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441325" y="1576070"/>
          <a:ext cx="11285855" cy="3657600"/>
        </p:xfrm>
        <a:graphic>
          <a:graphicData uri="http://schemas.openxmlformats.org/drawingml/2006/table">
            <a:tbl>
              <a:tblPr firstRow="1" bandRow="1">
                <a:tableStyleId>{5940675A-B579-460E-94D1-54222C63F5DA}</a:tableStyleId>
              </a:tblPr>
              <a:tblGrid>
                <a:gridCol w="457200"/>
                <a:gridCol w="756920"/>
                <a:gridCol w="7320280"/>
                <a:gridCol w="2751455"/>
              </a:tblGrid>
              <a:tr h="365760">
                <a:tc rowSpan="2">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中</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共</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七</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大</a:t>
                      </a: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召开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1945年4至6月，中国共产党在延安召开了第七次全国代表大会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2918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大会总结了中国共产党领导中国民主革命曲折发展的历史经验，特别是总结了抗日战争的丰富经验</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制定了党的政治路线：放手发动群众，壮大人民力量，在中国共产党的领导下，打败日本侵略者，解放全国人民，建立一个新民主主义的中国</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大会选举产生了中央领导机关，毛泽东在七届一中全会上当选为中共中央主席</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大会确立毛泽东思想为中国共产党的指导思想并写入党章</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中共七大会场</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66" name="image38.jpg"/>
          <p:cNvPicPr>
            <a:picLocks noChangeAspect="1"/>
          </p:cNvPicPr>
          <p:nvPr/>
        </p:nvPicPr>
        <p:blipFill>
          <a:blip r:embed="rId4"/>
          <a:stretch>
            <a:fillRect/>
          </a:stretch>
        </p:blipFill>
        <p:spPr>
          <a:xfrm>
            <a:off x="9027795" y="2870835"/>
            <a:ext cx="2657475" cy="195707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04545" y="1813560"/>
          <a:ext cx="10725150" cy="2631440"/>
        </p:xfrm>
        <a:graphic>
          <a:graphicData uri="http://schemas.openxmlformats.org/drawingml/2006/table">
            <a:tbl>
              <a:tblPr firstRow="1" bandRow="1">
                <a:tableStyleId>{5940675A-B579-460E-94D1-54222C63F5DA}</a:tableStyleId>
              </a:tblPr>
              <a:tblGrid>
                <a:gridCol w="779780"/>
                <a:gridCol w="742950"/>
                <a:gridCol w="744220"/>
                <a:gridCol w="8458200"/>
              </a:tblGrid>
              <a:tr h="731520">
                <a:tc rowSpan="3">
                  <a:txBody>
                    <a:bodyPr/>
                    <a:lstStyle/>
                    <a:p>
                      <a:pPr indent="0" algn="ctr">
                        <a:lnSpc>
                          <a:spcPct val="17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中</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7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共</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7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七</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7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大</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党章</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中国共产党，以马克思列宁主义的理论与中国革命的实践之统一的思想——毛泽东思想，作为自己一切工作的指针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对统一全党的思想，指导全党的行动，实现党的政治路线，具有重要而深远的意义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中共七大为争取抗日战争的最后胜利准备了条件，并为中国共产党和中国人民指明了战后的奋斗方向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p:nvPr>
            <p:custDataLst>
              <p:tags r:id="rId1"/>
            </p:custDataLst>
          </p:nvPr>
        </p:nvGraphicFramePr>
        <p:xfrm>
          <a:off x="664845" y="1566545"/>
          <a:ext cx="10894060" cy="3657600"/>
        </p:xfrm>
        <a:graphic>
          <a:graphicData uri="http://schemas.openxmlformats.org/drawingml/2006/table">
            <a:tbl>
              <a:tblPr firstRow="1" bandRow="1">
                <a:tableStyleId>{5940675A-B579-460E-94D1-54222C63F5DA}</a:tableStyleId>
              </a:tblPr>
              <a:tblGrid>
                <a:gridCol w="734060"/>
                <a:gridCol w="699770"/>
                <a:gridCol w="9460230"/>
              </a:tblGrid>
              <a:tr h="624205">
                <a:tc rowSpan="2">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战略反攻</a:t>
                      </a:r>
                      <a:r>
                        <a:rPr lang="en-US" altLang="zh-CN" sz="2400">
                          <a:solidFill>
                            <a:srgbClr val="000000"/>
                          </a:solidFill>
                          <a:latin typeface="宋体" panose="02010600030101010101" pitchFamily="2" charset="-122"/>
                          <a:ea typeface="宋体" panose="02010600030101010101" pitchFamily="2" charset="-122"/>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1944年到1945年初，世界反法西斯战场捷报频传，德国在欧洲战场败局已定。在美国、英国的连续打击下，日本在太平洋战场陷入困境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188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中国共产党领导的敌后战场率先发起局部反攻，取得了一系列胜利</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1945年8月6日和9日，美国先后向日本广岛和长崎各投下一枚原子弹</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1945年8月8日，苏联政府对日本宣战；8月9日，苏联红军出兵中国东北，对日本关东军发起进攻</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1945年8月9日，毛泽东发表《对日寇的最后一战》声明，号召中国人民的一切抗日力量举行全国规模的反攻，彻底打败日本侵略者</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p:nvPr>
            <p:custDataLst>
              <p:tags r:id="rId1"/>
            </p:custDataLst>
          </p:nvPr>
        </p:nvGraphicFramePr>
        <p:xfrm>
          <a:off x="1014095" y="2041525"/>
          <a:ext cx="10095230" cy="5228590"/>
        </p:xfrm>
        <a:graphic>
          <a:graphicData uri="http://schemas.openxmlformats.org/drawingml/2006/table">
            <a:tbl>
              <a:tblPr firstRow="1" bandRow="1">
                <a:tableStyleId>{5940675A-B579-460E-94D1-54222C63F5DA}</a:tableStyleId>
              </a:tblPr>
              <a:tblGrid>
                <a:gridCol w="734060"/>
                <a:gridCol w="9361170"/>
              </a:tblGrid>
              <a:tr h="822325">
                <a:tc rowSpan="2">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日本投降</a:t>
                      </a:r>
                      <a:r>
                        <a:rPr lang="en-US" sz="2400" b="0">
                          <a:solidFill>
                            <a:srgbClr val="000000"/>
                          </a:solidFill>
                          <a:latin typeface="宋体" panose="02010600030101010101" pitchFamily="2" charset="-122"/>
                          <a:ea typeface="宋体" panose="02010600030101010101" pitchFamily="2" charset="-122"/>
                          <a:cs typeface="NEU-BZ-S92" charset="0"/>
                        </a:rPr>
                        <a:t> </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1945年8月15日，日本天皇被迫宣布无条件投降。9月2日，日本政府正式签署投降书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649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中国抗日战争经历了14年艰难曲折的斗争，特别是8年全民族艰苦卓绝的浴血奋战，取得了最后的胜利。台湾也回到祖国怀抱。世界反法西斯战争胜利结束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440055" y="1568450"/>
          <a:ext cx="11299190" cy="4023360"/>
        </p:xfrm>
        <a:graphic>
          <a:graphicData uri="http://schemas.openxmlformats.org/drawingml/2006/table">
            <a:tbl>
              <a:tblPr firstRow="1" bandRow="1">
                <a:tableStyleId>{5940675A-B579-460E-94D1-54222C63F5DA}</a:tableStyleId>
              </a:tblPr>
              <a:tblGrid>
                <a:gridCol w="765175"/>
                <a:gridCol w="730250"/>
                <a:gridCol w="9803765"/>
              </a:tblGrid>
              <a:tr h="431800">
                <a:tc rowSpan="2">
                  <a:txBody>
                    <a:bodyPr/>
                    <a:lstStyle/>
                    <a:p>
                      <a:pPr indent="0" algn="ctr">
                        <a:lnSpc>
                          <a:spcPct val="120000"/>
                        </a:lnSpc>
                        <a:buNone/>
                      </a:pPr>
                      <a:r>
                        <a:rPr lang="zh-CN" alt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抗</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日</a:t>
                      </a:r>
                      <a:r>
                        <a:rPr lang="zh-CN" alt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战争胜利</a:t>
                      </a: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标志</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1945年8月15日，日本天皇被迫宣布无条件投降。9月2日，日本政府正式签署投降书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台湾回到祖国怀抱</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694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中国共产党在全民族抗战中发挥了中流砥柱作用，这是中国人民抗日战争取得完全胜利的决定性因素</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中国共产党以卓越的政治领导力和正确的战略策略，指引了中国抗战的前进方向</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中国共产党高举抗日民族统一战线的旗帜，坚持独立自主、团结抗战，维护了团结抗战大局</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中国共产党勇敢战斗在抗日战争最前线，支撑起中华民族救亡图存的希望</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中国共产党是领导中国人民争取民族独立和人民解放的坚强核心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878205" y="1858645"/>
          <a:ext cx="10534015" cy="4352544"/>
        </p:xfrm>
        <a:graphic>
          <a:graphicData uri="http://schemas.openxmlformats.org/drawingml/2006/table">
            <a:tbl>
              <a:tblPr firstRow="1" bandRow="1">
                <a:tableStyleId>{5940675A-B579-460E-94D1-54222C63F5DA}</a:tableStyleId>
              </a:tblPr>
              <a:tblGrid>
                <a:gridCol w="2165985"/>
                <a:gridCol w="866775"/>
                <a:gridCol w="1299210"/>
                <a:gridCol w="1299210"/>
                <a:gridCol w="2120265"/>
                <a:gridCol w="1341755"/>
                <a:gridCol w="1440815"/>
              </a:tblGrid>
              <a:tr h="365760">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中国人民的抗争</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NEU-BZ-S92" charset="0"/>
                        </a:rPr>
                        <a:t>2017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NEU-BZ-S92" charset="0"/>
                        </a:rPr>
                        <a:t>20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NEU-BZ-S92" charset="0"/>
                        </a:rPr>
                        <a:t>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九一八事变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过程、</a:t>
                      </a:r>
                    </a:p>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抗日战争的胜利</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NEU-BZ-S92" charset="0"/>
                        </a:rPr>
                        <a:t>2017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NEU-BZ-S92" charset="0"/>
                        </a:rPr>
                        <a:t>13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抗日战争胜利的意义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意义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8355">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根据近五年河北真题分析，在全面复习本讲的基础上重点关注西安事变的背景和影响、抗日战争胜利的意义等知识点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916305" y="1722120"/>
          <a:ext cx="10528300" cy="5486400"/>
        </p:xfrm>
        <a:graphic>
          <a:graphicData uri="http://schemas.openxmlformats.org/drawingml/2006/table">
            <a:tbl>
              <a:tblPr firstRow="1" bandRow="1">
                <a:tableStyleId>{5940675A-B579-460E-94D1-54222C63F5DA}</a:tableStyleId>
              </a:tblPr>
              <a:tblGrid>
                <a:gridCol w="765175"/>
                <a:gridCol w="730250"/>
                <a:gridCol w="9032875"/>
              </a:tblGrid>
              <a:tr h="1729105">
                <a:tc>
                  <a:txBody>
                    <a:bodyPr/>
                    <a:lstStyle/>
                    <a:p>
                      <a:pPr indent="0" algn="ctr">
                        <a:lnSpc>
                          <a:spcPct val="170000"/>
                        </a:lnSpc>
                        <a:buNone/>
                      </a:pPr>
                      <a:r>
                        <a:rPr lang="zh-CN" alt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抗</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日</a:t>
                      </a:r>
                      <a:r>
                        <a:rPr lang="zh-CN" alt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战争胜利</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中国抗日战争是中国近代以来反抗外敌入侵第一次取得完全胜利的民族解放战争。它促进了中华民族的觉醒，为中国共产党带领中国人民实现彻底的民族独立和人民解放奠定了重要基础。中国的国际地位得到提高</a:t>
                      </a: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国际：中国战场是世界反法西斯战争的东方主战场，对世界反法西斯战争的胜利、维护世界和平作出了巨大贡献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789103" y="218526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3139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611905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91608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7430135" y="2688590"/>
            <a:ext cx="4309110" cy="2033266"/>
            <a:chOff x="3549527" y="2100735"/>
            <a:chExt cx="5107993" cy="2033249"/>
          </a:xfrm>
        </p:grpSpPr>
        <p:sp>
          <p:nvSpPr>
            <p:cNvPr id="18" name="文本框 2">
              <a:hlinkClick r:id="rId2" action="ppaction://hlinksldjump"/>
            </p:cNvPr>
            <p:cNvSpPr txBox="1"/>
            <p:nvPr/>
          </p:nvSpPr>
          <p:spPr>
            <a:xfrm>
              <a:off x="3559940" y="2100735"/>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62936" y="141047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grpSp>
        <p:nvGrpSpPr>
          <p:cNvPr id="6" name="组合 5"/>
          <p:cNvGrpSpPr/>
          <p:nvPr/>
        </p:nvGrpSpPr>
        <p:grpSpPr>
          <a:xfrm>
            <a:off x="710818" y="2368113"/>
            <a:ext cx="3103246" cy="580390"/>
            <a:chOff x="2455866" y="664479"/>
            <a:chExt cx="2770987" cy="580390"/>
          </a:xfrm>
        </p:grpSpPr>
        <p:sp>
          <p:nvSpPr>
            <p:cNvPr id="7" name="圆角矩形 6">
              <a:hlinkClick r:id=""/>
            </p:cNvPr>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2" name="文本框 1"/>
          <p:cNvSpPr txBox="1"/>
          <p:nvPr/>
        </p:nvSpPr>
        <p:spPr>
          <a:xfrm>
            <a:off x="598805" y="3103245"/>
            <a:ext cx="11064240" cy="3338195"/>
          </a:xfrm>
          <a:prstGeom prst="rect">
            <a:avLst/>
          </a:prstGeom>
          <a:noFill/>
          <a:ln w="9525">
            <a:solidFill>
              <a:schemeClr val="tx1"/>
            </a:solidFill>
          </a:ln>
        </p:spPr>
        <p:txBody>
          <a:bodyPr wrap="square">
            <a:spAutoFit/>
          </a:bodyPr>
          <a:lstStyle/>
          <a:p>
            <a:pPr indent="0">
              <a:lnSpc>
                <a:spcPct val="11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）西安事变的和平解决</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标志着抗日民族统一战线的初步形成</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而不是正式形成。七七事变后（</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1937</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9</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月</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国民党公开发表中共中央提交的国共合作宣言</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标志着以国共合作为主体的抗日民族统一战线正式建立。</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1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）中国人民的局部抗战开始于</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年的九一八事变</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全民族抗战开始于</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年的七七事变。</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1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）抗日义勇军</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是九一八事变后东北各族民众和未撤走的东北军爱国官兵组织起来的抗日武装</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而东北抗日游击队</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是中国共产党领导的抗日武装</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是东北抗日游击战争的主力。</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753110" y="1604645"/>
            <a:ext cx="10796905" cy="4742815"/>
          </a:xfrm>
          <a:prstGeom prst="rect">
            <a:avLst/>
          </a:prstGeom>
          <a:noFill/>
          <a:ln w="9525">
            <a:solidFill>
              <a:schemeClr val="tx1"/>
            </a:solidFill>
          </a:ln>
        </p:spPr>
        <p:txBody>
          <a:bodyPr wrap="square">
            <a:spAutoFit/>
          </a:bodyPr>
          <a:lstStyle/>
          <a:p>
            <a:pPr indent="0">
              <a:lnSpc>
                <a:spcPct val="14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）南京大屠杀发生在抗日战争（</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日本全面侵华战争</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）时期</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而旅顺大屠杀发生在甲午中日战争时期。</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4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年的淞沪会战</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打破了日本</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个月灭亡中国的迷梦</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；1938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年的武汉会战</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使日本企图迅速灭亡中国的既定战略彻底破灭。</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4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）抗日战争时期有两个战场</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一个是国民党组织领导的正面战场</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主要战役有台儿庄战役、武汉会战、长沙会战等</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一个是中国共产党组织领导的敌后战场</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主要战役有平型关大捷、百团大战等。</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4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）遵义会议开始确立以毛泽东为主要代表的马克思主义的正确路线在中共中央的领导地位</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中共七大将毛泽东思想确立为中国共产党的指导思想。</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418153"/>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nvPr>
        </p:nvGraphicFramePr>
        <p:xfrm>
          <a:off x="454025" y="2314575"/>
          <a:ext cx="11294110" cy="3351530"/>
        </p:xfrm>
        <a:graphic>
          <a:graphicData uri="http://schemas.openxmlformats.org/drawingml/2006/table">
            <a:tbl>
              <a:tblPr firstRow="1" bandRow="1">
                <a:tableStyleId>{5940675A-B579-460E-94D1-54222C63F5DA}</a:tableStyleId>
              </a:tblPr>
              <a:tblGrid>
                <a:gridCol w="1591945"/>
                <a:gridCol w="9702165"/>
              </a:tblGrid>
              <a:tr h="511810">
                <a:tc gridSpan="2">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探究一：西安事变爆发后的复杂形势</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7665">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日本</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暗中支持国民党中的亲日派向西安发动进攻，以便其扩大侵华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9625">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英美</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担心亲日派乘机掌权，日本扩大侵华，排挤英、美在华势力，希望和平解决，保住蒋介石的统治地位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4970">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亲日派</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国民党内亲日派主张进攻西安，准备乘乱夺取政权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74065">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亲英美派</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国民党内亲英美派主张和平解决，宋子文、宋美龄等人亲自到西安与张、杨谈判</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3395">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中国共产党</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从全民族的利益出发，提出和平解决西安事变的主张，并积极参与谈判</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10565" y="1821815"/>
          <a:ext cx="10801350" cy="3940810"/>
        </p:xfrm>
        <a:graphic>
          <a:graphicData uri="http://schemas.openxmlformats.org/drawingml/2006/table">
            <a:tbl>
              <a:tblPr firstRow="1" bandRow="1">
                <a:tableStyleId>{5940675A-B579-460E-94D1-54222C63F5DA}</a:tableStyleId>
              </a:tblPr>
              <a:tblGrid>
                <a:gridCol w="810260"/>
                <a:gridCol w="9991090"/>
              </a:tblGrid>
              <a:tr h="365760">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探究二：南京大屠杀给我们的感想和启示</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感想</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南京大屠杀是日本侵略者对中华民族犯下的严重罪行之一，充分暴露了日本军国主义的凶残本质。这也使我们认识到战争的残酷与和平的珍贵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启示</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应该牢记历史，以史为鉴，同时警惕日本军国主义复活。日本应该把对战争的反省落到实际行动上，不再做伤害中国和亚洲人民感情的事，以严肃、慎重的态度处理好历史问题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489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作为中学生，应刻苦学习，立志成才，为实现中华民族的伟大复兴而努力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418153"/>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6" name="表格 5"/>
          <p:cNvGraphicFramePr/>
          <p:nvPr>
            <p:custDataLst>
              <p:tags r:id="rId1"/>
            </p:custDataLst>
          </p:nvPr>
        </p:nvGraphicFramePr>
        <p:xfrm>
          <a:off x="678180" y="2327910"/>
          <a:ext cx="10846435" cy="3467100"/>
        </p:xfrm>
        <a:graphic>
          <a:graphicData uri="http://schemas.openxmlformats.org/drawingml/2006/table">
            <a:tbl>
              <a:tblPr firstRow="1" bandRow="1">
                <a:tableStyleId>{5940675A-B579-460E-94D1-54222C63F5DA}</a:tableStyleId>
              </a:tblPr>
              <a:tblGrid>
                <a:gridCol w="1019810"/>
                <a:gridCol w="9826625"/>
              </a:tblGrid>
              <a:tr h="424180">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比较一：九一八事变与七七事变</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03860">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不同点</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九一八事变：日本发动局部战争，侵略中国东北三省，中国人民局部抗战开始，中日民族矛盾开始上升为社会主要矛盾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91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七七事变：日本发动全面侵华战争，中华民族开始进行全民族抗战，中日民族矛盾已经成为社会的主要矛盾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7655">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相同点</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都是日本发动的侵略中国的战争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中国人民都开始抵抗日本侵略，中日民族矛盾对中国社会的影响深远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22605" y="1543050"/>
          <a:ext cx="11162030" cy="4974336"/>
        </p:xfrm>
        <a:graphic>
          <a:graphicData uri="http://schemas.openxmlformats.org/drawingml/2006/table">
            <a:tbl>
              <a:tblPr firstRow="1" bandRow="1">
                <a:tableStyleId>{5940675A-B579-460E-94D1-54222C63F5DA}</a:tableStyleId>
              </a:tblPr>
              <a:tblGrid>
                <a:gridCol w="633730"/>
                <a:gridCol w="770255"/>
                <a:gridCol w="4183380"/>
                <a:gridCol w="5574665"/>
              </a:tblGrid>
              <a:tr h="365760">
                <a:tc gridSpan="4">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比较二：台儿庄战役与百团大战</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gridSpan="2">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台儿庄战役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百团大战</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65455">
                <a:tc rowSpan="4">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不同点</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战场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国民党在正面战场发动的战斗</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八路军在敌后战场发动的战斗</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形式</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阻击战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破袭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攻击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阻止日军南下进攻徐州</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破坏日军交通线，摧毁日伪据点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歼敌1万余人，取得重大胜利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毙伤日、伪军2.5万多人，破坏敌人铁路470多千米，公路1500多千米等，取得辉煌胜利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23620">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相同点</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都是第二次国共合作期间的战役，是抗日民族统一战线建立后的战役；沉重打击了日军的侵略气焰，鼓舞了全国人民抗战胜利的信心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70865" y="1588770"/>
          <a:ext cx="11053445" cy="4937760"/>
        </p:xfrm>
        <a:graphic>
          <a:graphicData uri="http://schemas.openxmlformats.org/drawingml/2006/table">
            <a:tbl>
              <a:tblPr firstRow="1" bandRow="1">
                <a:tableStyleId>{5940675A-B579-460E-94D1-54222C63F5DA}</a:tableStyleId>
              </a:tblPr>
              <a:tblGrid>
                <a:gridCol w="1271905"/>
                <a:gridCol w="9781540"/>
              </a:tblGrid>
              <a:tr h="365760">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比较三：土地革命时期的农村革命根据地与抗日战争时期的敌后抗日根据地</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指导思想</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前者是“工农武装割据”思想；后者是全面抗战路线</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斗争对象</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前者是国民党反动派；后者是日本侵略军、伪军、国民党顽固派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分布地域</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前者主要在江南地区；后者主要在华北地区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政权性质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前者是工农民主专政政权；后者是抗日民族统一战线下的抗日民主政权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武装力量</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前者是中国共产党独立领导的工农红军；后者是经国共协议按国民革命军序列改编的八路军、新四军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5501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最后结果</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前者因第五次反“围剿”失败，大部分丧失，红军被迫长征；后者在抗击侵华日军和伪军的激烈斗争中，得到发展和壮大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451485" y="1567180"/>
          <a:ext cx="11289665" cy="4828032"/>
        </p:xfrm>
        <a:graphic>
          <a:graphicData uri="http://schemas.openxmlformats.org/drawingml/2006/table">
            <a:tbl>
              <a:tblPr firstRow="1" bandRow="1">
                <a:tableStyleId>{5940675A-B579-460E-94D1-54222C63F5DA}</a:tableStyleId>
              </a:tblPr>
              <a:tblGrid>
                <a:gridCol w="1414145"/>
                <a:gridCol w="4210685"/>
                <a:gridCol w="5664835"/>
              </a:tblGrid>
              <a:tr h="365760">
                <a:tc gridSpan="3">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比较四：近代两次中日战争</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5306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事件</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甲午中日战争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1894—1895年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日本侵华战争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1931—1945年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领导政权</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清政府</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国共两党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实现第二次合作，共同抗敌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人民群</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众参与</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清政府压制民众的抗战热情</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建立抗日民族统一战线，实行全民族抗战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战略战术</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避战自保，消极抵抗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国共两大战场相互配合，中共制定持久抗战方针，并把游击战提高到战略地位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国际环境</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西方列强偏袒日本</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世界反法西斯联盟形成，中国抗战得到世界反法西斯国家人民的有力支持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结局</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中国战败，列强掀起瓜分中国的狂潮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中国取得胜利，为新民主主义革命的胜利奠定基础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214745" y="2582224"/>
            <a:ext cx="365125" cy="2356026"/>
            <a:chOff x="9692" y="2017"/>
            <a:chExt cx="575" cy="3710"/>
          </a:xfrm>
        </p:grpSpPr>
        <p:grpSp>
          <p:nvGrpSpPr>
            <p:cNvPr id="14" name="组合 13"/>
            <p:cNvGrpSpPr/>
            <p:nvPr/>
          </p:nvGrpSpPr>
          <p:grpSpPr>
            <a:xfrm>
              <a:off x="9692" y="2017"/>
              <a:ext cx="574" cy="3710"/>
              <a:chOff x="12801" y="1322"/>
              <a:chExt cx="574" cy="3710"/>
            </a:xfrm>
          </p:grpSpPr>
          <p:sp>
            <p:nvSpPr>
              <p:cNvPr id="10" name="椭圆 9"/>
              <p:cNvSpPr/>
              <p:nvPr/>
            </p:nvSpPr>
            <p:spPr>
              <a:xfrm>
                <a:off x="12824" y="132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p:nvSpPr>
            <p:spPr>
              <a:xfrm>
                <a:off x="12801" y="448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1" name="椭圆 10"/>
            <p:cNvSpPr/>
            <p:nvPr/>
          </p:nvSpPr>
          <p:spPr>
            <a:xfrm>
              <a:off x="9716" y="3586"/>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组合 6"/>
          <p:cNvGrpSpPr/>
          <p:nvPr/>
        </p:nvGrpSpPr>
        <p:grpSpPr>
          <a:xfrm>
            <a:off x="5148580" y="2529840"/>
            <a:ext cx="5935345" cy="2475865"/>
            <a:chOff x="8152" y="4468"/>
            <a:chExt cx="9347" cy="3899"/>
          </a:xfrm>
        </p:grpSpPr>
        <p:grpSp>
          <p:nvGrpSpPr>
            <p:cNvPr id="6" name="组合 5"/>
            <p:cNvGrpSpPr/>
            <p:nvPr/>
          </p:nvGrpSpPr>
          <p:grpSpPr>
            <a:xfrm>
              <a:off x="8152" y="4468"/>
              <a:ext cx="9347" cy="2313"/>
              <a:chOff x="7910" y="3610"/>
              <a:chExt cx="9347" cy="2313"/>
            </a:xfrm>
          </p:grpSpPr>
          <p:sp>
            <p:nvSpPr>
              <p:cNvPr id="18" name="文本框 2">
                <a:hlinkClick r:id="rId2" action="ppaction://hlinksldjump"/>
              </p:cNvPr>
              <p:cNvSpPr txBox="1"/>
              <p:nvPr/>
            </p:nvSpPr>
            <p:spPr>
              <a:xfrm>
                <a:off x="7927" y="3610"/>
                <a:ext cx="933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国共第二次合作（高频考点）</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7910" y="5198"/>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400" b="1" dirty="0">
                    <a:latin typeface="黑体" panose="02010609060101010101" pitchFamily="49" charset="-122"/>
                    <a:ea typeface="黑体" panose="02010609060101010101" pitchFamily="49" charset="-122"/>
                    <a:sym typeface="宋体" panose="02010600030101010101" pitchFamily="2" charset="-122"/>
                  </a:rPr>
                  <a:t>  中国人民的抗争</a:t>
                </a:r>
                <a:endParaRPr lang="zh-CN" altLang="zh-CN" sz="2400" dirty="0">
                  <a:latin typeface="黑体" panose="02010609060101010101" pitchFamily="49" charset="-122"/>
                  <a:ea typeface="黑体" panose="02010609060101010101" pitchFamily="49" charset="-122"/>
                </a:endParaRPr>
              </a:p>
            </p:txBody>
          </p:sp>
        </p:grpSp>
        <p:sp>
          <p:nvSpPr>
            <p:cNvPr id="2" name="文本框 2">
              <a:hlinkClick r:id="rId4" action="ppaction://hlinksldjump"/>
            </p:cNvPr>
            <p:cNvSpPr txBox="1"/>
            <p:nvPr/>
          </p:nvSpPr>
          <p:spPr>
            <a:xfrm>
              <a:off x="8154" y="7642"/>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 抗日战争的伟大意义</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73677" y="2106966"/>
            <a:ext cx="7240271" cy="627895"/>
            <a:chOff x="1034884" y="629878"/>
            <a:chExt cx="6069415" cy="627895"/>
          </a:xfrm>
        </p:grpSpPr>
        <p:sp>
          <p:nvSpPr>
            <p:cNvPr id="7" name="圆角矩形 6">
              <a:hlinkClick r:id="rId5" action="ppaction://hlinksldjump"/>
            </p:cNvPr>
            <p:cNvSpPr/>
            <p:nvPr>
              <p:custDataLst>
                <p:tags r:id="rId1"/>
              </p:custDataLst>
            </p:nvPr>
          </p:nvSpPr>
          <p:spPr>
            <a:xfrm flipH="1">
              <a:off x="2547181" y="664168"/>
              <a:ext cx="4557118"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国共第二次合作（高频考点）</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75615" y="2631440"/>
            <a:ext cx="11059795" cy="119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2021·河北，13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一封封写于战火纷飞年代的书信，承载着系国系家的深厚情怀。下面两封书信</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节选</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一起能印证的史实是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7710760" y="333239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2499483" y="121899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757555" y="3792855"/>
            <a:ext cx="10694670" cy="2749550"/>
          </a:xfrm>
          <a:prstGeom prst="rect">
            <a:avLst/>
          </a:prstGeom>
          <a:noFill/>
          <a:ln w="9525">
            <a:solidFill>
              <a:schemeClr val="tx1"/>
            </a:solidFill>
          </a:ln>
        </p:spPr>
        <p:txBody>
          <a:bodyPr wrap="square">
            <a:spAutoFit/>
          </a:bodyPr>
          <a:lstStyle/>
          <a:p>
            <a:pPr indent="0">
              <a:lnSpc>
                <a:spcPct val="120000"/>
              </a:lnSpc>
            </a:pPr>
            <a:r>
              <a:rPr lang="en-US" altLang="zh-CN" sz="2400" b="1" dirty="0" smtClean="0">
                <a:latin typeface="宋体" panose="02010600030101010101" pitchFamily="2" charset="-122"/>
                <a:ea typeface="宋体" panose="02010600030101010101" pitchFamily="2" charset="-122"/>
              </a:rPr>
              <a:t>致战友</a:t>
            </a:r>
            <a:r>
              <a:rPr lang="zh-CN" altLang="en-US"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a:p>
            <a:r>
              <a:rPr lang="en-US" altLang="zh-CN" sz="2400" b="1" dirty="0" smtClean="0">
                <a:latin typeface="宋体" panose="02010600030101010101" pitchFamily="2" charset="-122"/>
                <a:ea typeface="宋体" panose="02010600030101010101" pitchFamily="2" charset="-122"/>
              </a:rPr>
              <a:t>    国家到了如此地步，除我等为其死，毫无其他办法。更相信只要我等能本此决心，我们的国家及我五千年历史之民族，绝不致亡于区区三岛倭奴之手。为国家民族死之决心，海不清，石不烂，决不半点改变，愿与诸弟共勉之。</a:t>
            </a:r>
          </a:p>
          <a:p>
            <a:r>
              <a:rPr lang="en-US" altLang="zh-CN" sz="2400" b="1" dirty="0" smtClean="0">
                <a:latin typeface="宋体" panose="02010600030101010101" pitchFamily="2" charset="-122"/>
                <a:ea typeface="宋体" panose="02010600030101010101" pitchFamily="2" charset="-122"/>
              </a:rPr>
              <a:t>                                                    小兄张自忠手启</a:t>
            </a:r>
          </a:p>
          <a:p>
            <a:r>
              <a:rPr lang="en-US" altLang="zh-CN" sz="2400" b="1" dirty="0" smtClean="0">
                <a:latin typeface="宋体" panose="02010600030101010101" pitchFamily="2" charset="-122"/>
                <a:ea typeface="宋体" panose="02010600030101010101" pitchFamily="2" charset="-122"/>
              </a:rPr>
              <a:t>                                              民国二十九年五月一日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75690" y="1581150"/>
            <a:ext cx="10026015" cy="3415030"/>
          </a:xfrm>
          <a:prstGeom prst="rect">
            <a:avLst/>
          </a:prstGeom>
          <a:noFill/>
          <a:ln w="9525">
            <a:solidFill>
              <a:schemeClr val="tx1"/>
            </a:solid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亲爱的双亲大人膝下：</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儿这次为了民族</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为了阶级</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为了可爱的家乡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为了骨肉相连的弟妹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求得生存和幸福</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儿不得不来信辞别双亲大人……现在儿就要离开大别山</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走上最前线消灭敌人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保卫中华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望双亲不要悲伤挂念。儿为伟大而生</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光荣而死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是我做儿子最后的心意</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罪甚</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罪甚</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程雄（</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新四军战士</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36625" y="5247640"/>
            <a:ext cx="933958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cs typeface="Times New Roman" panose="02020603050405020304" pitchFamily="18" charset="0"/>
              </a:rPr>
              <a:t>A. </a:t>
            </a:r>
            <a:r>
              <a:rPr lang="zh-CN" sz="2400" b="1">
                <a:solidFill>
                  <a:srgbClr val="000000"/>
                </a:solidFill>
                <a:latin typeface="Times New Roman" panose="02020603050405020304" pitchFamily="18" charset="0"/>
                <a:cs typeface="Times New Roman" panose="02020603050405020304" pitchFamily="18" charset="0"/>
              </a:rPr>
              <a:t>正面战场的抗战　　　</a:t>
            </a:r>
            <a:r>
              <a:rPr lang="en-US" altLang="zh-CN" sz="2400" b="1">
                <a:solidFill>
                  <a:srgbClr val="000000"/>
                </a:solidFill>
                <a:latin typeface="Times New Roman" panose="02020603050405020304" pitchFamily="18" charset="0"/>
                <a:cs typeface="Times New Roman" panose="02020603050405020304" pitchFamily="18" charset="0"/>
              </a:rPr>
              <a:t>                           </a:t>
            </a:r>
            <a:r>
              <a:rPr lang="en-US" sz="2400" b="1">
                <a:solidFill>
                  <a:srgbClr val="000000"/>
                </a:solidFill>
                <a:latin typeface="Times New Roman" panose="02020603050405020304" pitchFamily="18" charset="0"/>
                <a:cs typeface="Times New Roman" panose="02020603050405020304" pitchFamily="18" charset="0"/>
              </a:rPr>
              <a:t>B. </a:t>
            </a:r>
            <a:r>
              <a:rPr lang="zh-CN" sz="2400" b="1">
                <a:solidFill>
                  <a:srgbClr val="000000"/>
                </a:solidFill>
                <a:latin typeface="Times New Roman" panose="02020603050405020304" pitchFamily="18" charset="0"/>
                <a:cs typeface="Times New Roman" panose="02020603050405020304" pitchFamily="18" charset="0"/>
              </a:rPr>
              <a:t>中国实行了全民族抗战</a:t>
            </a:r>
            <a:endParaRPr lang="en-US" sz="2400" b="1">
              <a:solidFill>
                <a:srgbClr val="000000"/>
              </a:solidFill>
              <a:latin typeface="Times New Roman" panose="02020603050405020304" pitchFamily="18" charset="0"/>
              <a:cs typeface="Times New Roman" panose="02020603050405020304" pitchFamily="18" charset="0"/>
            </a:endParaRPr>
          </a:p>
          <a:p>
            <a:r>
              <a:rPr lang="en-US" sz="2400" b="1">
                <a:solidFill>
                  <a:srgbClr val="000000"/>
                </a:solidFill>
                <a:latin typeface="Times New Roman" panose="02020603050405020304" pitchFamily="18" charset="0"/>
                <a:cs typeface="Times New Roman" panose="02020603050405020304" pitchFamily="18" charset="0"/>
              </a:rPr>
              <a:t>C. </a:t>
            </a:r>
            <a:r>
              <a:rPr lang="zh-CN" sz="2400" b="1">
                <a:solidFill>
                  <a:srgbClr val="000000"/>
                </a:solidFill>
                <a:latin typeface="Times New Roman" panose="02020603050405020304" pitchFamily="18" charset="0"/>
                <a:cs typeface="Times New Roman" panose="02020603050405020304" pitchFamily="18" charset="0"/>
              </a:rPr>
              <a:t>敌后战场的抗战　　　　　　　　</a:t>
            </a:r>
            <a:r>
              <a:rPr lang="en-US" sz="2400" b="1">
                <a:solidFill>
                  <a:srgbClr val="000000"/>
                </a:solidFill>
                <a:latin typeface="Times New Roman" panose="02020603050405020304" pitchFamily="18" charset="0"/>
                <a:cs typeface="Times New Roman" panose="02020603050405020304" pitchFamily="18" charset="0"/>
              </a:rPr>
              <a:t>	D. </a:t>
            </a:r>
            <a:r>
              <a:rPr lang="zh-CN" sz="2400" b="1">
                <a:solidFill>
                  <a:srgbClr val="000000"/>
                </a:solidFill>
                <a:latin typeface="Times New Roman" panose="02020603050405020304" pitchFamily="18" charset="0"/>
                <a:cs typeface="Times New Roman" panose="02020603050405020304" pitchFamily="18" charset="0"/>
              </a:rPr>
              <a:t>从国共合作到国共对立</a:t>
            </a:r>
            <a:endParaRPr lang="zh-CN" altLang="en-US" sz="2400" b="1">
              <a:latin typeface="Times New Roman" panose="02020603050405020304" pitchFamily="18" charset="0"/>
              <a:cs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10895" y="1757680"/>
            <a:ext cx="1040257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为纪念某重大历史事件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一首题为《冬夜题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》的诗写道：“古都兵变动天寒</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化作长城碧血丹。国共缓攻矛与盾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军民披沥胆与肝。八年烽火山河破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三载硝烟宪政残。青史每翻常滴泪</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何时两岸结新欢。</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”应是（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68680" y="4594860"/>
            <a:ext cx="664908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cs typeface="Times New Roman" panose="02020603050405020304" pitchFamily="18" charset="0"/>
              </a:rPr>
              <a:t>A. </a:t>
            </a:r>
            <a:r>
              <a:rPr lang="zh-CN" sz="2400" b="1">
                <a:solidFill>
                  <a:srgbClr val="000000"/>
                </a:solidFill>
                <a:latin typeface="Times New Roman" panose="02020603050405020304" pitchFamily="18" charset="0"/>
                <a:cs typeface="Times New Roman" panose="02020603050405020304" pitchFamily="18" charset="0"/>
              </a:rPr>
              <a:t>红军长征　　　　　　　　　</a:t>
            </a:r>
            <a:r>
              <a:rPr lang="en-US" sz="2400" b="1">
                <a:solidFill>
                  <a:srgbClr val="000000"/>
                </a:solidFill>
                <a:latin typeface="Times New Roman" panose="02020603050405020304" pitchFamily="18" charset="0"/>
                <a:cs typeface="Times New Roman" panose="02020603050405020304" pitchFamily="18" charset="0"/>
              </a:rPr>
              <a:t>	B. </a:t>
            </a:r>
            <a:r>
              <a:rPr lang="zh-CN" sz="2400" b="1">
                <a:solidFill>
                  <a:srgbClr val="000000"/>
                </a:solidFill>
                <a:latin typeface="Times New Roman" panose="02020603050405020304" pitchFamily="18" charset="0"/>
                <a:cs typeface="Times New Roman" panose="02020603050405020304" pitchFamily="18" charset="0"/>
              </a:rPr>
              <a:t>西安事变</a:t>
            </a:r>
            <a:endParaRPr lang="en-US" sz="2400" b="1">
              <a:solidFill>
                <a:srgbClr val="000000"/>
              </a:solidFill>
              <a:latin typeface="Times New Roman" panose="02020603050405020304" pitchFamily="18" charset="0"/>
              <a:cs typeface="Times New Roman" panose="02020603050405020304" pitchFamily="18" charset="0"/>
            </a:endParaRPr>
          </a:p>
          <a:p>
            <a:r>
              <a:rPr lang="en-US" sz="2400" b="1">
                <a:solidFill>
                  <a:srgbClr val="000000"/>
                </a:solidFill>
                <a:latin typeface="Times New Roman" panose="02020603050405020304" pitchFamily="18" charset="0"/>
                <a:cs typeface="Times New Roman" panose="02020603050405020304" pitchFamily="18" charset="0"/>
              </a:rPr>
              <a:t>C. </a:t>
            </a:r>
            <a:r>
              <a:rPr lang="zh-CN" sz="2400" b="1">
                <a:solidFill>
                  <a:srgbClr val="000000"/>
                </a:solidFill>
                <a:latin typeface="Times New Roman" panose="02020603050405020304" pitchFamily="18" charset="0"/>
                <a:cs typeface="Times New Roman" panose="02020603050405020304" pitchFamily="18" charset="0"/>
              </a:rPr>
              <a:t>七七事变</a:t>
            </a:r>
            <a:r>
              <a:rPr lang="en-US" sz="2400" b="1">
                <a:solidFill>
                  <a:srgbClr val="000000"/>
                </a:solidFill>
                <a:latin typeface="Times New Roman" panose="02020603050405020304" pitchFamily="18" charset="0"/>
                <a:cs typeface="Times New Roman" panose="02020603050405020304" pitchFamily="18" charset="0"/>
              </a:rPr>
              <a:t>	                                    D. </a:t>
            </a:r>
            <a:r>
              <a:rPr lang="zh-CN" sz="2400" b="1">
                <a:solidFill>
                  <a:srgbClr val="000000"/>
                </a:solidFill>
                <a:latin typeface="Times New Roman" panose="02020603050405020304" pitchFamily="18" charset="0"/>
                <a:cs typeface="Times New Roman" panose="02020603050405020304" pitchFamily="18" charset="0"/>
              </a:rPr>
              <a:t>重庆谈判</a:t>
            </a:r>
            <a:endParaRPr lang="zh-CN" altLang="en-US" sz="2400" b="1">
              <a:latin typeface="Times New Roman" panose="02020603050405020304" pitchFamily="18" charset="0"/>
              <a:cs typeface="Times New Roman" panose="02020603050405020304" pitchFamily="18" charset="0"/>
            </a:endParaRPr>
          </a:p>
        </p:txBody>
      </p:sp>
      <p:sp>
        <p:nvSpPr>
          <p:cNvPr id="8" name="矩形 7"/>
          <p:cNvSpPr/>
          <p:nvPr/>
        </p:nvSpPr>
        <p:spPr>
          <a:xfrm>
            <a:off x="5299665" y="356226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06392" y="1705011"/>
            <a:ext cx="5228591" cy="627895"/>
            <a:chOff x="1034884" y="629878"/>
            <a:chExt cx="4383053" cy="627895"/>
          </a:xfrm>
        </p:grpSpPr>
        <p:sp>
          <p:nvSpPr>
            <p:cNvPr id="7" name="圆角矩形 6">
              <a:hlinkClick r:id=""/>
            </p:cNvPr>
            <p:cNvSpPr/>
            <p:nvPr>
              <p:custDataLst>
                <p:tags r:id="rId1"/>
              </p:custDataLst>
            </p:nvPr>
          </p:nvSpPr>
          <p:spPr>
            <a:xfrm flipH="1">
              <a:off x="2547181" y="664168"/>
              <a:ext cx="2870756"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中国人民的抗争</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705485" y="2555240"/>
            <a:ext cx="1071753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著名诗篇《露营之歌》写道：“铁岭绝岩</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林木丛生</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暴雨狂风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荒原水畔战马鸣。围火齐团结</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普照满天红。同志们！锐志哪怕松江晚浪生。起来呀！果敢冲锋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逐日寇</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复东北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天破晓</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光华万丈涌……”中国人民“复东北”的壮举应始于（</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823595" y="5086350"/>
            <a:ext cx="781240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《马关条约》的签订</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《九国公约》的签署</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九一八事变的爆发</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西安事变的和平解决</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矩形 8"/>
          <p:cNvSpPr/>
          <p:nvPr/>
        </p:nvSpPr>
        <p:spPr>
          <a:xfrm>
            <a:off x="5803855" y="436934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6bbb0284-9a36-4b39-bddf-ccef44841957}"/>
  <p:tag name="TABLE_ENDDRAG_ORIGIN_RECT" val="829*349"/>
  <p:tag name="TABLE_ENDDRAG_RECT" val="69*190*829*349"/>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6bbb0284-9a36-4b39-bddf-ccef44841957}"/>
  <p:tag name="TABLE_ENDDRAG_ORIGIN_RECT" val="829*349"/>
  <p:tag name="TABLE_ENDDRAG_RECT" val="69*190*829*349"/>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7e0677bd-fe7f-48be-a3f6-c18dbaf0191a}"/>
  <p:tag name="TABLE_ENDDRAG_ORIGIN_RECT" val="863*169"/>
  <p:tag name="TABLE_ENDDRAG_RECT" val="48*330*863*169"/>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7e0677bd-fe7f-48be-a3f6-c18dbaf0191a}"/>
  <p:tag name="TABLE_ENDDRAG_ORIGIN_RECT" val="863*236"/>
  <p:tag name="TABLE_ENDDRAG_RECT" val="46*115*863*236"/>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7e0677bd-fe7f-48be-a3f6-c18dbaf0191a}"/>
  <p:tag name="TABLE_ENDDRAG_ORIGIN_RECT" val="863*604"/>
  <p:tag name="TABLE_ENDDRAG_RECT" val="46*121*863*605"/>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cf606f8b-7485-4f88-9474-31f678c84003}"/>
  <p:tag name="TABLE_ENDDRAG_ORIGIN_RECT" val="893*283"/>
  <p:tag name="TABLE_ENDDRAG_RECT" val="36*107*893*283"/>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cf606f8b-7485-4f88-9474-31f678c84003}"/>
  <p:tag name="TABLE_ENDDRAG_ORIGIN_RECT" val="868*380"/>
  <p:tag name="TABLE_ENDDRAG_RECT" val="54*127*869*380"/>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TABLE_BEAUTIFY" val="smartTable{046c1882-28a5-4870-9468-093c1f8429fa}"/>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7c536b24-34a0-4e00-b45a-c5d089a426ca}"/>
  <p:tag name="TABLE_ENDDRAG_ORIGIN_RECT" val="849*711"/>
  <p:tag name="TABLE_ENDDRAG_RECT" val="52*100*849*711"/>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7c536b24-34a0-4e00-b45a-c5d089a426ca}"/>
  <p:tag name="TABLE_ENDDRAG_ORIGIN_RECT" val="849*711"/>
  <p:tag name="TABLE_ENDDRAG_RECT" val="52*100*849*711"/>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7c536b24-34a0-4e00-b45a-c5d089a426ca}"/>
  <p:tag name="TABLE_ENDDRAG_ORIGIN_RECT" val="849*711"/>
  <p:tag name="TABLE_ENDDRAG_RECT" val="52*100*849*711"/>
</p:tagLst>
</file>

<file path=ppt/tags/tag156.xml><?xml version="1.0" encoding="utf-8"?>
<p:tagLst xmlns:a="http://schemas.openxmlformats.org/drawingml/2006/main" xmlns:r="http://schemas.openxmlformats.org/officeDocument/2006/relationships" xmlns:p="http://schemas.openxmlformats.org/presentationml/2006/main">
  <p:tag name="KSO_WM_UNIT_TABLE_BEAUTIFY" val="smartTable{fc3ac145-96d4-47ef-a8b9-a20e9c853190}"/>
  <p:tag name="TABLE_ENDDRAG_ORIGIN_RECT" val="838*606"/>
  <p:tag name="TABLE_ENDDRAG_RECT" val="59*123*838*606"/>
</p:tagLst>
</file>

<file path=ppt/tags/tag157.xml><?xml version="1.0" encoding="utf-8"?>
<p:tagLst xmlns:a="http://schemas.openxmlformats.org/drawingml/2006/main" xmlns:r="http://schemas.openxmlformats.org/officeDocument/2006/relationships" xmlns:p="http://schemas.openxmlformats.org/presentationml/2006/main">
  <p:tag name="KSO_WM_UNIT_TABLE_BEAUTIFY" val="smartTable{a58de8fc-eb49-401e-ac18-b00b1927cfbc}"/>
  <p:tag name="TABLE_ENDDRAG_ORIGIN_RECT" val="857*373"/>
  <p:tag name="TABLE_ENDDRAG_RECT" val="50*277*857*373"/>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a58de8fc-eb49-401e-ac18-b00b1927cfbc}"/>
  <p:tag name="TABLE_ENDDRAG_ORIGIN_RECT" val="857*373"/>
  <p:tag name="TABLE_ENDDRAG_RECT" val="50*277*857*373"/>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1ecb3c49-5eb7-4a3f-9cbd-1ae80092c8c8}"/>
  <p:tag name="TABLE_ENDDRAG_ORIGIN_RECT" val="881*1013"/>
  <p:tag name="TABLE_ENDDRAG_RECT" val="42*117*881*1013"/>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1ecb3c49-5eb7-4a3f-9cbd-1ae80092c8c8}"/>
  <p:tag name="TABLE_ENDDRAG_ORIGIN_RECT" val="881*1013"/>
  <p:tag name="TABLE_ENDDRAG_RECT" val="42*117*881*1013"/>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6e00419b-5914-4016-9213-20680842b804}"/>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a4050ba5-cad2-46c3-b7e2-ae783e5e2a21}"/>
  <p:tag name="TABLE_ENDDRAG_ORIGIN_RECT" val="905*278"/>
  <p:tag name="TABLE_ENDDRAG_RECT" val="27*112*905*278"/>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7f91fb2c-dabc-4925-8e21-14e6f8ca979a}"/>
  <p:tag name="TABLE_ENDDRAG_ORIGIN_RECT" val="831*181"/>
  <p:tag name="TABLE_ENDDRAG_RECT" val="94*124*831*181"/>
</p:tagLst>
</file>

<file path=ppt/tags/tag168.xml><?xml version="1.0" encoding="utf-8"?>
<p:tagLst xmlns:a="http://schemas.openxmlformats.org/drawingml/2006/main" xmlns:r="http://schemas.openxmlformats.org/officeDocument/2006/relationships" xmlns:p="http://schemas.openxmlformats.org/presentationml/2006/main">
  <p:tag name="KSO_WM_UNIT_TABLE_BEAUTIFY" val="smartTable{7f91fb2c-dabc-4925-8e21-14e6f8ca979a}"/>
  <p:tag name="TABLE_ENDDRAG_ORIGIN_RECT" val="843*745"/>
  <p:tag name="TABLE_ENDDRAG_RECT" val="69*129*843*745"/>
</p:tagLst>
</file>

<file path=ppt/tags/tag169.xml><?xml version="1.0" encoding="utf-8"?>
<p:tagLst xmlns:a="http://schemas.openxmlformats.org/drawingml/2006/main" xmlns:r="http://schemas.openxmlformats.org/officeDocument/2006/relationships" xmlns:p="http://schemas.openxmlformats.org/presentationml/2006/main">
  <p:tag name="KSO_WM_UNIT_TABLE_BEAUTIFY" val="smartTable{7f91fb2c-dabc-4925-8e21-14e6f8ca979a}"/>
  <p:tag name="TABLE_ENDDRAG_ORIGIN_RECT" val="843*745"/>
  <p:tag name="TABLE_ENDDRAG_RECT" val="69*129*843*745"/>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7f91fb2c-dabc-4925-8e21-14e6f8ca979a}"/>
  <p:tag name="TABLE_ENDDRAG_ORIGIN_RECT" val="860*172"/>
  <p:tag name="TABLE_ENDDRAG_RECT" val="42*151*860*172"/>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75692e6a-926b-4b0f-af0b-229a8744d8cd}"/>
  <p:tag name="TABLE_ENDDRAG_ORIGIN_RECT" val="869*284"/>
  <p:tag name="TABLE_ENDDRAG_RECT" val="43*263*869*284"/>
</p:tagLst>
</file>

<file path=ppt/tags/tag1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4.xml><?xml version="1.0" encoding="utf-8"?>
<p:tagLst xmlns:a="http://schemas.openxmlformats.org/drawingml/2006/main" xmlns:r="http://schemas.openxmlformats.org/officeDocument/2006/relationships" xmlns:p="http://schemas.openxmlformats.org/presentationml/2006/main">
  <p:tag name="KSO_WM_UNIT_TABLE_BEAUTIFY" val="smartTable{75692e6a-926b-4b0f-af0b-229a8744d8cd}"/>
  <p:tag name="TABLE_ENDDRAG_ORIGIN_RECT" val="869*284"/>
  <p:tag name="TABLE_ENDDRAG_RECT" val="43*263*869*284"/>
</p:tagLst>
</file>

<file path=ppt/tags/tag175.xml><?xml version="1.0" encoding="utf-8"?>
<p:tagLst xmlns:a="http://schemas.openxmlformats.org/drawingml/2006/main" xmlns:r="http://schemas.openxmlformats.org/officeDocument/2006/relationships" xmlns:p="http://schemas.openxmlformats.org/presentationml/2006/main">
  <p:tag name="KSO_WM_UNIT_TABLE_BEAUTIFY" val="smartTable{2ffc4bc3-3240-4d58-a3e7-08bc564c554c}"/>
  <p:tag name="TABLE_ENDDRAG_ORIGIN_RECT" val="805*494"/>
  <p:tag name="TABLE_ENDDRAG_RECT" val="82*136*805*494"/>
</p:tagLst>
</file>

<file path=ppt/tags/tag176.xml><?xml version="1.0" encoding="utf-8"?>
<p:tagLst xmlns:a="http://schemas.openxmlformats.org/drawingml/2006/main" xmlns:r="http://schemas.openxmlformats.org/officeDocument/2006/relationships" xmlns:p="http://schemas.openxmlformats.org/presentationml/2006/main">
  <p:tag name="KSO_WM_UNIT_TABLE_BEAUTIFY" val="smartTable{2725bc67-80b4-423d-8c87-727fa7a15fa8}"/>
  <p:tag name="TABLE_ENDDRAG_ORIGIN_RECT" val="844*462"/>
  <p:tag name="TABLE_ENDDRAG_RECT" val="77*132*844*462"/>
</p:tagLst>
</file>

<file path=ppt/tags/tag177.xml><?xml version="1.0" encoding="utf-8"?>
<p:tagLst xmlns:a="http://schemas.openxmlformats.org/drawingml/2006/main" xmlns:r="http://schemas.openxmlformats.org/officeDocument/2006/relationships" xmlns:p="http://schemas.openxmlformats.org/presentationml/2006/main">
  <p:tag name="KSO_WM_UNIT_TABLE_BEAUTIFY" val="smartTable{2725bc67-80b4-423d-8c87-727fa7a15fa8}"/>
  <p:tag name="TABLE_ENDDRAG_ORIGIN_RECT" val="844*462"/>
  <p:tag name="TABLE_ENDDRAG_RECT" val="77*132*844*462"/>
</p:tagLst>
</file>

<file path=ppt/tags/tag178.xml><?xml version="1.0" encoding="utf-8"?>
<p:tagLst xmlns:a="http://schemas.openxmlformats.org/drawingml/2006/main" xmlns:r="http://schemas.openxmlformats.org/officeDocument/2006/relationships" xmlns:p="http://schemas.openxmlformats.org/presentationml/2006/main">
  <p:tag name="KSO_WM_UNIT_TABLE_BEAUTIFY" val="smartTable{5f5b6c6f-3f01-4db5-8af1-2cd419c1b79c}"/>
  <p:tag name="TABLE_ENDDRAG_ORIGIN_RECT" val="794*573"/>
  <p:tag name="TABLE_ENDDRAG_RECT" val="85*148*794*573"/>
</p:tagLst>
</file>

<file path=ppt/tags/tag179.xml><?xml version="1.0" encoding="utf-8"?>
<p:tagLst xmlns:a="http://schemas.openxmlformats.org/drawingml/2006/main" xmlns:r="http://schemas.openxmlformats.org/officeDocument/2006/relationships" xmlns:p="http://schemas.openxmlformats.org/presentationml/2006/main">
  <p:tag name="KSO_WM_UNIT_TABLE_BEAUTIFY" val="smartTable{5f5b6c6f-3f01-4db5-8af1-2cd419c1b79c}"/>
  <p:tag name="TABLE_ENDDRAG_ORIGIN_RECT" val="794*573"/>
  <p:tag name="TABLE_ENDDRAG_RECT" val="85*148*794*573"/>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TABLE_BEAUTIFY" val="smartTable{10d67713-d048-47b2-ad25-59d5f5c15cfc}"/>
  <p:tag name="TABLE_ENDDRAG_ORIGIN_RECT" val="828*734"/>
  <p:tag name="TABLE_ENDDRAG_RECT" val="72*132*829*734"/>
</p:tagLst>
</file>

<file path=ppt/tags/tag181.xml><?xml version="1.0" encoding="utf-8"?>
<p:tagLst xmlns:a="http://schemas.openxmlformats.org/drawingml/2006/main" xmlns:r="http://schemas.openxmlformats.org/officeDocument/2006/relationships" xmlns:p="http://schemas.openxmlformats.org/presentationml/2006/main">
  <p:tag name="KSO_WM_UNIT_TABLE_BEAUTIFY" val="smartTable{10d67713-d048-47b2-ad25-59d5f5c15cfc}"/>
  <p:tag name="TABLE_ENDDRAG_ORIGIN_RECT" val="828*734"/>
  <p:tag name="TABLE_ENDDRAG_RECT" val="72*132*829*734"/>
</p:tagLst>
</file>

<file path=ppt/tags/tag1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3.xml><?xml version="1.0" encoding="utf-8"?>
<p:tagLst xmlns:a="http://schemas.openxmlformats.org/drawingml/2006/main" xmlns:r="http://schemas.openxmlformats.org/officeDocument/2006/relationships" xmlns:p="http://schemas.openxmlformats.org/presentationml/2006/main">
  <p:tag name="KSO_WM_UNIT_TABLE_BEAUTIFY" val="smartTable{46296e72-9497-4f02-b556-9a73ea28cfaf}"/>
  <p:tag name="TABLE_ENDDRAG_ORIGIN_RECT" val="809*365"/>
  <p:tag name="TABLE_ENDDRAG_RECT" val="53*214*809*365"/>
</p:tagLst>
</file>

<file path=ppt/tags/tag1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5.xml><?xml version="1.0" encoding="utf-8"?>
<p:tagLst xmlns:a="http://schemas.openxmlformats.org/drawingml/2006/main" xmlns:r="http://schemas.openxmlformats.org/officeDocument/2006/relationships" xmlns:p="http://schemas.openxmlformats.org/presentationml/2006/main">
  <p:tag name="KSO_WM_UNIT_TABLE_BEAUTIFY" val="smartTable{17321a1b-7664-40c7-82d9-e6a35eb90714}"/>
  <p:tag name="TABLE_ENDDRAG_ORIGIN_RECT" val="832*200"/>
  <p:tag name="TABLE_ENDDRAG_RECT" val="74*143*832*200"/>
</p:tagLst>
</file>

<file path=ppt/tags/tag186.xml><?xml version="1.0" encoding="utf-8"?>
<p:tagLst xmlns:a="http://schemas.openxmlformats.org/drawingml/2006/main" xmlns:r="http://schemas.openxmlformats.org/officeDocument/2006/relationships" xmlns:p="http://schemas.openxmlformats.org/presentationml/2006/main">
  <p:tag name="KSO_WM_UNIT_TABLE_BEAUTIFY" val="smartTable{5b71c9a1-740f-48c9-b2b2-c8118dabb2f5}"/>
  <p:tag name="TABLE_ENDDRAG_ORIGIN_RECT" val="854*367"/>
  <p:tag name="TABLE_ENDDRAG_RECT" val="53*183*854*367"/>
</p:tagLst>
</file>

<file path=ppt/tags/tag1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8.xml><?xml version="1.0" encoding="utf-8"?>
<p:tagLst xmlns:a="http://schemas.openxmlformats.org/drawingml/2006/main" xmlns:r="http://schemas.openxmlformats.org/officeDocument/2006/relationships" xmlns:p="http://schemas.openxmlformats.org/presentationml/2006/main">
  <p:tag name="KSO_WM_UNIT_TABLE_BEAUTIFY" val="smartTable{575120a1-df82-4849-a749-4c541bd34eee}"/>
  <p:tag name="TABLE_ENDDRAG_ORIGIN_RECT" val="878*316"/>
  <p:tag name="TABLE_ENDDRAG_RECT" val="44*111*878*316"/>
</p:tagLst>
</file>

<file path=ppt/tags/tag189.xml><?xml version="1.0" encoding="utf-8"?>
<p:tagLst xmlns:a="http://schemas.openxmlformats.org/drawingml/2006/main" xmlns:r="http://schemas.openxmlformats.org/officeDocument/2006/relationships" xmlns:p="http://schemas.openxmlformats.org/presentationml/2006/main">
  <p:tag name="KSO_WM_UNIT_TABLE_BEAUTIFY" val="smartTable{d54d64d4-f085-4122-87cc-9734b552f245}"/>
  <p:tag name="TABLE_ENDDRAG_ORIGIN_RECT" val="870*246"/>
  <p:tag name="TABLE_ENDDRAG_RECT" val="44*125*870*246"/>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TABLE_BEAUTIFY" val="smartTable{8215fa37-52b9-4a0d-bd3b-e39ef8c5f3fa}"/>
  <p:tag name="TABLE_ENDDRAG_ORIGIN_RECT" val="888*324"/>
  <p:tag name="TABLE_ENDDRAG_RECT" val="35*132*888*324"/>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2881</Words>
  <Application>WPS 演示</Application>
  <PresentationFormat>自定义</PresentationFormat>
  <Paragraphs>574</Paragraphs>
  <Slides>49</Slides>
  <Notes>3</Notes>
  <HiddenSlides>0</HiddenSlides>
  <MMClips>0</MMClips>
  <ScaleCrop>false</ScaleCrop>
  <HeadingPairs>
    <vt:vector size="4" baseType="variant">
      <vt:variant>
        <vt:lpstr>主题</vt:lpstr>
      </vt:variant>
      <vt:variant>
        <vt:i4>5</vt:i4>
      </vt:variant>
      <vt:variant>
        <vt:lpstr>幻灯片标题</vt:lpstr>
      </vt:variant>
      <vt:variant>
        <vt:i4>49</vt:i4>
      </vt:variant>
    </vt:vector>
  </HeadingPairs>
  <TitlesOfParts>
    <vt:vector size="54"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1535</cp:revision>
  <dcterms:created xsi:type="dcterms:W3CDTF">2020-07-19T08:35:00Z</dcterms:created>
  <dcterms:modified xsi:type="dcterms:W3CDTF">2022-02-25T16:30:22Z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