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gif" ContentType="image/gif"/>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4"/>
  </p:notesMasterIdLst>
  <p:sldIdLst>
    <p:sldId id="265" r:id="rId2"/>
    <p:sldId id="331" r:id="rId3"/>
    <p:sldId id="266" r:id="rId4"/>
    <p:sldId id="332" r:id="rId5"/>
    <p:sldId id="333" r:id="rId6"/>
    <p:sldId id="334" r:id="rId7"/>
    <p:sldId id="335" r:id="rId8"/>
    <p:sldId id="336" r:id="rId9"/>
    <p:sldId id="337" r:id="rId10"/>
    <p:sldId id="338" r:id="rId11"/>
    <p:sldId id="339" r:id="rId12"/>
    <p:sldId id="340" r:id="rId13"/>
    <p:sldId id="341" r:id="rId14"/>
    <p:sldId id="342" r:id="rId15"/>
    <p:sldId id="343" r:id="rId16"/>
    <p:sldId id="344" r:id="rId17"/>
    <p:sldId id="345" r:id="rId18"/>
    <p:sldId id="346" r:id="rId19"/>
    <p:sldId id="347" r:id="rId20"/>
    <p:sldId id="348" r:id="rId21"/>
    <p:sldId id="349" r:id="rId22"/>
    <p:sldId id="350" r:id="rId23"/>
    <p:sldId id="351" r:id="rId24"/>
    <p:sldId id="352" r:id="rId25"/>
    <p:sldId id="353" r:id="rId26"/>
    <p:sldId id="354" r:id="rId27"/>
    <p:sldId id="355" r:id="rId28"/>
    <p:sldId id="321" r:id="rId29"/>
    <p:sldId id="356" r:id="rId30"/>
    <p:sldId id="357" r:id="rId31"/>
    <p:sldId id="358" r:id="rId32"/>
    <p:sldId id="359" r:id="rId33"/>
    <p:sldId id="360" r:id="rId34"/>
    <p:sldId id="361" r:id="rId35"/>
    <p:sldId id="362" r:id="rId36"/>
    <p:sldId id="363" r:id="rId37"/>
    <p:sldId id="364" r:id="rId38"/>
    <p:sldId id="365" r:id="rId39"/>
    <p:sldId id="366" r:id="rId40"/>
    <p:sldId id="367" r:id="rId41"/>
    <p:sldId id="368" r:id="rId42"/>
    <p:sldId id="369" r:id="rId43"/>
    <p:sldId id="370" r:id="rId44"/>
    <p:sldId id="371" r:id="rId45"/>
    <p:sldId id="372" r:id="rId46"/>
    <p:sldId id="373" r:id="rId47"/>
    <p:sldId id="322" r:id="rId48"/>
    <p:sldId id="374" r:id="rId49"/>
    <p:sldId id="375" r:id="rId50"/>
    <p:sldId id="376" r:id="rId51"/>
    <p:sldId id="377" r:id="rId52"/>
    <p:sldId id="378" r:id="rId53"/>
    <p:sldId id="379" r:id="rId54"/>
    <p:sldId id="380" r:id="rId55"/>
    <p:sldId id="381" r:id="rId56"/>
    <p:sldId id="382" r:id="rId57"/>
    <p:sldId id="383" r:id="rId58"/>
    <p:sldId id="384" r:id="rId59"/>
    <p:sldId id="385" r:id="rId60"/>
    <p:sldId id="386" r:id="rId61"/>
    <p:sldId id="387" r:id="rId62"/>
    <p:sldId id="388" r:id="rId63"/>
    <p:sldId id="389" r:id="rId64"/>
    <p:sldId id="390" r:id="rId65"/>
    <p:sldId id="391" r:id="rId66"/>
    <p:sldId id="392" r:id="rId67"/>
    <p:sldId id="393" r:id="rId68"/>
    <p:sldId id="394" r:id="rId69"/>
    <p:sldId id="395" r:id="rId70"/>
    <p:sldId id="396" r:id="rId71"/>
    <p:sldId id="397" r:id="rId72"/>
    <p:sldId id="398" r:id="rId7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p15:clr>
            <a:srgbClr val="A4A3A4"/>
          </p15:clr>
        </p15:guide>
        <p15:guide id="2" pos="1927">
          <p15:clr>
            <a:srgbClr val="A4A3A4"/>
          </p15:clr>
        </p15:guide>
        <p15:guide id="3" pos="3379">
          <p15:clr>
            <a:srgbClr val="A4A3A4"/>
          </p15:clr>
        </p15:guide>
        <p15:guide id="4" pos="3651">
          <p15:clr>
            <a:srgbClr val="A4A3A4"/>
          </p15:clr>
        </p15:guide>
        <p15:guide id="5" pos="4105">
          <p15:clr>
            <a:srgbClr val="A4A3A4"/>
          </p15:clr>
        </p15:guide>
        <p15:guide id="6" pos="4377">
          <p15:clr>
            <a:srgbClr val="A4A3A4"/>
          </p15:clr>
        </p15:guide>
        <p15:guide id="7" pos="4830">
          <p15:clr>
            <a:srgbClr val="A4A3A4"/>
          </p15:clr>
        </p15:guide>
        <p15:guide id="8" pos="510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D7CD"/>
    <a:srgbClr val="03B6AD"/>
    <a:srgbClr val="8B793A"/>
    <a:srgbClr val="C0B344"/>
    <a:srgbClr val="FFF100"/>
    <a:srgbClr val="7BDDD8"/>
    <a:srgbClr val="028C85"/>
    <a:srgbClr val="AFDDDB"/>
    <a:srgbClr val="55BAB6"/>
    <a:srgbClr val="019E9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7015" autoAdjust="0"/>
    <p:restoredTop sz="94660"/>
  </p:normalViewPr>
  <p:slideViewPr>
    <p:cSldViewPr showGuides="1">
      <p:cViewPr varScale="1">
        <p:scale>
          <a:sx n="68" d="100"/>
          <a:sy n="68" d="100"/>
        </p:scale>
        <p:origin x="-1164" y="-56"/>
      </p:cViewPr>
      <p:guideLst>
        <p:guide orient="horz" pos="482"/>
        <p:guide pos="1927"/>
        <p:guide pos="3379"/>
        <p:guide pos="3651"/>
        <p:guide pos="4105"/>
        <p:guide pos="4377"/>
        <p:guide pos="4830"/>
        <p:guide pos="5103"/>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AF2471-2A3F-4C87-A869-A671258DC2ED}" type="datetimeFigureOut">
              <a:rPr lang="zh-CN" altLang="en-US" smtClean="0"/>
              <a:pPr/>
              <a:t>2021/6/18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126C6A-A277-47B2-B097-687C51019A04}" type="slidenum">
              <a:rPr lang="zh-CN" altLang="en-US" smtClean="0"/>
              <a:pPr/>
              <a:t>‹#›</a:t>
            </a:fld>
            <a:endParaRPr lang="zh-CN" altLang="en-US"/>
          </a:p>
        </p:txBody>
      </p:sp>
    </p:spTree>
    <p:extLst>
      <p:ext uri="{BB962C8B-B14F-4D97-AF65-F5344CB8AC3E}">
        <p14:creationId xmlns:p14="http://schemas.microsoft.com/office/powerpoint/2010/main" xmlns="" val="3042939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gif"/><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椭圆 9"/>
          <p:cNvSpPr/>
          <p:nvPr userDrawn="1"/>
        </p:nvSpPr>
        <p:spPr>
          <a:xfrm>
            <a:off x="6897671" y="4575040"/>
            <a:ext cx="1224136" cy="1224136"/>
          </a:xfrm>
          <a:prstGeom prst="ellipse">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1" y="1988840"/>
            <a:ext cx="7956375" cy="1680152"/>
          </a:xfrm>
          <a:prstGeom prst="rect">
            <a:avLst/>
          </a:prstGeom>
        </p:spPr>
      </p:pic>
      <p:sp>
        <p:nvSpPr>
          <p:cNvPr id="3" name="副标题 2"/>
          <p:cNvSpPr>
            <a:spLocks noGrp="1"/>
          </p:cNvSpPr>
          <p:nvPr>
            <p:ph type="subTitle" idx="1"/>
          </p:nvPr>
        </p:nvSpPr>
        <p:spPr>
          <a:xfrm>
            <a:off x="6813392" y="4822304"/>
            <a:ext cx="1432248" cy="622920"/>
          </a:xfrm>
          <a:prstGeom prst="rect">
            <a:avLst/>
          </a:prstGeom>
        </p:spPr>
        <p:txBody>
          <a:bodyPr>
            <a:noAutofit/>
          </a:bodyPr>
          <a:lstStyle>
            <a:lvl1pPr marL="0" indent="0" algn="ctr">
              <a:buNone/>
              <a:defRPr sz="36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pic>
        <p:nvPicPr>
          <p:cNvPr id="7" name="图片 6"/>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grpSp>
        <p:nvGrpSpPr>
          <p:cNvPr id="4" name="组合 3"/>
          <p:cNvGrpSpPr/>
          <p:nvPr userDrawn="1"/>
        </p:nvGrpSpPr>
        <p:grpSpPr>
          <a:xfrm>
            <a:off x="1115616" y="3742860"/>
            <a:ext cx="5370800" cy="307777"/>
            <a:chOff x="209312" y="3742860"/>
            <a:chExt cx="5370800" cy="307777"/>
          </a:xfrm>
        </p:grpSpPr>
        <p:sp>
          <p:nvSpPr>
            <p:cNvPr id="11" name="TextBox 10"/>
            <p:cNvSpPr txBox="1"/>
            <p:nvPr userDrawn="1"/>
          </p:nvSpPr>
          <p:spPr>
            <a:xfrm>
              <a:off x="299800" y="3742860"/>
              <a:ext cx="5280312" cy="307777"/>
            </a:xfrm>
            <a:prstGeom prst="rect">
              <a:avLst/>
            </a:prstGeom>
            <a:noFill/>
          </p:spPr>
          <p:txBody>
            <a:bodyPr wrap="square" rtlCol="0">
              <a:spAutoFit/>
            </a:bodyPr>
            <a:lstStyle/>
            <a:p>
              <a:r>
                <a:rPr lang="zh-CN" altLang="en-US" sz="1400" spc="600" smtClean="0">
                  <a:solidFill>
                    <a:schemeClr val="tx1"/>
                  </a:solidFill>
                  <a:latin typeface="微软雅黑" panose="020B0503020204020204" pitchFamily="34" charset="-122"/>
                  <a:ea typeface="微软雅黑" panose="020B0503020204020204" pitchFamily="34" charset="-122"/>
                </a:rPr>
                <a:t>分类练习更有效</a:t>
              </a:r>
              <a:endParaRPr lang="zh-CN" altLang="en-US" sz="1400" spc="600" dirty="0">
                <a:solidFill>
                  <a:schemeClr val="tx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09312" y="3825056"/>
              <a:ext cx="108000" cy="108000"/>
            </a:xfrm>
            <a:prstGeom prst="rect">
              <a:avLst/>
            </a:prstGeom>
          </p:spPr>
        </p:pic>
      </p:grpSp>
      <p:sp>
        <p:nvSpPr>
          <p:cNvPr id="2" name="标题 1"/>
          <p:cNvSpPr>
            <a:spLocks noGrp="1"/>
          </p:cNvSpPr>
          <p:nvPr>
            <p:ph type="ctrTitle" hasCustomPrompt="1"/>
          </p:nvPr>
        </p:nvSpPr>
        <p:spPr>
          <a:xfrm>
            <a:off x="35496" y="2492896"/>
            <a:ext cx="7772400" cy="698491"/>
          </a:xfrm>
          <a:prstGeom prst="rect">
            <a:avLst/>
          </a:prstGeom>
        </p:spPr>
        <p:txBody>
          <a:bodyPr>
            <a:noAutofit/>
          </a:bodyPr>
          <a:lstStyle>
            <a:lvl1pPr>
              <a:defRPr sz="4000" spc="1600" baseline="0">
                <a:solidFill>
                  <a:schemeClr val="bg1"/>
                </a:solidFill>
                <a:latin typeface="黑体" panose="02010600030101010101" pitchFamily="2" charset="-122"/>
                <a:ea typeface="黑体" panose="02010600030101010101" pitchFamily="2" charset="-122"/>
              </a:defRPr>
            </a:lvl1pPr>
          </a:lstStyle>
          <a:p>
            <a:r>
              <a:rPr lang="zh-CN" altLang="en-US" smtClean="0"/>
              <a:t>十年高考配套课件</a:t>
            </a:r>
            <a:endParaRPr lang="zh-CN" altLang="en-US" dirty="0"/>
          </a:p>
        </p:txBody>
      </p:sp>
    </p:spTree>
    <p:extLst>
      <p:ext uri="{BB962C8B-B14F-4D97-AF65-F5344CB8AC3E}">
        <p14:creationId xmlns:p14="http://schemas.microsoft.com/office/powerpoint/2010/main" xmlns="" val="9728354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 calcmode="lin" valueType="num">
                                      <p:cBhvr>
                                        <p:cTn id="22" dur="500" fill="hold"/>
                                        <p:tgtEl>
                                          <p:spTgt spid="10"/>
                                        </p:tgtEl>
                                        <p:attrNameLst>
                                          <p:attrName>style.rotation</p:attrName>
                                        </p:attrNameLst>
                                      </p:cBhvr>
                                      <p:tavLst>
                                        <p:tav tm="0">
                                          <p:val>
                                            <p:fltVal val="360"/>
                                          </p:val>
                                        </p:tav>
                                        <p:tav tm="100000">
                                          <p:val>
                                            <p:fltVal val="0"/>
                                          </p:val>
                                        </p:tav>
                                      </p:tavLst>
                                    </p:anim>
                                    <p:animEffect transition="in" filter="fade">
                                      <p:cBhvr>
                                        <p:cTn id="23" dur="500"/>
                                        <p:tgtEl>
                                          <p:spTgt spid="10"/>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8"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2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build="p">
        <p:tmplLst>
          <p:tmpl lvl="1">
            <p:tnLst>
              <p:par>
                <p:cTn presetID="49" presetClass="entr" presetSubtype="0" decel="100000"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 calcmode="lin" valueType="num">
                      <p:cBhvr>
                        <p:cTn dur="500" fill="hold"/>
                        <p:tgtEl>
                          <p:spTgt spid="3"/>
                        </p:tgtEl>
                        <p:attrNameLst>
                          <p:attrName>style.rotation</p:attrName>
                        </p:attrNameLst>
                      </p:cBhvr>
                      <p:tavLst>
                        <p:tav tm="0">
                          <p:val>
                            <p:fltVal val="360"/>
                          </p:val>
                        </p:tav>
                        <p:tav tm="100000">
                          <p:val>
                            <p:fltVal val="0"/>
                          </p:val>
                        </p:tav>
                      </p:tavLst>
                    </p:anim>
                    <p:animEffect transition="in" filter="fade">
                      <p:cBhvr>
                        <p:cTn dur="500"/>
                        <p:tgtEl>
                          <p:spTgt spid="3"/>
                        </p:tgtEl>
                      </p:cBhvr>
                    </p:animEffect>
                  </p:childTnLst>
                </p:cTn>
              </p:par>
            </p:tnLst>
          </p:tmpl>
        </p:tmplLst>
      </p:bldP>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标题 1"/>
          <p:cNvSpPr>
            <a:spLocks noGrp="1"/>
          </p:cNvSpPr>
          <p:nvPr>
            <p:ph type="title"/>
          </p:nvPr>
        </p:nvSpPr>
        <p:spPr>
          <a:xfrm>
            <a:off x="3166332" y="1311349"/>
            <a:ext cx="5476817" cy="533475"/>
          </a:xfrm>
          <a:prstGeom prst="rect">
            <a:avLst/>
          </a:prstGeom>
        </p:spPr>
        <p:txBody>
          <a:bodyPr/>
          <a:lstStyle>
            <a:lvl1pPr algn="l">
              <a:defRPr sz="2800">
                <a:solidFill>
                  <a:srgbClr val="7B0077"/>
                </a:solidFill>
              </a:defRPr>
            </a:lvl1pPr>
          </a:lstStyle>
          <a:p>
            <a:r>
              <a:rPr lang="zh-CN" altLang="en-US" smtClean="0"/>
              <a:t>单击此处编辑母版标题样式</a:t>
            </a:r>
            <a:endParaRPr lang="zh-CN" altLang="en-US" dirty="0"/>
          </a:p>
        </p:txBody>
      </p:sp>
      <p:sp>
        <p:nvSpPr>
          <p:cNvPr id="6" name="内容占位符 2"/>
          <p:cNvSpPr>
            <a:spLocks noGrp="1"/>
          </p:cNvSpPr>
          <p:nvPr>
            <p:ph idx="1"/>
          </p:nvPr>
        </p:nvSpPr>
        <p:spPr>
          <a:xfrm>
            <a:off x="3193812" y="1844824"/>
            <a:ext cx="5554652" cy="3456384"/>
          </a:xfrm>
          <a:prstGeom prst="rect">
            <a:avLst/>
          </a:prstGeom>
        </p:spPr>
        <p:txBody>
          <a:bodyPr/>
          <a:lstStyle>
            <a:lvl1pPr marL="0" indent="0">
              <a:lnSpc>
                <a:spcPts val="2600"/>
              </a:lnSpc>
              <a:buFontTx/>
              <a:buNone/>
              <a:defRPr sz="1600">
                <a:solidFill>
                  <a:srgbClr val="7B0077"/>
                </a:solidFill>
                <a:latin typeface="+mj-ea"/>
                <a:ea typeface="+mj-ea"/>
              </a:defRPr>
            </a:lvl1pPr>
            <a:lvl2pPr marL="457200" indent="0">
              <a:lnSpc>
                <a:spcPts val="2600"/>
              </a:lnSpc>
              <a:buFontTx/>
              <a:buNone/>
              <a:defRPr sz="1600">
                <a:solidFill>
                  <a:srgbClr val="7B0077"/>
                </a:solidFill>
                <a:latin typeface="+mj-ea"/>
                <a:ea typeface="+mj-ea"/>
              </a:defRPr>
            </a:lvl2pPr>
            <a:lvl3pPr marL="914400" indent="0">
              <a:lnSpc>
                <a:spcPts val="2600"/>
              </a:lnSpc>
              <a:buFontTx/>
              <a:buNone/>
              <a:defRPr sz="1600">
                <a:solidFill>
                  <a:srgbClr val="7B0077"/>
                </a:solidFill>
                <a:latin typeface="+mj-ea"/>
                <a:ea typeface="+mj-ea"/>
              </a:defRPr>
            </a:lvl3pPr>
            <a:lvl4pPr marL="1371600" indent="0">
              <a:lnSpc>
                <a:spcPts val="2600"/>
              </a:lnSpc>
              <a:buFontTx/>
              <a:buNone/>
              <a:defRPr sz="1600">
                <a:solidFill>
                  <a:srgbClr val="7B0077"/>
                </a:solidFill>
                <a:latin typeface="+mj-ea"/>
                <a:ea typeface="+mj-ea"/>
              </a:defRPr>
            </a:lvl4pPr>
            <a:lvl5pPr marL="1828800" indent="0">
              <a:lnSpc>
                <a:spcPts val="2600"/>
              </a:lnSpc>
              <a:buFontTx/>
              <a:buNone/>
              <a:defRPr sz="1600">
                <a:solidFill>
                  <a:srgbClr val="7B0077"/>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5" name="MH_Others_2">
            <a:extLst>
              <a:ext uri="{FF2B5EF4-FFF2-40B4-BE49-F238E27FC236}">
                <a16:creationId xmlns:a16="http://schemas.microsoft.com/office/drawing/2014/main" xmlns="" id="{517B537F-2044-4353-B896-BF6447519450}"/>
              </a:ext>
            </a:extLst>
          </p:cNvPr>
          <p:cNvSpPr/>
          <p:nvPr userDrawn="1">
            <p:custDataLst>
              <p:tags r:id="rId1"/>
            </p:custDataLst>
          </p:nvPr>
        </p:nvSpPr>
        <p:spPr>
          <a:xfrm>
            <a:off x="265" y="1"/>
            <a:ext cx="2786688" cy="6858000"/>
          </a:xfrm>
          <a:prstGeom prst="rect">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326" tIns="36164" rIns="72326" bIns="36164" numCol="1" spcCol="0" rtlCol="0" fromWordArt="0" anchor="ctr" anchorCtr="0" forceAA="0" compatLnSpc="1">
            <a:prstTxWarp prst="textNoShape">
              <a:avLst/>
            </a:prstTxWarp>
            <a:noAutofit/>
          </a:bodyPr>
          <a:lstStyle/>
          <a:p>
            <a:endParaRPr lang="zh-CN" altLang="en-US" sz="15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1">
            <a:extLst>
              <a:ext uri="{FF2B5EF4-FFF2-40B4-BE49-F238E27FC236}">
                <a16:creationId xmlns:a16="http://schemas.microsoft.com/office/drawing/2014/main" xmlns="" id="{42F9DD8A-CD00-4AA5-9DBB-1C3521B5D97F}"/>
              </a:ext>
            </a:extLst>
          </p:cNvPr>
          <p:cNvSpPr txBox="1"/>
          <p:nvPr userDrawn="1">
            <p:custDataLst>
              <p:tags r:id="rId2"/>
            </p:custDataLst>
          </p:nvPr>
        </p:nvSpPr>
        <p:spPr>
          <a:xfrm>
            <a:off x="470983" y="2233007"/>
            <a:ext cx="1709105" cy="1015663"/>
          </a:xfrm>
          <a:prstGeom prst="rect">
            <a:avLst/>
          </a:prstGeom>
          <a:noFill/>
        </p:spPr>
        <p:txBody>
          <a:bodyPr vert="horz" wrap="square" lIns="0" tIns="0" rIns="0" bIns="0" rtlCol="0" anchor="t" anchorCtr="0">
            <a:spAutoFit/>
          </a:bodyPr>
          <a:lstStyle/>
          <a:p>
            <a:pPr algn="ctr"/>
            <a:r>
              <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7" name="MH_Others_2">
            <a:extLst>
              <a:ext uri="{FF2B5EF4-FFF2-40B4-BE49-F238E27FC236}">
                <a16:creationId xmlns:a16="http://schemas.microsoft.com/office/drawing/2014/main" xmlns="" id="{59B6D16B-FC2A-4DC9-8EB2-5FCABB7DD9CC}"/>
              </a:ext>
            </a:extLst>
          </p:cNvPr>
          <p:cNvSpPr txBox="1"/>
          <p:nvPr userDrawn="1">
            <p:custDataLst>
              <p:tags r:id="rId3"/>
            </p:custDataLst>
          </p:nvPr>
        </p:nvSpPr>
        <p:spPr>
          <a:xfrm>
            <a:off x="430625" y="3519294"/>
            <a:ext cx="1789821" cy="323165"/>
          </a:xfrm>
          <a:prstGeom prst="rect">
            <a:avLst/>
          </a:prstGeom>
          <a:noFill/>
        </p:spPr>
        <p:txBody>
          <a:bodyPr wrap="square" lIns="0" tIns="0" rIns="0" bIns="0" anchor="t" anchorCtr="0">
            <a:spAutoFit/>
          </a:bodyPr>
          <a:lstStyle/>
          <a:p>
            <a:pPr algn="ctr">
              <a:defRPr/>
            </a:pPr>
            <a:r>
              <a:rPr lang="en-US" altLang="zh-CN" sz="21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5552019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33" y="2725686"/>
            <a:ext cx="7963964" cy="1332924"/>
          </a:xfrm>
          <a:prstGeom prst="rect">
            <a:avLst/>
          </a:prstGeom>
        </p:spPr>
      </p:pic>
      <p:sp>
        <p:nvSpPr>
          <p:cNvPr id="2" name="标题 1"/>
          <p:cNvSpPr>
            <a:spLocks noGrp="1"/>
          </p:cNvSpPr>
          <p:nvPr>
            <p:ph type="title"/>
          </p:nvPr>
        </p:nvSpPr>
        <p:spPr>
          <a:xfrm>
            <a:off x="1120080" y="3123502"/>
            <a:ext cx="7772400" cy="822300"/>
          </a:xfrm>
          <a:prstGeom prst="rect">
            <a:avLst/>
          </a:prstGeom>
        </p:spPr>
        <p:txBody>
          <a:bodyPr anchor="t"/>
          <a:lstStyle>
            <a:lvl1pPr algn="l">
              <a:defRPr sz="3200" b="0" cap="all">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0" name="图片 9"/>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60756" y="3093983"/>
            <a:ext cx="737932" cy="725633"/>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spTree>
    <p:extLst>
      <p:ext uri="{BB962C8B-B14F-4D97-AF65-F5344CB8AC3E}">
        <p14:creationId xmlns:p14="http://schemas.microsoft.com/office/powerpoint/2010/main" xmlns="" val="3734229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47212762"/>
      </p:ext>
    </p:extLst>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矩形: 圆顶角 6">
            <a:hlinkClick r:id="rId2" action="ppaction://hlinksldjump"/>
            <a:extLst>
              <a:ext uri="{FF2B5EF4-FFF2-40B4-BE49-F238E27FC236}">
                <a16:creationId xmlns="" xmlns:a16="http://schemas.microsoft.com/office/drawing/2014/main" id="{5C4041FE-7A2D-4DE9-84AD-50BE0953B3A4}"/>
              </a:ext>
            </a:extLst>
          </p:cNvPr>
          <p:cNvSpPr/>
          <p:nvPr userDrawn="1"/>
        </p:nvSpPr>
        <p:spPr>
          <a:xfrm>
            <a:off x="2898455"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96547309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3" name="矩形: 圆顶角 6">
            <a:hlinkClick r:id="rId2" action="ppaction://hlinksldjump"/>
            <a:extLst>
              <a:ext uri="{FF2B5EF4-FFF2-40B4-BE49-F238E27FC236}">
                <a16:creationId xmlns="" xmlns:a16="http://schemas.microsoft.com/office/drawing/2014/main" id="{5C4041FE-7A2D-4DE9-84AD-50BE0953B3A4}"/>
              </a:ext>
            </a:extLst>
          </p:cNvPr>
          <p:cNvSpPr/>
          <p:nvPr userDrawn="1"/>
        </p:nvSpPr>
        <p:spPr>
          <a:xfrm>
            <a:off x="4459352"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mn-ea"/>
              </a:rPr>
              <a:t>试题类编</a:t>
            </a:r>
          </a:p>
        </p:txBody>
      </p:sp>
    </p:spTree>
    <p:extLst>
      <p:ext uri="{BB962C8B-B14F-4D97-AF65-F5344CB8AC3E}">
        <p14:creationId xmlns:p14="http://schemas.microsoft.com/office/powerpoint/2010/main" xmlns="" val="1351706288"/>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52368216"/>
      </p:ext>
    </p:extLst>
  </p:cSld>
  <p:clrMapOvr>
    <a:masterClrMapping/>
  </p:clrMapOvr>
  <p:transition spd="slow">
    <p:pu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1.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16" name="矩形 15"/>
          <p:cNvSpPr/>
          <p:nvPr userDrawn="1"/>
        </p:nvSpPr>
        <p:spPr>
          <a:xfrm>
            <a:off x="0" y="3096"/>
            <a:ext cx="9144000" cy="461743"/>
          </a:xfrm>
          <a:prstGeom prst="rect">
            <a:avLst/>
          </a:prstGeom>
          <a:solidFill>
            <a:srgbClr val="09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10">
            <a:extLst>
              <a:ext uri="{28A0092B-C50C-407E-A947-70E740481C1C}">
                <a14:useLocalDpi xmlns:a14="http://schemas.microsoft.com/office/drawing/2010/main" xmlns="" val="0"/>
              </a:ext>
            </a:extLst>
          </a:blip>
          <a:stretch>
            <a:fillRect/>
          </a:stretch>
        </p:blipFill>
        <p:spPr>
          <a:xfrm>
            <a:off x="143508" y="506033"/>
            <a:ext cx="8856984" cy="6163327"/>
          </a:xfrm>
          <a:prstGeom prst="rect">
            <a:avLst/>
          </a:prstGeom>
        </p:spPr>
      </p:pic>
      <p:sp>
        <p:nvSpPr>
          <p:cNvPr id="13" name="矩形: 圆顶角 6">
            <a:hlinkClick r:id="rId11" action="ppaction://hlinksldjump"/>
            <a:extLst>
              <a:ext uri="{FF2B5EF4-FFF2-40B4-BE49-F238E27FC236}">
                <a16:creationId xmlns="" xmlns:a16="http://schemas.microsoft.com/office/drawing/2014/main" id="{5C4041FE-7A2D-4DE9-84AD-50BE0953B3A4}"/>
              </a:ext>
            </a:extLst>
          </p:cNvPr>
          <p:cNvSpPr/>
          <p:nvPr userDrawn="1"/>
        </p:nvSpPr>
        <p:spPr>
          <a:xfrm>
            <a:off x="2905230"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
        <p:nvSpPr>
          <p:cNvPr id="17" name="矩形: 圆顶角 8">
            <a:hlinkClick r:id="rId12" action="ppaction://hlinksldjump"/>
            <a:extLst>
              <a:ext uri="{FF2B5EF4-FFF2-40B4-BE49-F238E27FC236}">
                <a16:creationId xmlns="" xmlns:a16="http://schemas.microsoft.com/office/drawing/2014/main" id="{7FE76C5C-4820-4612-8B5D-A7F287F1AE5A}"/>
              </a:ext>
            </a:extLst>
          </p:cNvPr>
          <p:cNvSpPr/>
          <p:nvPr userDrawn="1"/>
        </p:nvSpPr>
        <p:spPr>
          <a:xfrm>
            <a:off x="4460099"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试题类编</a:t>
            </a:r>
            <a:endParaRPr lang="zh-CN" altLang="en-US" sz="1600" b="1" dirty="0">
              <a:solidFill>
                <a:schemeClr val="bg1"/>
              </a:solidFill>
              <a:latin typeface="宋体" panose="02010600030101010101" pitchFamily="2" charset="-122"/>
              <a:ea typeface="宋体" panose="02010600030101010101" pitchFamily="2" charset="-122"/>
            </a:endParaRPr>
          </a:p>
        </p:txBody>
      </p:sp>
      <p:pic>
        <p:nvPicPr>
          <p:cNvPr id="26" name="图片 25"/>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169837" y="18913"/>
            <a:ext cx="1521844" cy="416231"/>
          </a:xfrm>
          <a:prstGeom prst="rect">
            <a:avLst/>
          </a:prstGeom>
        </p:spPr>
      </p:pic>
    </p:spTree>
    <p:extLst>
      <p:ext uri="{BB962C8B-B14F-4D97-AF65-F5344CB8AC3E}">
        <p14:creationId xmlns:p14="http://schemas.microsoft.com/office/powerpoint/2010/main" xmlns="" val="1601218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47.xml"/><Relationship Id="rId4" Type="http://schemas.openxmlformats.org/officeDocument/2006/relationships/slide" Target="slide28.xml"/></Relationships>
</file>

<file path=ppt/slides/_rels/slide11.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47.xml"/></Relationships>
</file>

<file path=ppt/slides/_rels/slide12.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47.xml"/></Relationships>
</file>

<file path=ppt/slides/_rels/slide14.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47.xml"/></Relationships>
</file>

<file path=ppt/slides/_rels/slide15.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47.xml"/></Relationships>
</file>

<file path=ppt/slides/_rels/slide16.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image" Target="../media/image11.jpeg"/><Relationship Id="rId4" Type="http://schemas.openxmlformats.org/officeDocument/2006/relationships/slide" Target="slide47.xml"/></Relationships>
</file>

<file path=ppt/slides/_rels/slide1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47.xml"/><Relationship Id="rId4" Type="http://schemas.openxmlformats.org/officeDocument/2006/relationships/slide" Target="slide28.xml"/></Relationships>
</file>

<file path=ppt/slides/_rels/slide18.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47.xml"/></Relationships>
</file>

<file path=ppt/slides/_rels/slide19.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47.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5.xml"/><Relationship Id="rId1" Type="http://schemas.openxmlformats.org/officeDocument/2006/relationships/vmlDrawing" Target="../drawings/vmlDrawing2.vml"/></Relationships>
</file>

<file path=ppt/slides/_rels/slide20.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47.xml"/></Relationships>
</file>

<file path=ppt/slides/_rels/slide21.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47.xml"/></Relationships>
</file>

<file path=ppt/slides/_rels/slide22.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47.xml"/></Relationships>
</file>

<file path=ppt/slides/_rels/slide23.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47.xml"/></Relationships>
</file>

<file path=ppt/slides/_rels/slide24.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47.xml"/></Relationships>
</file>

<file path=ppt/slides/_rels/slide25.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47.xml"/></Relationships>
</file>

<file path=ppt/slides/_rels/slide26.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47.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47.xml"/></Relationships>
</file>

<file path=ppt/slides/_rels/slide28.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47.xml"/></Relationships>
</file>

<file path=ppt/slides/_rels/slide29.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47.xml"/></Relationships>
</file>

<file path=ppt/slides/_rels/slide3.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47.xml"/></Relationships>
</file>

<file path=ppt/slides/_rels/slide30.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5.docx"/><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image" Target="../media/image9.emf"/><Relationship Id="rId5" Type="http://schemas.openxmlformats.org/officeDocument/2006/relationships/slide" Target="slide47.xml"/><Relationship Id="rId4" Type="http://schemas.openxmlformats.org/officeDocument/2006/relationships/slide" Target="slide28.xml"/></Relationships>
</file>

<file path=ppt/slides/_rels/slide31.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47.xml"/></Relationships>
</file>

<file path=ppt/slides/_rels/slide32.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image" Target="../media/image14.jpeg"/><Relationship Id="rId4" Type="http://schemas.openxmlformats.org/officeDocument/2006/relationships/slide" Target="slide47.xml"/></Relationships>
</file>

<file path=ppt/slides/_rels/slide33.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47.xml"/></Relationships>
</file>

<file path=ppt/slides/_rels/slide34.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47.xml"/></Relationships>
</file>

<file path=ppt/slides/_rels/slide35.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47.xml"/></Relationships>
</file>

<file path=ppt/slides/_rels/slide36.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47.xml"/></Relationships>
</file>

<file path=ppt/slides/_rels/slide3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47.xml"/></Relationships>
</file>

<file path=ppt/slides/_rels/slide38.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6.docx"/><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image" Target="../media/image9.emf"/><Relationship Id="rId5" Type="http://schemas.openxmlformats.org/officeDocument/2006/relationships/slide" Target="slide47.xml"/><Relationship Id="rId4" Type="http://schemas.openxmlformats.org/officeDocument/2006/relationships/slide" Target="slide28.xml"/></Relationships>
</file>

<file path=ppt/slides/_rels/slide39.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47.xml"/></Relationships>
</file>

<file path=ppt/slides/_rels/slide4.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47.xml"/></Relationships>
</file>

<file path=ppt/slides/_rels/slide40.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5.png"/><Relationship Id="rId4" Type="http://schemas.openxmlformats.org/officeDocument/2006/relationships/slide" Target="slide47.xml"/></Relationships>
</file>

<file path=ppt/slides/_rels/slide41.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47.xml"/></Relationships>
</file>

<file path=ppt/slides/_rels/slide42.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package" Target="../embeddings/Microsoft_Office_Word___7.docx"/><Relationship Id="rId5" Type="http://schemas.openxmlformats.org/officeDocument/2006/relationships/slide" Target="slide47.xml"/><Relationship Id="rId4" Type="http://schemas.openxmlformats.org/officeDocument/2006/relationships/slide" Target="slide28.xml"/></Relationships>
</file>

<file path=ppt/slides/_rels/slide43.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47.xml"/></Relationships>
</file>

<file path=ppt/slides/_rels/slide44.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47.xml"/></Relationships>
</file>

<file path=ppt/slides/_rels/slide45.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47.xml"/></Relationships>
</file>

<file path=ppt/slides/_rels/slide46.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47.xml"/></Relationships>
</file>

<file path=ppt/slides/_rels/slide4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47.xml"/></Relationships>
</file>

<file path=ppt/slides/_rels/slide48.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47.xml"/></Relationships>
</file>

<file path=ppt/slides/_rels/slide49.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47.xml"/></Relationships>
</file>

<file path=ppt/slides/_rels/slide5.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47.xml"/></Relationships>
</file>

<file path=ppt/slides/_rels/slide50.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47.xml"/></Relationships>
</file>

<file path=ppt/slides/_rels/slide51.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7.jpeg"/><Relationship Id="rId4" Type="http://schemas.openxmlformats.org/officeDocument/2006/relationships/slide" Target="slide47.xml"/></Relationships>
</file>

<file path=ppt/slides/_rels/slide52.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47.xml"/></Relationships>
</file>

<file path=ppt/slides/_rels/slide53.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47.xml"/></Relationships>
</file>

<file path=ppt/slides/_rels/slide54.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47.xml"/></Relationships>
</file>

<file path=ppt/slides/_rels/slide55.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47.xml"/></Relationships>
</file>

<file path=ppt/slides/_rels/slide56.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slide" Target="slide47.xml"/></Relationships>
</file>

<file path=ppt/slides/_rels/slide5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47.xml"/></Relationships>
</file>

<file path=ppt/slides/_rels/slide58.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47.xml"/></Relationships>
</file>

<file path=ppt/slides/_rels/slide59.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47.xml"/></Relationships>
</file>

<file path=ppt/slides/_rels/slide6.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47.xml"/></Relationships>
</file>

<file path=ppt/slides/_rels/slide60.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47.xml"/></Relationships>
</file>

<file path=ppt/slides/_rels/slide61.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47.xml"/></Relationships>
</file>

<file path=ppt/slides/_rels/slide62.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47.xml"/></Relationships>
</file>

<file path=ppt/slides/_rels/slide63.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package" Target="../embeddings/Microsoft_Office_Word___8.docx"/><Relationship Id="rId5" Type="http://schemas.openxmlformats.org/officeDocument/2006/relationships/slide" Target="slide47.xml"/><Relationship Id="rId4" Type="http://schemas.openxmlformats.org/officeDocument/2006/relationships/slide" Target="slide28.xml"/></Relationships>
</file>

<file path=ppt/slides/_rels/slide64.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package" Target="../embeddings/Microsoft_Office_Word___9.docx"/><Relationship Id="rId5" Type="http://schemas.openxmlformats.org/officeDocument/2006/relationships/slide" Target="slide47.xml"/><Relationship Id="rId4" Type="http://schemas.openxmlformats.org/officeDocument/2006/relationships/slide" Target="slide28.xml"/></Relationships>
</file>

<file path=ppt/slides/_rels/slide65.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1.jpeg"/><Relationship Id="rId4" Type="http://schemas.openxmlformats.org/officeDocument/2006/relationships/slide" Target="slide47.xml"/></Relationships>
</file>

<file path=ppt/slides/_rels/slide66.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47.xml"/></Relationships>
</file>

<file path=ppt/slides/_rels/slide6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47.xml"/></Relationships>
</file>

<file path=ppt/slides/_rels/slide68.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47.xml"/></Relationships>
</file>

<file path=ppt/slides/_rels/slide69.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47.xml"/></Relationships>
</file>

<file path=ppt/slides/_rels/slide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47.xml"/></Relationships>
</file>

<file path=ppt/slides/_rels/slide70.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47.xml"/></Relationships>
</file>

<file path=ppt/slides/_rels/slide71.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47.xml"/></Relationships>
</file>

<file path=ppt/slides/_rels/slide72.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47.xml"/></Relationships>
</file>

<file path=ppt/slides/_rels/slide8.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47.xml"/></Relationships>
</file>

<file path=ppt/slides/_rels/slide9.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4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2248287" y="626146"/>
            <a:ext cx="4647426"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2010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年高考全国卷考情</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一览表</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812984336"/>
              </p:ext>
            </p:extLst>
          </p:nvPr>
        </p:nvGraphicFramePr>
        <p:xfrm>
          <a:off x="508000" y="1159615"/>
          <a:ext cx="8128000" cy="5797777"/>
        </p:xfrm>
        <a:graphic>
          <a:graphicData uri="http://schemas.openxmlformats.org/presentationml/2006/ole">
            <p:oleObj spid="_x0000_s33796" name="文档" r:id="rId3" imgW="3947694" imgH="2816741" progId="Word.Document.12">
              <p:embed/>
            </p:oleObj>
          </a:graphicData>
        </a:graphic>
      </p:graphicFrame>
    </p:spTree>
    <p:extLst>
      <p:ext uri="{BB962C8B-B14F-4D97-AF65-F5344CB8AC3E}">
        <p14:creationId xmlns:p14="http://schemas.microsoft.com/office/powerpoint/2010/main" xmlns="" val="1036473714"/>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5"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21460"/>
            <a:ext cx="8128000" cy="583961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1,27,4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)1688</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英国议会迎立荷兰执政威廉为国王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并拥立他的妻子玛丽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詹姆士二世的女儿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为女王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目的</a:t>
            </a:r>
            <a:r>
              <a:rPr lang="zh-CN" altLang="zh-CN" sz="2200" smtClean="0">
                <a:solidFill>
                  <a:srgbClr val="000000"/>
                </a:solidFill>
                <a:latin typeface="Times New Roman" panose="02020603050405020304" pitchFamily="18" charset="0"/>
                <a:cs typeface="Times New Roman" panose="02020603050405020304" pitchFamily="18" charset="0"/>
              </a:rPr>
              <a:t>是</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加强英国与荷兰的友好关系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否定王位世袭男性优先原则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通过双王相互牵制防止独裁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为光荣革命披上合法的外衣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effectLst/>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本题主要考查考生获取和解读信息的能力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以及准确、综合运用所学知识分析、解决历史问题的能力。</a:t>
            </a:r>
            <a:r>
              <a:rPr lang="en-US" altLang="zh-CN" sz="2200">
                <a:solidFill>
                  <a:srgbClr val="000000"/>
                </a:solidFill>
                <a:latin typeface="Times New Roman" panose="02020603050405020304" pitchFamily="18" charset="0"/>
                <a:cs typeface="Times New Roman" panose="02020603050405020304" pitchFamily="18" charset="0"/>
              </a:rPr>
              <a:t>1688</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英国资产阶级和新贵族发动了推翻詹姆士二世统治的宫廷政变。这场政变没有发生流血冲突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因此历史学家将其称为光荣革命。而在政变后迎立詹姆士二世的女儿和女婿为王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旨在表明王室传承的连续性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目的是为这次宫廷政变披上合法的外衣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项符合题意。其他三项表述均错误。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442962283"/>
              </p:ext>
            </p:extLst>
          </p:nvPr>
        </p:nvGraphicFramePr>
        <p:xfrm>
          <a:off x="1365304" y="1628800"/>
          <a:ext cx="1795462" cy="534988"/>
        </p:xfrm>
        <a:graphic>
          <a:graphicData uri="http://schemas.openxmlformats.org/presentationml/2006/ole">
            <p:oleObj spid="_x0000_s3075" name="文档" r:id="rId6" imgW="854704" imgH="254889" progId="Word.Document.12">
              <p:embed/>
            </p:oleObj>
          </a:graphicData>
        </a:graphic>
      </p:graphicFrame>
      <p:pic>
        <p:nvPicPr>
          <p:cNvPr id="7" name="图片 6"/>
          <p:cNvPicPr>
            <a:picLocks noChangeAspect="1"/>
          </p:cNvPicPr>
          <p:nvPr/>
        </p:nvPicPr>
        <p:blipFill>
          <a:blip r:embed="rId7"/>
          <a:stretch>
            <a:fillRect/>
          </a:stretch>
        </p:blipFill>
        <p:spPr>
          <a:xfrm>
            <a:off x="839481" y="1715706"/>
            <a:ext cx="359637" cy="361175"/>
          </a:xfrm>
          <a:prstGeom prst="rect">
            <a:avLst/>
          </a:prstGeom>
        </p:spPr>
      </p:pic>
    </p:spTree>
    <p:extLst>
      <p:ext uri="{BB962C8B-B14F-4D97-AF65-F5344CB8AC3E}">
        <p14:creationId xmlns:p14="http://schemas.microsoft.com/office/powerpoint/2010/main" xmlns="" val="87942863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6" end="6"/>
                                            </p:txEl>
                                          </p:spTgt>
                                        </p:tgtEl>
                                        <p:attrNameLst>
                                          <p:attrName>style.visibility</p:attrName>
                                        </p:attrNameLst>
                                      </p:cBhvr>
                                      <p:to>
                                        <p:strVal val="visible"/>
                                      </p:to>
                                    </p:set>
                                    <p:animEffect transition="in" filter="wipe(down)">
                                      <p:cBhvr>
                                        <p:cTn id="12"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2146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,11,2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)1811</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英国政府准备对美战争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派人拿着议会批准的</a:t>
            </a:r>
            <a:r>
              <a:rPr lang="en-US" altLang="zh-CN" sz="2200">
                <a:solidFill>
                  <a:srgbClr val="000000"/>
                </a:solidFill>
                <a:latin typeface="Times New Roman" panose="02020603050405020304" pitchFamily="18" charset="0"/>
                <a:cs typeface="Times New Roman" panose="02020603050405020304" pitchFamily="18" charset="0"/>
              </a:rPr>
              <a:t>100</a:t>
            </a:r>
            <a:r>
              <a:rPr lang="zh-CN" altLang="zh-CN" sz="2200">
                <a:solidFill>
                  <a:srgbClr val="000000"/>
                </a:solidFill>
                <a:latin typeface="Times New Roman" panose="02020603050405020304" pitchFamily="18" charset="0"/>
                <a:cs typeface="Times New Roman" panose="02020603050405020304" pitchFamily="18" charset="0"/>
              </a:rPr>
              <a:t>万英镑军费的批文前往英格兰银行要求预付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银行审计长发现上面未盖国王印章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拒绝支付。此事反映出当时英国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议会不能支配政府财政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国王掌控实权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银行担心政府违约失信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宪政制度确立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本题考查对君主立宪制的理解。在英国君主立宪制中虽然国王是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统而不治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的虚君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但国王是国家的象征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按照宪法规定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批文没有加盖国王的印章是不合法的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所以才会出现银行审计长发现未盖国王印章而拒绝支付的现象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项。由议会批准军费可知</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世纪英国确立责任制内阁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国王成为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统而不治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的虚君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项与事实不符。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1185485" y="2132856"/>
            <a:ext cx="359637" cy="361175"/>
          </a:xfrm>
          <a:prstGeom prst="rect">
            <a:avLst/>
          </a:prstGeom>
        </p:spPr>
      </p:pic>
    </p:spTree>
    <p:extLst>
      <p:ext uri="{BB962C8B-B14F-4D97-AF65-F5344CB8AC3E}">
        <p14:creationId xmlns:p14="http://schemas.microsoft.com/office/powerpoint/2010/main" xmlns="" val="425890409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10"/>
          <p:cNvSpPr>
            <a:spLocks noChangeAspect="1"/>
          </p:cNvSpPr>
          <p:nvPr/>
        </p:nvSpPr>
        <p:spPr>
          <a:xfrm>
            <a:off x="508000" y="685406"/>
            <a:ext cx="8024440" cy="5741187"/>
          </a:xfrm>
          <a:prstGeom prst="rect">
            <a:avLst/>
          </a:prstGeom>
        </p:spPr>
        <p:txBody>
          <a:bodyPr wrap="square">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8</a:t>
            </a:r>
            <a:r>
              <a:rPr lang="en-US" altLang="zh-CN" sz="2200">
                <a:solidFill>
                  <a:srgbClr val="000000"/>
                </a:solidFill>
                <a:cs typeface="Times New Roman" panose="02020603050405020304" pitchFamily="18" charset="0"/>
              </a:rPr>
              <a:t>.(2013·</a:t>
            </a:r>
            <a:r>
              <a:rPr lang="zh-CN" altLang="en-US" sz="2200">
                <a:solidFill>
                  <a:srgbClr val="000000"/>
                </a:solidFill>
                <a:latin typeface="NEU-BZ-S92" charset="-122"/>
                <a:ea typeface="方正宋黑_GBK" panose="03000509000000000000" pitchFamily="65" charset="-122"/>
                <a:cs typeface="Times New Roman" panose="02020603050405020304" pitchFamily="18" charset="0"/>
              </a:rPr>
              <a:t>江苏</a:t>
            </a:r>
            <a:r>
              <a:rPr lang="en-US" altLang="zh-CN" sz="2200">
                <a:solidFill>
                  <a:srgbClr val="000000"/>
                </a:solidFill>
                <a:cs typeface="Times New Roman" panose="02020603050405020304" pitchFamily="18" charset="0"/>
              </a:rPr>
              <a:t>,16,3</a:t>
            </a:r>
            <a:r>
              <a:rPr lang="zh-CN" altLang="en-US" sz="2200">
                <a:solidFill>
                  <a:srgbClr val="000000"/>
                </a:solidFill>
                <a:latin typeface="NEU-BZ-S92" charset="-12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charset="-122"/>
                <a:ea typeface="方正宋黑_GBK" panose="03000509000000000000" pitchFamily="65" charset="-122"/>
                <a:cs typeface="Times New Roman" panose="02020603050405020304" pitchFamily="18" charset="0"/>
              </a:rPr>
              <a:t>难度</a:t>
            </a:r>
            <a:r>
              <a:rPr lang="zh-CN" altLang="en-US" sz="2200">
                <a:solidFill>
                  <a:srgbClr val="FF00FF"/>
                </a:solidFill>
                <a:ea typeface="NEU-BZ-S92"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工业革命改变了英国的社会结构</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经济的持续增长造成中等阶级与工人阶级力量的壮大</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贵族、大地主的地位与经济实力都大为下降了</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但他们仍把持政治权力</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造成权力分配与社会力量对比高度脱节的状态。</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为了解决</a:t>
            </a:r>
            <a:r>
              <a:rPr lang="zh-CN" altLang="en-US" sz="2200" smtClean="0">
                <a:solidFill>
                  <a:srgbClr val="000000"/>
                </a:solidFill>
                <a:latin typeface="宋体" panose="02010600030101010101" pitchFamily="2" charset="-122"/>
                <a:cs typeface="Times New Roman" panose="02020603050405020304" pitchFamily="18" charset="0"/>
              </a:rPr>
              <a:t>这种</a:t>
            </a:r>
            <a:endParaRPr lang="en-US" altLang="zh-CN" sz="2200" smtClean="0">
              <a:solidFill>
                <a:srgbClr val="000000"/>
              </a:solidFill>
              <a:latin typeface="宋体" panose="02010600030101010101" pitchFamily="2"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smtClean="0">
                <a:solidFill>
                  <a:srgbClr val="000000"/>
                </a:solidFill>
                <a:cs typeface="Times New Roman" panose="02020603050405020304" pitchFamily="18" charset="0"/>
              </a:rPr>
              <a:t>“</a:t>
            </a:r>
            <a:r>
              <a:rPr lang="zh-CN" altLang="en-US" sz="2200" smtClean="0">
                <a:solidFill>
                  <a:srgbClr val="000000"/>
                </a:solidFill>
                <a:latin typeface="宋体" panose="02010600030101010101" pitchFamily="2" charset="-122"/>
                <a:cs typeface="Times New Roman" panose="02020603050405020304" pitchFamily="18" charset="0"/>
              </a:rPr>
              <a:t>状态</a:t>
            </a:r>
            <a:r>
              <a:rPr lang="zh-CN" altLang="en-US" sz="2200" smtClean="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英国在政治上</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D</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发动光荣革命</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与新贵族阶层妥协</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颁布</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权利法案</a:t>
            </a:r>
            <a:r>
              <a:rPr lang="en-US" altLang="zh-CN" sz="2200">
                <a:solidFill>
                  <a:srgbClr val="000000"/>
                </a:solidFill>
                <a:latin typeface="宋体" panose="02010600030101010101" pitchFamily="2"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确立了议会主权</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建立内阁机构</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限制国王的行政权</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改革议会制度</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中等阶级更多参政</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本题考查解读材料信息的能力。从材料信息看</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工业革命使英国工业资产阶级的经济力量大大增强</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但经济实力严重削弱的贵族、大地主仍然掌握着政权</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为了改变这种状况</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英国在</a:t>
            </a:r>
            <a:r>
              <a:rPr lang="en-US" altLang="zh-CN" sz="2200">
                <a:solidFill>
                  <a:srgbClr val="000000"/>
                </a:solidFill>
                <a:cs typeface="Times New Roman" panose="02020603050405020304" pitchFamily="18" charset="0"/>
              </a:rPr>
              <a:t>1832</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年进行了议会改革</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使工业资产阶级取得了更多的政治权利</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故选</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三项都是发生在工业革命前的事件</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均排除。</a:t>
            </a:r>
            <a:endParaRPr lang="zh-CN" altLang="en-US" sz="2200"/>
          </a:p>
        </p:txBody>
      </p:sp>
      <p:pic>
        <p:nvPicPr>
          <p:cNvPr id="3" name="图片 2"/>
          <p:cNvPicPr>
            <a:picLocks noChangeAspect="1"/>
          </p:cNvPicPr>
          <p:nvPr/>
        </p:nvPicPr>
        <p:blipFill>
          <a:blip r:embed="rId2"/>
          <a:stretch>
            <a:fillRect/>
          </a:stretch>
        </p:blipFill>
        <p:spPr>
          <a:xfrm>
            <a:off x="3779912" y="2348880"/>
            <a:ext cx="359637" cy="361175"/>
          </a:xfrm>
          <a:prstGeom prst="rect">
            <a:avLst/>
          </a:prstGeom>
        </p:spPr>
      </p:pic>
    </p:spTree>
    <p:extLst>
      <p:ext uri="{BB962C8B-B14F-4D97-AF65-F5344CB8AC3E}">
        <p14:creationId xmlns:p14="http://schemas.microsoft.com/office/powerpoint/2010/main" xmlns="" val="370153269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xEl>
                                              <p:pRg st="6" end="6"/>
                                            </p:txEl>
                                          </p:spTgt>
                                        </p:tgtEl>
                                        <p:attrNameLst>
                                          <p:attrName>style.visibility</p:attrName>
                                        </p:attrNameLst>
                                      </p:cBhvr>
                                      <p:to>
                                        <p:strVal val="visible"/>
                                      </p:to>
                                    </p:set>
                                    <p:animEffect transition="in" filter="wipe(down)">
                                      <p:cBhvr>
                                        <p:cTn id="12" dur="500"/>
                                        <p:tgtEl>
                                          <p:spTgt spid="1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43091"/>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,11,2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)1841</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英国辉格党政府首相墨尔本在一次内阁会议上就阁员之间的意见分歧表态说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我实际上不在乎哪一个好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我在乎的是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不管我们对外说什么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我们要说同样的话。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后因托利党在议会选举中获得多数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墨尔本内阁辞职。这反映出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当时</a:t>
            </a:r>
            <a:r>
              <a:rPr lang="zh-CN" altLang="zh-CN" sz="2200" smtClean="0">
                <a:solidFill>
                  <a:srgbClr val="000000"/>
                </a:solidFill>
                <a:latin typeface="Times New Roman" panose="02020603050405020304" pitchFamily="18" charset="0"/>
                <a:cs typeface="Times New Roman" panose="02020603050405020304" pitchFamily="18" charset="0"/>
              </a:rPr>
              <a:t>英国</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内部意见一致是内阁制主要原则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首相与普通阁员享有平等权力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内阁集体责任制基本成形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政党之间的斗争决定内阁政策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题干强调的是内阁成员对外意见要一致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英国责任内阁的首脑是首相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内阁成员是由首相任命的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他们之间的权力不平等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题干中墨尔本要求阁员对外保持一致及内阁集体辞职体现了内阁成员集体负责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在大政方针上保持一致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并与首相共进退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故英国责任制内阁基本形成</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政党之争对内阁有一定的影响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但是并不能决定内阁的政策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2627784" y="2348880"/>
            <a:ext cx="359637" cy="361175"/>
          </a:xfrm>
          <a:prstGeom prst="rect">
            <a:avLst/>
          </a:prstGeom>
        </p:spPr>
      </p:pic>
    </p:spTree>
    <p:extLst>
      <p:ext uri="{BB962C8B-B14F-4D97-AF65-F5344CB8AC3E}">
        <p14:creationId xmlns:p14="http://schemas.microsoft.com/office/powerpoint/2010/main" xmlns="" val="163906594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2146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,21,4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光荣革命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后的一系列法令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规定了国王不得违反某些法规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但对国王可以行使的权力却未明确规定。结合所学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国王仍保留的权力是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筹集税款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干预立法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招募军队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任命大臣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光荣革命后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英国通过《权利法案》对国王的权力进行了一系列限制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规定了国王不经议会同意不能制定或终止任何法律的效力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不经议会同意不能征税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不经议会同意不能建立常备军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人民应享有选举议会议员的自由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议会享有辩论的自由等。但国王继续保留了许多重要权力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如决策权、行政管理权、大臣任免权等。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三项都在不得违反的规定之内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项是英王继续保留的权力之一。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5148064" y="1700808"/>
            <a:ext cx="359637" cy="361175"/>
          </a:xfrm>
          <a:prstGeom prst="rect">
            <a:avLst/>
          </a:prstGeom>
        </p:spPr>
      </p:pic>
    </p:spTree>
    <p:extLst>
      <p:ext uri="{BB962C8B-B14F-4D97-AF65-F5344CB8AC3E}">
        <p14:creationId xmlns:p14="http://schemas.microsoft.com/office/powerpoint/2010/main" xmlns="" val="121781400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,15,3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安妮女王没有子嗣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她去世后王位就要复归詹姆士二世及其世系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光荣革命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的成果将要功亏一篑。因此</a:t>
            </a:r>
            <a:r>
              <a:rPr lang="en-US" altLang="zh-CN" sz="2200">
                <a:solidFill>
                  <a:srgbClr val="000000"/>
                </a:solidFill>
                <a:latin typeface="Times New Roman" panose="02020603050405020304" pitchFamily="18" charset="0"/>
                <a:cs typeface="Times New Roman" panose="02020603050405020304" pitchFamily="18" charset="0"/>
              </a:rPr>
              <a:t>,1701</a:t>
            </a:r>
            <a:r>
              <a:rPr lang="zh-CN" altLang="zh-CN" sz="2200">
                <a:solidFill>
                  <a:srgbClr val="000000"/>
                </a:solidFill>
                <a:latin typeface="Times New Roman" panose="02020603050405020304" pitchFamily="18" charset="0"/>
                <a:cs typeface="Times New Roman" panose="02020603050405020304" pitchFamily="18" charset="0"/>
              </a:rPr>
              <a:t>年英国通过法律规定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安妮去世后王位将转入詹姆士二世的德意志表亲索菲亚手中。此举体现了英国政体的本质特点是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以和平方式过渡政权</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完善王位继承制度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深受欧洲大陆王室影响</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议会权力高于王权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本题的关键词是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本质特点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。从材料信息看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在选择王位继承人方面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英国注重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法律规定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而创立法律的权力归议会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这说明议会权力高于王权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三项属于英国政体演变的特点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但不是其本质特点。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839481" y="2564904"/>
            <a:ext cx="359637" cy="361175"/>
          </a:xfrm>
          <a:prstGeom prst="rect">
            <a:avLst/>
          </a:prstGeom>
        </p:spPr>
      </p:pic>
    </p:spTree>
    <p:extLst>
      <p:ext uri="{BB962C8B-B14F-4D97-AF65-F5344CB8AC3E}">
        <p14:creationId xmlns:p14="http://schemas.microsoft.com/office/powerpoint/2010/main" xmlns="" val="32902882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834377"/>
            <a:ext cx="8168456" cy="4154984"/>
          </a:xfrm>
          <a:prstGeom prst="rect">
            <a:avLst/>
          </a:prstGeom>
        </p:spPr>
        <p:txBody>
          <a:bodyPr wrap="square">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12</a:t>
            </a:r>
            <a:r>
              <a:rPr lang="en-US" altLang="zh-CN" sz="2200">
                <a:solidFill>
                  <a:srgbClr val="000000"/>
                </a:solidFill>
                <a:cs typeface="Times New Roman" panose="02020603050405020304" pitchFamily="18" charset="0"/>
              </a:rPr>
              <a:t>.(2010·</a:t>
            </a:r>
            <a:r>
              <a:rPr lang="zh-CN" altLang="en-US" sz="2200">
                <a:solidFill>
                  <a:srgbClr val="000000"/>
                </a:solidFill>
                <a:latin typeface="NEU-BZ-S92"/>
                <a:ea typeface="方正宋黑_GBK" panose="03000509000000000000" pitchFamily="65" charset="-122"/>
                <a:cs typeface="Times New Roman" panose="02020603050405020304" pitchFamily="18" charset="0"/>
              </a:rPr>
              <a:t>山东</a:t>
            </a:r>
            <a:r>
              <a:rPr lang="en-US" altLang="zh-CN" sz="2200">
                <a:solidFill>
                  <a:srgbClr val="000000"/>
                </a:solidFill>
                <a:cs typeface="Times New Roman" panose="02020603050405020304" pitchFamily="18" charset="0"/>
              </a:rPr>
              <a:t>,15,4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)1688</a:t>
            </a:r>
            <a:r>
              <a:rPr lang="zh-CN" altLang="en-US" sz="2200">
                <a:solidFill>
                  <a:srgbClr val="000000"/>
                </a:solidFill>
                <a:latin typeface="宋体" panose="02010600030101010101" pitchFamily="2" charset="-122"/>
                <a:cs typeface="Times New Roman" panose="02020603050405020304" pitchFamily="18" charset="0"/>
              </a:rPr>
              <a:t>年</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一群英国贵族说</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改变晚宴规则的时候到了</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坐在桌前的人们该被换掉了</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但不是通过流血的</a:t>
            </a:r>
            <a:r>
              <a:rPr lang="zh-CN" altLang="en-US" sz="2200" smtClean="0">
                <a:solidFill>
                  <a:srgbClr val="000000"/>
                </a:solidFill>
                <a:latin typeface="宋体" panose="02010600030101010101" pitchFamily="2" charset="-122"/>
                <a:cs typeface="Times New Roman" panose="02020603050405020304" pitchFamily="18" charset="0"/>
              </a:rPr>
              <a:t>方</a:t>
            </a:r>
            <a:endParaRPr lang="en-US" altLang="zh-CN" sz="2200" smtClean="0">
              <a:solidFill>
                <a:srgbClr val="000000"/>
              </a:solidFill>
              <a:latin typeface="宋体" panose="02010600030101010101" pitchFamily="2"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smtClean="0">
                <a:solidFill>
                  <a:srgbClr val="000000"/>
                </a:solidFill>
                <a:latin typeface="宋体" panose="02010600030101010101" pitchFamily="2" charset="-122"/>
                <a:cs typeface="Times New Roman" panose="02020603050405020304" pitchFamily="18" charset="0"/>
              </a:rPr>
              <a:t>式</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。按照他们的方式</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英国</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A</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结束了王权</a:t>
            </a:r>
            <a:r>
              <a:rPr lang="zh-CN" altLang="en-US" sz="2200" smtClean="0">
                <a:solidFill>
                  <a:srgbClr val="000000"/>
                </a:solidFill>
                <a:latin typeface="宋体" panose="02010600030101010101" pitchFamily="2" charset="-122"/>
                <a:cs typeface="Times New Roman" panose="02020603050405020304" pitchFamily="18" charset="0"/>
              </a:rPr>
              <a:t>专制     </a:t>
            </a:r>
            <a:r>
              <a:rPr lang="en-US" altLang="zh-CN" sz="2200" smtClean="0">
                <a:solidFill>
                  <a:srgbClr val="000000"/>
                </a:solidFill>
                <a:cs typeface="Times New Roman" panose="02020603050405020304" pitchFamily="18" charset="0"/>
              </a:rPr>
              <a:t>B</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君权收归议会执掌</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建立了责任内阁</a:t>
            </a:r>
            <a:r>
              <a:rPr lang="zh-CN" altLang="en-US" sz="2200" smtClean="0">
                <a:solidFill>
                  <a:srgbClr val="000000"/>
                </a:solidFill>
                <a:latin typeface="宋体" panose="02010600030101010101" pitchFamily="2" charset="-122"/>
                <a:cs typeface="Times New Roman" panose="02020603050405020304" pitchFamily="18" charset="0"/>
              </a:rPr>
              <a:t>制</a:t>
            </a:r>
            <a:r>
              <a:rPr lang="zh-CN" altLang="en-US" sz="2200" smtClean="0"/>
              <a:t>      </a:t>
            </a:r>
            <a:r>
              <a:rPr lang="en-US" altLang="zh-CN" sz="2200" smtClean="0">
                <a:solidFill>
                  <a:srgbClr val="000000"/>
                </a:solidFill>
                <a:cs typeface="Times New Roman" panose="02020603050405020304" pitchFamily="18" charset="0"/>
              </a:rPr>
              <a:t>D</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下层人民的权利得以保障</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本题的关键词是</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1688</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1688</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英国发生了光荣革命</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确立了资产阶级和新贵族的统治</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结束了王权专制</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项正确</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光荣革命后</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国王仍然掌握着行政权</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君主的权力并没有完全收归议会</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排除</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到</a:t>
            </a:r>
            <a:r>
              <a:rPr lang="en-US" altLang="zh-CN" sz="2200">
                <a:solidFill>
                  <a:srgbClr val="000000"/>
                </a:solidFill>
                <a:cs typeface="Times New Roman" panose="02020603050405020304" pitchFamily="18" charset="0"/>
              </a:rPr>
              <a:t>18</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世纪中期英国才逐渐形成了责任内阁制</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排除</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下层人民的权利得以保障</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与史实不符</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排除</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endParaRPr lang="zh-CN" altLang="en-US" sz="2200"/>
          </a:p>
        </p:txBody>
      </p:sp>
      <p:sp>
        <p:nvSpPr>
          <p:cNvPr id="7" name="矩形 6"/>
          <p:cNvSpPr>
            <a:spLocks noChangeAspect="1"/>
          </p:cNvSpPr>
          <p:nvPr/>
        </p:nvSpPr>
        <p:spPr>
          <a:xfrm>
            <a:off x="508000" y="4926184"/>
            <a:ext cx="8128000" cy="131112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《权利法案》</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颁布后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王权受到限制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议会权力至上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成为英国代议制的核心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英国实现了从专制到民主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从人治到法治的转变。解题时需要结合光荣革命前后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国王与议会权力的变化来分析。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解题指导.eps" descr="id:2147495801;FounderCES"/>
          <p:cNvPicPr/>
          <p:nvPr/>
        </p:nvPicPr>
        <p:blipFill>
          <a:blip r:embed="rId5"/>
          <a:stretch>
            <a:fillRect/>
          </a:stretch>
        </p:blipFill>
        <p:spPr>
          <a:xfrm>
            <a:off x="696420" y="4978139"/>
            <a:ext cx="995710" cy="317353"/>
          </a:xfrm>
          <a:prstGeom prst="rect">
            <a:avLst/>
          </a:prstGeom>
        </p:spPr>
      </p:pic>
      <p:pic>
        <p:nvPicPr>
          <p:cNvPr id="9" name="图片 8"/>
          <p:cNvPicPr>
            <a:picLocks noChangeAspect="1"/>
          </p:cNvPicPr>
          <p:nvPr/>
        </p:nvPicPr>
        <p:blipFill>
          <a:blip r:embed="rId6"/>
          <a:stretch>
            <a:fillRect/>
          </a:stretch>
        </p:blipFill>
        <p:spPr>
          <a:xfrm>
            <a:off x="4392181" y="1772816"/>
            <a:ext cx="359637" cy="361175"/>
          </a:xfrm>
          <a:prstGeom prst="rect">
            <a:avLst/>
          </a:prstGeom>
        </p:spPr>
      </p:pic>
    </p:spTree>
    <p:extLst>
      <p:ext uri="{BB962C8B-B14F-4D97-AF65-F5344CB8AC3E}">
        <p14:creationId xmlns:p14="http://schemas.microsoft.com/office/powerpoint/2010/main" xmlns="" val="1482594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4" end="4"/>
                                            </p:txEl>
                                          </p:spTgt>
                                        </p:tgtEl>
                                        <p:attrNameLst>
                                          <p:attrName>style.visibility</p:attrName>
                                        </p:attrNameLst>
                                      </p:cBhvr>
                                      <p:to>
                                        <p:strVal val="visible"/>
                                      </p:to>
                                    </p:set>
                                    <p:animEffect transition="in" filter="wipe(down)">
                                      <p:cBhvr>
                                        <p:cTn id="12" dur="500"/>
                                        <p:tgtEl>
                                          <p:spTgt spid="6">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par>
                                <p:cTn id="18" presetID="22" presetClass="entr" presetSubtype="4"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5"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7" name="矩形 6"/>
          <p:cNvSpPr>
            <a:spLocks noChangeAspect="1"/>
          </p:cNvSpPr>
          <p:nvPr/>
        </p:nvSpPr>
        <p:spPr>
          <a:xfrm>
            <a:off x="508000" y="764704"/>
            <a:ext cx="8128000" cy="783420"/>
          </a:xfrm>
          <a:prstGeom prst="rect">
            <a:avLst/>
          </a:prstGeom>
        </p:spPr>
        <p:txBody>
          <a:bodyPr>
            <a:spAutoFit/>
          </a:bodyPr>
          <a:lstStyle/>
          <a:p>
            <a:pPr>
              <a:lnSpc>
                <a:spcPts val="28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13</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2,41,12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世界近代史教材目录对比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节选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1406826279"/>
              </p:ext>
            </p:extLst>
          </p:nvPr>
        </p:nvGraphicFramePr>
        <p:xfrm>
          <a:off x="1392367" y="1515172"/>
          <a:ext cx="6131961" cy="5586236"/>
        </p:xfrm>
        <a:graphic>
          <a:graphicData uri="http://schemas.openxmlformats.org/presentationml/2006/ole">
            <p:oleObj spid="_x0000_s17411" name="文档" r:id="rId6" imgW="3923933" imgH="3575288" progId="Word.Document.12">
              <p:embed/>
            </p:oleObj>
          </a:graphicData>
        </a:graphic>
      </p:graphicFrame>
    </p:spTree>
    <p:extLst>
      <p:ext uri="{BB962C8B-B14F-4D97-AF65-F5344CB8AC3E}">
        <p14:creationId xmlns:p14="http://schemas.microsoft.com/office/powerpoint/2010/main" xmlns="" val="108952979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8"/>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比较两份目录并结合所学知识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指出其中一处不同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并分析出现这种不同的原因。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所指出的不同之处明确清楚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原因可从一个或多个角度进行分析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合理充分。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示例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不同之处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世界近代史开端不同。目录</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17</a:t>
            </a:r>
            <a:r>
              <a:rPr lang="zh-CN" altLang="zh-CN" sz="2200">
                <a:solidFill>
                  <a:srgbClr val="000000"/>
                </a:solidFill>
                <a:latin typeface="Times New Roman" panose="02020603050405020304" pitchFamily="18" charset="0"/>
                <a:cs typeface="Times New Roman" panose="02020603050405020304" pitchFamily="18" charset="0"/>
              </a:rPr>
              <a:t>世纪英国资产阶级革命为开端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目录</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cs typeface="Times New Roman" panose="02020603050405020304" pitchFamily="18" charset="0"/>
              </a:rPr>
              <a:t>世纪为开端。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原因分析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从教材出版时代角度分析。目录</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编于</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cs typeface="Times New Roman" panose="02020603050405020304" pitchFamily="18" charset="0"/>
              </a:rPr>
              <a:t>年代初的中国。当时正处于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文化大革命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历史研究和教学重视革命和阶级斗争的历史主导作用。这种对世界近代史开端的认识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反映了当时时代的特征。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目录</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编于改革开放之后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思想领域拨乱反正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与外部世界的交流增多。历史研究的视野更加开阔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从更宏观的角度认识世界近代史开端。目录</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反映了</a:t>
            </a:r>
            <a:r>
              <a:rPr lang="en-US" altLang="zh-CN" sz="2200">
                <a:solidFill>
                  <a:srgbClr val="000000"/>
                </a:solidFill>
                <a:latin typeface="Times New Roman" panose="02020603050405020304" pitchFamily="18" charset="0"/>
                <a:cs typeface="Times New Roman" panose="02020603050405020304" pitchFamily="18" charset="0"/>
              </a:rPr>
              <a:t>21</a:t>
            </a:r>
            <a:r>
              <a:rPr lang="zh-CN" altLang="zh-CN" sz="2200">
                <a:solidFill>
                  <a:srgbClr val="000000"/>
                </a:solidFill>
                <a:latin typeface="Times New Roman" panose="02020603050405020304" pitchFamily="18" charset="0"/>
                <a:cs typeface="Times New Roman" panose="02020603050405020304" pitchFamily="18" charset="0"/>
              </a:rPr>
              <a:t>世纪初中国史学界的认识水平。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1341211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wipe(down)">
                                      <p:cBhvr>
                                        <p:cTn id="7" dur="500"/>
                                        <p:tgtEl>
                                          <p:spTgt spid="9">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9">
                                            <p:txEl>
                                              <p:pRg st="2" end="2"/>
                                            </p:txEl>
                                          </p:spTgt>
                                        </p:tgtEl>
                                        <p:attrNameLst>
                                          <p:attrName>style.visibility</p:attrName>
                                        </p:attrNameLst>
                                      </p:cBhvr>
                                      <p:to>
                                        <p:strVal val="visible"/>
                                      </p:to>
                                    </p:set>
                                    <p:animEffect transition="in" filter="wipe(down)">
                                      <p:cBhvr>
                                        <p:cTn id="10" dur="500"/>
                                        <p:tgtEl>
                                          <p:spTgt spid="9">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9">
                                            <p:txEl>
                                              <p:pRg st="3" end="3"/>
                                            </p:txEl>
                                          </p:spTgt>
                                        </p:tgtEl>
                                        <p:attrNameLst>
                                          <p:attrName>style.visibility</p:attrName>
                                        </p:attrNameLst>
                                      </p:cBhvr>
                                      <p:to>
                                        <p:strVal val="visible"/>
                                      </p:to>
                                    </p:set>
                                    <p:animEffect transition="in" filter="wipe(down)">
                                      <p:cBhvr>
                                        <p:cTn id="13" dur="500"/>
                                        <p:tgtEl>
                                          <p:spTgt spid="9">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9">
                                            <p:txEl>
                                              <p:pRg st="4" end="4"/>
                                            </p:txEl>
                                          </p:spTgt>
                                        </p:tgtEl>
                                        <p:attrNameLst>
                                          <p:attrName>style.visibility</p:attrName>
                                        </p:attrNameLst>
                                      </p:cBhvr>
                                      <p:to>
                                        <p:strVal val="visible"/>
                                      </p:to>
                                    </p:set>
                                    <p:animEffect transition="in" filter="wipe(down)">
                                      <p:cBhvr>
                                        <p:cTn id="16"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887289"/>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本题旨在考查发现问题、进行历史阐释并得出正确结论的能力。材料提供了两份世界近代史教材目录。节选的目录都是从第一章开始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这就把思考起点收拢到相对固定的历史区域之中。在这个区域内进行比较、思考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从中发现问题。按照题目要求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首先要对两份目录进行比较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而比较的过程就是发现问题的过程。所发现的问题</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既可以是相对宏观的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也可以是具体的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既可以涉及历史观念、史学理论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也可以是对具体历史事件的分析。发现问题之后就是对问题的分析与解释。题目要求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分析出现这种不同的原因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这是对历史阐释能力的集中检验和考查。根据所学知识分析出现不同的原因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要注意分析得合理充分。这里的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可以从两个方面理解</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一是比较全面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二是比较深入。在分析原因时要注意层次和程度。如从教材出版时代角度进行分析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首先指出目录</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编于</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年代初的中国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而这时正处于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文化大革命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这就概括</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4772011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684098427"/>
              </p:ext>
            </p:extLst>
          </p:nvPr>
        </p:nvGraphicFramePr>
        <p:xfrm>
          <a:off x="508000" y="1856216"/>
          <a:ext cx="8128000" cy="3399568"/>
        </p:xfrm>
        <a:graphic>
          <a:graphicData uri="http://schemas.openxmlformats.org/presentationml/2006/ole">
            <p:oleObj spid="_x0000_s34820" name="文档" r:id="rId3" imgW="4000258" imgH="1672980" progId="Word.Document.12">
              <p:embed/>
            </p:oleObj>
          </a:graphicData>
        </a:graphic>
      </p:graphicFrame>
    </p:spTree>
    <p:extLst>
      <p:ext uri="{BB962C8B-B14F-4D97-AF65-F5344CB8AC3E}">
        <p14:creationId xmlns:p14="http://schemas.microsoft.com/office/powerpoint/2010/main" xmlns="" val="3927049218"/>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了时代特征。之后分析时代特征对历史研究和教学的影响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当时中国史学界的历史研究和教学重视革命和阶级斗争的历史主导作用。作为时代特征的反映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在世界近代史开端的认识上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才会有目录</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的这种呈现。在对目录</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的分析上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也是循着同样的层次逻辑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时代特征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历史研究领域变化</a:t>
            </a:r>
            <a:r>
              <a:rPr lang="en-US" altLang="zh-CN" sz="2200">
                <a:solidFill>
                  <a:srgbClr val="000000"/>
                </a:solidFill>
                <a:latin typeface="Times New Roman" panose="02020603050405020304" pitchFamily="18" charset="0"/>
                <a:cs typeface="Times New Roman" panose="02020603050405020304" pitchFamily="18" charset="0"/>
              </a:rPr>
              <a:t>——21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世纪初中国史学界的水平。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410234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412776"/>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14</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安徽</a:t>
            </a:r>
            <a:r>
              <a:rPr lang="en-US" altLang="zh-CN" sz="2200">
                <a:solidFill>
                  <a:srgbClr val="000000"/>
                </a:solidFill>
                <a:latin typeface="Times New Roman" panose="02020603050405020304" pitchFamily="18" charset="0"/>
                <a:cs typeface="Times New Roman" panose="02020603050405020304" pitchFamily="18" charset="0"/>
              </a:rPr>
              <a:t>,36,26</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完成下列各题。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1649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英国国王查理一世在审判中被控诉为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对本届议会及其所代表的人民发动了叛逆和邪恶的战争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。查理一世拒绝答复这些指控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并在法庭上辩护道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我是你们的国王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你们法定的国王</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我拥有上帝对我的委任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这是出自古老的合法血缘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我绝不会背叛我的出身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绝不回答一个非法的新权威的提问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相对于这里担任我的所谓的审判者的人来说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我才真正地更能代表我的子民们的自由。</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布伦达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拉尔夫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刘易斯</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《君主制的历史》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661782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908720"/>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近代民主制度的建立和完善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不论在单个国家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还是在全世界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都经历了一个长期的、动荡的而又反复的过程。西方近代民主制度的重要目标之一在于废除政治强制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遵守政治生活和公共生活中共同的规则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以宪法规定的方式获取政治资源。一开始表现为思想家的构想。然后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政治家借助群众的力量将其细化为若干改造现行政治生活的要求。这种要求起初可能是温和的、建设性的、改良性的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以后却可能变得激进。再者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胜者或暂时胜者一方将其形式化、法律化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固定为一种永久性的、历史性的进步。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摘编自应克复《西方民主史》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依据材料一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概括查理一世所宣扬的观点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指出当时英国政治面临的焦点问题。</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运用所学知识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结合材料二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论述西方近代民主制度的建立和完善是一个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长期的、动荡的而又反复的过程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964639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君权神授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君权至上。焦点问题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国王与议会的关系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国王与法律的关系。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要求结合所学知识和材料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言之成理。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本题考查近代西方民主制度的发展。第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问材料一中的信息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我拥有上帝对我的委任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这是出自古老的合法血缘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体现了查理一世宣扬君权神授、君权至上的观点。议会认为查理一世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对本届议会及其所代表的人民发动了叛逆和邪恶的战争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查理一世则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绝不回答一个非法的新权威的提问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这体现了国王和议会的矛盾。议会拥有立法权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查理一世拒绝服从议会的审判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体现了国王与法律的矛盾。第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问注意结合英、法、美、德等国民主化进程的长期性、艰难性、曲折性等史实回答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要做到思路清晰、史实准确、史论结合、表达通顺。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0061548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wipe(down)">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15</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,23,15</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近代世界史上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英国在政治变革与经济发展方面远远走在其他国家前列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由此成为现代化潮流的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领头羊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。阅读下列材料</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工业革命之所以首先发生在英国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主要是由于该国在</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政治结构</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已经发展到适合于工业化的程度。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奇波拉《欧洲经济史》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70~80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一直到</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英国出现了这样一幅奇特的景象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保守主义的政治与快速发展的经济同行。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刘成等《英国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从称霸世界到回归欧洲》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1796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年时</a:t>
            </a:r>
            <a:r>
              <a:rPr lang="en-US" altLang="zh-CN" sz="2200">
                <a:solidFill>
                  <a:srgbClr val="000000"/>
                </a:solidFill>
                <a:latin typeface="Times New Roman" panose="02020603050405020304" pitchFamily="18" charset="0"/>
                <a:cs typeface="Times New Roman" panose="02020603050405020304" pitchFamily="18" charset="0"/>
              </a:rPr>
              <a:t>,120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名下院议员是贵族或贵族子孙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占下院总人数的</a:t>
            </a:r>
            <a:r>
              <a:rPr lang="en-US" altLang="zh-CN" sz="2200">
                <a:solidFill>
                  <a:srgbClr val="000000"/>
                </a:solidFill>
                <a:latin typeface="Times New Roman" panose="02020603050405020304" pitchFamily="18" charset="0"/>
                <a:cs typeface="Times New Roman" panose="02020603050405020304" pitchFamily="18" charset="0"/>
              </a:rPr>
              <a:t>21%,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还有数百人与贵族有亲戚关系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或者是在贵族的赞助下当选的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二者加在一起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超过全院人数的</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程汉大《文化传统与政治变革》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6668288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2146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材料四</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开始了产业革命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这一革命把经济力量的重心完全转移了。</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1830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年的资产阶级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同前一世纪的资产阶级是大不相同的。仍然留在贵族手中并且被贵族用来抵制新工业资产阶级的野心的政治权力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已经同新的经济利益不能相容了。于是必须同贵族进行一次新的斗争。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恩格斯《社会主义从空想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到科学的发展》英文版导言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请回答</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依据材料一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概括英国工业革命的原因。</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材料二中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保守主义的政治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是如何建立的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依据材料三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概括该时期保守主义政治的特征。</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材料四中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一次新的斗争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依据材料四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概括这次斗争的原因。</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综合上述材料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谈谈现代化各要素之间的关系。</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167738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君主立宪制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或资产阶级代议制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提供的政治保证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资本的原始积累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圈地运动提供的自由劳动力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国内外市场的扩大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手工工场时期生产技术的进步。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建立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通过光荣革命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或《权利法案》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而建立。特征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议会取代王权成为国家权力中心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贵族控制议会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工业资产阶级未能充分参与政权。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新的斗争</a:t>
            </a:r>
            <a:r>
              <a:rPr lang="en-US" altLang="zh-CN" sz="2200">
                <a:solidFill>
                  <a:srgbClr val="000000"/>
                </a:solidFill>
                <a:latin typeface="Times New Roman" panose="02020603050405020304" pitchFamily="18" charset="0"/>
                <a:cs typeface="Times New Roman" panose="02020603050405020304" pitchFamily="18" charset="0"/>
              </a:rPr>
              <a:t>:1832</a:t>
            </a:r>
            <a:r>
              <a:rPr lang="zh-CN" altLang="zh-CN" sz="2200">
                <a:solidFill>
                  <a:srgbClr val="000000"/>
                </a:solidFill>
                <a:latin typeface="Times New Roman" panose="02020603050405020304" pitchFamily="18" charset="0"/>
                <a:cs typeface="Times New Roman" panose="02020603050405020304" pitchFamily="18" charset="0"/>
              </a:rPr>
              <a:t>年议会改革运动。原因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经济发展与政治制度之间出现了矛盾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工业资产阶级经济地位的提高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工业资产阶级参政愿望的增强。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政治变革为经济发展提供保证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经济发展又会推进政治变革。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1256523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本题主要考查英国工业革命和政治民主化逐步发展的过程。第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问根据所学知识可知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工业革命首先在英国出现的条件主要有技术、资金、市场、劳动力和制度保障等。第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问从</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70~80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可以判断是君主立宪制的建立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根据材料三及所学知识可知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虽然这一时期确立了议会主权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但国家权力主要掌握在贵族阶层手中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新兴的工业资产阶级无法充分参与政权。第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问由</a:t>
            </a:r>
            <a:r>
              <a:rPr lang="en-US" altLang="zh-CN" sz="2200">
                <a:solidFill>
                  <a:srgbClr val="000000"/>
                </a:solidFill>
                <a:latin typeface="Times New Roman" panose="02020603050405020304" pitchFamily="18" charset="0"/>
                <a:cs typeface="Times New Roman" panose="02020603050405020304" pitchFamily="18" charset="0"/>
              </a:rPr>
              <a:t>“1830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并结合所学知识可知是</a:t>
            </a:r>
            <a:r>
              <a:rPr lang="en-US" altLang="zh-CN" sz="2200">
                <a:solidFill>
                  <a:srgbClr val="000000"/>
                </a:solidFill>
                <a:latin typeface="Times New Roman" panose="02020603050405020304" pitchFamily="18" charset="0"/>
                <a:cs typeface="Times New Roman" panose="02020603050405020304" pitchFamily="18" charset="0"/>
              </a:rPr>
              <a:t>1832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年议会改革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这一时期工业革命接近尾声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工业资产阶级实力大增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向贵族政治发起挑战。第</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问由上述材料可知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君主立宪制的确立推动了工业革命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工业革命的进行又推动了政治民主化进程。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7390566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821460"/>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25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美国共和制的确立</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美国的建立及其国家结构的形式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,14,2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a:t>
            </a:r>
            <a:r>
              <a:rPr lang="en-US" altLang="zh-CN" sz="2200">
                <a:solidFill>
                  <a:srgbClr val="000000"/>
                </a:solidFill>
                <a:latin typeface="Times New Roman" panose="02020603050405020304" pitchFamily="18" charset="0"/>
                <a:cs typeface="Times New Roman" panose="02020603050405020304" pitchFamily="18" charset="0"/>
              </a:rPr>
              <a:t>1787</a:t>
            </a:r>
            <a:r>
              <a:rPr lang="zh-CN" altLang="zh-CN" sz="2200">
                <a:solidFill>
                  <a:srgbClr val="000000"/>
                </a:solidFill>
                <a:latin typeface="Times New Roman" panose="02020603050405020304" pitchFamily="18" charset="0"/>
                <a:cs typeface="Times New Roman" panose="02020603050405020304" pitchFamily="18" charset="0"/>
              </a:rPr>
              <a:t>年宪法规定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国会分参、众两院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参议院由各州议会分别选派两名参议员组成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众议院议员按人口比例由各州选民普选产生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每两年选举一次。这些规定体现了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参议院代表少数人</a:t>
            </a:r>
            <a:r>
              <a:rPr lang="zh-CN" altLang="zh-CN" sz="2200" smtClean="0">
                <a:solidFill>
                  <a:srgbClr val="000000"/>
                </a:solidFill>
                <a:latin typeface="Times New Roman" panose="02020603050405020304" pitchFamily="18" charset="0"/>
                <a:cs typeface="Times New Roman" panose="02020603050405020304" pitchFamily="18" charset="0"/>
              </a:rPr>
              <a:t>利益</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各州根据人口分享联邦权力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联邦制与共和制的</a:t>
            </a:r>
            <a:r>
              <a:rPr lang="zh-CN" altLang="zh-CN" sz="2200" smtClean="0">
                <a:solidFill>
                  <a:srgbClr val="000000"/>
                </a:solidFill>
                <a:latin typeface="Times New Roman" panose="02020603050405020304" pitchFamily="18" charset="0"/>
                <a:cs typeface="Times New Roman" panose="02020603050405020304" pitchFamily="18" charset="0"/>
              </a:rPr>
              <a:t>原则</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众议院主导联邦的立法权力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参议院的代表由每州各派两名代表组成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使每个州在中央政府有充分的话语权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这体现了联邦制原则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而国家权力机关由普选产生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体现了共和制原则</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项正确。参议院代表由各州选派两名代表组成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代表各州的利益</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众议院代表根据各州人口分配名额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与参议院相互制约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并不是分享联邦权力</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美国参众两院主导立法权并相互制约</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839481" y="2924944"/>
            <a:ext cx="359637" cy="361175"/>
          </a:xfrm>
          <a:prstGeom prst="rect">
            <a:avLst/>
          </a:prstGeom>
        </p:spPr>
      </p:pic>
    </p:spTree>
    <p:extLst>
      <p:ext uri="{BB962C8B-B14F-4D97-AF65-F5344CB8AC3E}">
        <p14:creationId xmlns:p14="http://schemas.microsoft.com/office/powerpoint/2010/main" xmlns="" val="40052335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,12,2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)1781~1783</a:t>
            </a:r>
            <a:r>
              <a:rPr lang="zh-CN" altLang="zh-CN" sz="2200">
                <a:solidFill>
                  <a:srgbClr val="000000"/>
                </a:solidFill>
                <a:latin typeface="Times New Roman" panose="02020603050405020304" pitchFamily="18" charset="0"/>
                <a:cs typeface="Times New Roman" panose="02020603050405020304" pitchFamily="18" charset="0"/>
              </a:rPr>
              <a:t>年间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美国邦联政府财政采用各州分摊的做法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要求各州上缴总计</a:t>
            </a:r>
            <a:r>
              <a:rPr lang="en-US" altLang="zh-CN" sz="2200">
                <a:solidFill>
                  <a:srgbClr val="000000"/>
                </a:solidFill>
                <a:latin typeface="Times New Roman" panose="02020603050405020304" pitchFamily="18" charset="0"/>
                <a:cs typeface="Times New Roman" panose="02020603050405020304" pitchFamily="18" charset="0"/>
              </a:rPr>
              <a:t>1 000</a:t>
            </a:r>
            <a:r>
              <a:rPr lang="zh-CN" altLang="zh-CN" sz="2200">
                <a:solidFill>
                  <a:srgbClr val="000000"/>
                </a:solidFill>
                <a:latin typeface="Times New Roman" panose="02020603050405020304" pitchFamily="18" charset="0"/>
                <a:cs typeface="Times New Roman" panose="02020603050405020304" pitchFamily="18" charset="0"/>
              </a:rPr>
              <a:t>万美元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部分州以各种理由推脱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结果邦联政府只收到不足</a:t>
            </a:r>
            <a:r>
              <a:rPr lang="en-US" altLang="zh-CN" sz="2200">
                <a:solidFill>
                  <a:srgbClr val="000000"/>
                </a:solidFill>
                <a:latin typeface="Times New Roman" panose="02020603050405020304" pitchFamily="18" charset="0"/>
                <a:cs typeface="Times New Roman" panose="02020603050405020304" pitchFamily="18" charset="0"/>
              </a:rPr>
              <a:t>200</a:t>
            </a:r>
            <a:r>
              <a:rPr lang="zh-CN" altLang="zh-CN" sz="2200">
                <a:solidFill>
                  <a:srgbClr val="000000"/>
                </a:solidFill>
                <a:latin typeface="Times New Roman" panose="02020603050405020304" pitchFamily="18" charset="0"/>
                <a:cs typeface="Times New Roman" panose="02020603050405020304" pitchFamily="18" charset="0"/>
              </a:rPr>
              <a:t>万美元。这表明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邦联政府可向各州征税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全国性政府有名无实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邦联政府未获各州认可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各州有明显分离倾向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要求各州上缴总计</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万美元</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结果邦联政府只收到不足</a:t>
            </a:r>
            <a:r>
              <a:rPr lang="en-US" altLang="zh-CN" sz="2200">
                <a:solidFill>
                  <a:srgbClr val="000000"/>
                </a:solidFill>
                <a:latin typeface="Times New Roman" panose="02020603050405020304" pitchFamily="18" charset="0"/>
                <a:cs typeface="Times New Roman" panose="02020603050405020304" pitchFamily="18" charset="0"/>
              </a:rPr>
              <a:t>200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万美元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说明邦联政府对各州的掌控较弱</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项正确。题干未提到财政收入的来源是税收</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当时邦联政府已经获得各州的承认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材料只是说明邦联政府权力较小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没有提及各州分离的信息</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7812360" y="1988840"/>
            <a:ext cx="359637" cy="361175"/>
          </a:xfrm>
          <a:prstGeom prst="rect">
            <a:avLst/>
          </a:prstGeom>
        </p:spPr>
      </p:pic>
    </p:spTree>
    <p:extLst>
      <p:ext uri="{BB962C8B-B14F-4D97-AF65-F5344CB8AC3E}">
        <p14:creationId xmlns:p14="http://schemas.microsoft.com/office/powerpoint/2010/main" xmlns="" val="1038767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1" name="矩形 10"/>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24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英国君主立宪制的确立</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,22,4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)1924</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英国保守党和自由党对工党政府提出了谴责动议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工党政府将它视为不信任案。按照英国政治体制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政府接下来可以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否决谴责动议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继续执政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要求解散议会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重新大选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将谴责动议提交国王裁决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向最高法院提起违宪诉讼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本题考查英国政体的特点。由材料可知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反对党对执政党政府提出谴责动议即不信任案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按照英国政治体制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面对这种情况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政府要么垮台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要么解散议会重新大选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项与史实不符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可排除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英国国王是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统而不治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的虚君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没有裁决权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政府对议会负责而不是对宪法负责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3203848" y="2204864"/>
            <a:ext cx="359637" cy="361175"/>
          </a:xfrm>
          <a:prstGeom prst="rect">
            <a:avLst/>
          </a:prstGeom>
        </p:spPr>
      </p:pic>
    </p:spTree>
    <p:extLst>
      <p:ext uri="{BB962C8B-B14F-4D97-AF65-F5344CB8AC3E}">
        <p14:creationId xmlns:p14="http://schemas.microsoft.com/office/powerpoint/2010/main" xmlns="" val="12169626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xEl>
                                              <p:pRg st="6" end="6"/>
                                            </p:txEl>
                                          </p:spTgt>
                                        </p:tgtEl>
                                        <p:attrNameLst>
                                          <p:attrName>style.visibility</p:attrName>
                                        </p:attrNameLst>
                                      </p:cBhvr>
                                      <p:to>
                                        <p:strVal val="visible"/>
                                      </p:to>
                                    </p:set>
                                    <p:animEffect transition="in" filter="wipe(down)">
                                      <p:cBhvr>
                                        <p:cTn id="12" dur="500"/>
                                        <p:tgtEl>
                                          <p:spTgt spid="1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395536" y="1124744"/>
            <a:ext cx="8128000" cy="5334922"/>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3</a:t>
            </a:r>
            <a:r>
              <a:rPr lang="en-US" altLang="zh-CN" sz="2200">
                <a:solidFill>
                  <a:srgbClr val="000000"/>
                </a:solidFill>
                <a:cs typeface="Times New Roman" panose="02020603050405020304" pitchFamily="18" charset="0"/>
              </a:rPr>
              <a:t>.(2013·</a:t>
            </a:r>
            <a:r>
              <a:rPr lang="zh-CN" altLang="en-US"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cs typeface="Times New Roman" panose="02020603050405020304" pitchFamily="18" charset="0"/>
              </a:rPr>
              <a:t>2,33,4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华盛顿在</a:t>
            </a:r>
            <a:r>
              <a:rPr lang="en-US" altLang="zh-CN" sz="2200">
                <a:solidFill>
                  <a:srgbClr val="000000"/>
                </a:solidFill>
                <a:cs typeface="Times New Roman" panose="02020603050405020304" pitchFamily="18" charset="0"/>
              </a:rPr>
              <a:t>1787</a:t>
            </a:r>
            <a:r>
              <a:rPr lang="zh-CN" altLang="en-US" sz="2200">
                <a:solidFill>
                  <a:srgbClr val="000000"/>
                </a:solidFill>
                <a:latin typeface="宋体" panose="02010600030101010101" pitchFamily="2" charset="-122"/>
                <a:cs typeface="Times New Roman" panose="02020603050405020304" pitchFamily="18" charset="0"/>
              </a:rPr>
              <a:t>年</a:t>
            </a:r>
            <a:r>
              <a:rPr lang="en-US" altLang="zh-CN" sz="2200">
                <a:solidFill>
                  <a:srgbClr val="000000"/>
                </a:solidFill>
                <a:cs typeface="Times New Roman" panose="02020603050405020304" pitchFamily="18" charset="0"/>
              </a:rPr>
              <a:t>3</a:t>
            </a:r>
            <a:r>
              <a:rPr lang="zh-CN" altLang="en-US" sz="2200">
                <a:solidFill>
                  <a:srgbClr val="000000"/>
                </a:solidFill>
                <a:latin typeface="宋体" panose="02010600030101010101" pitchFamily="2" charset="-122"/>
                <a:cs typeface="Times New Roman" panose="02020603050405020304" pitchFamily="18" charset="0"/>
              </a:rPr>
              <a:t>月致麦迪逊的信中说</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凡是有判断能力的人</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都不会否认对现行制度进行彻底变革是必需的。我迫切希望这一问题能在全体会议上加以讨论。</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这里所说的</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彻底变革</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是指</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D</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smtClean="0">
                <a:solidFill>
                  <a:srgbClr val="000000"/>
                </a:solidFill>
                <a:cs typeface="Times New Roman" panose="02020603050405020304" pitchFamily="18" charset="0"/>
              </a:rPr>
              <a:t>)</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革除联邦体制的弊端</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建立三权分立的共和体制</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废除君主立宪制</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改变松散的邦联体制</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注意时间信息</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1787</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a:t>
            </a:r>
            <a:r>
              <a:rPr lang="en-US" altLang="zh-CN" sz="2200">
                <a:solidFill>
                  <a:srgbClr val="000000"/>
                </a:solidFill>
                <a:cs typeface="Times New Roman" panose="02020603050405020304" pitchFamily="18" charset="0"/>
              </a:rPr>
              <a:t>3</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月</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结合</a:t>
            </a:r>
            <a:r>
              <a:rPr lang="en-US" altLang="zh-CN" sz="2200">
                <a:solidFill>
                  <a:srgbClr val="000000"/>
                </a:solidFill>
                <a:cs typeface="Times New Roman" panose="02020603050405020304" pitchFamily="18" charset="0"/>
              </a:rPr>
              <a:t>1787</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年宪法颁布的背景可以判断</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华盛顿所说的</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现行制度</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即美国当时实行的松散的邦联制</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而对其进行的</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彻底变革</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即为</a:t>
            </a:r>
            <a:r>
              <a:rPr lang="en-US" altLang="zh-CN" sz="2200">
                <a:solidFill>
                  <a:srgbClr val="000000"/>
                </a:solidFill>
                <a:cs typeface="Times New Roman" panose="02020603050405020304" pitchFamily="18" charset="0"/>
              </a:rPr>
              <a:t>1787</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年宪法所确立的联邦制</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该制度旨在建立强有力的中央政府</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改变松散的邦联体制</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故选</a:t>
            </a:r>
            <a:r>
              <a:rPr lang="en-US" altLang="zh-CN" sz="2200" smtClean="0">
                <a:solidFill>
                  <a:srgbClr val="000000"/>
                </a:solidFill>
                <a:cs typeface="Times New Roman" panose="02020603050405020304" pitchFamily="18" charset="0"/>
              </a:rPr>
              <a:t>D</a:t>
            </a:r>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en-US" sz="2200"/>
          </a:p>
        </p:txBody>
      </p:sp>
      <p:pic>
        <p:nvPicPr>
          <p:cNvPr id="6" name="图片 5"/>
          <p:cNvPicPr>
            <a:picLocks noChangeAspect="1"/>
          </p:cNvPicPr>
          <p:nvPr/>
        </p:nvPicPr>
        <p:blipFill>
          <a:blip r:embed="rId6"/>
          <a:stretch>
            <a:fillRect/>
          </a:stretch>
        </p:blipFill>
        <p:spPr>
          <a:xfrm>
            <a:off x="4279717" y="2420888"/>
            <a:ext cx="359637" cy="361175"/>
          </a:xfrm>
          <a:prstGeom prst="rect">
            <a:avLst/>
          </a:prstGeom>
        </p:spPr>
      </p:pic>
      <p:graphicFrame>
        <p:nvGraphicFramePr>
          <p:cNvPr id="10" name="对象 9"/>
          <p:cNvGraphicFramePr>
            <a:graphicFrameLocks noChangeAspect="1"/>
          </p:cNvGraphicFramePr>
          <p:nvPr>
            <p:extLst>
              <p:ext uri="{D42A27DB-BD31-4B8C-83A1-F6EECF244321}">
                <p14:modId xmlns:p14="http://schemas.microsoft.com/office/powerpoint/2010/main" xmlns="" val="2453346249"/>
              </p:ext>
            </p:extLst>
          </p:nvPr>
        </p:nvGraphicFramePr>
        <p:xfrm>
          <a:off x="4932040" y="2333981"/>
          <a:ext cx="1304925" cy="534988"/>
        </p:xfrm>
        <a:graphic>
          <a:graphicData uri="http://schemas.openxmlformats.org/presentationml/2006/ole">
            <p:oleObj spid="_x0000_s36867" name="文档" r:id="rId7" imgW="623567" imgH="254889" progId="Word.Document.12">
              <p:embed/>
            </p:oleObj>
          </a:graphicData>
        </a:graphic>
      </p:graphicFrame>
    </p:spTree>
    <p:extLst>
      <p:ext uri="{BB962C8B-B14F-4D97-AF65-F5344CB8AC3E}">
        <p14:creationId xmlns:p14="http://schemas.microsoft.com/office/powerpoint/2010/main" xmlns="" val="38749150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animEffect transition="in" filter="wipe(down)">
                                      <p:cBhvr>
                                        <p:cTn id="1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山东</a:t>
            </a:r>
            <a:r>
              <a:rPr lang="en-US" altLang="zh-CN" sz="2200">
                <a:solidFill>
                  <a:srgbClr val="000000"/>
                </a:solidFill>
                <a:latin typeface="Times New Roman" panose="02020603050405020304" pitchFamily="18" charset="0"/>
                <a:cs typeface="Times New Roman" panose="02020603050405020304" pitchFamily="18" charset="0"/>
              </a:rPr>
              <a:t>,15,4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)1788</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纽约某报纸以《船讯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号外》为题发布通告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万世联合船主的幸福船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已载着十三包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联合、和平和友谊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愚蠢船主的船已载着地方偏见、不和的种子等出港。它赞美的是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联邦体制</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分权制衡原则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共和制度</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主权在民原则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本题的关键词是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十三包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a:t>
            </a:r>
            <a:r>
              <a:rPr lang="en-US" altLang="zh-CN" sz="2200">
                <a:solidFill>
                  <a:srgbClr val="000000"/>
                </a:solidFill>
                <a:latin typeface="Times New Roman" panose="02020603050405020304" pitchFamily="18" charset="0"/>
                <a:cs typeface="Times New Roman" panose="02020603050405020304" pitchFamily="18" charset="0"/>
              </a:rPr>
              <a:t>1787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年宪法规定美国实行联邦体制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即独立时的十三个州组成统一的联邦制国家。材料中的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联合船主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十三包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愚蠢船主的船已载着地方偏见、不和的种子等出港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寓指联邦体制消除了地方对抗中央与地方之间各自为政的局面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报纸赞美的是联邦体制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项。分权制衡原则、共和制度和主权在民原则在材料中无法体现</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三项均不符合题意。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4788024" y="2204864"/>
            <a:ext cx="359637" cy="361175"/>
          </a:xfrm>
          <a:prstGeom prst="rect">
            <a:avLst/>
          </a:prstGeom>
        </p:spPr>
      </p:pic>
    </p:spTree>
    <p:extLst>
      <p:ext uri="{BB962C8B-B14F-4D97-AF65-F5344CB8AC3E}">
        <p14:creationId xmlns:p14="http://schemas.microsoft.com/office/powerpoint/2010/main" xmlns="" val="421987047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下图是英国</a:t>
            </a:r>
            <a:r>
              <a:rPr lang="en-US" altLang="zh-CN" sz="2200">
                <a:solidFill>
                  <a:srgbClr val="000000"/>
                </a:solidFill>
                <a:latin typeface="Times New Roman" panose="02020603050405020304" pitchFamily="18" charset="0"/>
                <a:cs typeface="Times New Roman" panose="02020603050405020304" pitchFamily="18" charset="0"/>
              </a:rPr>
              <a:t>1782</a:t>
            </a:r>
            <a:r>
              <a:rPr lang="zh-CN" altLang="zh-CN" sz="2200">
                <a:solidFill>
                  <a:srgbClr val="000000"/>
                </a:solidFill>
                <a:latin typeface="Times New Roman" panose="02020603050405020304" pitchFamily="18" charset="0"/>
                <a:cs typeface="Times New Roman" panose="02020603050405020304" pitchFamily="18" charset="0"/>
              </a:rPr>
              <a:t>年的一幅漫画。此漫画反映了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英国国际地位下降</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英美关系亲近友好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英国承认美国独立</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英国愿与美国和解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题干中的时间</a:t>
            </a:r>
            <a:r>
              <a:rPr lang="en-US" altLang="zh-CN" sz="2200">
                <a:solidFill>
                  <a:srgbClr val="000000"/>
                </a:solidFill>
                <a:latin typeface="Times New Roman" panose="02020603050405020304" pitchFamily="18" charset="0"/>
                <a:cs typeface="Times New Roman" panose="02020603050405020304" pitchFamily="18" charset="0"/>
              </a:rPr>
              <a:t>“1782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说明此时处于北美独立战争期间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漫画信息体现了英国与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美利坚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是拥抱着的母女关系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把上述信息综合起来分析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就是英国愿与美利坚和解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故答案选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项。本题要注意的是漫画信息与时代背景的联系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即把漫画信息放到当时的时代背景下分析。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S06.eps" descr="id:2147496650;FounderCES"/>
          <p:cNvPicPr/>
          <p:nvPr/>
        </p:nvPicPr>
        <p:blipFill>
          <a:blip r:embed="rId5"/>
          <a:stretch>
            <a:fillRect/>
          </a:stretch>
        </p:blipFill>
        <p:spPr>
          <a:xfrm>
            <a:off x="3203848" y="1340768"/>
            <a:ext cx="2433346" cy="2304256"/>
          </a:xfrm>
          <a:prstGeom prst="rect">
            <a:avLst/>
          </a:prstGeom>
        </p:spPr>
      </p:pic>
      <p:pic>
        <p:nvPicPr>
          <p:cNvPr id="10" name="图片 9"/>
          <p:cNvPicPr>
            <a:picLocks noChangeAspect="1"/>
          </p:cNvPicPr>
          <p:nvPr/>
        </p:nvPicPr>
        <p:blipFill>
          <a:blip r:embed="rId6"/>
          <a:stretch>
            <a:fillRect/>
          </a:stretch>
        </p:blipFill>
        <p:spPr>
          <a:xfrm>
            <a:off x="2248305" y="1340768"/>
            <a:ext cx="359637" cy="361175"/>
          </a:xfrm>
          <a:prstGeom prst="rect">
            <a:avLst/>
          </a:prstGeom>
        </p:spPr>
      </p:pic>
    </p:spTree>
    <p:extLst>
      <p:ext uri="{BB962C8B-B14F-4D97-AF65-F5344CB8AC3E}">
        <p14:creationId xmlns:p14="http://schemas.microsoft.com/office/powerpoint/2010/main" xmlns="" val="135300452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8" end="8"/>
                                            </p:txEl>
                                          </p:spTgt>
                                        </p:tgtEl>
                                        <p:attrNameLst>
                                          <p:attrName>style.visibility</p:attrName>
                                        </p:attrNameLst>
                                      </p:cBhvr>
                                      <p:to>
                                        <p:strVal val="visible"/>
                                      </p:to>
                                    </p:set>
                                    <p:animEffect transition="in" filter="wipe(down)">
                                      <p:cBhvr>
                                        <p:cTn id="12"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,10,2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)1792</a:t>
            </a:r>
            <a:r>
              <a:rPr lang="zh-CN" altLang="zh-CN" sz="2200">
                <a:solidFill>
                  <a:srgbClr val="000000"/>
                </a:solidFill>
                <a:latin typeface="Times New Roman" panose="02020603050405020304" pitchFamily="18" charset="0"/>
                <a:cs typeface="Times New Roman" panose="02020603050405020304" pitchFamily="18" charset="0"/>
              </a:rPr>
              <a:t>年《美利坚合众国宪法》第十条修正案规定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宪法未授予合众国、也未禁止各州行使的权利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由各州或其人民保留之。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该宪法修正案确立的新体制是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代议制</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分权制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共和制</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联邦制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代议制、分权制的出现都早于美国宪法的颁布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共和制是相对于君主制而言的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三项。美国宪法修正案确立的新体制为联邦制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即中央集权与地方分权相结合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7380312" y="2780928"/>
            <a:ext cx="359637" cy="361175"/>
          </a:xfrm>
          <a:prstGeom prst="rect">
            <a:avLst/>
          </a:prstGeom>
        </p:spPr>
      </p:pic>
    </p:spTree>
    <p:extLst>
      <p:ext uri="{BB962C8B-B14F-4D97-AF65-F5344CB8AC3E}">
        <p14:creationId xmlns:p14="http://schemas.microsoft.com/office/powerpoint/2010/main" xmlns="" val="140177186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,23,14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美国最高法院建立于</a:t>
            </a:r>
            <a:r>
              <a:rPr lang="en-US" altLang="zh-CN" sz="2200">
                <a:solidFill>
                  <a:srgbClr val="000000"/>
                </a:solidFill>
                <a:latin typeface="Times New Roman" panose="02020603050405020304" pitchFamily="18" charset="0"/>
                <a:cs typeface="Times New Roman" panose="02020603050405020304" pitchFamily="18" charset="0"/>
              </a:rPr>
              <a:t>1790</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它在政治体制的运行中发挥了重要作用。阅读下列材料</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经济危机为罗斯福扩充总统权力扫清了障碍。为了制止危机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此时的国会对总统要求的立法都一一应允。根据司法审查权的原则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一个法律是否合乎宪法是由最高法院来作最终的裁决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而新政的政治理想没有得到最高法院的支持。从</a:t>
            </a:r>
            <a:r>
              <a:rPr lang="en-US" altLang="zh-CN" sz="2200">
                <a:solidFill>
                  <a:srgbClr val="000000"/>
                </a:solidFill>
                <a:latin typeface="Times New Roman" panose="02020603050405020304" pitchFamily="18" charset="0"/>
                <a:cs typeface="Times New Roman" panose="02020603050405020304" pitchFamily="18" charset="0"/>
              </a:rPr>
              <a:t>1935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最高法院相继将《全国工业复兴法》《农业调整法》等宣布为违宪。罗斯福决定改组最高法院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用增加法官人数的办法将支持他的人安排进最高法院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但他的改组计划在国会遭到挫折。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摘编自王希《原则与妥协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美国宪法的精神与实践》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2548631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196752"/>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在公共教育领域美国一直存在种族隔离。南方各州中小学实行黑人、白人学生分校。</a:t>
            </a:r>
            <a:r>
              <a:rPr lang="en-US" altLang="zh-CN" sz="2200">
                <a:solidFill>
                  <a:srgbClr val="000000"/>
                </a:solidFill>
                <a:latin typeface="Times New Roman" panose="02020603050405020304" pitchFamily="18" charset="0"/>
                <a:cs typeface="Times New Roman" panose="02020603050405020304" pitchFamily="18" charset="0"/>
              </a:rPr>
              <a:t>1896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年最高法院判决的普莱西案确立了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隔离但平等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确认种族隔离制合法。二战期间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大批黑人从军参战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投身于国防工业和其他产业部门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平等意识提高。战后他们纷纷投入争取平等权利的斗争。黑人牧师布朗向最高法院上诉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要求结束黑白分校状况。</a:t>
            </a:r>
            <a:r>
              <a:rPr lang="en-US" altLang="zh-CN" sz="2200">
                <a:solidFill>
                  <a:srgbClr val="000000"/>
                </a:solidFill>
                <a:latin typeface="Times New Roman" panose="02020603050405020304" pitchFamily="18" charset="0"/>
                <a:cs typeface="Times New Roman" panose="02020603050405020304" pitchFamily="18" charset="0"/>
              </a:rPr>
              <a:t>1951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年最高法院受理了布朗案。</a:t>
            </a:r>
            <a:r>
              <a:rPr lang="en-US" altLang="zh-CN" sz="2200">
                <a:solidFill>
                  <a:srgbClr val="000000"/>
                </a:solidFill>
                <a:latin typeface="Times New Roman" panose="02020603050405020304" pitchFamily="18" charset="0"/>
                <a:cs typeface="Times New Roman" panose="02020603050405020304" pitchFamily="18" charset="0"/>
              </a:rPr>
              <a:t>1954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年最高法院判决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隔离使黑人学童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痛感社会地位低贱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进而摧折其身心至于无法弥补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因此公共教育事业决不容许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隔离但平等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原则存在。布朗案吹响了结束种族隔离制度的号角。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摘编自任东来等《美国宪政历程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影响美国的</a:t>
            </a:r>
            <a:r>
              <a:rPr lang="en-US" altLang="zh-CN" sz="2200">
                <a:solidFill>
                  <a:srgbClr val="000000"/>
                </a:solidFill>
                <a:latin typeface="Times New Roman" panose="02020603050405020304" pitchFamily="18" charset="0"/>
                <a:cs typeface="Times New Roman" panose="02020603050405020304" pitchFamily="18" charset="0"/>
              </a:rPr>
              <a:t>25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个司法大案</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81018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68760"/>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完成下列要求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据材料一并结合所学知识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概括最高法院与罗斯福之间的矛盾及其产生的背景。</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据材料二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指出最高法院对种族隔离制的两次判决有何变化及变化的原因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说明这两次判决的不同目的。</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据材料一、二并结合所学知识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简析最高法院在美国政治运行中的作用。</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最高法院否定新政的部分法令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罗斯福对最高法院的判决不满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司法权与行政权的冲突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美国爆发经济危机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罗斯福推行国家干预政策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行政权过度扩张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最高法院行使司法审查权</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842751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5" end="5"/>
                                            </p:txEl>
                                          </p:spTgt>
                                        </p:tgtEl>
                                        <p:attrNameLst>
                                          <p:attrName>style.visibility</p:attrName>
                                        </p:attrNameLst>
                                      </p:cBhvr>
                                      <p:to>
                                        <p:strVal val="visible"/>
                                      </p:to>
                                    </p:set>
                                    <p:animEffect transition="in" filter="wipe(down)">
                                      <p:cBhvr>
                                        <p:cTn id="10"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由肯定变为否定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由合法变为违法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黑人力量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平等意识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的增强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黑人争取权利的斗争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法官不再固守传统。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第一次的目的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维护种族主义者利益。第二次的目的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缓和种族矛盾。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完善分权与制衡的机制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有利于社会稳定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有时也有碍民主公正。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本题主要考查美国分权与制衡理论在实践中的运用。第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问关于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要注意从法院和总统两个方面来概括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要注意从经济危机与美国分权与制衡思想两个方面来概括。第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实际上就是答出前后的不同态度并进一步答出态度不同的目的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的原因要从黑人和法官两个方面进行分析。第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问关于美国法院的作用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要注意站在三权分立的角度上进行分析。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474283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1484784"/>
            <a:ext cx="8128000" cy="3342453"/>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a:t>
            </a:r>
            <a:r>
              <a:rPr lang="en-US" altLang="zh-CN" sz="2200">
                <a:solidFill>
                  <a:srgbClr val="000000"/>
                </a:solidFill>
                <a:cs typeface="Times New Roman" panose="02020603050405020304" pitchFamily="18" charset="0"/>
              </a:rPr>
              <a:t>.(2017·</a:t>
            </a:r>
            <a:r>
              <a:rPr lang="zh-CN" altLang="en-US"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cs typeface="Times New Roman" panose="02020603050405020304" pitchFamily="18" charset="0"/>
              </a:rPr>
              <a:t>2,34,4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)1800</a:t>
            </a:r>
            <a:r>
              <a:rPr lang="zh-CN" altLang="en-US" sz="2200">
                <a:solidFill>
                  <a:srgbClr val="000000"/>
                </a:solidFill>
                <a:latin typeface="宋体" panose="02010600030101010101" pitchFamily="2" charset="-122"/>
                <a:cs typeface="Times New Roman" panose="02020603050405020304" pitchFamily="18" charset="0"/>
              </a:rPr>
              <a:t>年</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美国总统、联邦党人亚当斯要求政见不同的内阁成员皮克林辞职</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遭到皮克林拒绝</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于是亚当斯将其免职。皮克林因此成为美国历史上第一位被总统免职的内阁成员。亚当斯此举</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C</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smtClean="0">
                <a:solidFill>
                  <a:srgbClr val="000000"/>
                </a:solidFill>
                <a:cs typeface="Times New Roman" panose="02020603050405020304" pitchFamily="18" charset="0"/>
              </a:rPr>
              <a:t>)</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加强了联邦政府的行政权力</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体现了总统与内阁之间权限不明</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行使了宪法赋予总统的职权</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反映了联邦党与其他党派的</a:t>
            </a:r>
            <a:r>
              <a:rPr lang="zh-CN" altLang="en-US" sz="2200" smtClean="0">
                <a:solidFill>
                  <a:srgbClr val="000000"/>
                </a:solidFill>
                <a:latin typeface="宋体" panose="02010600030101010101" pitchFamily="2" charset="-122"/>
                <a:cs typeface="Times New Roman" panose="02020603050405020304" pitchFamily="18" charset="0"/>
              </a:rPr>
              <a:t>斗争</a:t>
            </a:r>
            <a:endParaRPr lang="zh-CN" altLang="en-US" sz="2200"/>
          </a:p>
        </p:txBody>
      </p:sp>
      <p:pic>
        <p:nvPicPr>
          <p:cNvPr id="6" name="图片 5"/>
          <p:cNvPicPr>
            <a:picLocks noChangeAspect="1"/>
          </p:cNvPicPr>
          <p:nvPr/>
        </p:nvPicPr>
        <p:blipFill>
          <a:blip r:embed="rId6"/>
          <a:stretch>
            <a:fillRect/>
          </a:stretch>
        </p:blipFill>
        <p:spPr>
          <a:xfrm>
            <a:off x="3779912" y="2764391"/>
            <a:ext cx="359637" cy="361175"/>
          </a:xfrm>
          <a:prstGeom prst="rect">
            <a:avLst/>
          </a:prstGeom>
        </p:spPr>
      </p:pic>
      <p:graphicFrame>
        <p:nvGraphicFramePr>
          <p:cNvPr id="10" name="对象 9"/>
          <p:cNvGraphicFramePr>
            <a:graphicFrameLocks noChangeAspect="1"/>
          </p:cNvGraphicFramePr>
          <p:nvPr>
            <p:extLst>
              <p:ext uri="{D42A27DB-BD31-4B8C-83A1-F6EECF244321}">
                <p14:modId xmlns:p14="http://schemas.microsoft.com/office/powerpoint/2010/main" xmlns="" val="2169713607"/>
              </p:ext>
            </p:extLst>
          </p:nvPr>
        </p:nvGraphicFramePr>
        <p:xfrm>
          <a:off x="4155961" y="2677484"/>
          <a:ext cx="1795462" cy="534988"/>
        </p:xfrm>
        <a:graphic>
          <a:graphicData uri="http://schemas.openxmlformats.org/presentationml/2006/ole">
            <p:oleObj spid="_x0000_s37891" name="文档" r:id="rId7" imgW="854704" imgH="254889" progId="Word.Document.12">
              <p:embed/>
            </p:oleObj>
          </a:graphicData>
        </a:graphic>
      </p:graphicFrame>
    </p:spTree>
    <p:extLst>
      <p:ext uri="{BB962C8B-B14F-4D97-AF65-F5344CB8AC3E}">
        <p14:creationId xmlns:p14="http://schemas.microsoft.com/office/powerpoint/2010/main" xmlns="" val="756666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本题旨在考查考生调动和运用知识的能力。题干设置了新的情景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阐述了一个历史现象</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要求考生调动和运用所学知识</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对这一历史现象作出正确的说明。美国</a:t>
            </a:r>
            <a:r>
              <a:rPr lang="en-US" altLang="zh-CN" sz="2200">
                <a:solidFill>
                  <a:srgbClr val="000000"/>
                </a:solidFill>
                <a:cs typeface="Times New Roman" panose="02020603050405020304" pitchFamily="18" charset="0"/>
              </a:rPr>
              <a:t>1787</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年宪法赋予了总统最高行政权</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总统不仅拥有任命行政官员的权力</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也拥有罢免行政官员的权力</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因而材料中皮克林被总统罢免职务是总统行使宪法赋予的职权的结果</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项正确。材料信息不是强调联邦政府的权力</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而是强调总统的权力</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美国总统的权力在宪法中有明确的规定</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权限是明确的</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材料信息不能说明皮克林属于其他党派</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无法反映美国的党派斗争</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endParaRPr lang="zh-CN" altLang="en-US" sz="2200"/>
          </a:p>
        </p:txBody>
      </p:sp>
    </p:spTree>
    <p:extLst>
      <p:ext uri="{BB962C8B-B14F-4D97-AF65-F5344CB8AC3E}">
        <p14:creationId xmlns:p14="http://schemas.microsoft.com/office/powerpoint/2010/main" xmlns="" val="37784804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980728"/>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光荣革命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后直到</a:t>
            </a:r>
            <a:r>
              <a:rPr lang="en-US" altLang="zh-CN" sz="2200">
                <a:solidFill>
                  <a:srgbClr val="000000"/>
                </a:solidFill>
                <a:latin typeface="Times New Roman" panose="02020603050405020304" pitchFamily="18" charset="0"/>
                <a:cs typeface="Times New Roman" panose="02020603050405020304" pitchFamily="18" charset="0"/>
              </a:rPr>
              <a:t>1832</a:t>
            </a:r>
            <a:r>
              <a:rPr lang="zh-CN" altLang="zh-CN" sz="2200">
                <a:solidFill>
                  <a:srgbClr val="000000"/>
                </a:solidFill>
                <a:latin typeface="Times New Roman" panose="02020603050405020304" pitchFamily="18" charset="0"/>
                <a:cs typeface="Times New Roman" panose="02020603050405020304" pitchFamily="18" charset="0"/>
              </a:rPr>
              <a:t>年议会改革前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在英国的一些选区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地方权贵通过人为操作确定议员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议会席位可以买卖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贿选行为屡见不鲜。这说明英国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最高权力归属仍未</a:t>
            </a:r>
            <a:r>
              <a:rPr lang="zh-CN" altLang="zh-CN" sz="2200" smtClean="0">
                <a:solidFill>
                  <a:srgbClr val="000000"/>
                </a:solidFill>
                <a:latin typeface="Times New Roman" panose="02020603050405020304" pitchFamily="18" charset="0"/>
                <a:cs typeface="Times New Roman" panose="02020603050405020304" pitchFamily="18" charset="0"/>
              </a:rPr>
              <a:t>解决</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普选权的推行弊端众多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专制独裁有了新的</a:t>
            </a:r>
            <a:r>
              <a:rPr lang="zh-CN" altLang="zh-CN" sz="2200" smtClean="0">
                <a:solidFill>
                  <a:srgbClr val="000000"/>
                </a:solidFill>
                <a:latin typeface="Times New Roman" panose="02020603050405020304" pitchFamily="18" charset="0"/>
                <a:cs typeface="Times New Roman" panose="02020603050405020304" pitchFamily="18" charset="0"/>
              </a:rPr>
              <a:t>土壤</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民主制度建设尚需完善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本题考查英国民主制度建设。从材料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地方权贵通过人为操作确定议员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议会席位可以买卖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贿选行为屡见不鲜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,1832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年议会改革前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英国的议员等并非全部都是由选举产生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说明此时英国的民主制度建设尚需完善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项正确。英国《权利法案》颁布后就已经明确了权力归属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即议会主权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项错误。材料并未涉及普选权的相关内容</a:t>
            </a:r>
            <a:r>
              <a:rPr lang="en-US" altLang="zh-CN" sz="2200">
                <a:solidFill>
                  <a:srgbClr val="000000"/>
                </a:solidFill>
                <a:latin typeface="Times New Roman" panose="02020603050405020304" pitchFamily="18" charset="0"/>
                <a:cs typeface="Times New Roman" panose="02020603050405020304" pitchFamily="18" charset="0"/>
              </a:rPr>
              <a:t>,1832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年议会改革前英国没有推行普选权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项错误。《权利法案》颁布后英国就已经确立了君主立宪制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否定了独裁的体制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5724128" y="1844824"/>
            <a:ext cx="359637" cy="361175"/>
          </a:xfrm>
          <a:prstGeom prst="rect">
            <a:avLst/>
          </a:prstGeom>
        </p:spPr>
      </p:pic>
    </p:spTree>
    <p:extLst>
      <p:ext uri="{BB962C8B-B14F-4D97-AF65-F5344CB8AC3E}">
        <p14:creationId xmlns:p14="http://schemas.microsoft.com/office/powerpoint/2010/main" xmlns="" val="38919916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wipe(down)">
                                      <p:cBhvr>
                                        <p:cTn id="1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904201"/>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民主共和制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民主共和是组合概念。民主即主权在民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一般指由公民选出的代表掌握国家政权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即代议制民主。共和即最高权力由多人共同行使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实现权力的制约与平衡。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民主共和制是资产阶级国家普遍采用的一种政体形式。形式上全体公民均享有民主权利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最高国家权力由多人执掌和行使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权力执掌者由选举产生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任期限定。按照议会、政府首脑和国家元首的关系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可以分为议会共和制和总统共和制。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cstate="print"/>
          <a:stretch>
            <a:fillRect/>
          </a:stretch>
        </p:blipFill>
        <p:spPr>
          <a:xfrm>
            <a:off x="716030" y="1988840"/>
            <a:ext cx="996731" cy="366868"/>
          </a:xfrm>
          <a:prstGeom prst="rect">
            <a:avLst/>
          </a:prstGeom>
        </p:spPr>
      </p:pic>
    </p:spTree>
    <p:extLst>
      <p:ext uri="{BB962C8B-B14F-4D97-AF65-F5344CB8AC3E}">
        <p14:creationId xmlns:p14="http://schemas.microsoft.com/office/powerpoint/2010/main" xmlns="" val="40600503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,22,4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)1845</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美国国会通过一项法案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禁止总统在未经过国会同意拨款的前提下授权建造海上缉私船。总统约翰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泰勒否决了该法案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但国会推翻了总统的否决。根据美国宪法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这项法案将会自动生效</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国会将自行建造缉私船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最高法院可废除该法案</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总统可再次否决该法案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本题考查美国</a:t>
            </a:r>
            <a:r>
              <a:rPr lang="en-US" altLang="zh-CN" sz="2200">
                <a:solidFill>
                  <a:srgbClr val="000000"/>
                </a:solidFill>
                <a:latin typeface="Times New Roman" panose="02020603050405020304" pitchFamily="18" charset="0"/>
                <a:cs typeface="Times New Roman" panose="02020603050405020304" pitchFamily="18" charset="0"/>
              </a:rPr>
              <a:t>1787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年宪法的内容。根据</a:t>
            </a:r>
            <a:r>
              <a:rPr lang="en-US" altLang="zh-CN" sz="2200">
                <a:solidFill>
                  <a:srgbClr val="000000"/>
                </a:solidFill>
                <a:latin typeface="Times New Roman" panose="02020603050405020304" pitchFamily="18" charset="0"/>
                <a:cs typeface="Times New Roman" panose="02020603050405020304" pitchFamily="18" charset="0"/>
              </a:rPr>
              <a:t>1787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年宪法的规定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总统对宪法负责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有权否决国会通过的法律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但国会复议时若以三分之二多数再次通过即为有效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总统不能再次否决该法案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项错误。国会是立法机构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它无权自行建造缉私船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项错误。最高法院掌握司法权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对法律拥有最高司法解释权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但它并不能废除议会通过的法案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1751799" y="2132856"/>
            <a:ext cx="359637" cy="361175"/>
          </a:xfrm>
          <a:prstGeom prst="rect">
            <a:avLst/>
          </a:prstGeom>
        </p:spPr>
      </p:pic>
    </p:spTree>
    <p:extLst>
      <p:ext uri="{BB962C8B-B14F-4D97-AF65-F5344CB8AC3E}">
        <p14:creationId xmlns:p14="http://schemas.microsoft.com/office/powerpoint/2010/main" xmlns="" val="163609636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35566"/>
            <a:ext cx="8128000" cy="50408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1,33,4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根据美国</a:t>
            </a:r>
            <a:r>
              <a:rPr lang="en-US" altLang="zh-CN" sz="2200">
                <a:solidFill>
                  <a:srgbClr val="000000"/>
                </a:solidFill>
                <a:latin typeface="Times New Roman" panose="02020603050405020304" pitchFamily="18" charset="0"/>
                <a:cs typeface="Times New Roman" panose="02020603050405020304" pitchFamily="18" charset="0"/>
              </a:rPr>
              <a:t>1787</a:t>
            </a:r>
            <a:r>
              <a:rPr lang="zh-CN" altLang="zh-CN" sz="2200">
                <a:solidFill>
                  <a:srgbClr val="000000"/>
                </a:solidFill>
                <a:latin typeface="Times New Roman" panose="02020603050405020304" pitchFamily="18" charset="0"/>
                <a:cs typeface="Times New Roman" panose="02020603050405020304" pitchFamily="18" charset="0"/>
              </a:rPr>
              <a:t>年宪法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众议员名额按照各州人口比例分配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各州人口数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按自由人总数加上所有其他人口的五分之三予以确定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。这一规定违背了《独立宣言》中</a:t>
            </a:r>
            <a:r>
              <a:rPr lang="zh-CN" altLang="zh-CN" sz="2200" smtClean="0">
                <a:solidFill>
                  <a:srgbClr val="000000"/>
                </a:solidFill>
                <a:latin typeface="Times New Roman" panose="02020603050405020304" pitchFamily="18" charset="0"/>
                <a:cs typeface="Times New Roman" panose="02020603050405020304" pitchFamily="18" charset="0"/>
              </a:rPr>
              <a:t>提</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倡</a:t>
            </a:r>
            <a:r>
              <a:rPr lang="zh-CN" altLang="zh-CN" sz="2200">
                <a:solidFill>
                  <a:srgbClr val="000000"/>
                </a:solidFill>
                <a:latin typeface="Times New Roman" panose="02020603050405020304" pitchFamily="18" charset="0"/>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主权在民原则</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天赋人权原则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各州自治原则</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各州平等原则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effectLst/>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本题旨在考查考生有效解读材料信息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运用所学知识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通过判断与推理解决历史问题的能力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较好地体现了能力与知识并重的原则。各州人口数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按自由人总数加上所有其他人口的五分之三予以确定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这说明</a:t>
            </a:r>
            <a:r>
              <a:rPr lang="en-US" altLang="zh-CN" sz="2200">
                <a:solidFill>
                  <a:srgbClr val="000000"/>
                </a:solidFill>
                <a:latin typeface="Times New Roman" panose="02020603050405020304" pitchFamily="18" charset="0"/>
                <a:cs typeface="Times New Roman" panose="02020603050405020304" pitchFamily="18" charset="0"/>
              </a:rPr>
              <a:t>1787</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年宪法没有给予印第安人、黑人等有色人种同白人同等的权利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打上了种族歧视的烙印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违反了天赋人权、自由平等的原则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三项均与题干信息无关。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345448314"/>
              </p:ext>
            </p:extLst>
          </p:nvPr>
        </p:nvGraphicFramePr>
        <p:xfrm>
          <a:off x="1907704" y="2276872"/>
          <a:ext cx="1828800" cy="534988"/>
        </p:xfrm>
        <a:graphic>
          <a:graphicData uri="http://schemas.openxmlformats.org/presentationml/2006/ole">
            <p:oleObj spid="_x0000_s25603" name="文档" r:id="rId6" imgW="870545" imgH="254889" progId="Word.Document.12">
              <p:embed/>
            </p:oleObj>
          </a:graphicData>
        </a:graphic>
      </p:graphicFrame>
      <p:pic>
        <p:nvPicPr>
          <p:cNvPr id="10" name="图片 9"/>
          <p:cNvPicPr>
            <a:picLocks noChangeAspect="1"/>
          </p:cNvPicPr>
          <p:nvPr/>
        </p:nvPicPr>
        <p:blipFill>
          <a:blip r:embed="rId7"/>
          <a:stretch>
            <a:fillRect/>
          </a:stretch>
        </p:blipFill>
        <p:spPr>
          <a:xfrm>
            <a:off x="1401825" y="2431360"/>
            <a:ext cx="359637" cy="361175"/>
          </a:xfrm>
          <a:prstGeom prst="rect">
            <a:avLst/>
          </a:prstGeom>
        </p:spPr>
      </p:pic>
    </p:spTree>
    <p:extLst>
      <p:ext uri="{BB962C8B-B14F-4D97-AF65-F5344CB8AC3E}">
        <p14:creationId xmlns:p14="http://schemas.microsoft.com/office/powerpoint/2010/main" xmlns="" val="68713813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法国政治思想家托克维尔在《论美国的民主》中说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美国的联邦宪法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好像能工巧匠创造的一件只能使发明人成名发财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而落到他人之手就变成一无用处的美丽艺术品。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这句话着重强调美国联邦宪法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创造了新的宪法体制</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不具有普适性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促进了资本主义发展</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具有借鉴意义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本题考查美国</a:t>
            </a:r>
            <a:r>
              <a:rPr lang="en-US" altLang="zh-CN" sz="2200">
                <a:solidFill>
                  <a:srgbClr val="000000"/>
                </a:solidFill>
                <a:latin typeface="Times New Roman" panose="02020603050405020304" pitchFamily="18" charset="0"/>
                <a:cs typeface="Times New Roman" panose="02020603050405020304" pitchFamily="18" charset="0"/>
              </a:rPr>
              <a:t>1787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年宪法的特殊性。题干不是强调美国</a:t>
            </a:r>
            <a:r>
              <a:rPr lang="en-US" altLang="zh-CN" sz="2200">
                <a:solidFill>
                  <a:srgbClr val="000000"/>
                </a:solidFill>
                <a:latin typeface="Times New Roman" panose="02020603050405020304" pitchFamily="18" charset="0"/>
                <a:cs typeface="Times New Roman" panose="02020603050405020304" pitchFamily="18" charset="0"/>
              </a:rPr>
              <a:t>1787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年宪法开创的新原则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创造了新的宪法体制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项错误。题干材料没有涉及</a:t>
            </a:r>
            <a:r>
              <a:rPr lang="en-US" altLang="zh-CN" sz="2200">
                <a:solidFill>
                  <a:srgbClr val="000000"/>
                </a:solidFill>
                <a:latin typeface="Times New Roman" panose="02020603050405020304" pitchFamily="18" charset="0"/>
                <a:cs typeface="Times New Roman" panose="02020603050405020304" pitchFamily="18" charset="0"/>
              </a:rPr>
              <a:t>1787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年宪法对美国资本主义经济的推动作用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项错误。由题干材料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美国的联邦宪法</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只能使发明人成名发财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而落到他人之手就变成一无用处的美丽艺术品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,1787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年宪法只符合美国国情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并不适用于其他国家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不具有普适性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正确答案为</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4566173" y="2204864"/>
            <a:ext cx="359637" cy="361175"/>
          </a:xfrm>
          <a:prstGeom prst="rect">
            <a:avLst/>
          </a:prstGeom>
        </p:spPr>
      </p:pic>
    </p:spTree>
    <p:extLst>
      <p:ext uri="{BB962C8B-B14F-4D97-AF65-F5344CB8AC3E}">
        <p14:creationId xmlns:p14="http://schemas.microsoft.com/office/powerpoint/2010/main" xmlns="" val="392488327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,10,2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a:t>
            </a:r>
            <a:r>
              <a:rPr lang="en-US" altLang="zh-CN" sz="2200">
                <a:solidFill>
                  <a:srgbClr val="000000"/>
                </a:solidFill>
                <a:latin typeface="Times New Roman" panose="02020603050405020304" pitchFamily="18" charset="0"/>
                <a:cs typeface="Times New Roman" panose="02020603050405020304" pitchFamily="18" charset="0"/>
              </a:rPr>
              <a:t>1787</a:t>
            </a:r>
            <a:r>
              <a:rPr lang="zh-CN" altLang="zh-CN" sz="2200">
                <a:solidFill>
                  <a:srgbClr val="000000"/>
                </a:solidFill>
                <a:latin typeface="Times New Roman" panose="02020603050405020304" pitchFamily="18" charset="0"/>
                <a:cs typeface="Times New Roman" panose="02020603050405020304" pitchFamily="18" charset="0"/>
              </a:rPr>
              <a:t>年宪法规定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国会有权宣战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招募陆军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建立和维持一支海军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有权征召民兵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以执行联邦法律、镇压叛乱和击退入侵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总统是合众国陆军、海军和征调为合众国服役的各州民兵的总司令。这些规定体现了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军权高于行政权</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分权与相互制衡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总统权力至上</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国会处于权力中心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材料说明国会有招募和建立军队的权力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但没有指挥军队的权力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总统有指挥军队的权力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但没有征召军队的权力。他们各有自己的权力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但又彼此制约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这体现了分权与制衡的原则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项。题干并没有强调军权和行政权的地位问题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项。美国</a:t>
            </a:r>
            <a:r>
              <a:rPr lang="en-US" altLang="zh-CN" sz="2200">
                <a:solidFill>
                  <a:srgbClr val="000000"/>
                </a:solidFill>
                <a:latin typeface="Times New Roman" panose="02020603050405020304" pitchFamily="18" charset="0"/>
                <a:cs typeface="Times New Roman" panose="02020603050405020304" pitchFamily="18" charset="0"/>
              </a:rPr>
              <a:t>1787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年宪法确立了分权和制衡的原则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总统权力至上的说法与史实不符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国会也受到其他两个部门的制约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也不是权力中心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5940152" y="2204864"/>
            <a:ext cx="359637" cy="361175"/>
          </a:xfrm>
          <a:prstGeom prst="rect">
            <a:avLst/>
          </a:prstGeom>
        </p:spPr>
      </p:pic>
    </p:spTree>
    <p:extLst>
      <p:ext uri="{BB962C8B-B14F-4D97-AF65-F5344CB8AC3E}">
        <p14:creationId xmlns:p14="http://schemas.microsoft.com/office/powerpoint/2010/main" xmlns="" val="66173165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42389"/>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大纲</a:t>
            </a:r>
            <a:r>
              <a:rPr lang="en-US" altLang="zh-CN" sz="2200">
                <a:solidFill>
                  <a:srgbClr val="000000"/>
                </a:solidFill>
                <a:latin typeface="Times New Roman" panose="02020603050405020304" pitchFamily="18" charset="0"/>
                <a:cs typeface="Times New Roman" panose="02020603050405020304" pitchFamily="18" charset="0"/>
              </a:rPr>
              <a:t>,19,4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美国首都华盛顿所在地原是一片荒无人烟的灌木丛林。联邦政府机构位于城市中心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国会大厦建在全城最高点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国会山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在其两侧分别是总统府和联邦最高法院。以建都时各州名称命名的</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条大道由内向外辐射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覆盖全城。华盛顿的建筑规划体现的美国政治文化是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白手起家的开拓</a:t>
            </a:r>
            <a:r>
              <a:rPr lang="zh-CN" altLang="zh-CN" sz="2200" smtClean="0">
                <a:solidFill>
                  <a:srgbClr val="000000"/>
                </a:solidFill>
                <a:latin typeface="Times New Roman" panose="02020603050405020304" pitchFamily="18" charset="0"/>
                <a:cs typeface="Times New Roman" panose="02020603050405020304" pitchFamily="18" charset="0"/>
              </a:rPr>
              <a:t>精神</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议会中心与共和意识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三权分立与制衡</a:t>
            </a:r>
            <a:r>
              <a:rPr lang="zh-CN" altLang="zh-CN" sz="2200" smtClean="0">
                <a:solidFill>
                  <a:srgbClr val="000000"/>
                </a:solidFill>
                <a:latin typeface="Times New Roman" panose="02020603050405020304" pitchFamily="18" charset="0"/>
                <a:cs typeface="Times New Roman" panose="02020603050405020304" pitchFamily="18" charset="0"/>
              </a:rPr>
              <a:t>原则</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平等独立的州权观念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本题考查华盛顿的建筑规划与政治的关系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实则主要考查美国政治文化的特点。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白手起家的开拓精神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与华盛顿城的建造有一定关联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但不能体现城市的整体布局特点</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议会中心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不符合美国政体结构</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平等独立的州权观念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与材料中华盛顿城的布局特点不符合。本题应选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国会大厦、白宫、联邦最高法院三座建筑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紧密构筑在一起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既体现了政体的三权分立与制衡原则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也反映出建筑物的协调、美观。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5076056" y="2492896"/>
            <a:ext cx="359637" cy="361175"/>
          </a:xfrm>
          <a:prstGeom prst="rect">
            <a:avLst/>
          </a:prstGeom>
        </p:spPr>
      </p:pic>
    </p:spTree>
    <p:extLst>
      <p:ext uri="{BB962C8B-B14F-4D97-AF65-F5344CB8AC3E}">
        <p14:creationId xmlns:p14="http://schemas.microsoft.com/office/powerpoint/2010/main" xmlns="" val="312113908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1069"/>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,14,2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魏源在《海国图志》中介绍某国的制度时说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事无大小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必须各官合议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然后准行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即不成允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亦须十人中有六人合意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然后可行。本省之官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由本省之民选择公举。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这一国家应是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美国</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德国</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C</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日本</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俄国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从关键信息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须各官合议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不成允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亦须十人中有六人合意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本省之官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由本省之民选择公举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可以判断该国实行议会制度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且地方掌握一定的自主权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这种情况符合美国政治体制的特点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1705481" y="2996952"/>
            <a:ext cx="359637" cy="361175"/>
          </a:xfrm>
          <a:prstGeom prst="rect">
            <a:avLst/>
          </a:prstGeom>
        </p:spPr>
      </p:pic>
    </p:spTree>
    <p:extLst>
      <p:ext uri="{BB962C8B-B14F-4D97-AF65-F5344CB8AC3E}">
        <p14:creationId xmlns:p14="http://schemas.microsoft.com/office/powerpoint/2010/main" xmlns="" val="32340755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196752"/>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26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法国共和制、德意志帝国君主立宪制的确立</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法国共和制的确立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2,34,4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法国史学家索布尔认为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从某种角度而言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法国大革命大大超过了以往的历次革命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包括英国革命和美国革命。可以用来说明这一观点的是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在启蒙思想的指导下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法国大革命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创建了民主共和政体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以暴力为革命主要方式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根除了专制复辟危险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以社会平等为首要</a:t>
            </a:r>
            <a:r>
              <a:rPr lang="zh-CN" altLang="zh-CN" sz="2200" smtClean="0">
                <a:solidFill>
                  <a:srgbClr val="000000"/>
                </a:solidFill>
                <a:latin typeface="Times New Roman" panose="02020603050405020304" pitchFamily="18" charset="0"/>
                <a:cs typeface="Times New Roman" panose="02020603050405020304" pitchFamily="18" charset="0"/>
              </a:rPr>
              <a:t>目标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2248305" y="3274244"/>
            <a:ext cx="359637" cy="361175"/>
          </a:xfrm>
          <a:prstGeom prst="rect">
            <a:avLst/>
          </a:prstGeom>
        </p:spPr>
      </p:pic>
    </p:spTree>
    <p:extLst>
      <p:ext uri="{BB962C8B-B14F-4D97-AF65-F5344CB8AC3E}">
        <p14:creationId xmlns:p14="http://schemas.microsoft.com/office/powerpoint/2010/main" xmlns="" val="25075161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本题考查启蒙思想对法国大革命的影响。题干材料提出了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法国大革命大大超过了以往的历次革命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的历史观点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考查考生历史解释的素养。在启蒙思想的影响下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美国比法国更早建立了民主共和政体</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项不能说明法国大革命超过了美国革命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英美也都采取过暴力革命的形式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法国大革命并没有根除专制复辟危险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法国大革命相对于英美两国的革命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更坚定地贯彻了启蒙思想家社会平等的思想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7348558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,19,2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有学者指出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法国大革命的根本目的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无非就是要打破王公贵族的政治垄断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要在一种新的思想基础上重建政治统治的合法性。这次革命也因此获得了自己的正当性乃至神圣性。这种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新的思想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三权分立</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君主立宪</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人民主权</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君主制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法国大革命的根本目的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无非就是要打破王公贵族的政治垄断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要在一种新的思想基础上重建政治统治的合法性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可知体现的是人民主权</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项符合题意。三权分立强调的是权力的制约与平衡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与材料无关</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君主立宪强调的是对君主权力的限制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与材料无关</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法国大革命的目标是推翻封建专制和君主制</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4237709" y="2420888"/>
            <a:ext cx="359637" cy="361175"/>
          </a:xfrm>
          <a:prstGeom prst="rect">
            <a:avLst/>
          </a:prstGeom>
        </p:spPr>
      </p:pic>
    </p:spTree>
    <p:extLst>
      <p:ext uri="{BB962C8B-B14F-4D97-AF65-F5344CB8AC3E}">
        <p14:creationId xmlns:p14="http://schemas.microsoft.com/office/powerpoint/2010/main" xmlns="" val="91342146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904201"/>
            <a:ext cx="8128000" cy="3303597"/>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3</a:t>
            </a:r>
            <a:r>
              <a:rPr lang="en-US" altLang="zh-CN" sz="2200">
                <a:solidFill>
                  <a:srgbClr val="000000"/>
                </a:solidFill>
                <a:cs typeface="Times New Roman" panose="02020603050405020304" pitchFamily="18" charset="0"/>
              </a:rPr>
              <a:t>.(2016·</a:t>
            </a:r>
            <a:r>
              <a:rPr lang="zh-CN" altLang="en-US"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cs typeface="Times New Roman" panose="02020603050405020304" pitchFamily="18" charset="0"/>
              </a:rPr>
              <a:t>1,33,2</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)1702</a:t>
            </a:r>
            <a:r>
              <a:rPr lang="zh-CN" altLang="en-US" sz="2200">
                <a:solidFill>
                  <a:srgbClr val="000000"/>
                </a:solidFill>
                <a:latin typeface="宋体" panose="02010600030101010101" pitchFamily="2" charset="-122"/>
                <a:cs typeface="Times New Roman" panose="02020603050405020304" pitchFamily="18" charset="0"/>
              </a:rPr>
              <a:t>年英国国王威廉三世去世</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安妮女王即位。当时议会内部存在两个党派</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安妮厌恶占多数席位的辉格党</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于是解除了辉格党人的行政要职</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代之以托利党人。这说明在当时英国</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B</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议会无权制约国王</a:t>
            </a:r>
            <a:r>
              <a:rPr lang="zh-CN" altLang="en-US" sz="2200">
                <a:solidFill>
                  <a:srgbClr val="000000"/>
                </a:solidFill>
                <a:cs typeface="Times New Roman" panose="02020603050405020304" pitchFamily="18" charset="0"/>
              </a:rPr>
              <a:t>	</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君主立宪制尚未完善</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内阁制已基本确立</a:t>
            </a:r>
            <a:r>
              <a:rPr lang="zh-CN" altLang="en-US" sz="2200">
                <a:solidFill>
                  <a:srgbClr val="000000"/>
                </a:solidFill>
                <a:cs typeface="Times New Roman" panose="02020603050405020304" pitchFamily="18" charset="0"/>
              </a:rPr>
              <a:t>	</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权利法案</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遭到破坏</a:t>
            </a:r>
            <a:endParaRPr lang="zh-CN" altLang="en-US" sz="2200"/>
          </a:p>
        </p:txBody>
      </p:sp>
      <p:pic>
        <p:nvPicPr>
          <p:cNvPr id="7" name="图片 6"/>
          <p:cNvPicPr>
            <a:picLocks noChangeAspect="1"/>
          </p:cNvPicPr>
          <p:nvPr/>
        </p:nvPicPr>
        <p:blipFill>
          <a:blip r:embed="rId5"/>
          <a:stretch>
            <a:fillRect/>
          </a:stretch>
        </p:blipFill>
        <p:spPr>
          <a:xfrm>
            <a:off x="2915816" y="3205943"/>
            <a:ext cx="359637" cy="361175"/>
          </a:xfrm>
          <a:prstGeom prst="rect">
            <a:avLst/>
          </a:prstGeom>
        </p:spPr>
      </p:pic>
    </p:spTree>
    <p:extLst>
      <p:ext uri="{BB962C8B-B14F-4D97-AF65-F5344CB8AC3E}">
        <p14:creationId xmlns:p14="http://schemas.microsoft.com/office/powerpoint/2010/main" xmlns="" val="31700644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821460"/>
            <a:ext cx="8168456" cy="5741187"/>
          </a:xfrm>
          <a:prstGeom prst="rect">
            <a:avLst/>
          </a:prstGeom>
        </p:spPr>
        <p:txBody>
          <a:bodyPr wrap="square">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3</a:t>
            </a:r>
            <a:r>
              <a:rPr lang="en-US" altLang="zh-CN" sz="2200">
                <a:solidFill>
                  <a:srgbClr val="000000"/>
                </a:solidFill>
                <a:cs typeface="Times New Roman" panose="02020603050405020304" pitchFamily="18" charset="0"/>
              </a:rPr>
              <a:t>.(2016·</a:t>
            </a:r>
            <a:r>
              <a:rPr lang="zh-CN" altLang="en-US"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cs typeface="Times New Roman" panose="02020603050405020304" pitchFamily="18" charset="0"/>
              </a:rPr>
              <a:t>3,35,4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)1875</a:t>
            </a:r>
            <a:r>
              <a:rPr lang="zh-CN" altLang="en-US" sz="2200">
                <a:solidFill>
                  <a:srgbClr val="000000"/>
                </a:solidFill>
                <a:latin typeface="宋体" panose="02010600030101010101" pitchFamily="2" charset="-122"/>
                <a:cs typeface="Times New Roman" panose="02020603050405020304" pitchFamily="18" charset="0"/>
              </a:rPr>
              <a:t>年以后</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法国确立了共和政体</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议会处于政治运行的中心</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党派林立</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内阁更迭频繁。</a:t>
            </a:r>
            <a:r>
              <a:rPr lang="en-US" altLang="zh-CN" sz="2200">
                <a:solidFill>
                  <a:srgbClr val="000000"/>
                </a:solidFill>
                <a:cs typeface="Times New Roman" panose="02020603050405020304" pitchFamily="18" charset="0"/>
              </a:rPr>
              <a:t>1958</a:t>
            </a:r>
            <a:r>
              <a:rPr lang="zh-CN" altLang="en-US" sz="2200">
                <a:solidFill>
                  <a:srgbClr val="000000"/>
                </a:solidFill>
                <a:latin typeface="宋体" panose="02010600030101010101" pitchFamily="2" charset="-122"/>
                <a:cs typeface="Times New Roman" panose="02020603050405020304" pitchFamily="18" charset="0"/>
              </a:rPr>
              <a:t>年</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戴高乐就任总统</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修改宪法</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规定总统拥有任命总理、解散议会等权力。这一政治体制的变化</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A</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有利于政局稳定</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确立了总统国家元首的地位</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剥夺了议会的主要权力</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有助于两党制的形成</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本题考查近现代法国政体的演变。</a:t>
            </a:r>
            <a:r>
              <a:rPr lang="en-US" altLang="zh-CN" sz="2200">
                <a:solidFill>
                  <a:srgbClr val="000000"/>
                </a:solidFill>
                <a:cs typeface="Times New Roman" panose="02020603050405020304" pitchFamily="18" charset="0"/>
              </a:rPr>
              <a:t>1875</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年法国确立的是共和制</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总统权力较小</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结果政局动荡。第二次世界大战后</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法国汲取历史教训</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赋予了总统更多的权力</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从而有利于政局的稳定</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正</a:t>
            </a:r>
            <a:endParaRPr lang="en-US" altLang="zh-CN"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确</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1875</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年宪法就已确立了总统国家元首的地位</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项错误。议会的主要权力是立法权</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法国政体的演变并没有剥夺议会的立法权</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项错误。法国实行多党制</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不是两党制</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endParaRPr lang="zh-CN" altLang="en-US" sz="2200"/>
          </a:p>
        </p:txBody>
      </p:sp>
      <p:pic>
        <p:nvPicPr>
          <p:cNvPr id="6" name="图片 5"/>
          <p:cNvPicPr>
            <a:picLocks noChangeAspect="1"/>
          </p:cNvPicPr>
          <p:nvPr/>
        </p:nvPicPr>
        <p:blipFill>
          <a:blip r:embed="rId5"/>
          <a:stretch>
            <a:fillRect/>
          </a:stretch>
        </p:blipFill>
        <p:spPr>
          <a:xfrm>
            <a:off x="3419872" y="2132856"/>
            <a:ext cx="359637" cy="361175"/>
          </a:xfrm>
          <a:prstGeom prst="rect">
            <a:avLst/>
          </a:prstGeom>
        </p:spPr>
      </p:pic>
    </p:spTree>
    <p:extLst>
      <p:ext uri="{BB962C8B-B14F-4D97-AF65-F5344CB8AC3E}">
        <p14:creationId xmlns:p14="http://schemas.microsoft.com/office/powerpoint/2010/main" xmlns="" val="14313272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animEffect transition="in" filter="wipe(down)">
                                      <p:cBhvr>
                                        <p:cTn id="1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107334"/>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关于</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法国政体理解上的易混点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在法国政权更迭中出现的王朝大部分是资产阶级性质的政权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并非封建王朝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比如法兰西第一帝国、法兰西第二帝国、七月王朝等。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法国近代确立的共和制与当代的共和制有所不同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法国</a:t>
            </a:r>
            <a:r>
              <a:rPr lang="en-US" altLang="zh-CN" sz="2200">
                <a:solidFill>
                  <a:srgbClr val="000000"/>
                </a:solidFill>
                <a:latin typeface="Times New Roman" panose="02020603050405020304" pitchFamily="18" charset="0"/>
                <a:cs typeface="Times New Roman" panose="02020603050405020304" pitchFamily="18" charset="0"/>
              </a:rPr>
              <a:t>1875</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年宪法规定法国总统由议会选举产生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而从法国第五共和国</a:t>
            </a:r>
            <a:r>
              <a:rPr lang="en-US" altLang="zh-CN" sz="2200">
                <a:solidFill>
                  <a:srgbClr val="000000"/>
                </a:solidFill>
                <a:latin typeface="Times New Roman" panose="02020603050405020304" pitchFamily="18" charset="0"/>
                <a:cs typeface="Times New Roman" panose="02020603050405020304" pitchFamily="18" charset="0"/>
              </a:rPr>
              <a:t>(1958</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年建立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法国总统由选民直接选举产生。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误区警示.eps" descr="id:2147496671;FounderCES"/>
          <p:cNvPicPr/>
          <p:nvPr/>
        </p:nvPicPr>
        <p:blipFill>
          <a:blip r:embed="rId5"/>
          <a:stretch>
            <a:fillRect/>
          </a:stretch>
        </p:blipFill>
        <p:spPr>
          <a:xfrm>
            <a:off x="762365" y="2204864"/>
            <a:ext cx="948943" cy="302447"/>
          </a:xfrm>
          <a:prstGeom prst="rect">
            <a:avLst/>
          </a:prstGeom>
        </p:spPr>
      </p:pic>
    </p:spTree>
    <p:extLst>
      <p:ext uri="{BB962C8B-B14F-4D97-AF65-F5344CB8AC3E}">
        <p14:creationId xmlns:p14="http://schemas.microsoft.com/office/powerpoint/2010/main" xmlns="" val="12730107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,20,4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这份文献在当时是极其进步的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对西方君主制和共和制都适用。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下列文献中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符合这一评价的是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《大抗议书》</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《权利法案》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C.1787</a:t>
            </a:r>
            <a:r>
              <a:rPr lang="zh-CN" altLang="zh-CN" sz="2200">
                <a:solidFill>
                  <a:srgbClr val="000000"/>
                </a:solidFill>
                <a:latin typeface="Times New Roman" panose="02020603050405020304" pitchFamily="18" charset="0"/>
                <a:cs typeface="Times New Roman" panose="02020603050405020304" pitchFamily="18" charset="0"/>
              </a:rPr>
              <a:t>年美国宪法</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《人权宣言》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本题的关键词是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都适用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。本题考查近代资产阶级政权建立过程中的相关文献。《大抗议书》是英国资产阶级和新贵族反对封建专制的政治纲领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只适用于英国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项错误。《权利法案》只适用于英国的君主立宪制</a:t>
            </a:r>
            <a:r>
              <a:rPr lang="en-US" altLang="zh-CN" sz="2200">
                <a:solidFill>
                  <a:srgbClr val="000000"/>
                </a:solidFill>
                <a:latin typeface="Times New Roman" panose="02020603050405020304" pitchFamily="18" charset="0"/>
                <a:cs typeface="Times New Roman" panose="02020603050405020304" pitchFamily="18" charset="0"/>
              </a:rPr>
              <a:t>,1787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年美国宪法只适用于美国的共和制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两项不符合题意。《人权宣言》强调法律面前人人平等以及公民的权利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这种原则既适用于君主制也适用于共和制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839481" y="2204864"/>
            <a:ext cx="359637" cy="361175"/>
          </a:xfrm>
          <a:prstGeom prst="rect">
            <a:avLst/>
          </a:prstGeom>
        </p:spPr>
      </p:pic>
    </p:spTree>
    <p:extLst>
      <p:ext uri="{BB962C8B-B14F-4D97-AF65-F5344CB8AC3E}">
        <p14:creationId xmlns:p14="http://schemas.microsoft.com/office/powerpoint/2010/main" xmlns="" val="219448893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,20,4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有人在</a:t>
            </a:r>
            <a:r>
              <a:rPr lang="en-US" altLang="zh-CN" sz="2200">
                <a:solidFill>
                  <a:srgbClr val="000000"/>
                </a:solidFill>
                <a:latin typeface="Times New Roman" panose="02020603050405020304" pitchFamily="18" charset="0"/>
                <a:cs typeface="Times New Roman" panose="02020603050405020304" pitchFamily="18" charset="0"/>
              </a:rPr>
              <a:t>1877</a:t>
            </a:r>
            <a:r>
              <a:rPr lang="zh-CN" altLang="zh-CN" sz="2200">
                <a:solidFill>
                  <a:srgbClr val="000000"/>
                </a:solidFill>
                <a:latin typeface="Times New Roman" panose="02020603050405020304" pitchFamily="18" charset="0"/>
                <a:cs typeface="Times New Roman" panose="02020603050405020304" pitchFamily="18" charset="0"/>
              </a:rPr>
              <a:t>年号召民众为当前政体的形式和宪法的完整性而战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并指出这是</a:t>
            </a:r>
            <a:r>
              <a:rPr lang="en-US" altLang="zh-CN" sz="2200">
                <a:solidFill>
                  <a:srgbClr val="000000"/>
                </a:solidFill>
                <a:latin typeface="Times New Roman" panose="02020603050405020304" pitchFamily="18" charset="0"/>
                <a:cs typeface="Times New Roman" panose="02020603050405020304" pitchFamily="18" charset="0"/>
              </a:rPr>
              <a:t>1789</a:t>
            </a:r>
            <a:r>
              <a:rPr lang="zh-CN" altLang="zh-CN" sz="2200">
                <a:solidFill>
                  <a:srgbClr val="000000"/>
                </a:solidFill>
                <a:latin typeface="Times New Roman" panose="02020603050405020304" pitchFamily="18" charset="0"/>
                <a:cs typeface="Times New Roman" panose="02020603050405020304" pitchFamily="18" charset="0"/>
              </a:rPr>
              <a:t>年革命的继承者同旧制度特权等级的残余及罗马神权政治代理人之间的斗争。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当前政体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君主专制</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君主立宪制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共和制</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无产阶级专政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本题考查法国政治体制的演变。题干中的关键信息是</a:t>
            </a:r>
            <a:r>
              <a:rPr lang="en-US" altLang="zh-CN" sz="2200">
                <a:solidFill>
                  <a:srgbClr val="000000"/>
                </a:solidFill>
                <a:latin typeface="Times New Roman" panose="02020603050405020304" pitchFamily="18" charset="0"/>
                <a:cs typeface="Times New Roman" panose="02020603050405020304" pitchFamily="18" charset="0"/>
              </a:rPr>
              <a:t>“1877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的政体是对</a:t>
            </a:r>
            <a:r>
              <a:rPr lang="en-US" altLang="zh-CN" sz="2200">
                <a:solidFill>
                  <a:srgbClr val="000000"/>
                </a:solidFill>
                <a:latin typeface="Times New Roman" panose="02020603050405020304" pitchFamily="18" charset="0"/>
                <a:cs typeface="Times New Roman" panose="02020603050405020304" pitchFamily="18" charset="0"/>
              </a:rPr>
              <a:t>1789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年革命的继承与发展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这只能是法国政治制度内容的表现。</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项在法国大革命期间已经废除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项是英国的政体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也与</a:t>
            </a:r>
            <a:r>
              <a:rPr lang="en-US" altLang="zh-CN" sz="2200">
                <a:solidFill>
                  <a:srgbClr val="000000"/>
                </a:solidFill>
                <a:latin typeface="Times New Roman" panose="02020603050405020304" pitchFamily="18" charset="0"/>
                <a:cs typeface="Times New Roman" panose="02020603050405020304" pitchFamily="18" charset="0"/>
              </a:rPr>
              <a:t>1789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年反对封建等级制度无关</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项最早出现于俄国十月革命后。</a:t>
            </a:r>
            <a:r>
              <a:rPr lang="en-US" altLang="zh-CN" sz="2200">
                <a:solidFill>
                  <a:srgbClr val="000000"/>
                </a:solidFill>
                <a:latin typeface="Times New Roman" panose="02020603050405020304" pitchFamily="18" charset="0"/>
                <a:cs typeface="Times New Roman" panose="02020603050405020304" pitchFamily="18" charset="0"/>
              </a:rPr>
              <a:t>1875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法国通过法兰西第三共和国宪法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确立共和制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故本题选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1902301" y="2348880"/>
            <a:ext cx="359637" cy="361175"/>
          </a:xfrm>
          <a:prstGeom prst="rect">
            <a:avLst/>
          </a:prstGeom>
        </p:spPr>
      </p:pic>
    </p:spTree>
    <p:extLst>
      <p:ext uri="{BB962C8B-B14F-4D97-AF65-F5344CB8AC3E}">
        <p14:creationId xmlns:p14="http://schemas.microsoft.com/office/powerpoint/2010/main" xmlns="" val="654819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,13,2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拿破仑帝国灭亡后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路易十八在反法联军的护送下重返法国王宫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波旁王朝复辟。路易十八颁布宪法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承认《拿破仑法典》继续有效。这表明复辟后的波旁王朝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恢复了革命前的封建政体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推动了法国大革命深入发展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实行了君主立宪制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继承了拿破仑的军事独裁政策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题干反映的是波旁王朝复辟后承认《拿破仑法典》继续有效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而《拿破仑法典》是适应资产阶级的需要而制定的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因此打上了深深的资产阶级的烙印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波旁王朝虽然复辟了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但依然实行资产阶级的君主立宪政体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7884368" y="2204864"/>
            <a:ext cx="359637" cy="361175"/>
          </a:xfrm>
          <a:prstGeom prst="rect">
            <a:avLst/>
          </a:prstGeom>
        </p:spPr>
      </p:pic>
    </p:spTree>
    <p:extLst>
      <p:ext uri="{BB962C8B-B14F-4D97-AF65-F5344CB8AC3E}">
        <p14:creationId xmlns:p14="http://schemas.microsoft.com/office/powerpoint/2010/main" xmlns="" val="163420436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,19,2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1870</a:t>
            </a:r>
            <a:r>
              <a:rPr lang="zh-CN" altLang="zh-CN" sz="2200">
                <a:solidFill>
                  <a:srgbClr val="000000"/>
                </a:solidFill>
                <a:latin typeface="Times New Roman" panose="02020603050405020304" pitchFamily="18" charset="0"/>
                <a:cs typeface="Times New Roman" panose="02020603050405020304" pitchFamily="18" charset="0"/>
              </a:rPr>
              <a:t>年到</a:t>
            </a:r>
            <a:r>
              <a:rPr lang="en-US" altLang="zh-CN" sz="2200">
                <a:solidFill>
                  <a:srgbClr val="000000"/>
                </a:solidFill>
                <a:latin typeface="Times New Roman" panose="02020603050405020304" pitchFamily="18" charset="0"/>
                <a:cs typeface="Times New Roman" panose="02020603050405020304" pitchFamily="18" charset="0"/>
              </a:rPr>
              <a:t>1940</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法兰西第三共和国一共更换了</a:t>
            </a:r>
            <a:r>
              <a:rPr lang="en-US" altLang="zh-CN" sz="2200">
                <a:solidFill>
                  <a:srgbClr val="000000"/>
                </a:solidFill>
                <a:latin typeface="Times New Roman" panose="02020603050405020304" pitchFamily="18" charset="0"/>
                <a:cs typeface="Times New Roman" panose="02020603050405020304" pitchFamily="18" charset="0"/>
              </a:rPr>
              <a:t>108</a:t>
            </a:r>
            <a:r>
              <a:rPr lang="zh-CN" altLang="zh-CN" sz="2200">
                <a:solidFill>
                  <a:srgbClr val="000000"/>
                </a:solidFill>
                <a:latin typeface="Times New Roman" panose="02020603050405020304" pitchFamily="18" charset="0"/>
                <a:cs typeface="Times New Roman" panose="02020603050405020304" pitchFamily="18" charset="0"/>
              </a:rPr>
              <a:t>届内阁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每届内阁平均存在时间约为</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个月。造成内阁频繁变动的原因在于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内阁对议会没有形成权力制衡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总统职权不完全受宪法制约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两大政党轮流组阁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立法与行政权力合一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题干强调的是法国内阁变动频繁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与总统和宪法关系不大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法国实行多党制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不是两党制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立法权由议会掌握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行政权归总统</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3995936" y="2348880"/>
            <a:ext cx="359637" cy="361175"/>
          </a:xfrm>
          <a:prstGeom prst="rect">
            <a:avLst/>
          </a:prstGeom>
        </p:spPr>
      </p:pic>
    </p:spTree>
    <p:extLst>
      <p:ext uri="{BB962C8B-B14F-4D97-AF65-F5344CB8AC3E}">
        <p14:creationId xmlns:p14="http://schemas.microsoft.com/office/powerpoint/2010/main" xmlns="" val="336844525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1814185" y="1763154"/>
            <a:ext cx="2794355" cy="498598"/>
          </a:xfrm>
          <a:prstGeom prst="rect">
            <a:avLst/>
          </a:prstGeom>
        </p:spPr>
        <p:txBody>
          <a:bodyPr wrap="none">
            <a:spAutoFit/>
          </a:bodyPr>
          <a:lstStyle/>
          <a:p>
            <a:pPr>
              <a:lnSpc>
                <a:spcPct val="120000"/>
              </a:lnSpc>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近代法国政体的</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演变</a:t>
            </a: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endParaRPr lang="zh-CN" altLang="en-US" sz="2200"/>
          </a:p>
        </p:txBody>
      </p:sp>
      <p:pic>
        <p:nvPicPr>
          <p:cNvPr id="6" name="S07.eps" descr="id:2147496685;FounderCES"/>
          <p:cNvPicPr/>
          <p:nvPr/>
        </p:nvPicPr>
        <p:blipFill>
          <a:blip r:embed="rId5"/>
          <a:stretch>
            <a:fillRect/>
          </a:stretch>
        </p:blipFill>
        <p:spPr>
          <a:xfrm>
            <a:off x="1019300" y="2276872"/>
            <a:ext cx="7018386" cy="2699990"/>
          </a:xfrm>
          <a:prstGeom prst="rect">
            <a:avLst/>
          </a:prstGeom>
        </p:spPr>
      </p:pic>
      <p:pic>
        <p:nvPicPr>
          <p:cNvPr id="10" name="图片 9"/>
          <p:cNvPicPr>
            <a:picLocks noChangeAspect="1"/>
          </p:cNvPicPr>
          <p:nvPr/>
        </p:nvPicPr>
        <p:blipFill>
          <a:blip r:embed="rId6"/>
          <a:stretch>
            <a:fillRect/>
          </a:stretch>
        </p:blipFill>
        <p:spPr>
          <a:xfrm>
            <a:off x="840781" y="1747139"/>
            <a:ext cx="1049046" cy="405935"/>
          </a:xfrm>
          <a:prstGeom prst="rect">
            <a:avLst/>
          </a:prstGeom>
        </p:spPr>
      </p:pic>
    </p:spTree>
    <p:extLst>
      <p:ext uri="{BB962C8B-B14F-4D97-AF65-F5344CB8AC3E}">
        <p14:creationId xmlns:p14="http://schemas.microsoft.com/office/powerpoint/2010/main" xmlns="" val="225100369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1091672"/>
            <a:ext cx="8128000" cy="4928657"/>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8</a:t>
            </a:r>
            <a:r>
              <a:rPr lang="en-US" altLang="zh-CN" sz="2200">
                <a:solidFill>
                  <a:srgbClr val="000000"/>
                </a:solidFill>
                <a:cs typeface="Times New Roman" panose="02020603050405020304" pitchFamily="18" charset="0"/>
              </a:rPr>
              <a:t>.(2010·</a:t>
            </a:r>
            <a:r>
              <a:rPr lang="zh-CN" altLang="en-US"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cs typeface="Times New Roman" panose="02020603050405020304" pitchFamily="18" charset="0"/>
              </a:rPr>
              <a:t>,20,4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)1873</a:t>
            </a:r>
            <a:r>
              <a:rPr lang="zh-CN" altLang="en-US" sz="2200">
                <a:solidFill>
                  <a:srgbClr val="000000"/>
                </a:solidFill>
                <a:latin typeface="宋体" panose="02010600030101010101" pitchFamily="2" charset="-122"/>
                <a:cs typeface="Times New Roman" panose="02020603050405020304" pitchFamily="18" charset="0"/>
              </a:rPr>
              <a:t>年</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法国某报纸刊登的一封读者来信写道</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我们是工业家和土地所有者</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需要秩序</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并不喜欢共和政体。但是</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如果</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联合派</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属于君主派</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获得胜利</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那些现在还留在我们方面的大部分人将投入极端共和派的怀抱去了。</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这段话反映出当时在法国</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A</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政治局面错综复杂</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无产阶级建立了共和政体</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联合派</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能带来社会安定</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共和派已获得政治上的绝对优势</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结合</a:t>
            </a:r>
            <a:r>
              <a:rPr lang="en-US" altLang="zh-CN" sz="2200">
                <a:solidFill>
                  <a:srgbClr val="000000"/>
                </a:solidFill>
                <a:cs typeface="Times New Roman" panose="02020603050405020304" pitchFamily="18" charset="0"/>
              </a:rPr>
              <a:t>1875</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年法兰西第三共和国宪法通过的情况可知</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法国各派政治势力势均力敌</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政局复杂</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项正确。</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三项均与史实不符。</a:t>
            </a:r>
            <a:endParaRPr lang="zh-CN" altLang="en-US" sz="2200"/>
          </a:p>
        </p:txBody>
      </p:sp>
      <p:pic>
        <p:nvPicPr>
          <p:cNvPr id="6" name="图片 5"/>
          <p:cNvPicPr>
            <a:picLocks noChangeAspect="1"/>
          </p:cNvPicPr>
          <p:nvPr/>
        </p:nvPicPr>
        <p:blipFill>
          <a:blip r:embed="rId5"/>
          <a:stretch>
            <a:fillRect/>
          </a:stretch>
        </p:blipFill>
        <p:spPr>
          <a:xfrm>
            <a:off x="2843808" y="2780928"/>
            <a:ext cx="359637" cy="361175"/>
          </a:xfrm>
          <a:prstGeom prst="rect">
            <a:avLst/>
          </a:prstGeom>
        </p:spPr>
      </p:pic>
    </p:spTree>
    <p:extLst>
      <p:ext uri="{BB962C8B-B14F-4D97-AF65-F5344CB8AC3E}">
        <p14:creationId xmlns:p14="http://schemas.microsoft.com/office/powerpoint/2010/main" xmlns="" val="30089973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,28,13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根据材料并结合所学知识回答问题。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法国在大革命后的近一个世纪内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君主制与共和制的斗争此起彼伏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国家政体变动频繁。</a:t>
            </a:r>
            <a:r>
              <a:rPr lang="en-US" altLang="zh-CN" sz="2200">
                <a:solidFill>
                  <a:srgbClr val="000000"/>
                </a:solidFill>
                <a:latin typeface="Times New Roman" panose="02020603050405020304" pitchFamily="18" charset="0"/>
                <a:cs typeface="Times New Roman" panose="02020603050405020304" pitchFamily="18" charset="0"/>
              </a:rPr>
              <a:t>1870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巴黎人民通过革命推翻了法兰西第二帝国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建立了法兰西第三共和国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但共和制仍然前途未卜。当时国民议会中派别林立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有君主派、温和共和派、激进共和派、小资产阶级民主派等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各派之间展开错综复杂的斗争。</a:t>
            </a:r>
            <a:r>
              <a:rPr lang="en-US" altLang="zh-CN" sz="2200">
                <a:solidFill>
                  <a:srgbClr val="000000"/>
                </a:solidFill>
                <a:latin typeface="Times New Roman" panose="02020603050405020304" pitchFamily="18" charset="0"/>
                <a:cs typeface="Times New Roman" panose="02020603050405020304" pitchFamily="18" charset="0"/>
              </a:rPr>
              <a:t>1875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日国民议会以</a:t>
            </a:r>
            <a:r>
              <a:rPr lang="en-US" altLang="zh-CN" sz="2200">
                <a:solidFill>
                  <a:srgbClr val="000000"/>
                </a:solidFill>
                <a:latin typeface="Times New Roman" panose="02020603050405020304" pitchFamily="18" charset="0"/>
                <a:cs typeface="Times New Roman" panose="02020603050405020304" pitchFamily="18" charset="0"/>
              </a:rPr>
              <a:t>353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票对</a:t>
            </a:r>
            <a:r>
              <a:rPr lang="en-US" altLang="zh-CN" sz="2200">
                <a:solidFill>
                  <a:srgbClr val="000000"/>
                </a:solidFill>
                <a:latin typeface="Times New Roman" panose="02020603050405020304" pitchFamily="18" charset="0"/>
                <a:cs typeface="Times New Roman" panose="02020603050405020304" pitchFamily="18" charset="0"/>
              </a:rPr>
              <a:t>352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票确定了选举共和国总统的方法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意味着确认了共和制。随后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主张君主制的议员越来越多地转而支持共和制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并且君主派已是资产者的派别。国民议会通过了</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部宪法性法律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合称为第三共和国宪法或</a:t>
            </a:r>
            <a:r>
              <a:rPr lang="en-US" altLang="zh-CN" sz="2200">
                <a:solidFill>
                  <a:srgbClr val="000000"/>
                </a:solidFill>
                <a:latin typeface="Times New Roman" panose="02020603050405020304" pitchFamily="18" charset="0"/>
                <a:cs typeface="Times New Roman" panose="02020603050405020304" pitchFamily="18" charset="0"/>
              </a:rPr>
              <a:t>1875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年宪法。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摘编自郭华榕《法国政治制度史》</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806223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1875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年宪法规定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总统为国家元首、政府首脑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由国民议会两院依绝对多数票选出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拥有统率军队、任命内阁各部部长和一切军政要员、解散众议院等权力。总统的命令须经由各部部长副署。国民议会由参议院与众议院组成。众议员由直接普选产生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参议员由间接选举产生。内阁向议会负责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内阁总理须由议会多数党领袖担任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议员可以兼任内阁官职。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摘编自洪波《法国政治制度变迁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从大革命到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第五共和国》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根据材料一、二及所学知识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说明法国</a:t>
            </a:r>
            <a:r>
              <a:rPr lang="en-US" altLang="zh-CN" sz="2200">
                <a:solidFill>
                  <a:srgbClr val="000000"/>
                </a:solidFill>
                <a:latin typeface="Times New Roman" panose="02020603050405020304" pitchFamily="18" charset="0"/>
                <a:cs typeface="Times New Roman" panose="02020603050405020304" pitchFamily="18" charset="0"/>
              </a:rPr>
              <a:t>1875</a:t>
            </a:r>
            <a:r>
              <a:rPr lang="zh-CN" altLang="zh-CN" sz="2200">
                <a:solidFill>
                  <a:srgbClr val="000000"/>
                </a:solidFill>
                <a:latin typeface="Times New Roman" panose="02020603050405020304" pitchFamily="18" charset="0"/>
                <a:cs typeface="Times New Roman" panose="02020603050405020304" pitchFamily="18" charset="0"/>
              </a:rPr>
              <a:t>年宪法得以通过的原因。</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根据材料二及所学知识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指出法兰西第三共和国的政体与美国相比有何不同。</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1418861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本题旨在考查考生对英国资本主义政治制度这一主干知识的掌握情况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通过安妮女王因个人好恶可以任意解除或任命行政官员的例子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引导考生深入认识英国君主立宪制的确立。从材料信息看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英国女王干预议会中两党的权力安排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这说明女王还有一定的权力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统而不治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因此当时英国君主立宪制尚未完善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1689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年《权利法案》确立了议会主权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英国内阁制度于</a:t>
            </a:r>
            <a:r>
              <a:rPr lang="en-US" altLang="zh-CN" sz="2200">
                <a:solidFill>
                  <a:srgbClr val="000000"/>
                </a:solidFill>
                <a:latin typeface="Times New Roman" panose="02020603050405020304" pitchFamily="18" charset="0"/>
                <a:cs typeface="Times New Roman" panose="02020603050405020304" pitchFamily="18" charset="0"/>
              </a:rPr>
              <a:t>1721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年后开始逐渐形成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《权利法案》并没有剥夺国王的行政权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因此女王的做法没有违背该法案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230757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共和制逐渐获得广泛支持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国民议会中力量对比发生有利于共和派的变化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君主派与共和派之间不存在根本利益上的冲突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宪法吸收了各派意见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借鉴了英美经验。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具有总统制和议会制双重特色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权力重心在议会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总统由议会选出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权力相对较小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总统之下设有内阁。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本题考查分析比较能力。第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问结合两则材料分析</a:t>
            </a:r>
            <a:r>
              <a:rPr lang="en-US" altLang="zh-CN" sz="2200">
                <a:solidFill>
                  <a:srgbClr val="000000"/>
                </a:solidFill>
                <a:latin typeface="Times New Roman" panose="02020603050405020304" pitchFamily="18" charset="0"/>
                <a:cs typeface="Times New Roman" panose="02020603050405020304" pitchFamily="18" charset="0"/>
              </a:rPr>
              <a:t>1875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年宪法通过的原因。第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问依据材料二和所学知识比较法国和美国政体的不同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注意从总统、议会、内阁几个方面来比较。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3123683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43241"/>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德意志帝国君主立宪制的确立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,16,3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依据</a:t>
            </a:r>
            <a:r>
              <a:rPr lang="en-US" altLang="zh-CN" sz="2200">
                <a:solidFill>
                  <a:srgbClr val="000000"/>
                </a:solidFill>
                <a:latin typeface="Times New Roman" panose="02020603050405020304" pitchFamily="18" charset="0"/>
                <a:cs typeface="Times New Roman" panose="02020603050405020304" pitchFamily="18" charset="0"/>
              </a:rPr>
              <a:t>1871</a:t>
            </a:r>
            <a:r>
              <a:rPr lang="zh-CN" altLang="zh-CN" sz="2200">
                <a:solidFill>
                  <a:srgbClr val="000000"/>
                </a:solidFill>
                <a:latin typeface="Times New Roman" panose="02020603050405020304" pitchFamily="18" charset="0"/>
                <a:cs typeface="Times New Roman" panose="02020603050405020304" pitchFamily="18" charset="0"/>
              </a:rPr>
              <a:t>年德意志帝国宪法建立的政体属于资产阶级代议制。这部宪法内容中最能体现资产阶级代议制特征的是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帝国依据本宪法在联邦领土内行使立法权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德意志皇帝在国际关系上为帝国的代表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联邦议会主席职位属于皇帝任命的帝国宰相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帝国议会由秘密投票的普遍和直接选举产生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本题考查欧美资产阶级代议制的特点。根据</a:t>
            </a:r>
            <a:r>
              <a:rPr lang="en-US" altLang="zh-CN" sz="2200">
                <a:solidFill>
                  <a:srgbClr val="000000"/>
                </a:solidFill>
                <a:latin typeface="Times New Roman" panose="02020603050405020304" pitchFamily="18" charset="0"/>
                <a:cs typeface="Times New Roman" panose="02020603050405020304" pitchFamily="18" charset="0"/>
              </a:rPr>
              <a:t>1871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年德意志帝国宪法的规定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德意志帝国宪法由帝国议会制定</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项错误。国家元首在对外关系上都是国家的代表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这不属于资产阶级代议制的特征</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项错误。资产阶级代议制的一般特征是其民主性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也就是公民通过选举代表组成国家权力机关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项带有专制色彩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故错误</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2248305" y="2276872"/>
            <a:ext cx="359637" cy="361175"/>
          </a:xfrm>
          <a:prstGeom prst="rect">
            <a:avLst/>
          </a:prstGeom>
        </p:spPr>
      </p:pic>
    </p:spTree>
    <p:extLst>
      <p:ext uri="{BB962C8B-B14F-4D97-AF65-F5344CB8AC3E}">
        <p14:creationId xmlns:p14="http://schemas.microsoft.com/office/powerpoint/2010/main" xmlns="" val="87331533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,22,4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)1895</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一位中国外交官对当时四个欧美国家的政体分别作了如下评述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其中对德国的评述是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举国听于议院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势太偏重</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君主能以事下会议而不能独断</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议院主议法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政府主行法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察院主断法</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上议院主用世爵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参以选举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君权仍重</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1871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德国已经颁布《德意志帝国宪法》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该宪法的特点是强调君权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带有浓厚的封建色彩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上议院主用世爵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中上议院指的是德国的联邦议会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君权仍重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更能看出是德国的情况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项指的是美国政体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三权分立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举国听于议院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势太偏重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更符合英国政体的特点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项。根据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不能独断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7668344" y="1628800"/>
            <a:ext cx="359637" cy="361175"/>
          </a:xfrm>
          <a:prstGeom prst="rect">
            <a:avLst/>
          </a:prstGeom>
        </p:spPr>
      </p:pic>
    </p:spTree>
    <p:extLst>
      <p:ext uri="{BB962C8B-B14F-4D97-AF65-F5344CB8AC3E}">
        <p14:creationId xmlns:p14="http://schemas.microsoft.com/office/powerpoint/2010/main" xmlns="" val="117014567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821460"/>
            <a:ext cx="8128000" cy="4116127"/>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3</a:t>
            </a:r>
            <a:r>
              <a:rPr lang="en-US" altLang="zh-CN" sz="2200">
                <a:solidFill>
                  <a:srgbClr val="000000"/>
                </a:solidFill>
                <a:cs typeface="Times New Roman" panose="02020603050405020304" pitchFamily="18" charset="0"/>
              </a:rPr>
              <a:t>.(2014·</a:t>
            </a:r>
            <a:r>
              <a:rPr lang="zh-CN" altLang="en-US"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cs typeface="Times New Roman" panose="02020603050405020304" pitchFamily="18" charset="0"/>
              </a:rPr>
              <a:t>,14,3</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俾斯麦企图建立一种特殊的德意志型的立宪议会制度</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以达到保持普鲁士王朝政治统治优势之目的。这种设想在</a:t>
            </a:r>
            <a:r>
              <a:rPr lang="en-US" altLang="zh-CN" sz="2200">
                <a:solidFill>
                  <a:srgbClr val="000000"/>
                </a:solidFill>
                <a:cs typeface="Times New Roman" panose="02020603050405020304" pitchFamily="18" charset="0"/>
              </a:rPr>
              <a:t>1871</a:t>
            </a:r>
            <a:r>
              <a:rPr lang="zh-CN" altLang="en-US" sz="2200">
                <a:solidFill>
                  <a:srgbClr val="000000"/>
                </a:solidFill>
                <a:latin typeface="宋体" panose="02010600030101010101" pitchFamily="2" charset="-122"/>
                <a:cs typeface="Times New Roman" panose="02020603050405020304" pitchFamily="18" charset="0"/>
              </a:rPr>
              <a:t>年统一的德意志帝国宪法中加以定型。下列能体现这一目的的正确选项是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D</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联邦议会由民选产生</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帝国议会掌握着立法大权</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宰相对联邦议会负责</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帝国皇帝有主宰议会之权</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本题关键信息有</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德意志型的立宪议会制度</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保持普鲁士王朝政治统治优势</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等。解题思路如下</a:t>
            </a:r>
            <a:r>
              <a:rPr lang="en-US" altLang="zh-CN" sz="2200">
                <a:solidFill>
                  <a:srgbClr val="000000"/>
                </a:solidFill>
                <a:cs typeface="Times New Roman" panose="02020603050405020304" pitchFamily="18" charset="0"/>
              </a:rPr>
              <a:t>:</a:t>
            </a:r>
            <a:endParaRPr lang="en-US" altLang="zh-CN" sz="2200"/>
          </a:p>
        </p:txBody>
      </p:sp>
      <p:graphicFrame>
        <p:nvGraphicFramePr>
          <p:cNvPr id="4" name="对象 3"/>
          <p:cNvGraphicFramePr>
            <a:graphicFrameLocks noChangeAspect="1"/>
          </p:cNvGraphicFramePr>
          <p:nvPr>
            <p:extLst>
              <p:ext uri="{D42A27DB-BD31-4B8C-83A1-F6EECF244321}">
                <p14:modId xmlns:p14="http://schemas.microsoft.com/office/powerpoint/2010/main" xmlns="" val="2875839700"/>
              </p:ext>
            </p:extLst>
          </p:nvPr>
        </p:nvGraphicFramePr>
        <p:xfrm>
          <a:off x="302484" y="4869160"/>
          <a:ext cx="8128000" cy="2192639"/>
        </p:xfrm>
        <a:graphic>
          <a:graphicData uri="http://schemas.openxmlformats.org/presentationml/2006/ole">
            <p:oleObj spid="_x0000_s32772" name="文档" r:id="rId6" imgW="3895491" imgH="1050878" progId="Word.Document.12">
              <p:embed/>
            </p:oleObj>
          </a:graphicData>
        </a:graphic>
      </p:graphicFrame>
      <p:pic>
        <p:nvPicPr>
          <p:cNvPr id="10" name="图片 9"/>
          <p:cNvPicPr>
            <a:picLocks noChangeAspect="1"/>
          </p:cNvPicPr>
          <p:nvPr/>
        </p:nvPicPr>
        <p:blipFill>
          <a:blip r:embed="rId7"/>
          <a:stretch>
            <a:fillRect/>
          </a:stretch>
        </p:blipFill>
        <p:spPr>
          <a:xfrm>
            <a:off x="3707904" y="2060848"/>
            <a:ext cx="359637" cy="361175"/>
          </a:xfrm>
          <a:prstGeom prst="rect">
            <a:avLst/>
          </a:prstGeom>
        </p:spPr>
      </p:pic>
    </p:spTree>
    <p:extLst>
      <p:ext uri="{BB962C8B-B14F-4D97-AF65-F5344CB8AC3E}">
        <p14:creationId xmlns:p14="http://schemas.microsoft.com/office/powerpoint/2010/main" xmlns="" val="220736544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36712"/>
            <a:ext cx="8128000" cy="58533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2,34,4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世纪晚期德国的现代化进程中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经济突飞猛进与政治民主发展滞后形成巨大反差。出现这种</a:t>
            </a:r>
            <a:r>
              <a:rPr lang="zh-CN" altLang="zh-CN" sz="2200" smtClean="0">
                <a:solidFill>
                  <a:srgbClr val="000000"/>
                </a:solidFill>
                <a:latin typeface="Times New Roman" panose="02020603050405020304" pitchFamily="18" charset="0"/>
                <a:cs typeface="Times New Roman" panose="02020603050405020304" pitchFamily="18" charset="0"/>
              </a:rPr>
              <a:t>现</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象</a:t>
            </a:r>
            <a:r>
              <a:rPr lang="zh-CN" altLang="zh-CN" sz="2200">
                <a:solidFill>
                  <a:srgbClr val="000000"/>
                </a:solidFill>
                <a:latin typeface="Times New Roman" panose="02020603050405020304" pitchFamily="18" charset="0"/>
                <a:cs typeface="Times New Roman" panose="02020603050405020304" pitchFamily="18" charset="0"/>
              </a:rPr>
              <a:t>的原因在于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皇权与贵族结盟掌握政权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国家分裂阻碍政治民主化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经济发展消解政治改革诉求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对外战争影响国内民主进程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effectLst/>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本题考查导致德国现代化进程中出现经济突飞猛进与政治民主发展滞后特点的因素。德国的近代政体是通过三次王朝战争确立的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这使得统一后的德国皇权与贵族结盟掌握政权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保留了大量的封建残余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从而导致</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世纪晚期德国经济突飞猛进与政治民主发展滞后形成巨大反差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选择</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世纪晚期德国已经结束对外战争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实现国家统一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两项错误。经济发展一般会带来新的政治改革诉求</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86407682"/>
              </p:ext>
            </p:extLst>
          </p:nvPr>
        </p:nvGraphicFramePr>
        <p:xfrm>
          <a:off x="3038321" y="1692194"/>
          <a:ext cx="1828800" cy="534988"/>
        </p:xfrm>
        <a:graphic>
          <a:graphicData uri="http://schemas.openxmlformats.org/presentationml/2006/ole">
            <p:oleObj spid="_x0000_s35844" name="文档" r:id="rId6" imgW="870545" imgH="254889" progId="Word.Document.12">
              <p:embed/>
            </p:oleObj>
          </a:graphicData>
        </a:graphic>
      </p:graphicFrame>
      <p:pic>
        <p:nvPicPr>
          <p:cNvPr id="10" name="图片 9"/>
          <p:cNvPicPr>
            <a:picLocks noChangeAspect="1"/>
          </p:cNvPicPr>
          <p:nvPr/>
        </p:nvPicPr>
        <p:blipFill>
          <a:blip r:embed="rId7"/>
          <a:stretch>
            <a:fillRect/>
          </a:stretch>
        </p:blipFill>
        <p:spPr>
          <a:xfrm>
            <a:off x="2555776" y="1866007"/>
            <a:ext cx="359637" cy="361175"/>
          </a:xfrm>
          <a:prstGeom prst="rect">
            <a:avLst/>
          </a:prstGeom>
        </p:spPr>
      </p:pic>
    </p:spTree>
    <p:extLst>
      <p:ext uri="{BB962C8B-B14F-4D97-AF65-F5344CB8AC3E}">
        <p14:creationId xmlns:p14="http://schemas.microsoft.com/office/powerpoint/2010/main" xmlns="" val="65538454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因果</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型选择题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因果型选择题的考查角度通常有两种形式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第一种形式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由结果推断出原因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试题结构是题干为果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备选项为因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第二种形式是由原因推出结果或影响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试题结构是题干为因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备选项为果。题干中常用根本原因、直接原因、主要原因等进行设问。解答这一类题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首先要正确理解常用概念的含义及其区别与联系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从性质、作用、方向层次等方面来把握和理解这些概念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把握题干与备选项之间的逻辑关系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弄清题干与备选项之间谁是因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谁是果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并联系教材知识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同时注意区别根本原因、直接原因、主观原因、客观原因、内外因的不同之处。其次要根据情况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采用不同的方法。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解题指导.eps" descr="id:2147495801;FounderCES"/>
          <p:cNvPicPr/>
          <p:nvPr/>
        </p:nvPicPr>
        <p:blipFill>
          <a:blip r:embed="rId5"/>
          <a:stretch>
            <a:fillRect/>
          </a:stretch>
        </p:blipFill>
        <p:spPr>
          <a:xfrm>
            <a:off x="740406" y="1556792"/>
            <a:ext cx="995710" cy="317353"/>
          </a:xfrm>
          <a:prstGeom prst="rect">
            <a:avLst/>
          </a:prstGeom>
        </p:spPr>
      </p:pic>
    </p:spTree>
    <p:extLst>
      <p:ext uri="{BB962C8B-B14F-4D97-AF65-F5344CB8AC3E}">
        <p14:creationId xmlns:p14="http://schemas.microsoft.com/office/powerpoint/2010/main" xmlns="" val="408722792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,22,4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)1871</a:t>
            </a:r>
            <a:r>
              <a:rPr lang="zh-CN" altLang="zh-CN" sz="2200">
                <a:solidFill>
                  <a:srgbClr val="000000"/>
                </a:solidFill>
                <a:latin typeface="Times New Roman" panose="02020603050405020304" pitchFamily="18" charset="0"/>
                <a:cs typeface="Times New Roman" panose="02020603050405020304" pitchFamily="18" charset="0"/>
              </a:rPr>
              <a:t>年德意志帝国成立时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有人讽刺说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这个帝国是由一只大猛兽、半打狐狸和十几只耗子组成的。这个比喻形象地说明了当时帝国内各邦实力的差距。但在这个帝国中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各邦代表组成立法机构中的联邦议会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各邦代表组成立法机构中的帝国议会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帝国政府向帝国议会负责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各邦共同推举帝国首相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2200">
                <a:solidFill>
                  <a:srgbClr val="000000"/>
                </a:solidFill>
                <a:latin typeface="Times New Roman" panose="02020603050405020304" pitchFamily="18" charset="0"/>
                <a:cs typeface="Times New Roman" panose="02020603050405020304" pitchFamily="18" charset="0"/>
              </a:rPr>
              <a:t>1871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年宪法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德意志联邦议会由各邦选出的代表组成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项。帝国议会由普选产生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帝国政府对皇帝负责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首相由皇帝任命</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839481" y="2564904"/>
            <a:ext cx="359637" cy="361175"/>
          </a:xfrm>
          <a:prstGeom prst="rect">
            <a:avLst/>
          </a:prstGeom>
        </p:spPr>
      </p:pic>
    </p:spTree>
    <p:extLst>
      <p:ext uri="{BB962C8B-B14F-4D97-AF65-F5344CB8AC3E}">
        <p14:creationId xmlns:p14="http://schemas.microsoft.com/office/powerpoint/2010/main" xmlns="" val="58280665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,14,3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恩格斯指出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德意志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帝国宪法具有一个唯一的稳固的轴心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一个帝国首相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宰相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。联邦会议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处于这样一种地位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这种地位使其他责任行政权成为不可能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可能的只有帝国首相的责任行政权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因而使帝国责任大臣无法存在。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材料中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帝国首相的责任行政权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宪法赋予首相国家最高权力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帝国首相拥有内阁的控制权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帝国首相只对联邦会议负责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内阁大臣均由帝国首相任命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帝国首相的责任行政权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表现为帝国首相拥有内阁的控制权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项。宪法赋予皇帝国家最高权力、帝国首相对皇帝负责、内阁大臣由皇帝任命</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三项不正确。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5652120" y="2852936"/>
            <a:ext cx="359637" cy="361175"/>
          </a:xfrm>
          <a:prstGeom prst="rect">
            <a:avLst/>
          </a:prstGeom>
        </p:spPr>
      </p:pic>
    </p:spTree>
    <p:extLst>
      <p:ext uri="{BB962C8B-B14F-4D97-AF65-F5344CB8AC3E}">
        <p14:creationId xmlns:p14="http://schemas.microsoft.com/office/powerpoint/2010/main" xmlns="" val="8320567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,20,4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下列宪法中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赋予议会制约政府的权力最小的是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A.1787</a:t>
            </a:r>
            <a:r>
              <a:rPr lang="zh-CN" altLang="zh-CN" sz="2200">
                <a:solidFill>
                  <a:srgbClr val="000000"/>
                </a:solidFill>
                <a:latin typeface="Times New Roman" panose="02020603050405020304" pitchFamily="18" charset="0"/>
                <a:cs typeface="Times New Roman" panose="02020603050405020304" pitchFamily="18" charset="0"/>
              </a:rPr>
              <a:t>年美国宪法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B.1871</a:t>
            </a:r>
            <a:r>
              <a:rPr lang="zh-CN" altLang="zh-CN" sz="2200">
                <a:solidFill>
                  <a:srgbClr val="000000"/>
                </a:solidFill>
                <a:latin typeface="Times New Roman" panose="02020603050405020304" pitchFamily="18" charset="0"/>
                <a:cs typeface="Times New Roman" panose="02020603050405020304" pitchFamily="18" charset="0"/>
              </a:rPr>
              <a:t>年《德意志帝国宪法》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C.1875</a:t>
            </a:r>
            <a:r>
              <a:rPr lang="zh-CN" altLang="zh-CN" sz="2200">
                <a:solidFill>
                  <a:srgbClr val="000000"/>
                </a:solidFill>
                <a:latin typeface="Times New Roman" panose="02020603050405020304" pitchFamily="18" charset="0"/>
                <a:cs typeface="Times New Roman" panose="02020603050405020304" pitchFamily="18" charset="0"/>
              </a:rPr>
              <a:t>年法兰西第三共和国宪法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D.1912</a:t>
            </a:r>
            <a:r>
              <a:rPr lang="zh-CN" altLang="zh-CN" sz="2200">
                <a:solidFill>
                  <a:srgbClr val="000000"/>
                </a:solidFill>
                <a:latin typeface="Times New Roman" panose="02020603050405020304" pitchFamily="18" charset="0"/>
                <a:cs typeface="Times New Roman" panose="02020603050405020304" pitchFamily="18" charset="0"/>
              </a:rPr>
              <a:t>年《中华民国临时约法》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1871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年《德意志帝国宪法》规定首相主持帝国政府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只对皇帝负责而不对议会负责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议会的权力是最小的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1787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年美国宪法中政府与国会互相制衡</a:t>
            </a:r>
            <a:r>
              <a:rPr lang="en-US" altLang="zh-CN" sz="2200">
                <a:solidFill>
                  <a:srgbClr val="000000"/>
                </a:solidFill>
                <a:latin typeface="Times New Roman" panose="02020603050405020304" pitchFamily="18" charset="0"/>
                <a:cs typeface="Times New Roman" panose="02020603050405020304" pitchFamily="18" charset="0"/>
              </a:rPr>
              <a:t>;1875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年法兰西第三共和国宪法中内阁对议会负责</a:t>
            </a:r>
            <a:r>
              <a:rPr lang="en-US" altLang="zh-CN" sz="2200">
                <a:solidFill>
                  <a:srgbClr val="000000"/>
                </a:solidFill>
                <a:latin typeface="Times New Roman" panose="02020603050405020304" pitchFamily="18" charset="0"/>
                <a:cs typeface="Times New Roman" panose="02020603050405020304" pitchFamily="18" charset="0"/>
              </a:rPr>
              <a:t>;1912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年《中华民国临时约法》规定实行责任内阁制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议会拥有实权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1980115" y="1772816"/>
            <a:ext cx="359637" cy="361175"/>
          </a:xfrm>
          <a:prstGeom prst="rect">
            <a:avLst/>
          </a:prstGeom>
        </p:spPr>
      </p:pic>
    </p:spTree>
    <p:extLst>
      <p:ext uri="{BB962C8B-B14F-4D97-AF65-F5344CB8AC3E}">
        <p14:creationId xmlns:p14="http://schemas.microsoft.com/office/powerpoint/2010/main" xmlns="" val="342718847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,11,2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马克思曾经评论道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由于俾斯麦的特别法令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倍倍尔和李卜克内西先生已经以叛国罪被逮捕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其实这仅仅是因为他们敢于履行他们作为德国议员所承担的责任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即在联邦国会里抗议兼并亚尔萨斯和洛林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投票反对新的军事拨款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表示同情法兰西共和国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抨击想要把德国变成普鲁士兵营的企图。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上述评论的历史背景是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普法战争</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拿破仑战争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德意志帝国成立</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路易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波拿巴政变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抗议兼并亚尔萨斯和洛林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反对新的军事拨款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表示同情法兰西共和国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可知材料的背景是普法战争。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3419872" y="3567118"/>
            <a:ext cx="359637" cy="361175"/>
          </a:xfrm>
          <a:prstGeom prst="rect">
            <a:avLst/>
          </a:prstGeom>
        </p:spPr>
      </p:pic>
    </p:spTree>
    <p:extLst>
      <p:ext uri="{BB962C8B-B14F-4D97-AF65-F5344CB8AC3E}">
        <p14:creationId xmlns:p14="http://schemas.microsoft.com/office/powerpoint/2010/main" xmlns="" val="83105771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,21,4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英国首相阿斯奎斯说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我们现在有一个牢固确立了两百年的传统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即归根到底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王位的占有者接受其大臣的建议并据此行事。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这一传统的确立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使一个以小农业和手工业生产为主的国家变成了一个典型的资本主义国家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成为欧洲各国效仿的对象。各国效仿的理由是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英国经济上的成就得益于其制度设计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殖民主义深刻影响了英国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世界工厂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的地位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英国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光荣革命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宣告了欧洲新社会政治制度的诞生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英国启蒙思想奠定了资产阶级民主主义政治的理论基础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6228184" y="3375412"/>
            <a:ext cx="359637" cy="361175"/>
          </a:xfrm>
          <a:prstGeom prst="rect">
            <a:avLst/>
          </a:prstGeom>
        </p:spPr>
      </p:pic>
    </p:spTree>
    <p:extLst>
      <p:ext uri="{BB962C8B-B14F-4D97-AF65-F5344CB8AC3E}">
        <p14:creationId xmlns:p14="http://schemas.microsoft.com/office/powerpoint/2010/main" xmlns="" val="16023097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,28,13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根据材料并结合所学知识回答问题。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德国总统由全体德意志人民选举之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任期为七年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可连选连任。德国总统掌握德国全部武装力量之最高统帅权。如某一邦不履行其依照德国宪法或德国法律所规定之义务时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德国总统得使用武力强制之。如德国境内之公共安宁和秩序受到严重扰乱或危害时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德国总统得采取必要之措施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需要时并得使用武力。德国总理和各部部长为行使其职责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应取得德国国会之信任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当国会以明显之决议对其中之一员撤销其信任时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该员应即退职。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摘编自德国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魏玛共和国宪法</a:t>
            </a:r>
            <a:r>
              <a:rPr lang="en-US" altLang="zh-CN" sz="2200">
                <a:solidFill>
                  <a:srgbClr val="000000"/>
                </a:solidFill>
                <a:latin typeface="Times New Roman" panose="02020603050405020304" pitchFamily="18" charset="0"/>
                <a:cs typeface="Times New Roman" panose="02020603050405020304" pitchFamily="18" charset="0"/>
              </a:rPr>
              <a:t>”(1919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3983886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联邦总统由联邦大会不经讨论而选举产生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任期</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只能连任一次。联邦政府由联邦总理和联邦各部部长组成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联邦总理根据联邦总统提名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由联邦议院不经讨论而选举产生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获得联邦议院过半数票者当选为联邦总理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外交事务、联邦财政等由联邦行政和下属行政机构予以管理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联邦国防部长对武装部队拥有命令权和指挥权。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摘编自《德意志联邦共和国基本法》</a:t>
            </a:r>
            <a:r>
              <a:rPr lang="en-US" altLang="zh-CN" sz="2200">
                <a:solidFill>
                  <a:srgbClr val="000000"/>
                </a:solidFill>
                <a:latin typeface="Times New Roman" panose="02020603050405020304" pitchFamily="18" charset="0"/>
                <a:cs typeface="Times New Roman" panose="02020603050405020304" pitchFamily="18" charset="0"/>
              </a:rPr>
              <a:t>(1948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根据材料一、二并结合所学知识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概括指出近代以来德国三部宪法中有关行政权规定的演变及其趋势。</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根据材料一、二并结合所学知识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简析联邦德国基本法关于行政权的规定发生变化的原因。</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4019826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演变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最高行政权由皇帝转到民选总统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内阁由向皇帝负责转为对议会负责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总统行政权由联邦大会授予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权力缩小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任期缩短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内阁权力增大。趋势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行政权归属由国家元首向内阁转移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由集权到民主。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鉴于纳粹上台执政的教训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防止独裁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避免民主被滥用。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本题考查德国宪法及其体现的德国政治制度的特点。第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问首先要明确德国近代以来三部宪法指的是</a:t>
            </a:r>
            <a:r>
              <a:rPr lang="en-US" altLang="zh-CN" sz="2200">
                <a:solidFill>
                  <a:srgbClr val="000000"/>
                </a:solidFill>
                <a:latin typeface="Times New Roman" panose="02020603050405020304" pitchFamily="18" charset="0"/>
                <a:cs typeface="Times New Roman" panose="02020603050405020304" pitchFamily="18" charset="0"/>
              </a:rPr>
              <a:t>1871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年宪法、</a:t>
            </a:r>
            <a:r>
              <a:rPr lang="en-US" altLang="zh-CN" sz="2200">
                <a:solidFill>
                  <a:srgbClr val="000000"/>
                </a:solidFill>
                <a:latin typeface="Times New Roman" panose="02020603050405020304" pitchFamily="18" charset="0"/>
                <a:cs typeface="Times New Roman" panose="02020603050405020304" pitchFamily="18" charset="0"/>
              </a:rPr>
              <a:t>1919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年魏玛共和国宪法、</a:t>
            </a:r>
            <a:r>
              <a:rPr lang="en-US" altLang="zh-CN" sz="2200">
                <a:solidFill>
                  <a:srgbClr val="000000"/>
                </a:solidFill>
                <a:latin typeface="Times New Roman" panose="02020603050405020304" pitchFamily="18" charset="0"/>
                <a:cs typeface="Times New Roman" panose="02020603050405020304" pitchFamily="18" charset="0"/>
              </a:rPr>
              <a:t>1948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年德意志联邦共和国宪法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行政权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的角度分析其演变趋势。第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问从材料信息可以看出</a:t>
            </a:r>
            <a:r>
              <a:rPr lang="en-US" altLang="zh-CN" sz="2200">
                <a:solidFill>
                  <a:srgbClr val="000000"/>
                </a:solidFill>
                <a:latin typeface="Times New Roman" panose="02020603050405020304" pitchFamily="18" charset="0"/>
                <a:cs typeface="Times New Roman" panose="02020603050405020304" pitchFamily="18" charset="0"/>
              </a:rPr>
              <a:t>,1948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年宪法对总统的权力进行各种限制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并以总理和国防部长分其权力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这说明德国吸取了纳粹上台的教训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旨在防止独裁局面的出现。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623987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本题考查英国资产阶级代议制的影响。解答本题的关键是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两百年的传统、王位的占有者接受其大臣的建议并据此行事。据此可知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这是指英国于</a:t>
            </a:r>
            <a:r>
              <a:rPr lang="en-US" altLang="zh-CN" sz="2200">
                <a:solidFill>
                  <a:srgbClr val="000000"/>
                </a:solidFill>
                <a:latin typeface="Times New Roman" panose="02020603050405020304" pitchFamily="18" charset="0"/>
                <a:cs typeface="Times New Roman" panose="02020603050405020304" pitchFamily="18" charset="0"/>
              </a:rPr>
              <a:t>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世纪末确立的君主立宪制政体。题干强调了英国这一政体确立后对经济发展的巨大推动作用使英国成为各国效仿的对象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项符合题意。题干并未反映出英国的传统是殖民主义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项可以排除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题干强调的是政体对经济的影响</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项没有全面反映材料信息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且说法不符合史实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启蒙思想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也与题干无关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6000299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43091"/>
            <a:ext cx="8128000" cy="5625451"/>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1,33,4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cs typeface="Times New Roman" panose="02020603050405020304" pitchFamily="18" charset="0"/>
              </a:rPr>
              <a:t>世纪中叶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一位英国内阁成员在议会发言中说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诸位都知道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媾和与开战的权力是由国王掌握的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我们的宪法始终表明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国王在决定和平与战争时有权利让议会参与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也有权利不让议会参与。没有哪位明智的国王真的会冒险不让议会参与。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这表明在当时的英国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光荣革命成果受到</a:t>
            </a:r>
            <a:r>
              <a:rPr lang="zh-CN" altLang="zh-CN" sz="2200" smtClean="0">
                <a:solidFill>
                  <a:srgbClr val="000000"/>
                </a:solidFill>
                <a:latin typeface="Times New Roman" panose="02020603050405020304" pitchFamily="18" charset="0"/>
                <a:cs typeface="Times New Roman" panose="02020603050405020304" pitchFamily="18" charset="0"/>
              </a:rPr>
              <a:t>侵蚀</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立宪政体未能阻止国王专权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内阁依旧为国王所</a:t>
            </a:r>
            <a:r>
              <a:rPr lang="zh-CN" altLang="zh-CN" sz="2200" smtClean="0">
                <a:solidFill>
                  <a:srgbClr val="000000"/>
                </a:solidFill>
                <a:latin typeface="Times New Roman" panose="02020603050405020304" pitchFamily="18" charset="0"/>
                <a:cs typeface="Times New Roman" panose="02020603050405020304" pitchFamily="18" charset="0"/>
              </a:rPr>
              <a:t>控制</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国王仍旧保留某些名义权力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从材料信息看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国王拥有决定战与和的权力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但明智的国王会让议会参与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世纪中叶的英国国王虽处于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统而不治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但还保留某些名义上的权力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项正确。光荣革命后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英国国王的权力受到限制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但并未被完全剥夺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因此国王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也有权利不让议会参与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这与光荣革命成果受到侵蚀无关</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没有哪位明智的国王真的会冒险不让议会参与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反映出国王已经不可能专权</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世纪中叶英国责任制内阁确立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内阁对议会负责</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5508104" y="2348880"/>
            <a:ext cx="359637" cy="361175"/>
          </a:xfrm>
          <a:prstGeom prst="rect">
            <a:avLst/>
          </a:prstGeom>
        </p:spPr>
      </p:pic>
    </p:spTree>
    <p:extLst>
      <p:ext uri="{BB962C8B-B14F-4D97-AF65-F5344CB8AC3E}">
        <p14:creationId xmlns:p14="http://schemas.microsoft.com/office/powerpoint/2010/main" xmlns="" val="58714855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wipe(down)">
                                      <p:cBhvr>
                                        <p:cTn id="1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OTHERS"/>
  <p:tag name="ID" val="545820"/>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赢在高考14新模板">
  <a:themeElements>
    <a:clrScheme name="自定义 3">
      <a:dk1>
        <a:sysClr val="windowText" lastClr="000000"/>
      </a:dk1>
      <a:lt1>
        <a:sysClr val="window" lastClr="FFFFFF"/>
      </a:lt1>
      <a:dk2>
        <a:srgbClr val="444D26"/>
      </a:dk2>
      <a:lt2>
        <a:srgbClr val="FEFAC9"/>
      </a:lt2>
      <a:accent1>
        <a:srgbClr val="A5B592"/>
      </a:accent1>
      <a:accent2>
        <a:srgbClr val="3FFBF2"/>
      </a:accent2>
      <a:accent3>
        <a:srgbClr val="E7BC29"/>
      </a:accent3>
      <a:accent4>
        <a:srgbClr val="D092A7"/>
      </a:accent4>
      <a:accent5>
        <a:srgbClr val="9C85C0"/>
      </a:accent5>
      <a:accent6>
        <a:srgbClr val="809EC2"/>
      </a:accent6>
      <a:hlink>
        <a:srgbClr val="03B6AD"/>
      </a:hlink>
      <a:folHlink>
        <a:srgbClr val="7F6F6F"/>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十年高考.potx" id="{B0EDB983-824A-40C4-94EB-BDB300B02BCB}" vid="{10CBED9C-8211-493C-A74E-8E1DED32542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十年高考模板 - 副本</Template>
  <TotalTime>54</TotalTime>
  <Words>5609</Words>
  <Application>Microsoft Office PowerPoint</Application>
  <PresentationFormat>全屏显示(4:3)</PresentationFormat>
  <Paragraphs>525</Paragraphs>
  <Slides>72</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72</vt:i4>
      </vt:variant>
    </vt:vector>
  </HeadingPairs>
  <TitlesOfParts>
    <vt:vector size="74" baseType="lpstr">
      <vt:lpstr>赢在高考14新模板</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专题一　地球与地图</dc:title>
  <dc:creator>123</dc:creator>
  <cp:lastModifiedBy>dell</cp:lastModifiedBy>
  <cp:revision>5</cp:revision>
  <dcterms:created xsi:type="dcterms:W3CDTF">2019-07-05T00:12:36Z</dcterms:created>
  <dcterms:modified xsi:type="dcterms:W3CDTF">2021-06-17T16:23:42Z</dcterms:modified>
</cp:coreProperties>
</file>