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Override PartName="/ppt/tags/tag205.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19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9.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0"/>
  </p:notesMasterIdLst>
  <p:handoutMasterIdLst>
    <p:handoutMasterId r:id="rId41"/>
  </p:handoutMasterIdLst>
  <p:sldIdLst>
    <p:sldId id="331" r:id="rId6"/>
    <p:sldId id="332" r:id="rId7"/>
    <p:sldId id="333" r:id="rId8"/>
    <p:sldId id="334" r:id="rId9"/>
    <p:sldId id="350" r:id="rId10"/>
    <p:sldId id="335" r:id="rId11"/>
    <p:sldId id="261" r:id="rId12"/>
    <p:sldId id="280" r:id="rId13"/>
    <p:sldId id="283" r:id="rId14"/>
    <p:sldId id="278" r:id="rId15"/>
    <p:sldId id="272" r:id="rId16"/>
    <p:sldId id="288" r:id="rId17"/>
    <p:sldId id="289" r:id="rId18"/>
    <p:sldId id="336" r:id="rId19"/>
    <p:sldId id="337" r:id="rId20"/>
    <p:sldId id="338" r:id="rId21"/>
    <p:sldId id="290" r:id="rId22"/>
    <p:sldId id="339" r:id="rId23"/>
    <p:sldId id="340" r:id="rId24"/>
    <p:sldId id="341" r:id="rId25"/>
    <p:sldId id="342" r:id="rId26"/>
    <p:sldId id="294" r:id="rId27"/>
    <p:sldId id="344" r:id="rId28"/>
    <p:sldId id="295" r:id="rId29"/>
    <p:sldId id="345" r:id="rId30"/>
    <p:sldId id="279" r:id="rId31"/>
    <p:sldId id="273" r:id="rId32"/>
    <p:sldId id="346" r:id="rId33"/>
    <p:sldId id="347" r:id="rId34"/>
    <p:sldId id="348" r:id="rId35"/>
    <p:sldId id="349" r:id="rId36"/>
    <p:sldId id="306" r:id="rId37"/>
    <p:sldId id="351" r:id="rId38"/>
    <p:sldId id="352" r:id="rId39"/>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2.xml"/><Relationship Id="rId4" Type="http://schemas.openxmlformats.org/officeDocument/2006/relationships/tags" Target="../tags/tag40.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2.xml"/><Relationship Id="rId5" Type="http://schemas.openxmlformats.org/officeDocument/2006/relationships/tags" Target="../tags/tag54.xml"/><Relationship Id="rId4" Type="http://schemas.openxmlformats.org/officeDocument/2006/relationships/tags" Target="../tags/tag53.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2.xml"/><Relationship Id="rId4" Type="http://schemas.openxmlformats.org/officeDocument/2006/relationships/tags" Target="../tags/tag58.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3.xml"/><Relationship Id="rId5" Type="http://schemas.openxmlformats.org/officeDocument/2006/relationships/tags" Target="../tags/tag74.xml"/><Relationship Id="rId4" Type="http://schemas.openxmlformats.org/officeDocument/2006/relationships/tags" Target="../tags/tag73.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3.xml"/><Relationship Id="rId5" Type="http://schemas.openxmlformats.org/officeDocument/2006/relationships/tags" Target="../tags/tag79.xml"/><Relationship Id="rId4" Type="http://schemas.openxmlformats.org/officeDocument/2006/relationships/tags" Target="../tags/tag78.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3.xml"/><Relationship Id="rId5" Type="http://schemas.openxmlformats.org/officeDocument/2006/relationships/tags" Target="../tags/tag84.xml"/><Relationship Id="rId4" Type="http://schemas.openxmlformats.org/officeDocument/2006/relationships/tags" Target="../tags/tag8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3.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3.xml"/><Relationship Id="rId4" Type="http://schemas.openxmlformats.org/officeDocument/2006/relationships/tags" Target="../tags/tag10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3.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3.xml"/><Relationship Id="rId5" Type="http://schemas.openxmlformats.org/officeDocument/2006/relationships/tags" Target="../tags/tag116.xml"/><Relationship Id="rId4" Type="http://schemas.openxmlformats.org/officeDocument/2006/relationships/tags" Target="../tags/tag11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3.xml"/><Relationship Id="rId4" Type="http://schemas.openxmlformats.org/officeDocument/2006/relationships/tags" Target="../tags/tag12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3.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中国开始沦为半殖民地半封建社会</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中国开始沦为半殖民地半封建社会</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中国开始沦为半殖民地半封建社会</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中国开始沦为半殖民地半封建社会</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中国开始沦为半殖民地半封建社会</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xml"/><Relationship Id="rId2" Type="http://schemas.openxmlformats.org/officeDocument/2006/relationships/slideLayout" Target="../slideLayouts/slideLayout19.xml"/><Relationship Id="rId16" Type="http://schemas.openxmlformats.org/officeDocument/2006/relationships/tags" Target="../tags/tag5.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4.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8.xml"/><Relationship Id="rId2" Type="http://schemas.openxmlformats.org/officeDocument/2006/relationships/slideLayout" Target="../slideLayouts/slideLayout30.xml"/><Relationship Id="rId16" Type="http://schemas.openxmlformats.org/officeDocument/2006/relationships/tags" Target="../tags/tag6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6.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slide" Target="slide3.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slideLayout" Target="../slideLayouts/slideLayout46.xml"/><Relationship Id="rId17" Type="http://schemas.openxmlformats.org/officeDocument/2006/relationships/slide" Target="slide10.xml"/><Relationship Id="rId2" Type="http://schemas.openxmlformats.org/officeDocument/2006/relationships/tags" Target="../tags/tag127.xml"/><Relationship Id="rId16" Type="http://schemas.openxmlformats.org/officeDocument/2006/relationships/slide" Target="slide2.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slide" Target="slide26.xml"/><Relationship Id="rId10" Type="http://schemas.openxmlformats.org/officeDocument/2006/relationships/tags" Target="../tags/tag135.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slide" Target="slide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tags" Target="../tags/tag153.xml"/><Relationship Id="rId5" Type="http://schemas.openxmlformats.org/officeDocument/2006/relationships/slide" Target="slide22.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tags" Target="../tags/tag156.xml"/><Relationship Id="rId7" Type="http://schemas.openxmlformats.org/officeDocument/2006/relationships/slide" Target="slide1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 Target="slide7.xml"/><Relationship Id="rId5" Type="http://schemas.openxmlformats.org/officeDocument/2006/relationships/slideLayout" Target="../slideLayouts/slideLayout4.xml"/><Relationship Id="rId4" Type="http://schemas.openxmlformats.org/officeDocument/2006/relationships/tags" Target="../tags/tag15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image" Target="../media/image3.jpeg"/><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tags" Target="../tags/tag170.xml"/><Relationship Id="rId7" Type="http://schemas.openxmlformats.org/officeDocument/2006/relationships/slide" Target="slide1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 Target="slide7.xml"/><Relationship Id="rId5" Type="http://schemas.openxmlformats.org/officeDocument/2006/relationships/slideLayout" Target="../slideLayouts/slideLayout4.xml"/><Relationship Id="rId4" Type="http://schemas.openxmlformats.org/officeDocument/2006/relationships/tags" Target="../tags/tag17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slide" Target="slide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image" Target="../media/image4.jpeg"/><Relationship Id="rId4" Type="http://schemas.openxmlformats.org/officeDocument/2006/relationships/slide" Target="slide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7.xml"/><Relationship Id="rId1" Type="http://schemas.openxmlformats.org/officeDocument/2006/relationships/tags" Target="../tags/tag176.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9.xml"/><Relationship Id="rId1" Type="http://schemas.openxmlformats.org/officeDocument/2006/relationships/tags" Target="../tags/tag178.xml"/><Relationship Id="rId4" Type="http://schemas.openxmlformats.org/officeDocument/2006/relationships/slide" Target="slide10.xml"/></Relationships>
</file>

<file path=ppt/slides/_rels/slide2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182.xml"/><Relationship Id="rId7" Type="http://schemas.openxmlformats.org/officeDocument/2006/relationships/slide" Target="slide10.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 Target="slide7.xml"/><Relationship Id="rId5" Type="http://schemas.openxmlformats.org/officeDocument/2006/relationships/slideLayout" Target="../slideLayouts/slideLayout4.xml"/><Relationship Id="rId4" Type="http://schemas.openxmlformats.org/officeDocument/2006/relationships/tags" Target="../tags/tag18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slide" Target="slide1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slide" Target="slide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9.xml"/><Relationship Id="rId1" Type="http://schemas.openxmlformats.org/officeDocument/2006/relationships/tags" Target="../tags/tag188.xml"/><Relationship Id="rId4" Type="http://schemas.openxmlformats.org/officeDocument/2006/relationships/slide" Target="slide10.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Layout" Target="../slideLayouts/slideLayout5.xml"/><Relationship Id="rId1" Type="http://schemas.openxmlformats.org/officeDocument/2006/relationships/tags" Target="../tags/tag190.xml"/><Relationship Id="rId5" Type="http://schemas.openxmlformats.org/officeDocument/2006/relationships/slide" Target="slide32.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2.xml"/><Relationship Id="rId1" Type="http://schemas.openxmlformats.org/officeDocument/2006/relationships/tags" Target="../tags/tag191.xml"/><Relationship Id="rId5" Type="http://schemas.openxmlformats.org/officeDocument/2006/relationships/slide" Target="slide26.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5.xml"/><Relationship Id="rId1" Type="http://schemas.openxmlformats.org/officeDocument/2006/relationships/tags" Target="../tags/tag193.xml"/></Relationships>
</file>

<file path=ppt/slides/_rels/slide29.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slide" Target="slide26.xml"/><Relationship Id="rId4"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8.xml"/><Relationship Id="rId1" Type="http://schemas.openxmlformats.org/officeDocument/2006/relationships/tags" Target="../tags/tag197.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0.xml"/><Relationship Id="rId1" Type="http://schemas.openxmlformats.org/officeDocument/2006/relationships/tags" Target="../tags/tag199.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 Target="slide26.xml"/><Relationship Id="rId5" Type="http://schemas.openxmlformats.org/officeDocument/2006/relationships/notesSlide" Target="../notesSlides/notesSlide4.xml"/><Relationship Id="rId4"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tags" Target="../tags/tag143.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tags" Target="../tags/tag145.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tags" Target="../tags/tag148.xml"/><Relationship Id="rId7" Type="http://schemas.openxmlformats.org/officeDocument/2006/relationships/slide" Target="slide1.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slide" Target="slide7.xml"/><Relationship Id="rId5" Type="http://schemas.openxmlformats.org/officeDocument/2006/relationships/notesSlide" Target="../notesSlides/notesSlide1.xml"/><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49.xml"/><Relationship Id="rId5" Type="http://schemas.openxmlformats.org/officeDocument/2006/relationships/image" Target="../media/image2.jpeg"/><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tags" Target="../tags/tag152.xml"/><Relationship Id="rId7" Type="http://schemas.openxmlformats.org/officeDocument/2006/relationships/slide" Target="slide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 Target="slide7.xml"/><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42336"/>
            <a:ext cx="6228000" cy="799200"/>
            <a:chOff x="3027246" y="1986474"/>
            <a:chExt cx="5990707" cy="902160"/>
          </a:xfrm>
        </p:grpSpPr>
        <p:sp>
          <p:nvSpPr>
            <p:cNvPr id="38" name="圆角矩形 6">
              <a:hlinkClick r:id=""/>
            </p:cNvPr>
            <p:cNvSpPr/>
            <p:nvPr>
              <p:custDataLst>
                <p:tags r:id="rId10"/>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1"/>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3" action="ppaction://hlinksldjump"/>
            </p:cNvPr>
            <p:cNvSpPr txBox="1"/>
            <p:nvPr/>
          </p:nvSpPr>
          <p:spPr>
            <a:xfrm>
              <a:off x="4055472" y="1986474"/>
              <a:ext cx="4838313"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3989673"/>
            <a:ext cx="6228000" cy="799200"/>
            <a:chOff x="3043127" y="3212301"/>
            <a:chExt cx="5992288" cy="912996"/>
          </a:xfrm>
        </p:grpSpPr>
        <p:sp>
          <p:nvSpPr>
            <p:cNvPr id="42" name="圆角矩形 6">
              <a:hlinkClick r:id="" action="ppaction://noaction"/>
            </p:cNvPr>
            <p:cNvSpPr/>
            <p:nvPr>
              <p:custDataLst>
                <p:tags r:id="rId8"/>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9"/>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4" action="ppaction://hlinksldjump"/>
            </p:cNvPr>
            <p:cNvSpPr txBox="1"/>
            <p:nvPr/>
          </p:nvSpPr>
          <p:spPr>
            <a:xfrm>
              <a:off x="4326508"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36016"/>
            <a:ext cx="6228000" cy="799200"/>
            <a:chOff x="3027246" y="4400809"/>
            <a:chExt cx="5990707" cy="927813"/>
          </a:xfrm>
        </p:grpSpPr>
        <p:sp>
          <p:nvSpPr>
            <p:cNvPr id="34" name="圆角矩形 6"/>
            <p:cNvSpPr/>
            <p:nvPr>
              <p:custDataLst>
                <p:tags r:id="rId6"/>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7"/>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5" action="ppaction://hlinksldjump"/>
            </p:cNvPr>
            <p:cNvSpPr txBox="1"/>
            <p:nvPr/>
          </p:nvSpPr>
          <p:spPr>
            <a:xfrm>
              <a:off x="4784650" y="4400809"/>
              <a:ext cx="4015810" cy="804874"/>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575833" y="1083818"/>
            <a:ext cx="10209767" cy="1014730"/>
          </a:xfrm>
          <a:prstGeom prst="rect">
            <a:avLst/>
          </a:prstGeom>
          <a:noFill/>
          <a:ln w="9525">
            <a:noFill/>
          </a:ln>
        </p:spPr>
        <p:txBody>
          <a:bodyPr wrap="square" anchor="t">
            <a:spAutoFit/>
          </a:bodyPr>
          <a:lstStyle/>
          <a:p>
            <a:pPr algn="ctr">
              <a:lnSpc>
                <a:spcPct val="150000"/>
              </a:lnSpc>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第一</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中国开始沦为半殖民地半封建社会</a:t>
            </a:r>
            <a:endPar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13804"/>
            <a:ext cx="6228000" cy="797912"/>
            <a:chOff x="3027246" y="1967738"/>
            <a:chExt cx="5990707" cy="920896"/>
          </a:xfrm>
        </p:grpSpPr>
        <p:sp>
          <p:nvSpPr>
            <p:cNvPr id="5" name="圆角矩形 6">
              <a:hlinkClick r:id=""/>
            </p:cNvPr>
            <p:cNvSpPr/>
            <p:nvPr>
              <p:custDataLst>
                <p:tags r:id="rId4"/>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5"/>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6"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26933"/>
            <a:ext cx="6228000" cy="799200"/>
            <a:chOff x="3043127" y="3212301"/>
            <a:chExt cx="5992288" cy="912996"/>
          </a:xfrm>
        </p:grpSpPr>
        <p:sp>
          <p:nvSpPr>
            <p:cNvPr id="10" name="圆角矩形 6">
              <a:hlinkClick r:id="" action="ppaction://noaction"/>
            </p:cNvPr>
            <p:cNvSpPr/>
            <p:nvPr>
              <p:custDataLst>
                <p:tags r:id="rId2"/>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3"/>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7" action="ppaction://hlinksldjump"/>
            </p:cNvPr>
            <p:cNvSpPr txBox="1"/>
            <p:nvPr/>
          </p:nvSpPr>
          <p:spPr>
            <a:xfrm>
              <a:off x="4299626" y="3212301"/>
              <a:ext cx="4329600" cy="80487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5893435" y="2489200"/>
            <a:ext cx="351155" cy="2449830"/>
            <a:chOff x="6371773" y="2374856"/>
            <a:chExt cx="351155" cy="2357120"/>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1773" y="3350216"/>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6371773" y="4361136"/>
              <a:ext cx="351155"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6" name="组合 15"/>
          <p:cNvGrpSpPr/>
          <p:nvPr/>
        </p:nvGrpSpPr>
        <p:grpSpPr>
          <a:xfrm>
            <a:off x="4749769" y="2455410"/>
            <a:ext cx="7014210" cy="2511425"/>
            <a:chOff x="3490090" y="1958148"/>
            <a:chExt cx="7014210" cy="2511425"/>
          </a:xfrm>
        </p:grpSpPr>
        <p:sp>
          <p:nvSpPr>
            <p:cNvPr id="18" name="文本框 2">
              <a:hlinkClick r:id="rId3" action="ppaction://hlinksldjump"/>
            </p:cNvPr>
            <p:cNvSpPr txBox="1"/>
            <p:nvPr/>
          </p:nvSpPr>
          <p:spPr>
            <a:xfrm>
              <a:off x="3507616" y="1958148"/>
              <a:ext cx="6996430" cy="82994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林则徐虎门销烟、鸦片战争、中英</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p>
            <a:p>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《南京条约》</a:t>
              </a:r>
            </a:p>
          </p:txBody>
        </p:sp>
        <p:sp>
          <p:nvSpPr>
            <p:cNvPr id="20" name="文本框 2">
              <a:hlinkClick r:id="rId4" action="ppaction://hlinksldjump"/>
            </p:cNvPr>
            <p:cNvSpPr txBox="1"/>
            <p:nvPr/>
          </p:nvSpPr>
          <p:spPr>
            <a:xfrm>
              <a:off x="3493647" y="2969068"/>
              <a:ext cx="7010400" cy="82994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第二次鸦片战争、火烧圆明园、沙俄</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侵占中国北方大片领土</a:t>
              </a:r>
            </a:p>
          </p:txBody>
        </p:sp>
        <p:sp>
          <p:nvSpPr>
            <p:cNvPr id="23" name="文本框 2">
              <a:hlinkClick r:id="rId5" action="ppaction://hlinksldjump"/>
            </p:cNvPr>
            <p:cNvSpPr txBox="1"/>
            <p:nvPr/>
          </p:nvSpPr>
          <p:spPr>
            <a:xfrm>
              <a:off x="3490090" y="4009198"/>
              <a:ext cx="701421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洪秀全、太平天国运动</a:t>
              </a:r>
              <a:endParaRPr lang="zh-CN" altLang="zh-CN" sz="2400" dirty="0">
                <a:latin typeface="黑体" panose="02010609060101010101" pitchFamily="49" charset="-122"/>
                <a:ea typeface="黑体" panose="02010609060101010101" pitchFamily="49" charset="-122"/>
              </a:endParaRPr>
            </a:p>
          </p:txBody>
        </p:sp>
      </p:gr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078430"/>
            <a:ext cx="9681845" cy="627895"/>
            <a:chOff x="1034884" y="629878"/>
            <a:chExt cx="8792502" cy="627895"/>
          </a:xfrm>
        </p:grpSpPr>
        <p:sp>
          <p:nvSpPr>
            <p:cNvPr id="17" name="圆角矩形 6">
              <a:hlinkClick r:id="rId6" action="ppaction://hlinksldjump"/>
            </p:cNvPr>
            <p:cNvSpPr/>
            <p:nvPr>
              <p:custDataLst>
                <p:tags r:id="rId3"/>
              </p:custDataLst>
            </p:nvPr>
          </p:nvSpPr>
          <p:spPr>
            <a:xfrm flipH="1">
              <a:off x="2642643" y="664168"/>
              <a:ext cx="718474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林则徐虎门销烟、鸦片战争、中英《南京条约》</a:t>
              </a:r>
            </a:p>
          </p:txBody>
        </p:sp>
        <p:sp>
          <p:nvSpPr>
            <p:cNvPr id="18" name="椭圆 7"/>
            <p:cNvSpPr>
              <a:spLocks noChangeAspect="1"/>
            </p:cNvSpPr>
            <p:nvPr>
              <p:custDataLst>
                <p:tags r:id="rId4"/>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084830"/>
            <a:ext cx="11275695" cy="977265"/>
          </a:xfrm>
          <a:prstGeom prst="rect">
            <a:avLst/>
          </a:prstGeom>
        </p:spPr>
        <p:txBody>
          <a:bodyPr wrap="square">
            <a:spAutoFit/>
          </a:bodyPr>
          <a:lstStyle/>
          <a:p>
            <a:pPr>
              <a:lnSpc>
                <a:spcPct val="120000"/>
              </a:lnSpc>
              <a:spcAft>
                <a:spcPts val="0"/>
              </a:spcAft>
            </a:pPr>
            <a:r>
              <a:rPr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课标要求</a:t>
            </a:r>
            <a:r>
              <a:rPr 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讲述林则徐虎门销烟的故事</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列举中英《南京条约》的主要内容</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认识鸦片战争对中国近代社会的影响。</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2461" y="121489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5" name="表格 4"/>
          <p:cNvGraphicFramePr/>
          <p:nvPr>
            <p:custDataLst>
              <p:tags r:id="rId2"/>
            </p:custDataLst>
          </p:nvPr>
        </p:nvGraphicFramePr>
        <p:xfrm>
          <a:off x="577215" y="4032250"/>
          <a:ext cx="11125200" cy="2560955"/>
        </p:xfrm>
        <a:graphic>
          <a:graphicData uri="http://schemas.openxmlformats.org/drawingml/2006/table">
            <a:tbl>
              <a:tblPr firstRow="1" bandRow="1">
                <a:tableStyleId>{5940675A-B579-460E-94D1-54222C63F5DA}</a:tableStyleId>
              </a:tblPr>
              <a:tblGrid>
                <a:gridCol w="457077"/>
                <a:gridCol w="457078"/>
                <a:gridCol w="10210800"/>
              </a:tblGrid>
              <a:tr h="2560955">
                <a:tc>
                  <a:txBody>
                    <a:bodyPr/>
                    <a:lstStyle/>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林则徐虎门销烟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鸦片战争爆发前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清朝统治下的中国危机四伏。西方已进入资本主义时代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英国成为头号工业强国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并不断向外进行殖民主义扩张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掠夺殖民地</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英国为了开辟海外市场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向中国运来呢绒、布匹,但遭到中国男耕女织式的自然经济的排斥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严重滞销。而中国向英国输出的茶叶、生丝等,销路旺盛。在正当贸易中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中国处于明显的出超地位</a:t>
                      </a:r>
                    </a:p>
                    <a:p>
                      <a:pPr indent="0">
                        <a:lnSpc>
                          <a:spcPct val="11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为了改变这种不利局面</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英国向中国大量走私鸦片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7124065" y="2740025"/>
            <a:ext cx="467233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1</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P7</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0" name="表格 9"/>
          <p:cNvGraphicFramePr/>
          <p:nvPr>
            <p:custDataLst>
              <p:tags r:id="rId2"/>
            </p:custDataLst>
          </p:nvPr>
        </p:nvGraphicFramePr>
        <p:xfrm>
          <a:off x="537845" y="1453515"/>
          <a:ext cx="11132185" cy="5006975"/>
        </p:xfrm>
        <a:graphic>
          <a:graphicData uri="http://schemas.openxmlformats.org/drawingml/2006/table">
            <a:tbl>
              <a:tblPr firstRow="1" bandRow="1">
                <a:tableStyleId>{5940675A-B579-460E-94D1-54222C63F5DA}</a:tableStyleId>
              </a:tblPr>
              <a:tblGrid>
                <a:gridCol w="455295"/>
                <a:gridCol w="673100"/>
                <a:gridCol w="6250940"/>
                <a:gridCol w="3752850"/>
              </a:tblGrid>
              <a:tr h="1540510">
                <a:tc rowSpan="4">
                  <a:txBody>
                    <a:bodyPr/>
                    <a:lstStyle/>
                    <a:p>
                      <a:pPr indent="0" algn="ctr">
                        <a:buNone/>
                      </a:pPr>
                      <a:endParaRPr lang="zh-CN" altLang="en-US" sz="2400" b="1">
                        <a:solidFill>
                          <a:srgbClr val="FF3399"/>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endParaRPr lang="zh-CN" altLang="en-US" sz="2400" b="1">
                        <a:solidFill>
                          <a:srgbClr val="FF3399"/>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endParaRPr lang="zh-CN" altLang="en-US" sz="2400" b="1">
                        <a:solidFill>
                          <a:srgbClr val="FF3399"/>
                        </a:solidFill>
                        <a:latin typeface="宋体" panose="02010600030101010101" pitchFamily="2" charset="-122"/>
                        <a:ea typeface="宋体" panose="02010600030101010101" pitchFamily="2" charset="-122"/>
                        <a:cs typeface="宋体" panose="02010600030101010101" pitchFamily="2" charset="-122"/>
                        <a:sym typeface="+mn-ea"/>
                      </a:endParaRPr>
                    </a:p>
                    <a:p>
                      <a:pPr algn="ctr">
                        <a:buClrTx/>
                        <a:buSzTx/>
                        <a:buFontTx/>
                        <a:buNone/>
                      </a:pPr>
                      <a:r>
                        <a:rPr lang="en-US" sz="2400" b="0">
                          <a:solidFill>
                            <a:srgbClr val="FF00FF"/>
                          </a:solidFill>
                          <a:latin typeface="黑体" panose="02010609060101010101" pitchFamily="49" charset="-122"/>
                          <a:ea typeface="黑体" panose="02010609060101010101" pitchFamily="49" charset="-122"/>
                          <a:cs typeface="方正黑体_GBK" charset="0"/>
                          <a:sym typeface="+mn-ea"/>
                        </a:rPr>
                        <a:t>林则徐虎门销烟</a:t>
                      </a:r>
                      <a:endParaRPr lang="en-US" sz="2400">
                        <a:solidFill>
                          <a:srgbClr val="FF00FF"/>
                        </a:solidFill>
                        <a:latin typeface="黑体" panose="02010609060101010101" pitchFamily="49" charset="-122"/>
                        <a:ea typeface="黑体" panose="02010609060101010101" pitchFamily="49" charset="-122"/>
                        <a:cs typeface="方正黑体_GBK" charset="0"/>
                      </a:endParaRPr>
                    </a:p>
                    <a:p>
                      <a:pPr indent="0">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白银大量外流直接威胁到清政府的财政</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许多官员、士兵吸食鸦片</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不但严重摧残了他们的体质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更导致政治腐败和军队战斗力削弱</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鸦片泛滥给中华民族带来深重灾难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8544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1839年6月3日至25日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林则徐在虎门海滩销毁收缴的鸦片</a:t>
                      </a: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53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对中国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虎门销烟是中国人民禁烟斗争的伟大胜利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显示了中华民族反抗外来侵略的坚强意志</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对英国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大大抑制了英国在中国的鸦片贸易</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endParaRPr lang="en-US" sz="2400" b="0">
                        <a:solidFill>
                          <a:srgbClr val="000000"/>
                        </a:solidFill>
                        <a:latin typeface="宋体" panose="02010600030101010101" pitchFamily="2" charset="-122"/>
                        <a:ea typeface="宋体" panose="02010600030101010101" pitchFamily="2" charset="-122"/>
                        <a:cs typeface="NEU-BZ-S92" charset="0"/>
                      </a:endParaRPr>
                    </a:p>
                    <a:p>
                      <a:pPr indent="0">
                        <a:buNone/>
                      </a:pPr>
                      <a:endParaRPr lang="en-US" sz="2400" b="0">
                        <a:solidFill>
                          <a:srgbClr val="000000"/>
                        </a:solidFill>
                        <a:latin typeface="宋体" panose="02010600030101010101" pitchFamily="2" charset="-122"/>
                        <a:ea typeface="宋体" panose="02010600030101010101" pitchFamily="2" charset="-122"/>
                        <a:cs typeface="NEU-BZ-S92" charset="0"/>
                      </a:endParaRPr>
                    </a:p>
                    <a:p>
                      <a:pPr indent="0">
                        <a:buNone/>
                      </a:pPr>
                      <a:endParaRPr lang="en-US" sz="2400" b="0">
                        <a:solidFill>
                          <a:srgbClr val="000000"/>
                        </a:solidFill>
                        <a:latin typeface="宋体" panose="02010600030101010101" pitchFamily="2" charset="-122"/>
                        <a:ea typeface="宋体" panose="02010600030101010101" pitchFamily="2" charset="-122"/>
                        <a:cs typeface="NEU-BZ-S92" charset="0"/>
                      </a:endParaRPr>
                    </a:p>
                    <a:p>
                      <a:pPr indent="0">
                        <a:buNone/>
                      </a:pPr>
                      <a:endParaRPr lang="en-US" sz="2400" b="0">
                        <a:solidFill>
                          <a:srgbClr val="000000"/>
                        </a:solidFill>
                        <a:latin typeface="宋体" panose="02010600030101010101" pitchFamily="2" charset="-122"/>
                        <a:ea typeface="宋体" panose="02010600030101010101" pitchFamily="2" charset="-122"/>
                        <a:cs typeface="NEU-BZ-S92" charset="0"/>
                      </a:endParaRPr>
                    </a:p>
                    <a:p>
                      <a:pPr indent="0">
                        <a:buNone/>
                      </a:pPr>
                      <a:endParaRPr lang="en-US" sz="2400" b="0">
                        <a:solidFill>
                          <a:srgbClr val="000000"/>
                        </a:solidFill>
                        <a:latin typeface="宋体" panose="02010600030101010101" pitchFamily="2" charset="-122"/>
                        <a:ea typeface="宋体" panose="02010600030101010101" pitchFamily="2" charset="-122"/>
                        <a:cs typeface="NEU-BZ-S92" charset="0"/>
                      </a:endParaRPr>
                    </a:p>
                    <a:p>
                      <a:pPr indent="0" algn="ctr">
                        <a:buNone/>
                      </a:pPr>
                      <a:r>
                        <a:rPr lang="zh-CN" altLang="en-US" sz="2400" b="0">
                          <a:solidFill>
                            <a:srgbClr val="000000"/>
                          </a:solidFill>
                          <a:latin typeface="仿宋" panose="02010609060101010101" charset="-122"/>
                          <a:ea typeface="仿宋" panose="02010609060101010101" charset="-122"/>
                          <a:cs typeface="NEU-BZ-S92" charset="0"/>
                        </a:rPr>
                        <a:t>林则徐</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557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评价林则徐</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林则徐是当之无愧的民族英雄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我们要学习他反抗外来侵略和维护民族尊严的决心和勇气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61" name="p3 林则徐.jpg"/>
          <p:cNvPicPr>
            <a:picLocks noChangeAspect="1"/>
          </p:cNvPicPr>
          <p:nvPr/>
        </p:nvPicPr>
        <p:blipFill>
          <a:blip r:embed="rId5"/>
          <a:stretch>
            <a:fillRect/>
          </a:stretch>
        </p:blipFill>
        <p:spPr>
          <a:xfrm>
            <a:off x="8001635" y="3782060"/>
            <a:ext cx="3612515" cy="2181860"/>
          </a:xfrm>
          <a:prstGeom prst="rect">
            <a:avLst/>
          </a:prstGeom>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2"/>
            </p:custDataLst>
          </p:nvPr>
        </p:nvGraphicFramePr>
        <p:xfrm>
          <a:off x="592773" y="1602740"/>
          <a:ext cx="11006455" cy="5120640"/>
        </p:xfrm>
        <a:graphic>
          <a:graphicData uri="http://schemas.openxmlformats.org/drawingml/2006/table">
            <a:tbl>
              <a:tblPr firstRow="1" bandRow="1">
                <a:tableStyleId>{5940675A-B579-460E-94D1-54222C63F5DA}</a:tableStyleId>
              </a:tblPr>
              <a:tblGrid>
                <a:gridCol w="443865"/>
                <a:gridCol w="720090"/>
                <a:gridCol w="9842500"/>
              </a:tblGrid>
              <a:tr h="731520">
                <a:tc rowSpan="4">
                  <a:txBody>
                    <a:bodyPr/>
                    <a:lstStyle/>
                    <a:p>
                      <a:pPr indent="0" algn="ctr">
                        <a:buNone/>
                      </a:pPr>
                      <a:endParaRPr lang="zh-CN" altLang="en-US" sz="2400" b="1">
                        <a:solidFill>
                          <a:srgbClr val="FF3399"/>
                        </a:solidFill>
                        <a:latin typeface="黑体" panose="02010609060101010101" pitchFamily="49" charset="-122"/>
                        <a:ea typeface="黑体" panose="02010609060101010101" pitchFamily="49" charset="-122"/>
                      </a:endParaRPr>
                    </a:p>
                    <a:p>
                      <a:pPr indent="0" algn="ctr">
                        <a:buNone/>
                      </a:pPr>
                      <a:endParaRPr lang="zh-CN" altLang="en-US" sz="2400" b="1">
                        <a:solidFill>
                          <a:srgbClr val="FF3399"/>
                        </a:solidFill>
                        <a:latin typeface="黑体" panose="02010609060101010101" pitchFamily="49" charset="-122"/>
                        <a:ea typeface="黑体" panose="02010609060101010101" pitchFamily="49" charset="-122"/>
                      </a:endParaRPr>
                    </a:p>
                    <a:p>
                      <a:pPr indent="0" algn="ctr">
                        <a:buNone/>
                      </a:pPr>
                      <a:endParaRPr lang="zh-CN" altLang="en-US" sz="2400" b="1">
                        <a:solidFill>
                          <a:srgbClr val="FF3399"/>
                        </a:solidFill>
                        <a:latin typeface="黑体" panose="02010609060101010101" pitchFamily="49" charset="-122"/>
                        <a:ea typeface="黑体" panose="02010609060101010101" pitchFamily="49" charset="-122"/>
                      </a:endParaRPr>
                    </a:p>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rPr>
                        <a:t>鸦片战争</a:t>
                      </a: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英国为打开中国市场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倾销商品</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掠夺原料</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为扭转对华贸易逆差</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保护鸦片走私活动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直接原因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林则徐虎门销烟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导火线</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1840—1842年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1840年6月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鸦片战争爆发。英军封锁珠江口后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北上攻陷浙江定海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随后直趋天津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威胁清政府。在双方谈判过程中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英军于1841年初强占香港岛。英军进攻虎门炮台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广东水师提督关天培等战死</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1841年秋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英军再次北上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先后攻占厦门、定海、宁波。1842年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英军进犯长江门户吴淞</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江南提督陈化成率众抵抗</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力竭牺牲。英军溯江而上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攻占镇江</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1842年8月初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英军到达南京下关江面。清政府向侵略者屈服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1842年8月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清政府战败被迫与英国签订了中国近代史上第一个丧权辱国的不平等条约——中英《南京条约》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p:nvPr>
            <p:custDataLst>
              <p:tags r:id="rId2"/>
            </p:custDataLst>
          </p:nvPr>
        </p:nvGraphicFramePr>
        <p:xfrm>
          <a:off x="762000" y="1645285"/>
          <a:ext cx="10697845" cy="4158615"/>
        </p:xfrm>
        <a:graphic>
          <a:graphicData uri="http://schemas.openxmlformats.org/drawingml/2006/table">
            <a:tbl>
              <a:tblPr firstRow="1" bandRow="1">
                <a:tableStyleId>{5940675A-B579-460E-94D1-54222C63F5DA}</a:tableStyleId>
              </a:tblPr>
              <a:tblGrid>
                <a:gridCol w="473710"/>
                <a:gridCol w="718820"/>
                <a:gridCol w="9505315"/>
              </a:tblGrid>
              <a:tr h="411480">
                <a:tc rowSpan="2">
                  <a:txBody>
                    <a:bodyPr/>
                    <a:lstStyle/>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鸦片战争</a:t>
                      </a:r>
                      <a:endParaRPr lang="en-US" altLang="zh-CN"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一场英国用武力打开中国大门的侵略战争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471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改变了中国历史发展的进程。鸦片战争是中国近代史的开端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中国开始从封建社会变为半殖民地半封建社会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中国民族危机开始出现</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政治上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中国丧失完整独立的主权</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中国社会的自然经济遭到破坏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被迫卷入资本主义世界市场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客观上促进了中国商品经济的发展</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有利于中国民族资本主义兴起</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外交上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由闭关锁国被迫走向开放</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思想上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刺激了一些爱国知识分子开始关注世界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萌发向西方学习的新思潮</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社会矛盾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由地主阶级和农民阶级的矛盾变成外国资本主义与中华民族的矛盾、封建主义与人民大众的矛盾</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革命任务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由反对封建主义变为反帝反封建的双重使命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788670" y="1968500"/>
          <a:ext cx="10641965" cy="3660775"/>
        </p:xfrm>
        <a:graphic>
          <a:graphicData uri="http://schemas.openxmlformats.org/drawingml/2006/table">
            <a:tbl>
              <a:tblPr firstRow="1" bandRow="1">
                <a:tableStyleId>{5940675A-B579-460E-94D1-54222C63F5DA}</a:tableStyleId>
              </a:tblPr>
              <a:tblGrid>
                <a:gridCol w="491490"/>
                <a:gridCol w="741680"/>
                <a:gridCol w="9408795"/>
              </a:tblGrid>
              <a:tr h="2816860">
                <a:tc rowSpan="2">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鸦片战争</a:t>
                      </a:r>
                      <a:endParaRPr lang="en-US" altLang="zh-CN" sz="2400">
                        <a:solidFill>
                          <a:srgbClr val="000000"/>
                        </a:solidFill>
                        <a:latin typeface="宋体" panose="02010600030101010101" pitchFamily="2" charset="-122"/>
                        <a:ea typeface="宋体" panose="02010600030101010101" pitchFamily="2" charset="-122"/>
                      </a:endParaRPr>
                    </a:p>
                    <a:p>
                      <a:pPr indent="0">
                        <a:lnSpc>
                          <a:spcPct val="140000"/>
                        </a:lnSpc>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战败原因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腐朽没落的封建制度不能对抗新兴的资本主义制度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根本原因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内因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封建专制制度腐败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统治者昏庸愚昧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对内敌视人民</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对外妥协投降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武器落后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指挥失当</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英国实力强大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当时英国已完成工业革命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生产力发达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政治制度先进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军备优良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战争准备充分 </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391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启示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闭关导致落后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落后就要挨打</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挨打必须思变</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思变才能崛起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578485" y="1634490"/>
          <a:ext cx="11062335" cy="4754880"/>
        </p:xfrm>
        <a:graphic>
          <a:graphicData uri="http://schemas.openxmlformats.org/drawingml/2006/table">
            <a:tbl>
              <a:tblPr firstRow="1" bandRow="1">
                <a:tableStyleId>{5940675A-B579-460E-94D1-54222C63F5DA}</a:tableStyleId>
              </a:tblPr>
              <a:tblGrid>
                <a:gridCol w="770890"/>
                <a:gridCol w="3230245"/>
                <a:gridCol w="3231515"/>
                <a:gridCol w="3829685"/>
              </a:tblGrid>
              <a:tr h="274320">
                <a:tc rowSpan="5">
                  <a:txBody>
                    <a:bodyPr/>
                    <a:lstStyle/>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a:t>
                      </a:r>
                    </a:p>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南</a:t>
                      </a:r>
                    </a:p>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京</a:t>
                      </a:r>
                    </a:p>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条</a:t>
                      </a:r>
                    </a:p>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约</a:t>
                      </a:r>
                      <a:r>
                        <a:rPr lang="en-US" sz="2400">
                          <a:solidFill>
                            <a:srgbClr val="FF00FF"/>
                          </a:solidFill>
                          <a:latin typeface="黑体" panose="02010609060101010101" pitchFamily="49" charset="-122"/>
                          <a:ea typeface="黑体" panose="02010609060101010101" pitchFamily="49" charset="-122"/>
                          <a:cs typeface="方正黑体_GBK" charset="0"/>
                        </a:rPr>
                        <a:t> </a:t>
                      </a:r>
                    </a:p>
                    <a:p>
                      <a:pPr algn="ctr">
                        <a:buClrTx/>
                        <a:buSzTx/>
                        <a:buFontTx/>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a:t>
                      </a:r>
                      <a:endParaRPr lang="en-US" sz="2400">
                        <a:solidFill>
                          <a:srgbClr val="FF00FF"/>
                        </a:solidFill>
                        <a:latin typeface="黑体" panose="02010609060101010101" pitchFamily="49" charset="-122"/>
                        <a:ea typeface="黑体" panose="02010609060101010101" pitchFamily="49" charset="-122"/>
                        <a:cs typeface="方正黑体_GBK" charset="0"/>
                      </a:endParaRP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危害</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3985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开放</a:t>
                      </a:r>
                      <a:r>
                        <a:rPr lang="en-US" sz="2400" b="0">
                          <a:solidFill>
                            <a:srgbClr val="000000"/>
                          </a:solidFill>
                          <a:latin typeface="宋体" panose="02010600030101010101" pitchFamily="2" charset="-122"/>
                          <a:ea typeface="宋体" panose="02010600030101010101" pitchFamily="2" charset="-122"/>
                          <a:cs typeface="方正黑体_GBK" charset="0"/>
                        </a:rPr>
                        <a:t>广州</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福州</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厦门</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宁波</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上海</a:t>
                      </a:r>
                      <a:r>
                        <a:rPr lang="en-US" sz="2400" b="0">
                          <a:solidFill>
                            <a:srgbClr val="000000"/>
                          </a:solidFill>
                          <a:latin typeface="宋体" panose="02010600030101010101" pitchFamily="2" charset="-122"/>
                          <a:ea typeface="宋体" panose="02010600030101010101" pitchFamily="2" charset="-122"/>
                          <a:cs typeface="方正书宋_GBK" charset="0"/>
                        </a:rPr>
                        <a:t>五处为通商口岸</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破坏了中国的贸易主权</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对中国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《南京条约》</a:t>
                      </a:r>
                    </a:p>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是中国近代史上第一个不</a:t>
                      </a:r>
                    </a:p>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平等条约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使中国的领土完整和主权独立遭到严重破坏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丧失了独立自主的地位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古老的中国被迫卷入资本主义世界市场</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对英国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便利了英国对中国的商品倾销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促进了英国资本主义的发展</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41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割</a:t>
                      </a:r>
                      <a:r>
                        <a:rPr lang="en-US" sz="2400" b="0">
                          <a:solidFill>
                            <a:srgbClr val="000000"/>
                          </a:solidFill>
                          <a:latin typeface="宋体" panose="02010600030101010101" pitchFamily="2" charset="-122"/>
                          <a:ea typeface="宋体" panose="02010600030101010101" pitchFamily="2" charset="-122"/>
                          <a:cs typeface="方正黑体_GBK" charset="0"/>
                        </a:rPr>
                        <a:t>香港岛</a:t>
                      </a:r>
                      <a:r>
                        <a:rPr lang="en-US" sz="2400" b="0">
                          <a:solidFill>
                            <a:srgbClr val="000000"/>
                          </a:solidFill>
                          <a:latin typeface="宋体" panose="02010600030101010101" pitchFamily="2" charset="-122"/>
                          <a:ea typeface="宋体" panose="02010600030101010101" pitchFamily="2" charset="-122"/>
                          <a:cs typeface="方正书宋_GBK" charset="0"/>
                        </a:rPr>
                        <a:t>给英国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中国领土主权受到严重破坏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赔款2100万银元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加重了中国人民的负担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激化了阶级矛盾</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英商进出口货物应纳税款</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必须经过双方协议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中国关税主权受到破坏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8975">
                <a:tc>
                  <a:txBody>
                    <a:bodyPr/>
                    <a:lstStyle/>
                    <a:p>
                      <a:pPr indent="0">
                        <a:buNone/>
                      </a:pPr>
                      <a:r>
                        <a:rPr lang="en-US" sz="2400" b="0">
                          <a:solidFill>
                            <a:srgbClr val="FF00FF"/>
                          </a:solidFill>
                          <a:latin typeface="黑体" panose="02010609060101010101" pitchFamily="49" charset="-122"/>
                          <a:ea typeface="黑体" panose="02010609060101010101" pitchFamily="49" charset="-122"/>
                          <a:cs typeface="方正黑体_GBK" charset="0"/>
                        </a:rPr>
                        <a:t>其他条约</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中英《虎门条约》、中美《望厦条约》、中法《黄埔条约》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44584"/>
            <a:ext cx="10288270" cy="627895"/>
            <a:chOff x="1034884" y="629878"/>
            <a:chExt cx="8745848" cy="627895"/>
          </a:xfrm>
        </p:grpSpPr>
        <p:sp>
          <p:nvSpPr>
            <p:cNvPr id="17" name="圆角矩形 6">
              <a:hlinkClick r:id="rId6" action="ppaction://hlinksldjump"/>
            </p:cNvPr>
            <p:cNvSpPr/>
            <p:nvPr>
              <p:custDataLst>
                <p:tags r:id="rId3"/>
              </p:custDataLst>
            </p:nvPr>
          </p:nvSpPr>
          <p:spPr>
            <a:xfrm flipH="1">
              <a:off x="2455639" y="664168"/>
              <a:ext cx="73250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第二次鸦片战争、火烧圆明园、沙俄侵占中国北方大片领土</a:t>
              </a:r>
              <a:endParaRPr lang="zh-CN" altLang="en-US" sz="2400"/>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4"/>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390" y="2618105"/>
            <a:ext cx="11015980" cy="977265"/>
          </a:xfrm>
          <a:prstGeom prst="rect">
            <a:avLst/>
          </a:prstGeom>
          <a:noFill/>
          <a:ln w="9525">
            <a:noFill/>
          </a:ln>
        </p:spPr>
        <p:txBody>
          <a:bodyPr wrap="square">
            <a:spAutoFit/>
          </a:bodyPr>
          <a:lstStyle/>
          <a:p>
            <a:pPr indent="0">
              <a:lnSpc>
                <a:spcPct val="12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简述英法联军火烧圆明园、沙俄通过不平等条约割占中国北方大片领土的侵略史实。</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4" name="表格 3"/>
          <p:cNvGraphicFramePr/>
          <p:nvPr>
            <p:custDataLst>
              <p:tags r:id="rId2"/>
            </p:custDataLst>
          </p:nvPr>
        </p:nvGraphicFramePr>
        <p:xfrm>
          <a:off x="745490" y="3652520"/>
          <a:ext cx="10313035" cy="2789555"/>
        </p:xfrm>
        <a:graphic>
          <a:graphicData uri="http://schemas.openxmlformats.org/drawingml/2006/table">
            <a:tbl>
              <a:tblPr firstRow="1" bandRow="1">
                <a:tableStyleId>{5940675A-B579-460E-94D1-54222C63F5DA}</a:tableStyleId>
              </a:tblPr>
              <a:tblGrid>
                <a:gridCol w="445770"/>
                <a:gridCol w="742950"/>
                <a:gridCol w="9124315"/>
              </a:tblGrid>
              <a:tr h="906145">
                <a:tc rowSpan="4">
                  <a:txBody>
                    <a:bodyPr/>
                    <a:lstStyle/>
                    <a:p>
                      <a:pPr indent="0">
                        <a:lnSpc>
                          <a:spcPct val="10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第二次鸦片战争</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根本原因</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西方列强不满足既得利益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企图进一步打开中国市场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扩大侵略权益</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84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借口</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“亚罗号事件”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英国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和“马神甫事件”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法国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02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1856年10月—1860年10月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532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书宋_GBK" charset="0"/>
                        </a:rPr>
                        <a:t>国家</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英国和法国是主凶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俄国和美国是帮凶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大清帝国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758940" y="2197100"/>
            <a:ext cx="486918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2</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001395" y="1739265"/>
          <a:ext cx="10242550" cy="4484370"/>
        </p:xfrm>
        <a:graphic>
          <a:graphicData uri="http://schemas.openxmlformats.org/drawingml/2006/table">
            <a:tbl>
              <a:tblPr firstRow="1" bandRow="1">
                <a:tableStyleId>{5940675A-B579-460E-94D1-54222C63F5DA}</a:tableStyleId>
              </a:tblPr>
              <a:tblGrid>
                <a:gridCol w="537210"/>
                <a:gridCol w="746760"/>
                <a:gridCol w="8958580"/>
              </a:tblGrid>
              <a:tr h="4484370">
                <a:tc>
                  <a:txBody>
                    <a:bodyPr/>
                    <a:lstStyle/>
                    <a:p>
                      <a:pPr indent="0" algn="ctr">
                        <a:buNone/>
                      </a:pP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indent="0" algn="ctr">
                        <a:buNone/>
                      </a:pPr>
                      <a:endPar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indent="0" algn="ctr">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第二次鸦片战争</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经过</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1856年10月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英军炮轰广州</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挑起战争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第二次鸦片战争爆发。次年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英国和法国联合出兵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攻陷广州</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1858年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英法联军北上</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攻陷大沽炮台</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逼近天津。清政府被迫与俄、美、英、法四国分别签订了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天津条约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与英、法、美签订了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通商章程善后条约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承认鸦片贸易合法化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1860年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英、法两国借口换约受阻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再次出兵占领天津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进逼北京。10月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英法联军火烧圆明园。英法联军占领安定门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控制北京城。奕被迫与俄、英、法、美交换了《天津条约》批准书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并签订了中英、中法《北京条约》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758190" y="1642110"/>
          <a:ext cx="10676890" cy="4692015"/>
        </p:xfrm>
        <a:graphic>
          <a:graphicData uri="http://schemas.openxmlformats.org/drawingml/2006/table">
            <a:tbl>
              <a:tblPr firstRow="1" bandRow="1">
                <a:tableStyleId>{5940675A-B579-460E-94D1-54222C63F5DA}</a:tableStyleId>
              </a:tblPr>
              <a:tblGrid>
                <a:gridCol w="461010"/>
                <a:gridCol w="769620"/>
                <a:gridCol w="677545"/>
                <a:gridCol w="652780"/>
                <a:gridCol w="5353050"/>
                <a:gridCol w="2762885"/>
              </a:tblGrid>
              <a:tr h="2194560">
                <a:tc rowSpan="3">
                  <a:txBody>
                    <a:bodyPr/>
                    <a:lstStyle/>
                    <a:p>
                      <a:pPr indent="0">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第二次鸦片战争</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主要条约及内容</a:t>
                      </a:r>
                      <a:r>
                        <a:rPr lang="en-US" sz="2400" b="0">
                          <a:solidFill>
                            <a:srgbClr val="000000"/>
                          </a:solidFill>
                          <a:latin typeface="黑体" panose="02010609060101010101" pitchFamily="49" charset="-122"/>
                          <a:ea typeface="黑体" panose="02010609060101010101" pitchFamily="49" charset="-122"/>
                          <a:cs typeface="NEU-BZ-S92" charset="0"/>
                        </a:rPr>
                        <a:t>　</a:t>
                      </a:r>
                      <a:endParaRPr lang="en-US"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lstStyle/>
                    <a:p>
                      <a:pPr indent="0">
                        <a:buNone/>
                      </a:pP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《天津条约》</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西方列强获得了外国公使进驻北京</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增开汉口、南京等十处为通商口岸</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外国商船和军舰可以在长江各口岸自由航行等特权</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《通商章程善后条约》</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被迫承认了鸦片贸易的合法化</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《北京条约》</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清政府除承认《天津条约》继续有效外</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又增开天津为商埠</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割九龙司地方一区给英国</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赔款额也大幅增加</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主要侵略史实</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火烧圆明园</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1860年10月初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英法联军对北京西北郊著名的皇家园林——圆明园进行了大肆抢劫</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之后又放火烧毁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ctr">
                        <a:buNone/>
                      </a:pPr>
                      <a:r>
                        <a:rPr lang="en-US" sz="2400">
                          <a:solidFill>
                            <a:srgbClr val="000000"/>
                          </a:solidFill>
                          <a:latin typeface="仿宋" panose="02010609060101010101" charset="-122"/>
                          <a:ea typeface="仿宋" panose="02010609060101010101" charset="-122"/>
                          <a:cs typeface="宋体" panose="02010600030101010101" pitchFamily="2" charset="-122"/>
                          <a:sym typeface="+mn-ea"/>
                        </a:rPr>
                        <a:t>圆明园遗址</a:t>
                      </a:r>
                      <a:endParaRPr lang="en-US" altLang="zh-CN" sz="2400" b="0">
                        <a:solidFill>
                          <a:srgbClr val="000000"/>
                        </a:solidFill>
                        <a:latin typeface="仿宋" panose="02010609060101010101" charset="-122"/>
                        <a:ea typeface="仿宋" panose="0201060906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0017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火烧圆明园反映了侵略者贪婪野蛮的本性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给中国文化造成了不可弥补的损失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践踏了世界文明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65" name="image6.jpg"/>
          <p:cNvPicPr>
            <a:picLocks noChangeAspect="1"/>
          </p:cNvPicPr>
          <p:nvPr/>
        </p:nvPicPr>
        <p:blipFill>
          <a:blip r:embed="rId5"/>
          <a:stretch>
            <a:fillRect/>
          </a:stretch>
        </p:blipFill>
        <p:spPr>
          <a:xfrm>
            <a:off x="8871585" y="4001770"/>
            <a:ext cx="2402205" cy="174117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4693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03510"/>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54" name="01.eps" descr="id:2147513808;FounderCES"/>
          <p:cNvPicPr>
            <a:picLocks noChangeAspect="1"/>
          </p:cNvPicPr>
          <p:nvPr>
            <p:custDataLst>
              <p:tags r:id="rId2"/>
            </p:custDataLst>
          </p:nvPr>
        </p:nvPicPr>
        <p:blipFill>
          <a:blip r:embed="rId4"/>
          <a:stretch>
            <a:fillRect/>
          </a:stretch>
        </p:blipFill>
        <p:spPr>
          <a:xfrm>
            <a:off x="913765" y="2512695"/>
            <a:ext cx="10616565" cy="335026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675640" y="1577340"/>
          <a:ext cx="10871835" cy="4871085"/>
        </p:xfrm>
        <a:graphic>
          <a:graphicData uri="http://schemas.openxmlformats.org/drawingml/2006/table">
            <a:tbl>
              <a:tblPr firstRow="1" bandRow="1">
                <a:tableStyleId>{5940675A-B579-460E-94D1-54222C63F5DA}</a:tableStyleId>
              </a:tblPr>
              <a:tblGrid>
                <a:gridCol w="407035"/>
                <a:gridCol w="480060"/>
                <a:gridCol w="779780"/>
                <a:gridCol w="432435"/>
                <a:gridCol w="673100"/>
                <a:gridCol w="415290"/>
                <a:gridCol w="2799080"/>
                <a:gridCol w="2585085"/>
                <a:gridCol w="2299970"/>
              </a:tblGrid>
              <a:tr h="731520">
                <a:tc rowSpan="7">
                  <a:txBody>
                    <a:bodyPr/>
                    <a:lstStyle/>
                    <a:p>
                      <a:pPr indent="0" algn="ctr">
                        <a:buNone/>
                      </a:pP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第二次鸦片战争</a:t>
                      </a:r>
                    </a:p>
                    <a:p>
                      <a:pPr indent="0" algn="ctr">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7">
                  <a:txBody>
                    <a:bodyPr/>
                    <a:lstStyle/>
                    <a:p>
                      <a:pPr indent="0" algn="ctr">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主要侵略史实</a:t>
                      </a:r>
                    </a:p>
                    <a:p>
                      <a:pPr indent="0" algn="ctr">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7">
                  <a:txBody>
                    <a:bodyPr/>
                    <a:lstStyle/>
                    <a:p>
                      <a:pPr indent="0">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buNone/>
                      </a:pP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沙俄侵占中国北方大片领土</a:t>
                      </a:r>
                      <a:endPar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第二次鸦片战争前后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沙俄强迫清政府签订一系列不平等条约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共割占了中国东北和西北150多万平方千米领土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gn="ctr">
                        <a:buNone/>
                      </a:pPr>
                      <a:endPar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endPar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buNone/>
                      </a:pP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不平等条约</a:t>
                      </a: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不平等条约</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领土范围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领土面积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931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1858年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黑体_GBK" charset="0"/>
                        </a:rPr>
                        <a:t>《瑷珲条约》</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中国东北外兴安岭以南、黑龙江以北</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60多万平方千米(割地最多)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804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1860年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《北京条约》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中国乌苏里江以东、包括库页岛在内</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约40万平方千米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1860年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《北京条约》</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中国巴勒喀什池以东、以南</a:t>
                      </a: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44万多平方千米</a:t>
                      </a: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245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1864年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《勘分西北界约记》</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3248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1881年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《改订条约》以及以后5个勘界议定书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中国西北部</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7万多平方千米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192530" y="1734185"/>
          <a:ext cx="9933940" cy="4540885"/>
        </p:xfrm>
        <a:graphic>
          <a:graphicData uri="http://schemas.openxmlformats.org/drawingml/2006/table">
            <a:tbl>
              <a:tblPr firstRow="1" bandRow="1">
                <a:tableStyleId>{5940675A-B579-460E-94D1-54222C63F5DA}</a:tableStyleId>
              </a:tblPr>
              <a:tblGrid>
                <a:gridCol w="429260"/>
                <a:gridCol w="715645"/>
                <a:gridCol w="8789035"/>
              </a:tblGrid>
              <a:tr h="4540885">
                <a:tc>
                  <a:txBody>
                    <a:bodyPr/>
                    <a:lstStyle/>
                    <a:p>
                      <a:pPr indent="0">
                        <a:buNone/>
                      </a:pPr>
                      <a:r>
                        <a:rPr lang="en-US" sz="2400" b="0">
                          <a:solidFill>
                            <a:srgbClr val="FF00FF"/>
                          </a:solidFill>
                          <a:latin typeface="黑体" panose="02010609060101010101" pitchFamily="49" charset="-122"/>
                          <a:ea typeface="黑体" panose="02010609060101010101" pitchFamily="49" charset="-122"/>
                          <a:cs typeface="方正黑体_GBK" charset="0"/>
                        </a:rPr>
                        <a:t>第二次鸦片战争</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使中国的半殖民地化程度进一步加深</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是鸦片战争的继续和扩大</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政治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①使中国丧失更多主权</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沙俄侵占中国北方大片领土</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②清政府开始被列强控制</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中外反动势力公开勾结</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共同镇压人民反抗</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使西方侵略势力由东南沿海一带深入到长江中下游地区</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思想文化</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对中国文化和中国人民的心理都造成了沉重打击</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地主阶级中比较开明的官员决定“师夷长技以自强”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从而开始了洋务运动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66570" y="1332189"/>
            <a:ext cx="6587904" cy="627895"/>
            <a:chOff x="1034884" y="629878"/>
            <a:chExt cx="5594481" cy="627895"/>
          </a:xfrm>
        </p:grpSpPr>
        <p:sp>
          <p:nvSpPr>
            <p:cNvPr id="17" name="圆角矩形 6">
              <a:hlinkClick r:id="rId6" action="ppaction://hlinksldjump"/>
            </p:cNvPr>
            <p:cNvSpPr/>
            <p:nvPr>
              <p:custDataLst>
                <p:tags r:id="rId3"/>
              </p:custDataLst>
            </p:nvPr>
          </p:nvSpPr>
          <p:spPr>
            <a:xfrm flipH="1">
              <a:off x="2642682" y="664479"/>
              <a:ext cx="3986683" cy="580638"/>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洪秀全、太平天国运动</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4"/>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482600" y="2503170"/>
            <a:ext cx="11063605" cy="460375"/>
          </a:xfrm>
          <a:prstGeom prst="rect">
            <a:avLst/>
          </a:prstGeom>
          <a:noFill/>
          <a:ln w="9525">
            <a:noFill/>
          </a:ln>
        </p:spPr>
        <p:txBody>
          <a:bodyPr wrap="square">
            <a:spAutoFit/>
          </a:bodyPr>
          <a:lstStyle/>
          <a:p>
            <a:pPr indent="0"/>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知道洪秀全</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了解太平天国运动的兴衰。</a:t>
            </a:r>
            <a:endParaRPr lang="zh-CN"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2"/>
            </p:custDataLst>
          </p:nvPr>
        </p:nvGraphicFramePr>
        <p:xfrm>
          <a:off x="580390" y="3044190"/>
          <a:ext cx="11018520" cy="4366895"/>
        </p:xfrm>
        <a:graphic>
          <a:graphicData uri="http://schemas.openxmlformats.org/drawingml/2006/table">
            <a:tbl>
              <a:tblPr firstRow="1" bandRow="1">
                <a:tableStyleId>{5940675A-B579-460E-94D1-54222C63F5DA}</a:tableStyleId>
              </a:tblPr>
              <a:tblGrid>
                <a:gridCol w="412750"/>
                <a:gridCol w="725170"/>
                <a:gridCol w="810895"/>
                <a:gridCol w="7206615"/>
                <a:gridCol w="1863090"/>
              </a:tblGrid>
              <a:tr h="1097280">
                <a:tc rowSpan="3">
                  <a:txBody>
                    <a:bodyPr/>
                    <a:lstStyle/>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rPr>
                        <a:t>太平天国运动</a:t>
                      </a: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鸦片战争的失败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进一步加深了清政府的统治危机。随着剥削的加重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统治阶级与劳动群众之间的矛盾日益尖锐</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1843年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洪秀全创立“拜上帝会”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9027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主要经过</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金田</a:t>
                      </a:r>
                    </a:p>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起义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1851年1月11日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洪秀全在广西桂平县金田村发动武装起义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建号太平天国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起义军称“太平军”</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洪秀全</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884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永安</a:t>
                      </a:r>
                    </a:p>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建制</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洪秀全称“天王”。攻克永安后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洪秀全封杨秀清为东王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萧朝贵为西王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冯云山为南王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韦昌辉为北王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石达开为翼王</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所封诸王均受东王节制。太平天国初步建立起政权组织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68" name="image7.jpg"/>
          <p:cNvPicPr>
            <a:picLocks noChangeAspect="1"/>
          </p:cNvPicPr>
          <p:nvPr/>
        </p:nvPicPr>
        <p:blipFill>
          <a:blip r:embed="rId8" cstate="print"/>
          <a:stretch>
            <a:fillRect/>
          </a:stretch>
        </p:blipFill>
        <p:spPr>
          <a:xfrm>
            <a:off x="9984105" y="4202430"/>
            <a:ext cx="1383665" cy="1830070"/>
          </a:xfrm>
          <a:prstGeom prst="rect">
            <a:avLst/>
          </a:prstGeom>
        </p:spPr>
      </p:pic>
      <p:sp>
        <p:nvSpPr>
          <p:cNvPr id="2" name="文本框 1"/>
          <p:cNvSpPr txBox="1"/>
          <p:nvPr/>
        </p:nvSpPr>
        <p:spPr>
          <a:xfrm>
            <a:off x="6874510" y="2042795"/>
            <a:ext cx="503491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统编教材八上第</a:t>
            </a:r>
            <a:r>
              <a:rPr lang="en-US" sz="2400" b="0">
                <a:latin typeface="宋体" panose="02010600030101010101" pitchFamily="2" charset="-122"/>
                <a:ea typeface="宋体" panose="02010600030101010101" pitchFamily="2" charset="-122"/>
                <a:cs typeface="宋体" panose="02010600030101010101" pitchFamily="2" charset="-122"/>
              </a:rPr>
              <a:t>3</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P13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P18</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692150" y="1485265"/>
          <a:ext cx="10864850" cy="4974590"/>
        </p:xfrm>
        <a:graphic>
          <a:graphicData uri="http://schemas.openxmlformats.org/drawingml/2006/table">
            <a:tbl>
              <a:tblPr firstRow="1" bandRow="1">
                <a:tableStyleId>{5940675A-B579-460E-94D1-54222C63F5DA}</a:tableStyleId>
              </a:tblPr>
              <a:tblGrid>
                <a:gridCol w="429260"/>
                <a:gridCol w="668020"/>
                <a:gridCol w="926465"/>
                <a:gridCol w="1304925"/>
                <a:gridCol w="7536180"/>
              </a:tblGrid>
              <a:tr h="731520">
                <a:tc rowSpan="6">
                  <a:txBody>
                    <a:bodyPr/>
                    <a:lstStyle/>
                    <a:p>
                      <a:pPr indent="0" algn="ctr">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太平天国运动</a:t>
                      </a: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a:solidFill>
                          <a:srgbClr val="000000"/>
                        </a:solidFill>
                        <a:latin typeface="宋体" panose="02010600030101010101" pitchFamily="2" charset="-122"/>
                        <a:ea typeface="宋体" panose="02010600030101010101" pitchFamily="2" charset="-122"/>
                      </a:endParaRP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6">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主要经过</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定都</a:t>
                      </a:r>
                    </a:p>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天京</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1853年3月</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太平军攻占南京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将南京改名为天京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作为都城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正式建立起与清王朝对峙的政权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《天朝田亩制度》</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颁布时间</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1853年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不分男女</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按人口和年龄平均分配土地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评价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太平天国想通过这个方案</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建立“有田同耕</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有饭同食</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有衣同穿</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有钱同使</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无处不均匀</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无人不饱暖”的理想社会。《天朝田亩制度》虽因带有很大的空想色彩而在实践中难以施行</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但它反映了千百年来农民要求得到土地的强烈愿望</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对于发动和鼓舞广大农民起来参加反封建斗争起了积极的作用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72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北伐和西征</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推翻清朝统治和巩固政权</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a:lnL w="12700" cap="flat" cmpd="sng" algn="ctr">
                      <a:solidFill>
                        <a:srgbClr val="000000"/>
                      </a:solidFill>
                      <a:prstDash val="solid"/>
                      <a:round/>
                      <a:headEnd type="none" w="med" len="med"/>
                      <a:tailEnd type="none" w="med" len="med"/>
                    </a:lnL>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597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北伐军全军覆没</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西征战场取得重大胜利</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太平天国在军事上进入全盛时期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a:lnL w="12700" cap="flat" cmpd="sng" algn="ctr">
                      <a:solidFill>
                        <a:srgbClr val="000000"/>
                      </a:solidFill>
                      <a:prstDash val="solid"/>
                      <a:round/>
                      <a:headEnd type="none" w="med" len="med"/>
                      <a:tailEnd type="none" w="med" len="med"/>
                    </a:lnL>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818515" y="1575435"/>
          <a:ext cx="10497185" cy="4905375"/>
        </p:xfrm>
        <a:graphic>
          <a:graphicData uri="http://schemas.openxmlformats.org/drawingml/2006/table">
            <a:tbl>
              <a:tblPr firstRow="1" bandRow="1">
                <a:tableStyleId>{5940675A-B579-460E-94D1-54222C63F5DA}</a:tableStyleId>
              </a:tblPr>
              <a:tblGrid>
                <a:gridCol w="403225"/>
                <a:gridCol w="742315"/>
                <a:gridCol w="952500"/>
                <a:gridCol w="746125"/>
                <a:gridCol w="7653020"/>
              </a:tblGrid>
              <a:tr h="495935">
                <a:tc rowSpan="5">
                  <a:txBody>
                    <a:bodyPr/>
                    <a:lstStyle/>
                    <a:p>
                      <a:pPr indent="0" algn="ctr">
                        <a:buNone/>
                      </a:pPr>
                      <a:r>
                        <a:rPr lang="en-US" altLang="zh-CN" sz="2400">
                          <a:solidFill>
                            <a:srgbClr val="000000"/>
                          </a:solidFill>
                          <a:latin typeface="宋体" panose="02010600030101010101" pitchFamily="2" charset="-122"/>
                          <a:ea typeface="宋体" panose="02010600030101010101" pitchFamily="2" charset="-122"/>
                        </a:rPr>
                        <a:t> </a:t>
                      </a:r>
                    </a:p>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太平天国运动</a:t>
                      </a: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主要经过</a:t>
                      </a:r>
                    </a:p>
                    <a:p>
                      <a:pPr indent="0">
                        <a:buNone/>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天京事变</a:t>
                      </a:r>
                    </a:p>
                  </a:txBody>
                  <a:tcPr marL="0" marR="0" marT="0" marB="0" anchor="ctr">
                    <a:lnL w="12700" cap="flat" cmpd="sng">
                      <a:solidFill>
                        <a:srgbClr val="000000"/>
                      </a:solidFill>
                      <a:prstDash val="solid"/>
                      <a:headEnd type="none" w="med" len="med"/>
                      <a:tailEnd type="none" w="med" len="med"/>
                    </a:lnL>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2400">
                          <a:solidFill>
                            <a:srgbClr val="000000"/>
                          </a:solidFill>
                          <a:latin typeface="宋体" panose="02010600030101010101" pitchFamily="2" charset="-122"/>
                          <a:ea typeface="宋体" panose="02010600030101010101" pitchFamily="2" charset="-122"/>
                          <a:sym typeface="+mn-ea"/>
                        </a:rPr>
                        <a:t>1856年</a:t>
                      </a:r>
                      <a:r>
                        <a:rPr lang="zh-CN" altLang="en-US" sz="2400">
                          <a:solidFill>
                            <a:srgbClr val="000000"/>
                          </a:solidFill>
                          <a:latin typeface="宋体" panose="02010600030101010101" pitchFamily="2" charset="-122"/>
                          <a:ea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sym typeface="+mn-ea"/>
                        </a:rPr>
                        <a:t>天京事变爆发</a:t>
                      </a:r>
                      <a:r>
                        <a:rPr lang="zh-CN" altLang="en-US" sz="2400">
                          <a:solidFill>
                            <a:srgbClr val="000000"/>
                          </a:solidFill>
                          <a:latin typeface="宋体" panose="02010600030101010101" pitchFamily="2" charset="-122"/>
                          <a:ea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sym typeface="+mn-ea"/>
                        </a:rPr>
                        <a:t>使太平天国由盛转衰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88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《资政新篇》</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改变不利局面</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振兴太平天国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洪仁玕提出</a:t>
                      </a:r>
                      <a:r>
                        <a:rPr lang="en-US" sz="2400" b="0">
                          <a:solidFill>
                            <a:srgbClr val="000000"/>
                          </a:solidFill>
                          <a:latin typeface="宋体" panose="02010600030101010101" pitchFamily="2" charset="-122"/>
                          <a:ea typeface="宋体" panose="02010600030101010101" pitchFamily="2" charset="-122"/>
                          <a:cs typeface="方正黑体_GBK" charset="0"/>
                        </a:rPr>
                        <a:t>向西方学习</a:t>
                      </a:r>
                      <a:r>
                        <a:rPr lang="en-US" sz="2400" b="0">
                          <a:solidFill>
                            <a:srgbClr val="000000"/>
                          </a:solidFill>
                          <a:latin typeface="宋体" panose="02010600030101010101" pitchFamily="2" charset="-122"/>
                          <a:ea typeface="宋体" panose="02010600030101010101" pitchFamily="2" charset="-122"/>
                          <a:cs typeface="方正书宋_GBK" charset="0"/>
                        </a:rPr>
                        <a:t>、</a:t>
                      </a:r>
                      <a:r>
                        <a:rPr lang="en-US" sz="2400" b="0">
                          <a:solidFill>
                            <a:srgbClr val="000000"/>
                          </a:solidFill>
                          <a:latin typeface="宋体" panose="02010600030101010101" pitchFamily="2" charset="-122"/>
                          <a:ea typeface="宋体" panose="02010600030101010101" pitchFamily="2" charset="-122"/>
                          <a:cs typeface="方正黑体_GBK" charset="0"/>
                        </a:rPr>
                        <a:t>改革内政</a:t>
                      </a:r>
                      <a:r>
                        <a:rPr lang="en-US" sz="2400" b="0">
                          <a:solidFill>
                            <a:srgbClr val="000000"/>
                          </a:solidFill>
                          <a:latin typeface="宋体" panose="02010600030101010101" pitchFamily="2" charset="-122"/>
                          <a:ea typeface="宋体" panose="02010600030101010101" pitchFamily="2" charset="-122"/>
                          <a:cs typeface="方正书宋_GBK" charset="0"/>
                        </a:rPr>
                        <a:t>等一系列政治、经济、文化、外交主张</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88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结果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未能付诸实践</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118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主要</a:t>
                      </a:r>
                    </a:p>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战斗</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陈玉成、李秀成等先后取得浦口、三河大捷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但未能从根本上改变军事上的不利局面</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1860年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安庆陷落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陈玉成被俘就义。李秀成率太平军攻克杭州</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进逼上海</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遭到华尔率领的洋枪队和李鸿章率领的淮军的抵抗和反扑</a:t>
                      </a:r>
                    </a:p>
                    <a:p>
                      <a:pPr indent="0">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1862年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湘军围困天京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李秀成回师救援</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未能解除湘军对天京的威胁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957580" y="1513205"/>
          <a:ext cx="10189845" cy="4968240"/>
        </p:xfrm>
        <a:graphic>
          <a:graphicData uri="http://schemas.openxmlformats.org/drawingml/2006/table">
            <a:tbl>
              <a:tblPr firstRow="1" bandRow="1">
                <a:tableStyleId>{5940675A-B579-460E-94D1-54222C63F5DA}</a:tableStyleId>
              </a:tblPr>
              <a:tblGrid>
                <a:gridCol w="471805"/>
                <a:gridCol w="697230"/>
                <a:gridCol w="842010"/>
                <a:gridCol w="8178800"/>
              </a:tblGrid>
              <a:tr h="885825">
                <a:tc rowSpan="4">
                  <a:txBody>
                    <a:bodyPr/>
                    <a:lstStyle/>
                    <a:p>
                      <a:pPr indent="0" algn="ctr">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r>
                        <a:rPr lang="en-US" altLang="zh-CN" sz="2400">
                          <a:solidFill>
                            <a:srgbClr val="000000"/>
                          </a:solidFill>
                          <a:latin typeface="宋体" panose="02010600030101010101" pitchFamily="2" charset="-122"/>
                          <a:ea typeface="宋体" panose="02010600030101010101" pitchFamily="2" charset="-122"/>
                        </a:rPr>
                        <a:t> </a:t>
                      </a:r>
                    </a:p>
                    <a:p>
                      <a:pPr indent="0">
                        <a:buNone/>
                      </a:pPr>
                      <a:endParaRPr lang="en-US" altLang="zh-CN" sz="2400">
                        <a:solidFill>
                          <a:srgbClr val="000000"/>
                        </a:solidFill>
                        <a:latin typeface="宋体" panose="02010600030101010101" pitchFamily="2" charset="-122"/>
                        <a:ea typeface="宋体" panose="02010600030101010101" pitchFamily="2" charset="-122"/>
                      </a:endParaRPr>
                    </a:p>
                    <a:p>
                      <a:pPr indent="0" algn="ctr">
                        <a:buNone/>
                      </a:pPr>
                      <a:r>
                        <a:rPr lang="en-US" sz="2400">
                          <a:solidFill>
                            <a:srgbClr val="FF00FF"/>
                          </a:solidFill>
                          <a:latin typeface="黑体" panose="02010609060101010101" pitchFamily="49" charset="-122"/>
                          <a:ea typeface="黑体" panose="02010609060101010101" pitchFamily="49" charset="-122"/>
                          <a:cs typeface="方正黑体_GBK" charset="0"/>
                          <a:sym typeface="+mn-ea"/>
                        </a:rPr>
                        <a:t>太平天国运动</a:t>
                      </a: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a:solidFill>
                          <a:srgbClr val="000000"/>
                        </a:solidFill>
                        <a:latin typeface="宋体" panose="02010600030101010101" pitchFamily="2" charset="-122"/>
                        <a:ea typeface="宋体" panose="02010600030101010101" pitchFamily="2" charset="-122"/>
                      </a:endParaRPr>
                    </a:p>
                    <a:p>
                      <a:pPr indent="0">
                        <a:buNone/>
                      </a:pP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失败</a:t>
                      </a:r>
                      <a:endParaRPr lang="en-US" altLang="zh-CN"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标志</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1864年夏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洪秀全病逝</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天京陷落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标志着轰轰烈烈的太平天国农民运动的失败</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26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性质</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是一次具有反侵略反封建性质的农民运动</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是中国历史上规模最宏大的一次农民战争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27825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书宋_GBK" charset="0"/>
                        </a:rPr>
                        <a:t>影响</a:t>
                      </a:r>
                      <a:endParaRPr lang="en-US" altLang="en-US" sz="2400" b="0">
                        <a:solidFill>
                          <a:srgbClr val="000000"/>
                        </a:solidFill>
                        <a:latin typeface="黑体" panose="02010609060101010101" pitchFamily="49" charset="-122"/>
                        <a:ea typeface="黑体" panose="02010609060101010101" pitchFamily="49"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①它是中国历史上规模最宏大的一次农民战争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沉重地打击了清朝的统治和外国侵略势力</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谱写了中国近代史上壮烈的一章</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②为维新派推行变法提供了支持</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③为辛亥革命提供了经验和教训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grpSp>
        <p:nvGrpSpPr>
          <p:cNvPr id="16" name="组合 15"/>
          <p:cNvGrpSpPr/>
          <p:nvPr/>
        </p:nvGrpSpPr>
        <p:grpSpPr>
          <a:xfrm>
            <a:off x="2144395" y="2423795"/>
            <a:ext cx="8848725" cy="2072005"/>
            <a:chOff x="3179" y="3355"/>
            <a:chExt cx="13935" cy="3263"/>
          </a:xfrm>
        </p:grpSpPr>
        <p:sp>
          <p:nvSpPr>
            <p:cNvPr id="8" name="左大括号 7"/>
            <p:cNvSpPr/>
            <p:nvPr/>
          </p:nvSpPr>
          <p:spPr>
            <a:xfrm>
              <a:off x="4369" y="4569"/>
              <a:ext cx="528" cy="178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4745" y="4303"/>
              <a:ext cx="1501" cy="725"/>
            </a:xfrm>
            <a:prstGeom prst="rect">
              <a:avLst/>
            </a:prstGeom>
            <a:noFill/>
          </p:spPr>
          <p:txBody>
            <a:bodyPr wrap="square" rtlCol="0">
              <a:spAutoFit/>
            </a:bodyPr>
            <a:lstStyle/>
            <a:p>
              <a:r>
                <a:rPr lang="zh-CN" altLang="en-US" sz="2400"/>
                <a:t>主观</a:t>
              </a:r>
            </a:p>
          </p:txBody>
        </p:sp>
        <p:sp>
          <p:nvSpPr>
            <p:cNvPr id="10" name="左大括号 9"/>
            <p:cNvSpPr/>
            <p:nvPr/>
          </p:nvSpPr>
          <p:spPr>
            <a:xfrm>
              <a:off x="5958" y="3641"/>
              <a:ext cx="310" cy="207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p:cNvSpPr txBox="1"/>
            <p:nvPr/>
          </p:nvSpPr>
          <p:spPr>
            <a:xfrm>
              <a:off x="6026" y="3355"/>
              <a:ext cx="11088" cy="1307"/>
            </a:xfrm>
            <a:prstGeom prst="rect">
              <a:avLst/>
            </a:prstGeom>
            <a:noFill/>
          </p:spPr>
          <p:txBody>
            <a:bodyPr wrap="none" rtlCol="0">
              <a:spAutoFit/>
            </a:bodyPr>
            <a:lstStyle/>
            <a:p>
              <a:r>
                <a:rPr lang="zh-CN" altLang="en-US" sz="2400"/>
                <a:t>（</a:t>
              </a:r>
              <a:r>
                <a:rPr lang="en-US" altLang="zh-CN" sz="2400"/>
                <a:t>1</a:t>
              </a:r>
              <a:r>
                <a:rPr lang="zh-CN" altLang="en-US" sz="2400"/>
                <a:t>）由于农民阶级的局限性，无法提出切合实际的</a:t>
              </a:r>
            </a:p>
            <a:p>
              <a:r>
                <a:rPr lang="zh-CN" altLang="en-US" sz="2400"/>
                <a:t> </a:t>
              </a:r>
              <a:r>
                <a:rPr lang="en-US" altLang="zh-CN" sz="2400"/>
                <a:t>    </a:t>
              </a:r>
              <a:r>
                <a:rPr lang="zh-CN" altLang="en-US" sz="2400"/>
                <a:t>革命纲领</a:t>
              </a:r>
            </a:p>
          </p:txBody>
        </p:sp>
        <p:sp>
          <p:nvSpPr>
            <p:cNvPr id="12" name="文本框 11"/>
            <p:cNvSpPr txBox="1"/>
            <p:nvPr/>
          </p:nvSpPr>
          <p:spPr>
            <a:xfrm>
              <a:off x="6026" y="4547"/>
              <a:ext cx="8208" cy="725"/>
            </a:xfrm>
            <a:prstGeom prst="rect">
              <a:avLst/>
            </a:prstGeom>
            <a:noFill/>
          </p:spPr>
          <p:txBody>
            <a:bodyPr wrap="none" rtlCol="0">
              <a:spAutoFit/>
            </a:bodyPr>
            <a:lstStyle/>
            <a:p>
              <a:r>
                <a:rPr lang="zh-CN" altLang="en-US" sz="2400"/>
                <a:t>（</a:t>
              </a:r>
              <a:r>
                <a:rPr lang="en-US" altLang="zh-CN" sz="2400"/>
                <a:t>2</a:t>
              </a:r>
              <a:r>
                <a:rPr lang="zh-CN" altLang="en-US" sz="2400"/>
                <a:t>）无法制止和克服领导集团的腐败</a:t>
              </a:r>
            </a:p>
          </p:txBody>
        </p:sp>
        <p:sp>
          <p:nvSpPr>
            <p:cNvPr id="13" name="文本框 12"/>
            <p:cNvSpPr txBox="1"/>
            <p:nvPr/>
          </p:nvSpPr>
          <p:spPr>
            <a:xfrm>
              <a:off x="6051" y="5232"/>
              <a:ext cx="7728" cy="725"/>
            </a:xfrm>
            <a:prstGeom prst="rect">
              <a:avLst/>
            </a:prstGeom>
            <a:noFill/>
          </p:spPr>
          <p:txBody>
            <a:bodyPr wrap="none" rtlCol="0">
              <a:spAutoFit/>
            </a:bodyPr>
            <a:lstStyle/>
            <a:p>
              <a:r>
                <a:rPr lang="zh-CN" altLang="en-US" sz="2400"/>
                <a:t>（</a:t>
              </a:r>
              <a:r>
                <a:rPr lang="en-US" altLang="zh-CN" sz="2400"/>
                <a:t>3</a:t>
              </a:r>
              <a:r>
                <a:rPr lang="zh-CN" altLang="en-US" sz="2400"/>
                <a:t>）无法长期保持领导集团的团结</a:t>
              </a:r>
            </a:p>
          </p:txBody>
        </p:sp>
        <p:sp>
          <p:nvSpPr>
            <p:cNvPr id="14" name="文本框 13"/>
            <p:cNvSpPr txBox="1"/>
            <p:nvPr/>
          </p:nvSpPr>
          <p:spPr>
            <a:xfrm>
              <a:off x="4745" y="5894"/>
              <a:ext cx="7152" cy="725"/>
            </a:xfrm>
            <a:prstGeom prst="rect">
              <a:avLst/>
            </a:prstGeom>
            <a:noFill/>
          </p:spPr>
          <p:txBody>
            <a:bodyPr wrap="square" rtlCol="0">
              <a:spAutoFit/>
            </a:bodyPr>
            <a:lstStyle/>
            <a:p>
              <a:r>
                <a:rPr lang="zh-CN" altLang="en-US" sz="2400"/>
                <a:t>客观：中外反动势力的联合绞杀</a:t>
              </a:r>
            </a:p>
          </p:txBody>
        </p:sp>
        <p:sp>
          <p:nvSpPr>
            <p:cNvPr id="15" name="文本框 14"/>
            <p:cNvSpPr txBox="1"/>
            <p:nvPr/>
          </p:nvSpPr>
          <p:spPr>
            <a:xfrm>
              <a:off x="3179" y="5091"/>
              <a:ext cx="1248" cy="725"/>
            </a:xfrm>
            <a:prstGeom prst="rect">
              <a:avLst/>
            </a:prstGeom>
            <a:noFill/>
          </p:spPr>
          <p:txBody>
            <a:bodyPr wrap="none" rtlCol="0">
              <a:spAutoFit/>
            </a:bodyPr>
            <a:lstStyle/>
            <a:p>
              <a:r>
                <a:rPr lang="zh-CN" altLang="en-US" sz="2400"/>
                <a:t>原因</a:t>
              </a:r>
            </a:p>
          </p:txBody>
        </p:sp>
      </p:gr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304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92986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90950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70653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979285" y="2730500"/>
            <a:ext cx="4408170" cy="2033266"/>
            <a:chOff x="3549527" y="2100735"/>
            <a:chExt cx="5107993" cy="2033249"/>
          </a:xfrm>
        </p:grpSpPr>
        <p:sp>
          <p:nvSpPr>
            <p:cNvPr id="18" name="文本框 2">
              <a:hlinkClick r:id="rId3" action="ppaction://hlinksldjump"/>
            </p:cNvPr>
            <p:cNvSpPr txBox="1"/>
            <p:nvPr/>
          </p:nvSpPr>
          <p:spPr>
            <a:xfrm>
              <a:off x="3559940" y="2100735"/>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3549527" y="2885350"/>
              <a:ext cx="4838313"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5" action="ppaction://hlinksldjump"/>
            </p:cNvPr>
            <p:cNvSpPr txBox="1"/>
            <p:nvPr/>
          </p:nvSpPr>
          <p:spPr>
            <a:xfrm>
              <a:off x="3559940" y="3673613"/>
              <a:ext cx="5097580" cy="46037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06373" y="2634178"/>
            <a:ext cx="3103246" cy="580390"/>
            <a:chOff x="2455866" y="664479"/>
            <a:chExt cx="2770987" cy="580390"/>
          </a:xfrm>
        </p:grpSpPr>
        <p:sp>
          <p:nvSpPr>
            <p:cNvPr id="17" name="圆角矩形 6">
              <a:hlinkClick r:id="rId4" action="ppaction://hlinksldjump"/>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sp>
        <p:nvSpPr>
          <p:cNvPr id="3" name="文本框 2"/>
          <p:cNvSpPr txBox="1"/>
          <p:nvPr/>
        </p:nvSpPr>
        <p:spPr>
          <a:xfrm>
            <a:off x="749300" y="3376295"/>
            <a:ext cx="10566400" cy="3192145"/>
          </a:xfrm>
          <a:prstGeom prst="rect">
            <a:avLst/>
          </a:prstGeom>
          <a:noFill/>
          <a:ln>
            <a:solidFill>
              <a:schemeClr val="tx1"/>
            </a:solidFill>
          </a:ln>
        </p:spPr>
        <p:txBody>
          <a:bodyPr wrap="square" rtlCol="0">
            <a:spAutoFit/>
          </a:bodyPr>
          <a:lstStyle/>
          <a:p>
            <a:pPr algn="l">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）虎门销烟是一场地主阶级领导的抗击外来侵略的运动，而不是一场农民运动。　</a:t>
            </a:r>
          </a:p>
          <a:p>
            <a:pPr algn="l">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）虎门销烟是英国发动鸦片战争的直接原因(导火线或借口),而不是鸦片战争开始的标志。</a:t>
            </a:r>
          </a:p>
          <a:p>
            <a:pPr algn="l">
              <a:lnSpc>
                <a:spcPct val="140000"/>
              </a:lnSpc>
            </a:pP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）中国近代史的开端是鸦片战争,中国近代开始于19世纪60年代兴起的洋务运动。</a:t>
            </a: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文本框 2"/>
          <p:cNvSpPr txBox="1"/>
          <p:nvPr/>
        </p:nvSpPr>
        <p:spPr>
          <a:xfrm>
            <a:off x="831215" y="1909445"/>
            <a:ext cx="10470515" cy="4225925"/>
          </a:xfrm>
          <a:prstGeom prst="rect">
            <a:avLst/>
          </a:prstGeom>
          <a:noFill/>
          <a:ln>
            <a:solidFill>
              <a:schemeClr val="tx1"/>
            </a:solidFill>
          </a:ln>
        </p:spPr>
        <p:txBody>
          <a:bodyPr wrap="square" rtlCol="0">
            <a:spAutoFit/>
          </a:bodyPr>
          <a:lstStyle/>
          <a:p>
            <a:pPr algn="l">
              <a:lnSpc>
                <a:spcPct val="14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中英《南京条约》中</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英国割占的是香港岛</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并不是今天所说的香港。香港岛只是香港的一部分。</a:t>
            </a:r>
          </a:p>
          <a:p>
            <a:pPr algn="l">
              <a:lnSpc>
                <a:spcPct val="14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中英《南京条约》的内容中对中国危害最大的是协定关税。</a:t>
            </a:r>
          </a:p>
          <a:p>
            <a:pPr algn="l">
              <a:lnSpc>
                <a:spcPct val="14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第二次鸦片战争中获益最大的是沙俄</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而不是战争的挑起者——英国和法国。</a:t>
            </a:r>
          </a:p>
          <a:p>
            <a:pPr algn="l">
              <a:lnSpc>
                <a:spcPct val="14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第二次鸦片战争期间</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火烧圆明园的是英国和法国</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没有沙俄和美国。</a:t>
            </a:r>
          </a:p>
          <a:p>
            <a:pPr algn="l">
              <a:lnSpc>
                <a:spcPct val="140000"/>
              </a:lnSpc>
            </a:pP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太平天国与清王朝形成对峙局面的标志是定都天京</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永安建制后</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太平天国初步建立起政权组织</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p:nvPr>
            <p:custDataLst>
              <p:tags r:id="rId2"/>
            </p:custDataLst>
          </p:nvPr>
        </p:nvGraphicFramePr>
        <p:xfrm>
          <a:off x="748665" y="2625725"/>
          <a:ext cx="10327005" cy="3307080"/>
        </p:xfrm>
        <a:graphic>
          <a:graphicData uri="http://schemas.openxmlformats.org/drawingml/2006/table">
            <a:tbl>
              <a:tblPr firstRow="1" bandRow="1">
                <a:tableStyleId>{5940675A-B579-460E-94D1-54222C63F5DA}</a:tableStyleId>
              </a:tblPr>
              <a:tblGrid>
                <a:gridCol w="429895"/>
                <a:gridCol w="682625"/>
                <a:gridCol w="9214485"/>
              </a:tblGrid>
              <a:tr h="548640">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鸦片战争对中国近代社会的双重影响</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377950">
                <a:tc rowSpan="2">
                  <a:txBody>
                    <a:bodyPr/>
                    <a:lstStyle/>
                    <a:p>
                      <a:pPr indent="0">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破坏性</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政治</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中国的领土、关税和贸易主权开始遭到严重破坏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中国逐渐由一个独立自主的封建国家沦为半殖民地半封建国家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804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经济</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自给自足的自然经济在中国占主导地位</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中国的自然经济逐步解体</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3" name="组合 2"/>
          <p:cNvGrpSpPr/>
          <p:nvPr/>
        </p:nvGrpSpPr>
        <p:grpSpPr>
          <a:xfrm>
            <a:off x="706373" y="1600398"/>
            <a:ext cx="3103246" cy="580390"/>
            <a:chOff x="2455866" y="664479"/>
            <a:chExt cx="2770987" cy="580390"/>
          </a:xfrm>
        </p:grpSpPr>
        <p:sp>
          <p:nvSpPr>
            <p:cNvPr id="4" name="圆角矩形 6">
              <a:hlinkClick r:id=""/>
            </p:cNvPr>
            <p:cNvSpPr/>
            <p:nvPr>
              <p:custDataLst>
                <p:tags r:id="rId3"/>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03510"/>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2"/>
            </p:custDataLst>
          </p:nvPr>
        </p:nvGraphicFramePr>
        <p:xfrm>
          <a:off x="878840" y="2447925"/>
          <a:ext cx="10419715" cy="3751072"/>
        </p:xfrm>
        <a:graphic>
          <a:graphicData uri="http://schemas.openxmlformats.org/drawingml/2006/table">
            <a:tbl>
              <a:tblPr firstRow="1" bandRow="1">
                <a:tableStyleId>{5940675A-B579-460E-94D1-54222C63F5DA}</a:tableStyleId>
              </a:tblPr>
              <a:tblGrid>
                <a:gridCol w="2460625"/>
                <a:gridCol w="856615"/>
                <a:gridCol w="926465"/>
                <a:gridCol w="927735"/>
                <a:gridCol w="2256790"/>
                <a:gridCol w="1641475"/>
                <a:gridCol w="1350010"/>
              </a:tblGrid>
              <a:tr h="365760">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04265">
                <a:tc rowSpan="3">
                  <a:txBody>
                    <a:bodyPr/>
                    <a:lstStyle/>
                    <a:p>
                      <a:pPr indent="0" algn="ctr">
                        <a:lnSpc>
                          <a:spcPct val="12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虎门销烟、鸦片战争、《南京条约》</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2020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鸦片战争时的中国政治</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人物</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036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2019</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《南京条约》签订后的中国</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文字材料型选择题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史事</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0426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2017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11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《南京条约》的影响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图片材料型选择题</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影响</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215390" y="1854200"/>
          <a:ext cx="9902190" cy="4187825"/>
        </p:xfrm>
        <a:graphic>
          <a:graphicData uri="http://schemas.openxmlformats.org/drawingml/2006/table">
            <a:tbl>
              <a:tblPr firstRow="1" bandRow="1">
                <a:tableStyleId>{5940675A-B579-460E-94D1-54222C63F5DA}</a:tableStyleId>
              </a:tblPr>
              <a:tblGrid>
                <a:gridCol w="412750"/>
                <a:gridCol w="654050"/>
                <a:gridCol w="8835390"/>
              </a:tblGrid>
              <a:tr h="365760">
                <a:tc gridSpan="3">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鸦片战争对中国近代社会的双重影响</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800225">
                <a:tc rowSpan="3">
                  <a:txBody>
                    <a:bodyPr/>
                    <a:lstStyle/>
                    <a:p>
                      <a:pPr indent="0">
                        <a:lnSpc>
                          <a:spcPct val="15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破坏性</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社会矛盾</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中国社会的主要矛盾由地主阶级与农民阶级的矛盾变为外国资本主义与中华民族的矛盾、封建主义与人民大众的矛盾。前者是最主要的矛盾。中国进入反侵略反封建的旧民主主义革命时期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205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思想文化</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国门洞开</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伴随着西方国家的侵略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资本主义思想文化传入中国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对封建统治产生了一定的冲击</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2009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外交</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中国由闭关锁国被迫走向对外开放</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144905" y="1811020"/>
          <a:ext cx="9929495" cy="3916045"/>
        </p:xfrm>
        <a:graphic>
          <a:graphicData uri="http://schemas.openxmlformats.org/drawingml/2006/table">
            <a:tbl>
              <a:tblPr firstRow="1" bandRow="1">
                <a:tableStyleId>{5940675A-B579-460E-94D1-54222C63F5DA}</a:tableStyleId>
              </a:tblPr>
              <a:tblGrid>
                <a:gridCol w="413385"/>
                <a:gridCol w="9516110"/>
              </a:tblGrid>
              <a:tr h="379730">
                <a:tc gridSpan="2">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鸦片战争对中国近代社会的双重影响</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60095">
                <a:tc rowSpan="4">
                  <a:txBody>
                    <a:bodyPr/>
                    <a:lstStyle/>
                    <a:p>
                      <a:pPr algn="l">
                        <a:lnSpc>
                          <a:spcPct val="150000"/>
                        </a:lnSpc>
                        <a:buClrTx/>
                        <a:buSzTx/>
                        <a:buFontTx/>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进步性</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中国被迫走向世界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西方先进的科技和思想文化传入中国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促进了中国社会的发展和变化</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973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加速了中国社会内部的改革和调整</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594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促进了商品经济的发展和自然经济的瓦解</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有利于中国民族资本主义的兴起</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5946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先进的知识分子开始关注世界</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寻求强国御侮之路</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掀起了一股向西方学习的热潮</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77570">
                <a:tc gridSpan="2">
                  <a:txBody>
                    <a:bodyPr/>
                    <a:lstStyle/>
                    <a:p>
                      <a:pPr indent="0">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说明</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在上述历史影响中</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有破坏性的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也有建设性的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但破坏性是主要的</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客观进步性是次要的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925195" y="2537460"/>
          <a:ext cx="10205720" cy="3409950"/>
        </p:xfrm>
        <a:graphic>
          <a:graphicData uri="http://schemas.openxmlformats.org/drawingml/2006/table">
            <a:tbl>
              <a:tblPr firstRow="1" bandRow="1">
                <a:tableStyleId>{5940675A-B579-460E-94D1-54222C63F5DA}</a:tableStyleId>
              </a:tblPr>
              <a:tblGrid>
                <a:gridCol w="902970"/>
                <a:gridCol w="1411605"/>
                <a:gridCol w="7891145"/>
              </a:tblGrid>
              <a:tr h="398780">
                <a:tc gridSpan="3">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第二次鸦片战争是鸦片战争的继续和扩大</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15365">
                <a:tc rowSpan="3">
                  <a:txBody>
                    <a:bodyPr/>
                    <a:lstStyle/>
                    <a:p>
                      <a:pPr indent="0" algn="ctr">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继续</a:t>
                      </a:r>
                    </a:p>
                    <a:p>
                      <a:pPr indent="0">
                        <a:buNone/>
                      </a:pP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相同点</a:t>
                      </a: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a:t>
                      </a:r>
                      <a:endPar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buNone/>
                      </a:pPr>
                      <a:r>
                        <a:rPr lang="en-US" altLang="zh-CN" sz="240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根本目的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打开中国市场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变中国为英国等国的商品市场和原料产地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981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战争性质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方正书宋_GBK" charset="0"/>
                        </a:rPr>
                        <a:t>都是侵略性的、非正义的殖民掠夺战争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9761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黑体" panose="02010609060101010101" pitchFamily="49" charset="-122"/>
                          <a:ea typeface="黑体" panose="02010609060101010101" pitchFamily="49" charset="-122"/>
                          <a:cs typeface="方正黑体_GBK" charset="0"/>
                        </a:rPr>
                        <a:t>战争影响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鸦片战争使中国开始沦为半殖民地半封建社会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第二次鸦片战争使中国半殖民地化程度进一步加深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3" name="组合 2"/>
          <p:cNvGrpSpPr/>
          <p:nvPr/>
        </p:nvGrpSpPr>
        <p:grpSpPr>
          <a:xfrm>
            <a:off x="706373" y="1586428"/>
            <a:ext cx="3103246" cy="580390"/>
            <a:chOff x="2455866" y="664479"/>
            <a:chExt cx="2770987" cy="580390"/>
          </a:xfrm>
        </p:grpSpPr>
        <p:sp>
          <p:nvSpPr>
            <p:cNvPr id="4" name="圆角矩形 6">
              <a:hlinkClick r:id=""/>
            </p:cNvPr>
            <p:cNvSpPr/>
            <p:nvPr>
              <p:custDataLst>
                <p:tags r:id="rId3"/>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051560" y="1603375"/>
          <a:ext cx="10015855" cy="4754880"/>
        </p:xfrm>
        <a:graphic>
          <a:graphicData uri="http://schemas.openxmlformats.org/drawingml/2006/table">
            <a:tbl>
              <a:tblPr firstRow="1" bandRow="1">
                <a:tableStyleId>{5940675A-B579-460E-94D1-54222C63F5DA}</a:tableStyleId>
              </a:tblPr>
              <a:tblGrid>
                <a:gridCol w="953135"/>
                <a:gridCol w="755015"/>
                <a:gridCol w="1115060"/>
                <a:gridCol w="7192645"/>
              </a:tblGrid>
              <a:tr h="365760">
                <a:tc gridSpan="4">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第二次鸦片战争是鸦片战争的继续和扩大</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89940">
                <a:tc rowSpan="4">
                  <a:txBody>
                    <a:bodyPr/>
                    <a:lstStyle/>
                    <a:p>
                      <a:pPr indent="0" algn="ctr">
                        <a:lnSpc>
                          <a:spcPct val="130000"/>
                        </a:lnSpc>
                        <a:buNone/>
                      </a:pPr>
                      <a:r>
                        <a:rPr 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扩大</a:t>
                      </a:r>
                      <a:r>
                        <a:rPr lang="zh-CN"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不同点</a:t>
                      </a:r>
                      <a:r>
                        <a:rPr lang="zh-CN" altLang="en-US" sz="2400" b="0">
                          <a:solidFill>
                            <a:srgbClr val="FF00FF"/>
                          </a:solidFill>
                          <a:latin typeface="黑体" panose="02010609060101010101" pitchFamily="49" charset="-122"/>
                          <a:ea typeface="黑体" panose="02010609060101010101" pitchFamily="49" charset="-122"/>
                          <a:cs typeface="宋体" panose="02010600030101010101" pitchFamily="2" charset="-122"/>
                        </a:rPr>
                        <a:t>）</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战争进程</a:t>
                      </a:r>
                      <a:endParaRPr lang="en-US" altLang="zh-CN"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侵略力量扩大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鸦片战争中侵略军只有英国</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第二次鸦片战争则是英国和法国出兵</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美国和沙俄参与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侵略时间增长</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鸦片战争历时两年多</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第二次鸦片战争达四年之久</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侵略区域扩大</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鸦片战争主要在长江以南的沿海地区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第二次鸦片战争从沿海一直侵入到北京</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579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订约国和条约增多</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鸦片战争只与英、法、美三国签订了四个条约</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第二次鸦片战争与俄、美、英、法四国签订了七个条约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p:nvPr>
            <p:custDataLst>
              <p:tags r:id="rId2"/>
            </p:custDataLst>
          </p:nvPr>
        </p:nvGraphicFramePr>
        <p:xfrm>
          <a:off x="1313815" y="1732915"/>
          <a:ext cx="9565005" cy="4279392"/>
        </p:xfrm>
        <a:graphic>
          <a:graphicData uri="http://schemas.openxmlformats.org/drawingml/2006/table">
            <a:tbl>
              <a:tblPr firstRow="1" bandRow="1">
                <a:tableStyleId>{5940675A-B579-460E-94D1-54222C63F5DA}</a:tableStyleId>
              </a:tblPr>
              <a:tblGrid>
                <a:gridCol w="970915"/>
                <a:gridCol w="799465"/>
                <a:gridCol w="1226185"/>
                <a:gridCol w="6568440"/>
              </a:tblGrid>
              <a:tr h="365760">
                <a:tc gridSpan="4">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比较</a:t>
                      </a:r>
                      <a:r>
                        <a:rPr lang="zh-CN"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第二次鸦片战争是鸦片战争的继续和扩大</a:t>
                      </a:r>
                      <a:endParaRPr lang="en-US" altLang="en-US" sz="2400" b="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463040">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扩大</a:t>
                      </a:r>
                      <a:r>
                        <a:rPr lang="zh-CN" alt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a:t>
                      </a:r>
                      <a:r>
                        <a:rPr 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不同点</a:t>
                      </a:r>
                      <a:r>
                        <a:rPr lang="zh-CN" altLang="en-US" sz="2400">
                          <a:solidFill>
                            <a:srgbClr val="FF00FF"/>
                          </a:solidFill>
                          <a:latin typeface="黑体" panose="02010609060101010101" pitchFamily="49" charset="-122"/>
                          <a:ea typeface="黑体" panose="02010609060101010101" pitchFamily="49" charset="-122"/>
                          <a:cs typeface="宋体" panose="02010600030101010101" pitchFamily="2" charset="-122"/>
                          <a:sym typeface="+mn-ea"/>
                        </a:rPr>
                        <a:t>）</a:t>
                      </a:r>
                      <a:endParaRPr lang="en-US" altLang="en-US" sz="2400" b="0">
                        <a:solidFill>
                          <a:srgbClr val="FF00FF"/>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危害和影响</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开放通商口岸和割地增多</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鸦片战争开放五处通商口岸</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割香港岛。第二次鸦片战争增开十一处通商口岸</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英国增割九龙司地方一区</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沙俄割去我国东北、西北150多万平方千米领土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101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lnSpc>
                          <a:spcPct val="13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中国主权遭到更多破坏</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鸦片战争使中国领土、领海、司法、关税等主权遭到破坏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第二次鸦片战争外国公使进驻北京</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中国内河航运权丧失等</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使中国主权进一步遭到破坏</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外国侵略势力由中国沿海逐步深入到内地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2"/>
            </p:custDataLst>
          </p:nvPr>
        </p:nvGraphicFramePr>
        <p:xfrm>
          <a:off x="878840" y="2084705"/>
          <a:ext cx="10419715" cy="3511296"/>
        </p:xfrm>
        <a:graphic>
          <a:graphicData uri="http://schemas.openxmlformats.org/drawingml/2006/table">
            <a:tbl>
              <a:tblPr firstRow="1" bandRow="1">
                <a:tableStyleId>{5940675A-B579-460E-94D1-54222C63F5DA}</a:tableStyleId>
              </a:tblPr>
              <a:tblGrid>
                <a:gridCol w="2446655"/>
                <a:gridCol w="982345"/>
                <a:gridCol w="856615"/>
                <a:gridCol w="857885"/>
                <a:gridCol w="2788920"/>
                <a:gridCol w="857250"/>
                <a:gridCol w="1630045"/>
              </a:tblGrid>
              <a:tr h="309245">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26465">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第二次鸦片战争、火烧圆明园、沙俄侵占中国北方大片领土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9245">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太平天国运动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2"/>
            </p:custDataLst>
          </p:nvPr>
        </p:nvGraphicFramePr>
        <p:xfrm>
          <a:off x="878840" y="1833245"/>
          <a:ext cx="10419715" cy="3840480"/>
        </p:xfrm>
        <a:graphic>
          <a:graphicData uri="http://schemas.openxmlformats.org/drawingml/2006/table">
            <a:tbl>
              <a:tblPr firstRow="1" bandRow="1">
                <a:tableStyleId>{5940675A-B579-460E-94D1-54222C63F5DA}</a:tableStyleId>
              </a:tblPr>
              <a:tblGrid>
                <a:gridCol w="2446655"/>
                <a:gridCol w="7973060"/>
              </a:tblGrid>
              <a:tr h="2813685">
                <a:tc>
                  <a:txBody>
                    <a:bodyPr/>
                    <a:lstStyle/>
                    <a:p>
                      <a:pPr indent="0" algn="ctr">
                        <a:lnSpc>
                          <a:spcPct val="14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列强的侵华史和不平等条约一直以来都是中考中的高频考点。从近五年的中考看,主要出现在选择题中。考查在这个范围内,但出题的角度和使用的史料比较新,体现了对知识点的内涵及相关知识的链接。这部分是中国近代史的开端,可以纵向地联系近代化、民主革命等内容,也可以横向地联系殖民扩张、工业革命等内容,可考查的范围广泛多变,是中考复习的一个起点式的单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6092373" y="2957509"/>
            <a:ext cx="350062" cy="1534972"/>
            <a:chOff x="6092373" y="1819728"/>
            <a:chExt cx="350062" cy="1534972"/>
          </a:xfrm>
        </p:grpSpPr>
        <p:sp>
          <p:nvSpPr>
            <p:cNvPr id="10" name="椭圆 9"/>
            <p:cNvSpPr/>
            <p:nvPr/>
          </p:nvSpPr>
          <p:spPr>
            <a:xfrm>
              <a:off x="6092373" y="181972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092373" y="300463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6" name="组合 5"/>
          <p:cNvGrpSpPr/>
          <p:nvPr/>
        </p:nvGrpSpPr>
        <p:grpSpPr>
          <a:xfrm>
            <a:off x="5022850" y="2907030"/>
            <a:ext cx="5107940" cy="1664335"/>
            <a:chOff x="7910" y="3720"/>
            <a:chExt cx="8044" cy="2621"/>
          </a:xfrm>
        </p:grpSpPr>
        <p:sp>
          <p:nvSpPr>
            <p:cNvPr id="18" name="文本框 2">
              <a:hlinkClick r:id="rId3" action="ppaction://hlinksldjump"/>
            </p:cNvPr>
            <p:cNvSpPr txBox="1"/>
            <p:nvPr/>
          </p:nvSpPr>
          <p:spPr>
            <a:xfrm>
              <a:off x="7927" y="3720"/>
              <a:ext cx="7619"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不平等条约（高频考点）</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7910" y="5616"/>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中国与世界（封闭与开放）</a:t>
              </a:r>
              <a:endParaRPr lang="zh-CN" altLang="zh-CN" sz="2400" dirty="0">
                <a:latin typeface="黑体" panose="02010609060101010101" pitchFamily="49" charset="-122"/>
                <a:ea typeface="黑体" panose="02010609060101010101" pitchFamily="49" charset="-122"/>
              </a:endParaRPr>
            </a:p>
          </p:txBody>
        </p:sp>
      </p:gr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2361601"/>
            <a:ext cx="6141086" cy="627895"/>
            <a:chOff x="1034884" y="629878"/>
            <a:chExt cx="5147985" cy="627895"/>
          </a:xfrm>
        </p:grpSpPr>
        <p:sp>
          <p:nvSpPr>
            <p:cNvPr id="7" name="圆角矩形 6">
              <a:hlinkClick r:id="rId6" action="ppaction://hlinksldjump"/>
            </p:cNvPr>
            <p:cNvSpPr/>
            <p:nvPr>
              <p:custDataLst>
                <p:tags r:id="rId2"/>
              </p:custDataLst>
            </p:nvPr>
          </p:nvSpPr>
          <p:spPr>
            <a:xfrm flipH="1">
              <a:off x="2547181" y="664168"/>
              <a:ext cx="363568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不平等条约（高频考点）</a:t>
              </a:r>
            </a:p>
          </p:txBody>
        </p:sp>
        <p:sp>
          <p:nvSpPr>
            <p:cNvPr id="22"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20128" y="3175121"/>
            <a:ext cx="11128375" cy="2306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altLang="zh-CN" sz="2400" b="1" dirty="0">
                <a:ea typeface="宋体" panose="02010600030101010101" pitchFamily="2" charset="-122"/>
              </a:rPr>
              <a:t>(2019·河北</a:t>
            </a:r>
            <a:r>
              <a:rPr lang="zh-CN" sz="2400" b="1" dirty="0">
                <a:ea typeface="宋体" panose="02010600030101010101" pitchFamily="2" charset="-122"/>
              </a:rPr>
              <a:t>，</a:t>
            </a:r>
            <a:r>
              <a:rPr altLang="zh-CN" sz="2400" b="1" dirty="0">
                <a:ea typeface="宋体" panose="02010600030101010101" pitchFamily="2" charset="-122"/>
              </a:rPr>
              <a:t>11)《□□□□》没有写上禁止鸦片进口的条款</a:t>
            </a:r>
            <a:r>
              <a:rPr lang="zh-CN" sz="2400" b="1" dirty="0">
                <a:ea typeface="宋体" panose="02010600030101010101" pitchFamily="2" charset="-122"/>
              </a:rPr>
              <a:t>，</a:t>
            </a:r>
            <a:r>
              <a:rPr altLang="zh-CN" sz="2400" b="1" dirty="0">
                <a:ea typeface="宋体" panose="02010600030101010101" pitchFamily="2" charset="-122"/>
              </a:rPr>
              <a:t>外国商人利用这一点</a:t>
            </a:r>
            <a:r>
              <a:rPr lang="zh-CN" sz="2400" b="1" dirty="0">
                <a:ea typeface="宋体" panose="02010600030101010101" pitchFamily="2" charset="-122"/>
              </a:rPr>
              <a:t>，</a:t>
            </a:r>
            <a:r>
              <a:rPr altLang="zh-CN" sz="2400" b="1" dirty="0">
                <a:ea typeface="宋体" panose="02010600030101010101" pitchFamily="2" charset="-122"/>
              </a:rPr>
              <a:t>加强了进行有利可图的非法买卖鸦片活动。清政府打输了这场战争</a:t>
            </a:r>
            <a:r>
              <a:rPr lang="zh-CN" sz="2400" b="1" dirty="0">
                <a:ea typeface="宋体" panose="02010600030101010101" pitchFamily="2" charset="-122"/>
              </a:rPr>
              <a:t>，</a:t>
            </a:r>
            <a:r>
              <a:rPr altLang="zh-CN" sz="2400" b="1" dirty="0">
                <a:ea typeface="宋体" panose="02010600030101010101" pitchFamily="2" charset="-122"/>
              </a:rPr>
              <a:t>不敢禁止这种买卖。结果鸦片交易实际上变得毫无约束</a:t>
            </a:r>
            <a:r>
              <a:rPr lang="zh-CN" sz="2400" b="1" dirty="0">
                <a:ea typeface="宋体" panose="02010600030101010101" pitchFamily="2" charset="-122"/>
              </a:rPr>
              <a:t>，</a:t>
            </a:r>
            <a:r>
              <a:rPr altLang="zh-CN" sz="2400" b="1" dirty="0">
                <a:ea typeface="宋体" panose="02010600030101010101" pitchFamily="2" charset="-122"/>
              </a:rPr>
              <a:t>鸦片进口从1842年的33000箱上升到1848年的46000箱和1850年的52929箱。“□□□□”应是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sp>
        <p:nvSpPr>
          <p:cNvPr id="55" name="文本框 99"/>
          <p:cNvSpPr txBox="1">
            <a:spLocks noChangeArrowheads="1"/>
          </p:cNvSpPr>
          <p:nvPr/>
        </p:nvSpPr>
        <p:spPr bwMode="auto">
          <a:xfrm>
            <a:off x="609600" y="5358765"/>
            <a:ext cx="678497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南京条约</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北京条约</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马关条约 </a:t>
            </a:r>
            <a:r>
              <a:rPr lang="en-US" altLang="zh-CN" sz="2400" b="1" i="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辛丑条约</a:t>
            </a:r>
          </a:p>
        </p:txBody>
      </p:sp>
      <p:grpSp>
        <p:nvGrpSpPr>
          <p:cNvPr id="6" name="组合 5"/>
          <p:cNvGrpSpPr/>
          <p:nvPr/>
        </p:nvGrpSpPr>
        <p:grpSpPr>
          <a:xfrm>
            <a:off x="8071557" y="824822"/>
            <a:ext cx="1746910" cy="457900"/>
            <a:chOff x="8480182" y="1575737"/>
            <a:chExt cx="1678579" cy="520692"/>
          </a:xfrm>
        </p:grpSpPr>
        <p:sp>
          <p:nvSpPr>
            <p:cNvPr id="5" name="圆角矩形 4">
              <a:hlinkClick r:id="rId7"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8"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833565" y="495354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30759"/>
            <a:ext cx="6901929" cy="850965"/>
            <a:chOff x="2291138" y="2250040"/>
            <a:chExt cx="60626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4093" y="2351081"/>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21128" y="1481128"/>
            <a:ext cx="11128375"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 </a:t>
            </a:r>
            <a:r>
              <a:rPr sz="2400" b="1" dirty="0">
                <a:ea typeface="宋体" panose="02010600030101010101" pitchFamily="2" charset="-122"/>
              </a:rPr>
              <a:t>(2017·河北</a:t>
            </a:r>
            <a:r>
              <a:rPr lang="zh-CN" sz="2400" b="1" dirty="0">
                <a:ea typeface="宋体" panose="02010600030101010101" pitchFamily="2" charset="-122"/>
              </a:rPr>
              <a:t>，</a:t>
            </a:r>
            <a:r>
              <a:rPr sz="2400" b="1" dirty="0">
                <a:ea typeface="宋体" panose="02010600030101010101" pitchFamily="2" charset="-122"/>
              </a:rPr>
              <a:t>11)下图《伦敦新闻画报》评述的是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5" name="文本框 99"/>
          <p:cNvSpPr txBox="1">
            <a:spLocks noChangeArrowheads="1"/>
          </p:cNvSpPr>
          <p:nvPr/>
        </p:nvSpPr>
        <p:spPr bwMode="auto">
          <a:xfrm>
            <a:off x="479218" y="5751983"/>
            <a:ext cx="11128375"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B.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《南京条约》</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C.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八国联军侵华战争</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《辛丑条约》</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257895" y="163630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sz="2400" dirty="0">
              <a:latin typeface="Times New Roman" panose="02020603050405020304" pitchFamily="18" charset="0"/>
              <a:cs typeface="Times New Roman" panose="02020603050405020304" pitchFamily="18" charset="0"/>
            </a:endParaRPr>
          </a:p>
        </p:txBody>
      </p:sp>
      <p:pic>
        <p:nvPicPr>
          <p:cNvPr id="58" name="p2.jpg" descr="id:2147513852;FounderCES"/>
          <p:cNvPicPr>
            <a:picLocks noChangeAspect="1"/>
          </p:cNvPicPr>
          <p:nvPr/>
        </p:nvPicPr>
        <p:blipFill>
          <a:blip r:embed="rId5"/>
          <a:stretch>
            <a:fillRect/>
          </a:stretch>
        </p:blipFill>
        <p:spPr>
          <a:xfrm>
            <a:off x="4542790" y="2324100"/>
            <a:ext cx="2534920" cy="316674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3" y="1657010"/>
            <a:ext cx="6736715" cy="627895"/>
            <a:chOff x="1034884" y="629878"/>
            <a:chExt cx="5315457" cy="627895"/>
          </a:xfrm>
        </p:grpSpPr>
        <p:sp>
          <p:nvSpPr>
            <p:cNvPr id="7" name="圆角矩形 6">
              <a:hlinkClick r:id="rId6" action="ppaction://hlinksldjump"/>
            </p:cNvPr>
            <p:cNvSpPr/>
            <p:nvPr>
              <p:custDataLst>
                <p:tags r:id="rId2"/>
              </p:custDataLst>
            </p:nvPr>
          </p:nvSpPr>
          <p:spPr>
            <a:xfrm flipH="1">
              <a:off x="2642698" y="664168"/>
              <a:ext cx="370764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中国与世界（封闭与开放）</a:t>
              </a:r>
            </a:p>
          </p:txBody>
        </p:sp>
        <p:sp>
          <p:nvSpPr>
            <p:cNvPr id="22"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文本框 99"/>
          <p:cNvSpPr txBox="1">
            <a:spLocks noChangeArrowheads="1"/>
          </p:cNvSpPr>
          <p:nvPr/>
        </p:nvSpPr>
        <p:spPr bwMode="auto">
          <a:xfrm>
            <a:off x="524783" y="2617885"/>
            <a:ext cx="11128375" cy="1753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宋体" panose="02010600030101010101" pitchFamily="2" charset="-122"/>
                <a:ea typeface="宋体" panose="02010600030101010101" pitchFamily="2" charset="-122"/>
              </a:rPr>
              <a:t>3</a:t>
            </a:r>
            <a:r>
              <a:rPr lang="en-US" altLang="zh-CN" sz="2400" b="1" i="1" dirty="0">
                <a:latin typeface="宋体" panose="02010600030101010101" pitchFamily="2" charset="-122"/>
                <a:ea typeface="宋体" panose="02010600030101010101" pitchFamily="2" charset="-122"/>
              </a:rPr>
              <a:t>.</a:t>
            </a:r>
            <a:r>
              <a:rPr altLang="zh-CN" sz="2400" b="1" dirty="0">
                <a:ea typeface="宋体" panose="02010600030101010101" pitchFamily="2" charset="-122"/>
              </a:rPr>
              <a:t>(2020·河北</a:t>
            </a:r>
            <a:r>
              <a:rPr lang="zh-CN" sz="2400" b="1" dirty="0">
                <a:ea typeface="宋体" panose="02010600030101010101" pitchFamily="2" charset="-122"/>
              </a:rPr>
              <a:t>，</a:t>
            </a:r>
            <a:r>
              <a:rPr altLang="zh-CN" sz="2400" b="1" dirty="0">
                <a:ea typeface="宋体" panose="02010600030101010101" pitchFamily="2" charset="-122"/>
              </a:rPr>
              <a:t>11)他在位期间力行节俭</a:t>
            </a:r>
            <a:r>
              <a:rPr lang="zh-CN" sz="2400" b="1" dirty="0">
                <a:ea typeface="宋体" panose="02010600030101010101" pitchFamily="2" charset="-122"/>
              </a:rPr>
              <a:t>，</a:t>
            </a:r>
            <a:r>
              <a:rPr altLang="zh-CN" sz="2400" b="1" dirty="0">
                <a:ea typeface="宋体" panose="02010600030101010101" pitchFamily="2" charset="-122"/>
              </a:rPr>
              <a:t>勤于政务</a:t>
            </a:r>
            <a:r>
              <a:rPr lang="zh-CN" sz="2400" b="1" dirty="0">
                <a:ea typeface="宋体" panose="02010600030101010101" pitchFamily="2" charset="-122"/>
              </a:rPr>
              <a:t>，</a:t>
            </a:r>
            <a:r>
              <a:rPr altLang="zh-CN" sz="2400" b="1" dirty="0">
                <a:ea typeface="宋体" panose="02010600030101010101" pitchFamily="2" charset="-122"/>
              </a:rPr>
              <a:t>但清王朝在其统治期间却进一步衰落。鸦片战争之后</a:t>
            </a:r>
            <a:r>
              <a:rPr lang="zh-CN" sz="2400" b="1" dirty="0">
                <a:ea typeface="宋体" panose="02010600030101010101" pitchFamily="2" charset="-122"/>
              </a:rPr>
              <a:t>，</a:t>
            </a:r>
            <a:r>
              <a:rPr altLang="zh-CN" sz="2400" b="1" dirty="0">
                <a:ea typeface="宋体" panose="02010600030101010101" pitchFamily="2" charset="-122"/>
              </a:rPr>
              <a:t>他因循守旧</a:t>
            </a:r>
            <a:r>
              <a:rPr lang="zh-CN" sz="2400" b="1" dirty="0">
                <a:ea typeface="宋体" panose="02010600030101010101" pitchFamily="2" charset="-122"/>
              </a:rPr>
              <a:t>，</a:t>
            </a:r>
            <a:r>
              <a:rPr altLang="zh-CN" sz="2400" b="1" dirty="0">
                <a:ea typeface="宋体" panose="02010600030101010101" pitchFamily="2" charset="-122"/>
              </a:rPr>
              <a:t>没有采取向西方学习、振兴王朝的措施。“他”是</a:t>
            </a:r>
            <a:r>
              <a:rPr lang="en-US" altLang="zh-CN" sz="2400" b="1" dirty="0" smtClean="0">
                <a:latin typeface="宋体" panose="02010600030101010101" pitchFamily="2" charset="-122"/>
                <a:ea typeface="宋体" panose="02010600030101010101" pitchFamily="2" charset="-122"/>
              </a:rPr>
              <a:t>(</a:t>
            </a:r>
            <a:r>
              <a:rPr lang="zh-CN" altLang="zh-CN" sz="2400" b="1" i="1" dirty="0">
                <a:latin typeface="宋体" panose="02010600030101010101" pitchFamily="2" charset="-122"/>
                <a:ea typeface="宋体" panose="02010600030101010101" pitchFamily="2" charset="-122"/>
              </a:rPr>
              <a:t>　</a:t>
            </a:r>
            <a:r>
              <a:rPr lang="en-US" altLang="zh-CN" sz="2400" b="1" i="1" dirty="0" smtClean="0">
                <a:latin typeface="宋体" panose="02010600030101010101" pitchFamily="2" charset="-122"/>
                <a:ea typeface="宋体" panose="02010600030101010101" pitchFamily="2" charset="-122"/>
              </a:rPr>
              <a:t> </a:t>
            </a:r>
            <a:r>
              <a:rPr lang="zh-CN" altLang="zh-CN" sz="2400" b="1" i="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endParaRPr lang="zh-CN" altLang="zh-CN" sz="2400" b="1" dirty="0">
              <a:latin typeface="宋体" panose="02010600030101010101" pitchFamily="2" charset="-122"/>
              <a:ea typeface="宋体" panose="02010600030101010101" pitchFamily="2" charset="-122"/>
            </a:endParaRPr>
          </a:p>
        </p:txBody>
      </p:sp>
      <p:sp>
        <p:nvSpPr>
          <p:cNvPr id="8" name="矩形 7"/>
          <p:cNvSpPr/>
          <p:nvPr/>
        </p:nvSpPr>
        <p:spPr>
          <a:xfrm>
            <a:off x="2841722" y="385512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bwMode="auto">
          <a:xfrm>
            <a:off x="524510" y="4750435"/>
            <a:ext cx="7867650" cy="1198880"/>
          </a:xfrm>
          <a:prstGeom prst="rect">
            <a:avLst/>
          </a:prstGeom>
          <a:noFill/>
          <a:ln>
            <a:noFill/>
          </a:ln>
          <a:extLst>
            <a:ext uri="{909E8E84-426E-40DD-AFC4-6F175D3DCCD1}">
              <a14:hiddenFill xmlns:a14="http://schemas.microsoft.com/office/drawing/2010/main" xmlns="">
                <a:solidFill>
                  <a:srgbClr val="FFFFFF"/>
                </a:solidFill>
              </a14:hiddenFill>
            </a:ext>
          </a:extLst>
        </p:spPr>
        <p:txBody>
          <a:bodyPr wrap="square">
            <a:spAutoFit/>
          </a:bodyPr>
          <a:lstStyle/>
          <a:p>
            <a:pPr lvl="0" algn="l">
              <a:lnSpc>
                <a:spcPct val="150000"/>
              </a:lnSpc>
              <a:buClrTx/>
              <a:buSzTx/>
              <a:buFontTx/>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A. 道光帝	                      B. 咸丰帝</a:t>
            </a: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C. 光绪帝	                      D. 宣统帝</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DOCER_TEMPLATE_OPEN_ONCE_MARK"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928,&quot;width&quot;:9278}"/>
</p:tagLst>
</file>

<file path=ppt/tags/tag13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71d999fa-ac17-43e9-be6c-e7bec0235aee}"/>
  <p:tag name="TABLE_ENDDRAG_ORIGIN_RECT" val="820*288"/>
  <p:tag name="TABLE_ENDDRAG_RECT" val="69*183*820*288"/>
</p:tagLst>
</file>

<file path=ppt/tags/tag14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2.xml><?xml version="1.0" encoding="utf-8"?>
<p:tagLst xmlns:a="http://schemas.openxmlformats.org/drawingml/2006/main" xmlns:r="http://schemas.openxmlformats.org/officeDocument/2006/relationships" xmlns:p="http://schemas.openxmlformats.org/presentationml/2006/main">
  <p:tag name="KSO_WM_UNIT_TABLE_BEAUTIFY" val="smartTable{71d999fa-ac17-43e9-be6c-e7bec0235aee}"/>
  <p:tag name="TABLE_ENDDRAG_ORIGIN_RECT" val="813*502"/>
  <p:tag name="TABLE_ENDDRAG_RECT" val="69*175*813*502"/>
</p:tagLst>
</file>

<file path=ppt/tags/tag14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b67e554-f8ba-4b30-8920-4d4b99870018}"/>
</p:tagLst>
</file>

<file path=ppt/tags/tag14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5.xml><?xml version="1.0" encoding="utf-8"?>
<p:tagLst xmlns:a="http://schemas.openxmlformats.org/drawingml/2006/main" xmlns:r="http://schemas.openxmlformats.org/officeDocument/2006/relationships" xmlns:p="http://schemas.openxmlformats.org/presentationml/2006/main">
  <p:tag name="TABLE_ENDDRAG_ORIGIN_RECT" val="840*201"/>
  <p:tag name="TABLE_ENDDRAG_RECT" val="86*313*840*20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12db91d3-8b7e-4e43-bde9-11848be687b6}"/>
  <p:tag name="TABLE_ENDDRAG_ORIGIN_RECT" val="876*394"/>
  <p:tag name="TABLE_ENDDRAG_RECT" val="42*114*876*394"/>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ef67fb96-6029-426e-9fe3-4a5625543683}"/>
</p:tagLst>
</file>

<file path=ppt/tags/tag16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2b2cadcb-1488-443e-8d82-6aa6e47c15dc}"/>
  <p:tag name="TABLE_ENDDRAG_ORIGIN_RECT" val="842*324"/>
  <p:tag name="TABLE_ENDDRAG_RECT" val="60*140*842*324"/>
</p:tagLst>
</file>

<file path=ppt/tags/tag16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5.xml><?xml version="1.0" encoding="utf-8"?>
<p:tagLst xmlns:a="http://schemas.openxmlformats.org/drawingml/2006/main" xmlns:r="http://schemas.openxmlformats.org/officeDocument/2006/relationships" xmlns:p="http://schemas.openxmlformats.org/presentationml/2006/main">
  <p:tag name="KSO_WM_UNIT_TABLE_BEAUTIFY" val="smartTable{d1674b2d-7a97-40e0-ae6d-92c1d318bac3}"/>
  <p:tag name="TABLE_ENDDRAG_ORIGIN_RECT" val="837*288"/>
  <p:tag name="TABLE_ENDDRAG_RECT" val="62*137*837*288"/>
</p:tagLst>
</file>

<file path=ppt/tags/tag16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7.xml><?xml version="1.0" encoding="utf-8"?>
<p:tagLst xmlns:a="http://schemas.openxmlformats.org/drawingml/2006/main" xmlns:r="http://schemas.openxmlformats.org/officeDocument/2006/relationships" xmlns:p="http://schemas.openxmlformats.org/presentationml/2006/main">
  <p:tag name="KSO_WM_UNIT_TABLE_BEAUTIFY" val="smartTable{3ca41a5e-174b-4cf0-afa7-804d9fae7fbf}"/>
  <p:tag name="TABLE_ENDDRAG_ORIGIN_RECT" val="868*346"/>
  <p:tag name="TABLE_ENDDRAG_RECT" val="48*152*868*346"/>
</p:tagLst>
</file>

<file path=ppt/tags/tag16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9.xml><?xml version="1.0" encoding="utf-8"?>
<p:tagLst xmlns:a="http://schemas.openxmlformats.org/drawingml/2006/main" xmlns:r="http://schemas.openxmlformats.org/officeDocument/2006/relationships" xmlns:p="http://schemas.openxmlformats.org/presentationml/2006/main">
  <p:tag name="KSO_WM_UNIT_TABLE_BEAUTIFY" val="smartTable{5bf392d3-9c75-470b-951d-d30e6e20987f}"/>
  <p:tag name="TABLE_ENDDRAG_ORIGIN_RECT" val="812*252"/>
  <p:tag name="TABLE_ENDDRAG_RECT" val="57*231*812*25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3.xml><?xml version="1.0" encoding="utf-8"?>
<p:tagLst xmlns:a="http://schemas.openxmlformats.org/drawingml/2006/main" xmlns:r="http://schemas.openxmlformats.org/officeDocument/2006/relationships" xmlns:p="http://schemas.openxmlformats.org/presentationml/2006/main">
  <p:tag name="KSO_WM_UNIT_TABLE_BEAUTIFY" val="smartTable{117ff905-e2ae-4294-b890-87d42346a11f}"/>
  <p:tag name="TABLE_ENDDRAG_ORIGIN_RECT" val="806*353"/>
  <p:tag name="TABLE_ENDDRAG_RECT" val="78*136*806*353"/>
</p:tagLst>
</file>

<file path=ppt/tags/tag17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5.xml><?xml version="1.0" encoding="utf-8"?>
<p:tagLst xmlns:a="http://schemas.openxmlformats.org/drawingml/2006/main" xmlns:r="http://schemas.openxmlformats.org/officeDocument/2006/relationships" xmlns:p="http://schemas.openxmlformats.org/presentationml/2006/main">
  <p:tag name="KSO_WM_UNIT_TABLE_BEAUTIFY" val="smartTable{d5f4f670-5537-4fa3-8706-0ac82cd009a1}"/>
  <p:tag name="TABLE_ENDDRAG_ORIGIN_RECT" val="840*364"/>
  <p:tag name="TABLE_ENDDRAG_RECT" val="59*129*840*364"/>
</p:tagLst>
</file>

<file path=ppt/tags/tag17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7.xml><?xml version="1.0" encoding="utf-8"?>
<p:tagLst xmlns:a="http://schemas.openxmlformats.org/drawingml/2006/main" xmlns:r="http://schemas.openxmlformats.org/officeDocument/2006/relationships" xmlns:p="http://schemas.openxmlformats.org/presentationml/2006/main">
  <p:tag name="KSO_WM_UNIT_TABLE_BEAUTIFY" val="smartTable{1cfa880b-bc38-453f-abab-8353b1d81507}"/>
  <p:tag name="TABLE_ENDDRAG_ORIGIN_RECT" val="856*373"/>
  <p:tag name="TABLE_ENDDRAG_RECT" val="53*111*856*373"/>
</p:tagLst>
</file>

<file path=ppt/tags/tag17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79.xml><?xml version="1.0" encoding="utf-8"?>
<p:tagLst xmlns:a="http://schemas.openxmlformats.org/drawingml/2006/main" xmlns:r="http://schemas.openxmlformats.org/officeDocument/2006/relationships" xmlns:p="http://schemas.openxmlformats.org/presentationml/2006/main">
  <p:tag name="TABLE_ENDDRAG_ORIGIN_RECT" val="782*357"/>
  <p:tag name="TABLE_ENDDRAG_RECT" val="93*139*782*357"/>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1.xml><?xml version="1.0" encoding="utf-8"?>
<p:tagLst xmlns:a="http://schemas.openxmlformats.org/drawingml/2006/main" xmlns:r="http://schemas.openxmlformats.org/officeDocument/2006/relationships" xmlns:p="http://schemas.openxmlformats.org/presentationml/2006/main">
  <p:tag name="KSO_WM_UNIT_TABLE_BEAUTIFY" val="smartTable{e983e36e-1741-4f19-bdc5-7f05a91b3423}"/>
  <p:tag name="TABLE_ENDDRAG_ORIGIN_RECT" val="867*343"/>
  <p:tag name="TABLE_ENDDRAG_RECT" val="45*200*867*343"/>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5.xml><?xml version="1.0" encoding="utf-8"?>
<p:tagLst xmlns:a="http://schemas.openxmlformats.org/drawingml/2006/main" xmlns:r="http://schemas.openxmlformats.org/officeDocument/2006/relationships" xmlns:p="http://schemas.openxmlformats.org/presentationml/2006/main">
  <p:tag name="KSO_WM_UNIT_TABLE_BEAUTIFY" val="smartTable{ed4c7485-c85c-4116-82b6-0cf01980d2f7}"/>
  <p:tag name="TABLE_ENDDRAG_ORIGIN_RECT" val="848*388"/>
  <p:tag name="TABLE_ENDDRAG_RECT" val="54*116*848*388"/>
</p:tagLst>
</file>

<file path=ppt/tags/tag18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7.xml><?xml version="1.0" encoding="utf-8"?>
<p:tagLst xmlns:a="http://schemas.openxmlformats.org/drawingml/2006/main" xmlns:r="http://schemas.openxmlformats.org/officeDocument/2006/relationships" xmlns:p="http://schemas.openxmlformats.org/presentationml/2006/main">
  <p:tag name="KSO_WM_UNIT_TABLE_BEAUTIFY" val="smartTable{95b3280c-662a-48b2-b98c-0b780b5feb97}"/>
  <p:tag name="TABLE_ENDDRAG_ORIGIN_RECT" val="875*432"/>
  <p:tag name="TABLE_ENDDRAG_RECT" val="46*97*875*432"/>
</p:tagLst>
</file>

<file path=ppt/tags/tag18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9.xml><?xml version="1.0" encoding="utf-8"?>
<p:tagLst xmlns:a="http://schemas.openxmlformats.org/drawingml/2006/main" xmlns:r="http://schemas.openxmlformats.org/officeDocument/2006/relationships" xmlns:p="http://schemas.openxmlformats.org/presentationml/2006/main">
  <p:tag name="KSO_WM_UNIT_TABLE_BEAUTIFY" val="smartTable{7aa414d7-d75a-4a0d-a5d3-0089e0c757ba}"/>
  <p:tag name="TABLE_ENDDRAG_ORIGIN_RECT" val="802*474"/>
  <p:tag name="TABLE_ENDDRAG_RECT" val="68*93*802*474"/>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5.xml><?xml version="1.0" encoding="utf-8"?>
<p:tagLst xmlns:a="http://schemas.openxmlformats.org/drawingml/2006/main" xmlns:r="http://schemas.openxmlformats.org/officeDocument/2006/relationships" xmlns:p="http://schemas.openxmlformats.org/presentationml/2006/main">
  <p:tag name="KSO_WM_UNIT_TABLE_BEAUTIFY" val="smartTable{3e11a9f9-63d3-4069-8d1a-e25a45930b24}"/>
  <p:tag name="TABLE_ENDDRAG_ORIGIN_RECT" val="813*232"/>
  <p:tag name="TABLE_ENDDRAG_RECT" val="58*201*813*233"/>
</p:tagLst>
</file>

<file path=ppt/tags/tag1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8.xml><?xml version="1.0" encoding="utf-8"?>
<p:tagLst xmlns:a="http://schemas.openxmlformats.org/drawingml/2006/main" xmlns:r="http://schemas.openxmlformats.org/officeDocument/2006/relationships" xmlns:p="http://schemas.openxmlformats.org/presentationml/2006/main">
  <p:tag name="KSO_WM_UNIT_TABLE_BEAUTIFY" val="smartTable{bc660a61-d90c-4938-8f83-1e9ddceddb80}"/>
  <p:tag name="TABLE_ENDDRAG_ORIGIN_RECT" val="779*340"/>
  <p:tag name="TABLE_ENDDRAG_RECT" val="96*186*779*340"/>
</p:tagLst>
</file>

<file path=ppt/tags/tag19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TABLE_BEAUTIFY" val="smartTable{c5461027-774a-4068-b755-691f373f4ee5}"/>
  <p:tag name="TABLE_ENDDRAG_ORIGIN_RECT" val="781*299"/>
  <p:tag name="TABLE_ENDDRAG_RECT" val="86*156*781*299"/>
</p:tagLst>
</file>

<file path=ppt/tags/tag20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02.xml><?xml version="1.0" encoding="utf-8"?>
<p:tagLst xmlns:a="http://schemas.openxmlformats.org/drawingml/2006/main" xmlns:r="http://schemas.openxmlformats.org/officeDocument/2006/relationships" xmlns:p="http://schemas.openxmlformats.org/presentationml/2006/main">
  <p:tag name="KSO_WM_UNIT_TABLE_BEAUTIFY" val="smartTable{8bad80d6-a5f4-4091-8e1f-b23c83fe6156}"/>
  <p:tag name="TABLE_ENDDRAG_ORIGIN_RECT" val="803*345"/>
  <p:tag name="TABLE_ENDDRAG_RECT" val="72*194*803*345"/>
</p:tagLst>
</file>

<file path=ppt/tags/tag2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05.xml><?xml version="1.0" encoding="utf-8"?>
<p:tagLst xmlns:a="http://schemas.openxmlformats.org/drawingml/2006/main" xmlns:r="http://schemas.openxmlformats.org/officeDocument/2006/relationships" xmlns:p="http://schemas.openxmlformats.org/presentationml/2006/main">
  <p:tag name="KSO_WM_UNIT_TABLE_BEAUTIFY" val="smartTable{1bd78539-2fbb-4577-9ef2-b1f3e248ee50}"/>
  <p:tag name="TABLE_ENDDRAG_ORIGIN_RECT" val="782*300"/>
  <p:tag name="TABLE_ENDDRAG_RECT" val="88*142*782*300"/>
</p:tagLst>
</file>

<file path=ppt/tags/tag20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07.xml><?xml version="1.0" encoding="utf-8"?>
<p:tagLst xmlns:a="http://schemas.openxmlformats.org/drawingml/2006/main" xmlns:r="http://schemas.openxmlformats.org/officeDocument/2006/relationships" xmlns:p="http://schemas.openxmlformats.org/presentationml/2006/main">
  <p:tag name="KSO_WM_UNIT_TABLE_BEAUTIFY" val="smartTable{b284e6d5-9ba9-467f-aaf5-44230dec03c8}"/>
  <p:tag name="TABLE_ENDDRAG_ORIGIN_RECT" val="739*267"/>
  <p:tag name="TABLE_ENDDRAG_RECT" val="110*129*739*267"/>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1743</Words>
  <Application>WPS 演示</Application>
  <PresentationFormat>自定义</PresentationFormat>
  <Paragraphs>467</Paragraphs>
  <Slides>34</Slides>
  <Notes>4</Notes>
  <HiddenSlides>0</HiddenSlides>
  <MMClips>0</MMClips>
  <ScaleCrop>false</ScaleCrop>
  <HeadingPairs>
    <vt:vector size="4" baseType="variant">
      <vt:variant>
        <vt:lpstr>主题</vt:lpstr>
      </vt:variant>
      <vt:variant>
        <vt:i4>5</vt:i4>
      </vt:variant>
      <vt:variant>
        <vt:lpstr>幻灯片标题</vt:lpstr>
      </vt:variant>
      <vt:variant>
        <vt:i4>34</vt:i4>
      </vt:variant>
    </vt:vector>
  </HeadingPairs>
  <TitlesOfParts>
    <vt:vector size="39"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572</cp:revision>
  <dcterms:created xsi:type="dcterms:W3CDTF">2020-07-19T08:35:00Z</dcterms:created>
  <dcterms:modified xsi:type="dcterms:W3CDTF">2022-02-25T16:31:53Z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E78F442EA3DA4047BD686AA2879E44CE</vt:lpwstr>
  </property>
  <property fmtid="{D5CDD505-2E9C-101B-9397-08002B2CF9AE}" pid="3" name="KSOProductBuildVer">
    <vt:lpwstr>2052-11.1.0.11045</vt:lpwstr>
  </property>
</Properties>
</file>