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tags/tag140.xml" ContentType="application/vnd.openxmlformats-officedocument.presentationml.tags+xml"/>
  <Override PartName="/ppt/tags/tag151.xml" ContentType="application/vnd.openxmlformats-officedocument.presentationml.tags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slideLayouts/slideLayout35.xml" ContentType="application/vnd.openxmlformats-officedocument.presentationml.slideLayout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slideLayouts/slideLayout60.xml" ContentType="application/vnd.openxmlformats-officedocument.presentationml.slideLayout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156.xml" ContentType="application/vnd.openxmlformats-officedocument.presentationml.tags+xml"/>
  <Override PartName="/ppt/tags/tag167.xml" ContentType="application/vnd.openxmlformats-officedocument.presentationml.tags+xml"/>
  <Override PartName="/ppt/tags/tag41.xml" ContentType="application/vnd.openxmlformats-officedocument.presentationml.tags+xml"/>
  <Override PartName="/ppt/tags/tag145.xml" ContentType="application/vnd.openxmlformats-officedocument.presentationml.tags+xml"/>
  <Override PartName="/ppt/tags/tag30.xml" ContentType="application/vnd.openxmlformats-officedocument.presentationml.tags+xml"/>
  <Override PartName="/ppt/tags/tag134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slides/slide33.xml" ContentType="application/vnd.openxmlformats-officedocument.presentationml.slide+xml"/>
  <Override PartName="/ppt/tags/tag68.xml" ContentType="application/vnd.openxmlformats-officedocument.presentationml.tags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ags/tag57.xml" ContentType="application/vnd.openxmlformats-officedocument.presentationml.tags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tags/tag13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64.xml" ContentType="application/vnd.openxmlformats-officedocument.presentationml.tags+xml"/>
  <Override PartName="/ppt/slideMasters/slideMaster5.xml" ContentType="application/vnd.openxmlformats-officedocument.presentationml.slideMaster+xml"/>
  <Override PartName="/ppt/tags/tag106.xml" ContentType="application/vnd.openxmlformats-officedocument.presentationml.tags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tags/tag142.xml" ContentType="application/vnd.openxmlformats-officedocument.presentationml.tags+xml"/>
  <Override PartName="/ppt/notesSlides/notesSlide4.xml" ContentType="application/vnd.openxmlformats-officedocument.presentationml.notesSlide+xml"/>
  <Override PartName="/ppt/tags/tag153.xml" ContentType="application/vnd.openxmlformats-officedocument.presentationml.tags+xml"/>
  <Override PartName="/ppt/slideLayouts/slideLayout48.xml" ContentType="application/vnd.openxmlformats-officedocument.presentationml.slideLayout+xml"/>
  <Override PartName="/ppt/tags/tag131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Layouts/slideLayout33.xml" ContentType="application/vnd.openxmlformats-officedocument.presentationml.slideLayout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slideLayouts/slideLayout40.xml" ContentType="application/vnd.openxmlformats-officedocument.presentationml.slideLayout+xml"/>
  <Override PartName="/ppt/tags/tag158.xml" ContentType="application/vnd.openxmlformats-officedocument.presentationml.tags+xml"/>
  <Override PartName="/ppt/tags/tag169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47.xml" ContentType="application/vnd.openxmlformats-officedocument.presentationml.tags+xml"/>
  <Override PartName="/ppt/tags/tag165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ppt/tags/tag154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143.xml" ContentType="application/vnd.openxmlformats-officedocument.presentationml.tags+xml"/>
  <Override PartName="/ppt/notesSlides/notesSlide5.xml" ContentType="application/vnd.openxmlformats-officedocument.presentationml.notesSlide+xml"/>
  <Override PartName="/ppt/tags/tag16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tags/tag7.xml" ContentType="application/vnd.openxmlformats-officedocument.presentationml.tags+xml"/>
  <Override PartName="/ppt/slideLayouts/slideLayout38.xml" ContentType="application/vnd.openxmlformats-officedocument.presentationml.slideLayout+xml"/>
  <Override PartName="/ppt/tags/tag103.xml" ContentType="application/vnd.openxmlformats-officedocument.presentationml.tags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tags/tag132.xml" ContentType="application/vnd.openxmlformats-officedocument.presentationml.tags+xml"/>
  <Override PartName="/ppt/notesSlides/notesSlide1.xml" ContentType="application/vnd.openxmlformats-officedocument.presentationml.notesSlide+xml"/>
  <Override PartName="/ppt/tags/tag150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24.xml" ContentType="application/vnd.openxmlformats-officedocument.presentationml.slide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slideLayouts/slideLayout34.xml" ContentType="application/vnd.openxmlformats-officedocument.presentationml.slideLayout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slideLayouts/slideLayout30.xml" ContentType="application/vnd.openxmlformats-officedocument.presentationml.slideLayout+xml"/>
  <Override PartName="/ppt/tags/tag73.xml" ContentType="application/vnd.openxmlformats-officedocument.presentationml.tags+xml"/>
  <Override PartName="/ppt/tags/tag159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166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tags/tag155.xml" ContentType="application/vnd.openxmlformats-officedocument.presentationml.tags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tags/tag162.xml" ContentType="application/vnd.openxmlformats-officedocument.presentationml.tags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ags/tag122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slideLayouts/slideLayout53.xml" ContentType="application/vnd.openxmlformats-officedocument.presentationml.slideLayout+xml"/>
  <Override PartName="/ppt/slides/slide32.xml" ContentType="application/vnd.openxmlformats-officedocument.presentationml.slide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tags/tag45.xml" ContentType="application/vnd.openxmlformats-officedocument.presentationml.tags+xml"/>
  <Override PartName="/ppt/slideLayouts/slideLayout31.xml" ContentType="application/vnd.openxmlformats-officedocument.presentationml.slideLayout+xml"/>
  <Override PartName="/ppt/tags/tag92.xml" ContentType="application/vnd.openxmlformats-officedocument.presentationml.tags+xml"/>
  <Override PartName="/ppt/tags/tag149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tags/tag163.xml" ContentType="application/vnd.openxmlformats-officedocument.presentationml.tags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heme/theme6.xml" ContentType="application/vnd.openxmlformats-officedocument.theme+xml"/>
  <Override PartName="/ppt/tags/tag152.xml" ContentType="application/vnd.openxmlformats-officedocument.presentationml.tags+xml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Override PartName="/ppt/tags/tag141.xml" ContentType="application/vnd.openxmlformats-officedocument.presentationml.tags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130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75.xml" ContentType="application/vnd.openxmlformats-officedocument.presentationml.tags+xml"/>
  <Override PartName="/ppt/slideLayouts/slideLayout61.xml" ContentType="application/vnd.openxmlformats-officedocument.presentationml.slideLayout+xml"/>
  <Override PartName="/ppt/tags/tag17.xml" ContentType="application/vnd.openxmlformats-officedocument.presentationml.tags+xml"/>
  <Override PartName="/ppt/tags/tag64.xml" ContentType="application/vnd.openxmlformats-officedocument.presentationml.tags+xml"/>
  <Override PartName="/ppt/slideLayouts/slideLayout50.xml" ContentType="application/vnd.openxmlformats-officedocument.presentationml.slideLayout+xml"/>
  <Override PartName="/ppt/tags/tag168.xml" ContentType="application/vnd.openxmlformats-officedocument.presentationml.tags+xml"/>
  <Override PartName="/ppt/tags/tag53.xml" ContentType="application/vnd.openxmlformats-officedocument.presentationml.tags+xml"/>
  <Override PartName="/ppt/tags/tag157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ppt/tags/tag124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60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2"/>
    <p:sldMasterId id="2147483678" r:id="rId3"/>
    <p:sldMasterId id="2147483690" r:id="rId4"/>
    <p:sldMasterId id="2147483702" r:id="rId5"/>
  </p:sldMasterIdLst>
  <p:notesMasterIdLst>
    <p:notesMasterId r:id="rId39"/>
  </p:notesMasterIdLst>
  <p:handoutMasterIdLst>
    <p:handoutMasterId r:id="rId40"/>
  </p:handoutMasterIdLst>
  <p:sldIdLst>
    <p:sldId id="331" r:id="rId6"/>
    <p:sldId id="332" r:id="rId7"/>
    <p:sldId id="333" r:id="rId8"/>
    <p:sldId id="335" r:id="rId9"/>
    <p:sldId id="261" r:id="rId10"/>
    <p:sldId id="759" r:id="rId11"/>
    <p:sldId id="278" r:id="rId12"/>
    <p:sldId id="272" r:id="rId13"/>
    <p:sldId id="422" r:id="rId14"/>
    <p:sldId id="423" r:id="rId15"/>
    <p:sldId id="701" r:id="rId16"/>
    <p:sldId id="702" r:id="rId17"/>
    <p:sldId id="290" r:id="rId18"/>
    <p:sldId id="519" r:id="rId19"/>
    <p:sldId id="742" r:id="rId20"/>
    <p:sldId id="551" r:id="rId21"/>
    <p:sldId id="577" r:id="rId22"/>
    <p:sldId id="424" r:id="rId23"/>
    <p:sldId id="427" r:id="rId24"/>
    <p:sldId id="428" r:id="rId25"/>
    <p:sldId id="703" r:id="rId26"/>
    <p:sldId id="704" r:id="rId27"/>
    <p:sldId id="279" r:id="rId28"/>
    <p:sldId id="273" r:id="rId29"/>
    <p:sldId id="346" r:id="rId30"/>
    <p:sldId id="765" r:id="rId31"/>
    <p:sldId id="347" r:id="rId32"/>
    <p:sldId id="760" r:id="rId33"/>
    <p:sldId id="761" r:id="rId34"/>
    <p:sldId id="306" r:id="rId35"/>
    <p:sldId id="762" r:id="rId36"/>
    <p:sldId id="763" r:id="rId37"/>
    <p:sldId id="764" r:id="rId3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99"/>
    <a:srgbClr val="01B0F0"/>
    <a:srgbClr val="FAB529"/>
    <a:srgbClr val="008BD6"/>
    <a:srgbClr val="FF6B00"/>
    <a:srgbClr val="E36B2A"/>
    <a:srgbClr val="D7A800"/>
    <a:srgbClr val="95411F"/>
    <a:srgbClr val="FF0066"/>
    <a:srgbClr val="FF5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179"/>
    <p:restoredTop sz="94617"/>
  </p:normalViewPr>
  <p:slideViewPr>
    <p:cSldViewPr snapToGrid="0">
      <p:cViewPr varScale="1">
        <p:scale>
          <a:sx n="62" d="100"/>
          <a:sy n="62" d="100"/>
        </p:scale>
        <p:origin x="-592" y="-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39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57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73.xml"/><Relationship Id="rId4" Type="http://schemas.openxmlformats.org/officeDocument/2006/relationships/tags" Target="../tags/tag7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78.xml"/><Relationship Id="rId4" Type="http://schemas.openxmlformats.org/officeDocument/2006/relationships/tags" Target="../tags/tag77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83.xml"/><Relationship Id="rId4" Type="http://schemas.openxmlformats.org/officeDocument/2006/relationships/tags" Target="../tags/tag8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tags" Target="../tags/tag97.xml"/><Relationship Id="rId3" Type="http://schemas.openxmlformats.org/officeDocument/2006/relationships/tags" Target="../tags/tag92.xml"/><Relationship Id="rId7" Type="http://schemas.openxmlformats.org/officeDocument/2006/relationships/tags" Target="../tags/tag96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9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10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4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tags" Target="../tags/tag107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tags" Target="../tags/tag108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15.xml"/><Relationship Id="rId4" Type="http://schemas.openxmlformats.org/officeDocument/2006/relationships/tags" Target="../tags/tag11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119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24.xml"/><Relationship Id="rId4" Type="http://schemas.openxmlformats.org/officeDocument/2006/relationships/tags" Target="../tags/tag12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第十六讲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资本主义制度的初步确立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时空坐标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第十六讲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资本主义制度的初步确立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考情分析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2022/2/26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第十六讲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资本主义制度的初步确立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真题试做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2022/2/26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第十六讲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资本主义制度的初步确立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知识清单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第十六讲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资本主义制度的初步确立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拓展提升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19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tags" Target="../tags/tag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tags" Target="../tags/tag63.xml"/><Relationship Id="rId18" Type="http://schemas.openxmlformats.org/officeDocument/2006/relationships/tags" Target="../tags/tag68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17" Type="http://schemas.openxmlformats.org/officeDocument/2006/relationships/tags" Target="../tags/tag67.xml"/><Relationship Id="rId2" Type="http://schemas.openxmlformats.org/officeDocument/2006/relationships/slideLayout" Target="../slideLayouts/slideLayout30.xml"/><Relationship Id="rId16" Type="http://schemas.openxmlformats.org/officeDocument/2006/relationships/tags" Target="../tags/tag66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tags" Target="../tags/tag65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tags" Target="../tags/tag6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132.xml"/><Relationship Id="rId13" Type="http://schemas.openxmlformats.org/officeDocument/2006/relationships/slide" Target="slide4.xml"/><Relationship Id="rId3" Type="http://schemas.openxmlformats.org/officeDocument/2006/relationships/tags" Target="../tags/tag127.xml"/><Relationship Id="rId7" Type="http://schemas.openxmlformats.org/officeDocument/2006/relationships/tags" Target="../tags/tag131.xml"/><Relationship Id="rId12" Type="http://schemas.openxmlformats.org/officeDocument/2006/relationships/slide" Target="slide3.xml"/><Relationship Id="rId2" Type="http://schemas.openxmlformats.org/officeDocument/2006/relationships/tags" Target="../tags/tag126.xml"/><Relationship Id="rId16" Type="http://schemas.openxmlformats.org/officeDocument/2006/relationships/slide" Target="slide7.xml"/><Relationship Id="rId1" Type="http://schemas.openxmlformats.org/officeDocument/2006/relationships/tags" Target="../tags/tag125.xml"/><Relationship Id="rId6" Type="http://schemas.openxmlformats.org/officeDocument/2006/relationships/tags" Target="../tags/tag130.xml"/><Relationship Id="rId11" Type="http://schemas.openxmlformats.org/officeDocument/2006/relationships/slideLayout" Target="../slideLayouts/slideLayout46.xml"/><Relationship Id="rId5" Type="http://schemas.openxmlformats.org/officeDocument/2006/relationships/tags" Target="../tags/tag129.xml"/><Relationship Id="rId15" Type="http://schemas.openxmlformats.org/officeDocument/2006/relationships/slide" Target="slide2.xml"/><Relationship Id="rId10" Type="http://schemas.openxmlformats.org/officeDocument/2006/relationships/tags" Target="../tags/tag134.xml"/><Relationship Id="rId4" Type="http://schemas.openxmlformats.org/officeDocument/2006/relationships/tags" Target="../tags/tag128.xml"/><Relationship Id="rId9" Type="http://schemas.openxmlformats.org/officeDocument/2006/relationships/tags" Target="../tags/tag133.xml"/><Relationship Id="rId14" Type="http://schemas.openxmlformats.org/officeDocument/2006/relationships/slide" Target="slide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4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9.xml"/><Relationship Id="rId4" Type="http://schemas.openxmlformats.org/officeDocument/2006/relationships/slide" Target="slide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0.xml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55.xml"/><Relationship Id="rId2" Type="http://schemas.openxmlformats.org/officeDocument/2006/relationships/tags" Target="../tags/tag154.xml"/><Relationship Id="rId1" Type="http://schemas.openxmlformats.org/officeDocument/2006/relationships/tags" Target="../tags/tag153.xml"/><Relationship Id="rId6" Type="http://schemas.openxmlformats.org/officeDocument/2006/relationships/slide" Target="slide7.xml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7.xml"/><Relationship Id="rId4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5.xml"/><Relationship Id="rId4" Type="http://schemas.openxmlformats.org/officeDocument/2006/relationships/slide" Target="slide3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6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62.xml"/><Relationship Id="rId1" Type="http://schemas.openxmlformats.org/officeDocument/2006/relationships/tags" Target="../tags/tag161.xml"/><Relationship Id="rId4" Type="http://schemas.openxmlformats.org/officeDocument/2006/relationships/slide" Target="slide2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6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6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66.xml"/><Relationship Id="rId1" Type="http://schemas.openxmlformats.org/officeDocument/2006/relationships/tags" Target="../tags/tag165.xml"/><Relationship Id="rId5" Type="http://schemas.openxmlformats.org/officeDocument/2006/relationships/slide" Target="slide23.xml"/><Relationship Id="rId4" Type="http://schemas.openxmlformats.org/officeDocument/2006/relationships/notesSlide" Target="../notesSlides/notesSlide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6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6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6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slide" Target="slide4.xml"/><Relationship Id="rId2" Type="http://schemas.openxmlformats.org/officeDocument/2006/relationships/tags" Target="../tags/tag138.xml"/><Relationship Id="rId1" Type="http://schemas.openxmlformats.org/officeDocument/2006/relationships/tags" Target="../tags/tag137.xml"/><Relationship Id="rId6" Type="http://schemas.openxmlformats.org/officeDocument/2006/relationships/slide" Target="slide1.xml"/><Relationship Id="rId5" Type="http://schemas.openxmlformats.org/officeDocument/2006/relationships/slide" Target="slide5.xml"/><Relationship Id="rId4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41.xml"/><Relationship Id="rId2" Type="http://schemas.openxmlformats.org/officeDocument/2006/relationships/tags" Target="../tags/tag140.xml"/><Relationship Id="rId1" Type="http://schemas.openxmlformats.org/officeDocument/2006/relationships/tags" Target="../tags/tag139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文本框 5"/>
          <p:cNvSpPr txBox="1"/>
          <p:nvPr/>
        </p:nvSpPr>
        <p:spPr>
          <a:xfrm>
            <a:off x="1282700" y="1000125"/>
            <a:ext cx="10796270" cy="1106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第十六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讲  资本主义制度的初步确立</a:t>
            </a:r>
          </a:p>
        </p:txBody>
      </p: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3001010" y="2141855"/>
            <a:ext cx="6254115" cy="4521200"/>
            <a:chOff x="4726" y="3395"/>
            <a:chExt cx="9849" cy="7120"/>
          </a:xfrm>
        </p:grpSpPr>
        <p:grpSp>
          <p:nvGrpSpPr>
            <p:cNvPr id="66" name="组合 65"/>
            <p:cNvGrpSpPr/>
            <p:nvPr/>
          </p:nvGrpSpPr>
          <p:grpSpPr>
            <a:xfrm>
              <a:off x="4745" y="4857"/>
              <a:ext cx="9808" cy="1259"/>
              <a:chOff x="3027246" y="1986474"/>
              <a:chExt cx="5990707" cy="902160"/>
            </a:xfrm>
          </p:grpSpPr>
          <p:sp>
            <p:nvSpPr>
              <p:cNvPr id="38" name="圆角矩形 6">
                <a:hlinkClick r:id=""/>
              </p:cNvPr>
              <p:cNvSpPr/>
              <p:nvPr>
                <p:custDataLst>
                  <p:tags r:id="rId9"/>
                </p:custDataLst>
              </p:nvPr>
            </p:nvSpPr>
            <p:spPr>
              <a:xfrm flipV="1">
                <a:off x="4028596" y="2037081"/>
                <a:ext cx="4989357" cy="792453"/>
              </a:xfrm>
              <a:prstGeom prst="snip1Rect">
                <a:avLst/>
              </a:prstGeom>
              <a:ln w="222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  <a:lstStyle/>
              <a:p>
                <a:pPr algn="ctr" fontAlgn="auto"/>
                <a:endParaRPr lang="zh-CN" altLang="en-US" sz="32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endParaRPr>
              </a:p>
            </p:txBody>
          </p:sp>
          <p:sp>
            <p:nvSpPr>
              <p:cNvPr id="39" name="椭圆 7"/>
              <p:cNvSpPr>
                <a:spLocks noChangeAspect="1"/>
              </p:cNvSpPr>
              <p:nvPr>
                <p:custDataLst>
                  <p:tags r:id="rId10"/>
                </p:custDataLst>
              </p:nvPr>
            </p:nvSpPr>
            <p:spPr>
              <a:xfrm>
                <a:off x="3027246" y="2016110"/>
                <a:ext cx="827435" cy="872524"/>
              </a:xfrm>
              <a:prstGeom prst="snipRoundRect">
                <a:avLst/>
              </a:prstGeom>
              <a:solidFill>
                <a:srgbClr val="FAB529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  <a:normAutofit/>
              </a:bodyPr>
              <a:lstStyle/>
              <a:p>
                <a:pPr algn="ctr" fontAlgn="auto"/>
                <a:r>
                  <a:rPr lang="en-US" altLang="zh-CN" sz="2800" b="1" strike="noStrike" noProof="1">
                    <a:solidFill>
                      <a:schemeClr val="bg1"/>
                    </a:solidFill>
                    <a:latin typeface="FZDaHei-B02" panose="03000509000000000000" pitchFamily="66" charset="-122"/>
                    <a:ea typeface="FZDaHei-B02" panose="03000509000000000000" pitchFamily="66" charset="-122"/>
                  </a:rPr>
                  <a:t>2</a:t>
                </a:r>
              </a:p>
            </p:txBody>
          </p:sp>
          <p:sp>
            <p:nvSpPr>
              <p:cNvPr id="45" name="文本框 2">
                <a:hlinkClick r:id="rId12" action="ppaction://hlinksldjump"/>
              </p:cNvPr>
              <p:cNvSpPr txBox="1"/>
              <p:nvPr/>
            </p:nvSpPr>
            <p:spPr>
              <a:xfrm>
                <a:off x="4055472" y="1986474"/>
                <a:ext cx="4838313" cy="8322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01B0F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数据纵览  考情分析</a:t>
                </a:r>
              </a:p>
            </p:txBody>
          </p:sp>
          <p:sp>
            <p:nvSpPr>
              <p:cNvPr id="62" name="圆角矩形 61"/>
              <p:cNvSpPr/>
              <p:nvPr/>
            </p:nvSpPr>
            <p:spPr bwMode="auto">
              <a:xfrm rot="16200000">
                <a:off x="3927174" y="2239448"/>
                <a:ext cx="36000" cy="39600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15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4726" y="6349"/>
              <a:ext cx="9808" cy="1259"/>
              <a:chOff x="3043127" y="3212301"/>
              <a:chExt cx="5992288" cy="912996"/>
            </a:xfrm>
          </p:grpSpPr>
          <p:sp>
            <p:nvSpPr>
              <p:cNvPr id="42" name="圆角矩形 6">
                <a:hlinkClick r:id="" action="ppaction://noaction"/>
              </p:cNvPr>
              <p:cNvSpPr/>
              <p:nvPr>
                <p:custDataLst>
                  <p:tags r:id="rId7"/>
                </p:custDataLst>
              </p:nvPr>
            </p:nvSpPr>
            <p:spPr>
              <a:xfrm flipV="1">
                <a:off x="4044741" y="3273744"/>
                <a:ext cx="4990674" cy="792453"/>
              </a:xfrm>
              <a:prstGeom prst="snip1Rect">
                <a:avLst/>
              </a:prstGeom>
              <a:ln w="222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  <a:lstStyle/>
              <a:p>
                <a:pPr algn="ctr" fontAlgn="auto"/>
                <a:endParaRPr lang="zh-CN" altLang="en-US" sz="32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endParaRPr>
              </a:p>
            </p:txBody>
          </p:sp>
          <p:sp>
            <p:nvSpPr>
              <p:cNvPr id="43" name="椭圆 7"/>
              <p:cNvSpPr>
                <a:spLocks noChangeAspect="1"/>
              </p:cNvSpPr>
              <p:nvPr>
                <p:custDataLst>
                  <p:tags r:id="rId8"/>
                </p:custDataLst>
              </p:nvPr>
            </p:nvSpPr>
            <p:spPr>
              <a:xfrm>
                <a:off x="3043127" y="3252773"/>
                <a:ext cx="827653" cy="872524"/>
              </a:xfrm>
              <a:prstGeom prst="snipRoundRect">
                <a:avLst/>
              </a:prstGeom>
              <a:solidFill>
                <a:srgbClr val="FAB529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  <a:normAutofit/>
              </a:bodyPr>
              <a:lstStyle/>
              <a:p>
                <a:pPr algn="ctr"/>
                <a:r>
                  <a:rPr lang="en-US" altLang="zh-CN" sz="2800" b="1" noProof="1">
                    <a:solidFill>
                      <a:schemeClr val="bg1"/>
                    </a:solidFill>
                    <a:latin typeface="FZDaHei-B02" panose="03000509000000000000" pitchFamily="66" charset="-122"/>
                    <a:ea typeface="FZDaHei-B02" panose="03000509000000000000" pitchFamily="66" charset="-122"/>
                  </a:rPr>
                  <a:t>3</a:t>
                </a:r>
              </a:p>
            </p:txBody>
          </p:sp>
          <p:sp>
            <p:nvSpPr>
              <p:cNvPr id="46" name="文本框 16">
                <a:hlinkClick r:id="rId13" action="ppaction://hlinksldjump"/>
              </p:cNvPr>
              <p:cNvSpPr txBox="1"/>
              <p:nvPr/>
            </p:nvSpPr>
            <p:spPr>
              <a:xfrm>
                <a:off x="4326508" y="3212301"/>
                <a:ext cx="4329600" cy="8422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01B0F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数据链接  真题试做</a:t>
                </a:r>
              </a:p>
            </p:txBody>
          </p:sp>
          <p:sp>
            <p:nvSpPr>
              <p:cNvPr id="63" name="圆角矩形 62"/>
              <p:cNvSpPr/>
              <p:nvPr/>
            </p:nvSpPr>
            <p:spPr bwMode="auto">
              <a:xfrm rot="16200000">
                <a:off x="3937952" y="3491035"/>
                <a:ext cx="36000" cy="39600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altLang="zh-CN" sz="1015" dirty="0">
                    <a:solidFill>
                      <a:prstClr val="white"/>
                    </a:solidFill>
                  </a:rPr>
                  <a:t>a</a:t>
                </a:r>
                <a:endParaRPr lang="zh-CN" altLang="en-US" sz="1015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4767" y="9257"/>
              <a:ext cx="9808" cy="1259"/>
              <a:chOff x="3027246" y="4400809"/>
              <a:chExt cx="5990707" cy="927813"/>
            </a:xfrm>
          </p:grpSpPr>
          <p:sp>
            <p:nvSpPr>
              <p:cNvPr id="34" name="圆角矩形 6"/>
              <p:cNvSpPr/>
              <p:nvPr>
                <p:custDataLst>
                  <p:tags r:id="rId5"/>
                </p:custDataLst>
              </p:nvPr>
            </p:nvSpPr>
            <p:spPr>
              <a:xfrm flipV="1">
                <a:off x="4028596" y="4477069"/>
                <a:ext cx="4989357" cy="792453"/>
              </a:xfrm>
              <a:prstGeom prst="snip1Rect">
                <a:avLst/>
              </a:prstGeom>
              <a:ln w="222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  <a:lstStyle/>
              <a:p>
                <a:pPr algn="ctr" fontAlgn="auto"/>
                <a:endParaRPr lang="zh-CN" altLang="en-US" sz="32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endParaRPr>
              </a:p>
            </p:txBody>
          </p:sp>
          <p:sp>
            <p:nvSpPr>
              <p:cNvPr id="35" name="椭圆 7"/>
              <p:cNvSpPr>
                <a:spLocks noChangeAspect="1"/>
              </p:cNvSpPr>
              <p:nvPr>
                <p:custDataLst>
                  <p:tags r:id="rId6"/>
                </p:custDataLst>
              </p:nvPr>
            </p:nvSpPr>
            <p:spPr>
              <a:xfrm>
                <a:off x="3027246" y="4456098"/>
                <a:ext cx="827435" cy="872524"/>
              </a:xfrm>
              <a:prstGeom prst="snipRoundRect">
                <a:avLst/>
              </a:prstGeom>
              <a:solidFill>
                <a:srgbClr val="FAB529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  <a:normAutofit/>
              </a:bodyPr>
              <a:lstStyle/>
              <a:p>
                <a:pPr algn="ctr"/>
                <a:r>
                  <a:rPr lang="en-US" altLang="zh-CN" sz="2800" b="1" noProof="1">
                    <a:solidFill>
                      <a:schemeClr val="bg1"/>
                    </a:solidFill>
                    <a:latin typeface="FZDaHei-B02" panose="03000509000000000000" pitchFamily="66" charset="-122"/>
                    <a:ea typeface="FZDaHei-B02" panose="03000509000000000000" pitchFamily="66" charset="-122"/>
                  </a:rPr>
                  <a:t>5</a:t>
                </a:r>
              </a:p>
            </p:txBody>
          </p:sp>
          <p:sp>
            <p:nvSpPr>
              <p:cNvPr id="47" name="文本框 16">
                <a:hlinkClick r:id="rId14" action="ppaction://hlinksldjump"/>
              </p:cNvPr>
              <p:cNvSpPr txBox="1"/>
              <p:nvPr/>
            </p:nvSpPr>
            <p:spPr>
              <a:xfrm>
                <a:off x="4784650" y="4400809"/>
                <a:ext cx="4015810" cy="85587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01B0F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数据分析  拓展提升</a:t>
                </a:r>
              </a:p>
            </p:txBody>
          </p:sp>
          <p:sp>
            <p:nvSpPr>
              <p:cNvPr id="64" name="圆角矩形 63"/>
              <p:cNvSpPr/>
              <p:nvPr/>
            </p:nvSpPr>
            <p:spPr bwMode="auto">
              <a:xfrm rot="16200000">
                <a:off x="3881434" y="4703625"/>
                <a:ext cx="36000" cy="39600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15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4767" y="3395"/>
              <a:ext cx="9808" cy="1257"/>
              <a:chOff x="3027246" y="1967738"/>
              <a:chExt cx="5990707" cy="920896"/>
            </a:xfrm>
          </p:grpSpPr>
          <p:sp>
            <p:nvSpPr>
              <p:cNvPr id="5" name="圆角矩形 6">
                <a:hlinkClick r:id=""/>
              </p:cNvPr>
              <p:cNvSpPr/>
              <p:nvPr>
                <p:custDataLst>
                  <p:tags r:id="rId3"/>
                </p:custDataLst>
              </p:nvPr>
            </p:nvSpPr>
            <p:spPr>
              <a:xfrm flipV="1">
                <a:off x="4028596" y="2037081"/>
                <a:ext cx="4989357" cy="792453"/>
              </a:xfrm>
              <a:prstGeom prst="snip1Rect">
                <a:avLst/>
              </a:prstGeom>
              <a:ln w="222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  <a:lstStyle/>
              <a:p>
                <a:pPr algn="ctr" fontAlgn="auto"/>
                <a:endParaRPr lang="zh-CN" altLang="en-US" sz="32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endParaRPr>
              </a:p>
            </p:txBody>
          </p:sp>
          <p:sp>
            <p:nvSpPr>
              <p:cNvPr id="6" name="椭圆 7"/>
              <p:cNvSpPr>
                <a:spLocks noChangeAspect="1"/>
              </p:cNvSpPr>
              <p:nvPr>
                <p:custDataLst>
                  <p:tags r:id="rId4"/>
                </p:custDataLst>
              </p:nvPr>
            </p:nvSpPr>
            <p:spPr>
              <a:xfrm>
                <a:off x="3027246" y="2016110"/>
                <a:ext cx="827435" cy="872524"/>
              </a:xfrm>
              <a:prstGeom prst="snipRoundRect">
                <a:avLst/>
              </a:prstGeom>
              <a:solidFill>
                <a:srgbClr val="FAB529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  <a:normAutofit/>
              </a:bodyPr>
              <a:lstStyle/>
              <a:p>
                <a:pPr algn="ctr" fontAlgn="auto"/>
                <a:r>
                  <a:rPr lang="en-US" altLang="zh-CN" sz="2800" b="1" strike="noStrike" noProof="1">
                    <a:solidFill>
                      <a:schemeClr val="bg1"/>
                    </a:solidFill>
                    <a:latin typeface="FZDaHei-B02" panose="03000509000000000000" pitchFamily="66" charset="-122"/>
                    <a:ea typeface="FZDaHei-B02" panose="03000509000000000000" pitchFamily="66" charset="-122"/>
                  </a:rPr>
                  <a:t>1</a:t>
                </a:r>
              </a:p>
            </p:txBody>
          </p:sp>
          <p:sp>
            <p:nvSpPr>
              <p:cNvPr id="7" name="文本框 2">
                <a:hlinkClick r:id="rId15" action="ppaction://hlinksldjump"/>
              </p:cNvPr>
              <p:cNvSpPr txBox="1"/>
              <p:nvPr/>
            </p:nvSpPr>
            <p:spPr>
              <a:xfrm>
                <a:off x="4055472" y="1967738"/>
                <a:ext cx="4838313" cy="8508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01B0F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数据导航  时空坐标</a:t>
                </a:r>
              </a:p>
            </p:txBody>
          </p:sp>
          <p:sp>
            <p:nvSpPr>
              <p:cNvPr id="8" name="圆角矩形 7"/>
              <p:cNvSpPr/>
              <p:nvPr/>
            </p:nvSpPr>
            <p:spPr bwMode="auto">
              <a:xfrm rot="16200000">
                <a:off x="3927174" y="2239448"/>
                <a:ext cx="36000" cy="39600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15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750" y="7825"/>
              <a:ext cx="9808" cy="1259"/>
              <a:chOff x="3043127" y="3212301"/>
              <a:chExt cx="5992288" cy="912996"/>
            </a:xfrm>
          </p:grpSpPr>
          <p:sp>
            <p:nvSpPr>
              <p:cNvPr id="10" name="圆角矩形 6">
                <a:hlinkClick r:id="" action="ppaction://noaction"/>
              </p:cNvPr>
              <p:cNvSpPr/>
              <p:nvPr>
                <p:custDataLst>
                  <p:tags r:id="rId1"/>
                </p:custDataLst>
              </p:nvPr>
            </p:nvSpPr>
            <p:spPr>
              <a:xfrm flipV="1">
                <a:off x="4044741" y="3273744"/>
                <a:ext cx="4990674" cy="792453"/>
              </a:xfrm>
              <a:prstGeom prst="snip1Rect">
                <a:avLst/>
              </a:prstGeom>
              <a:ln w="222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  <a:lstStyle/>
              <a:p>
                <a:pPr algn="ctr" fontAlgn="auto"/>
                <a:endParaRPr lang="zh-CN" altLang="en-US" sz="32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endParaRPr>
              </a:p>
            </p:txBody>
          </p:sp>
          <p:sp>
            <p:nvSpPr>
              <p:cNvPr id="11" name="椭圆 7"/>
              <p:cNvSpPr>
                <a:spLocks noChangeAspect="1"/>
              </p:cNvSpPr>
              <p:nvPr>
                <p:custDataLst>
                  <p:tags r:id="rId2"/>
                </p:custDataLst>
              </p:nvPr>
            </p:nvSpPr>
            <p:spPr>
              <a:xfrm>
                <a:off x="3043127" y="3252773"/>
                <a:ext cx="827653" cy="872524"/>
              </a:xfrm>
              <a:prstGeom prst="snipRoundRect">
                <a:avLst/>
              </a:prstGeom>
              <a:solidFill>
                <a:srgbClr val="FAB529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  <a:normAutofit/>
              </a:bodyPr>
              <a:lstStyle/>
              <a:p>
                <a:pPr algn="ctr"/>
                <a:r>
                  <a:rPr lang="en-US" altLang="zh-CN" sz="2800" b="1" noProof="1">
                    <a:solidFill>
                      <a:schemeClr val="bg1"/>
                    </a:solidFill>
                    <a:latin typeface="FZDaHei-B02" panose="03000509000000000000" pitchFamily="66" charset="-122"/>
                    <a:ea typeface="FZDaHei-B02" panose="03000509000000000000" pitchFamily="66" charset="-122"/>
                  </a:rPr>
                  <a:t>4</a:t>
                </a:r>
              </a:p>
            </p:txBody>
          </p:sp>
          <p:sp>
            <p:nvSpPr>
              <p:cNvPr id="12" name="文本框 16">
                <a:hlinkClick r:id="rId16" action="ppaction://hlinksldjump"/>
              </p:cNvPr>
              <p:cNvSpPr txBox="1"/>
              <p:nvPr/>
            </p:nvSpPr>
            <p:spPr>
              <a:xfrm>
                <a:off x="4299626" y="3212301"/>
                <a:ext cx="4329600" cy="8422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01B0F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数据透视  知识清单</a:t>
                </a:r>
              </a:p>
            </p:txBody>
          </p:sp>
          <p:sp>
            <p:nvSpPr>
              <p:cNvPr id="13" name="圆角矩形 12"/>
              <p:cNvSpPr/>
              <p:nvPr/>
            </p:nvSpPr>
            <p:spPr bwMode="auto">
              <a:xfrm rot="16200000">
                <a:off x="3937952" y="3491035"/>
                <a:ext cx="36000" cy="39600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altLang="zh-CN" sz="1015" dirty="0">
                    <a:solidFill>
                      <a:prstClr val="white"/>
                    </a:solidFill>
                  </a:rPr>
                  <a:t>a</a:t>
                </a:r>
                <a:endParaRPr lang="zh-CN" altLang="en-US" sz="1015" dirty="0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916305" y="1502410"/>
          <a:ext cx="10402570" cy="493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8335"/>
                <a:gridCol w="922020"/>
                <a:gridCol w="8832215"/>
              </a:tblGrid>
              <a:tr h="1287145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革命的发生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经过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1640年，议会重新召开，议员们不断抨击国王专权。查理一世挑起了内战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1649年，查理一世被推上断头台。随后，英国宣布为共和国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共和国的权力落在了以克伦威尔为首的军队手中，议会有名无实。议会尊克伦威尔为“护国主”，克伦威尔独揽大权。革命废除了君主制，却没有终结个人专权的统治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1660年，查理二世成为英国国王，英国恢复君主制，但国王权力受到很大限制。詹姆士二世恢复天主教和专制制度，激起了人民的反抗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斯图亚特王朝复辟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027430" y="1646555"/>
          <a:ext cx="10109200" cy="46081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9920"/>
                <a:gridCol w="957580"/>
                <a:gridCol w="3324860"/>
                <a:gridCol w="1549400"/>
                <a:gridCol w="3647440"/>
              </a:tblGrid>
              <a:tr h="1316355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革命的发生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结果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1688年，英国发生政变，议会作出决定：废黜詹姆士二世，迎请他的女儿玛丽和女婿威廉入主英国，这次政变史称“光荣革命”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不流血的政权转移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38785"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︽</a:t>
                      </a:r>
                    </a:p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权</a:t>
                      </a:r>
                    </a:p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利</a:t>
                      </a:r>
                    </a:p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法</a:t>
                      </a:r>
                    </a:p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案</a:t>
                      </a:r>
                    </a:p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︾ </a:t>
                      </a:r>
                    </a:p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的</a:t>
                      </a:r>
                    </a:p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颁</a:t>
                      </a:r>
                    </a:p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布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时间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1689年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颁布机构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议会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062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主要</a:t>
                      </a:r>
                    </a:p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内容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议会定期召开、议员享有讨论国事和言论自由的权利、征税权属于议会、国民可以自由请愿等</a:t>
                      </a:r>
                    </a:p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国王不经议会许可，不能随意废除法律，也不能停止法律的执行，不得征收捐税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sz="24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indent="0" algn="ctr">
                        <a:buNone/>
                      </a:pPr>
                      <a:endParaRPr lang="en-US" sz="24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indent="0" algn="ctr">
                        <a:buNone/>
                      </a:pPr>
                      <a:endParaRPr lang="en-US" sz="24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indent="0" algn="ctr">
                        <a:buNone/>
                      </a:pPr>
                      <a:endParaRPr lang="en-US" sz="24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indent="0" algn="ctr">
                        <a:buNone/>
                      </a:pPr>
                      <a:endParaRPr lang="en-US" sz="24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宋体" panose="02010600030101010101" pitchFamily="2" charset="-122"/>
                          <a:sym typeface="+mn-ea"/>
                        </a:rPr>
                        <a:t>威廉和玛丽加冕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01" name="image10-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5705" y="3524885"/>
            <a:ext cx="3535045" cy="181229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041400" y="1800225"/>
          <a:ext cx="10109200" cy="402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35785"/>
                <a:gridCol w="1068705"/>
                <a:gridCol w="7204710"/>
              </a:tblGrid>
              <a:tr h="1070610"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《</a:t>
                      </a: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权利法案</a:t>
                      </a:r>
                      <a:r>
                        <a:rPr lang="zh-CN" alt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》</a:t>
                      </a:r>
                      <a:endParaRPr 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 的颁布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影响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确立了议会在国家政治生活中的最高地位，逐渐形成了君主立宪制，分歧在议会中解决，避免了不必要的暴力和内战</a:t>
                      </a: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880"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英国革命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影响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英国资产阶级革命推翻了封建君主专制，为英国资本主义发展开辟了道路</a:t>
                      </a:r>
                    </a:p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对世界近代历史的发展产生了重要的影响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80390" y="1696085"/>
            <a:ext cx="9180195" cy="670560"/>
            <a:chOff x="1034884" y="720630"/>
            <a:chExt cx="7803895" cy="486469"/>
          </a:xfrm>
        </p:grpSpPr>
        <p:sp>
          <p:nvSpPr>
            <p:cNvPr id="17" name="圆角矩形 6">
              <a:hlinkClick r:id="rId5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455639" y="720630"/>
              <a:ext cx="6383140" cy="486469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endPara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  <a:p>
              <a:pPr algn="l" fontAlgn="auto"/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美国独立战争、《独立宣言》、1787年美国宪法</a:t>
              </a:r>
            </a:p>
            <a:p>
              <a:pPr fontAlgn="auto"/>
              <a:endParaRPr lang="zh-CN" altLang="en-US" sz="24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721091"/>
              <a:ext cx="1511441" cy="486008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考点二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66420" y="2911475"/>
            <a:ext cx="109404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课标要求：</a:t>
            </a:r>
            <a:r>
              <a:rPr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通过华盛顿、《独立宣言》和1787年宪法，理解美国革命对美国历史发展的影响。</a:t>
            </a:r>
            <a:endParaRPr lang="zh-CN" altLang="en-US" sz="24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方正书宋_GBK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84925" y="2548890"/>
            <a:ext cx="51917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统编教材九上第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</a:t>
            </a: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课（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P84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~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P87</a:t>
            </a: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sz="2400" b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☜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48665" y="4250055"/>
          <a:ext cx="10458450" cy="19735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83640"/>
                <a:gridCol w="718820"/>
                <a:gridCol w="1682115"/>
                <a:gridCol w="6873875"/>
              </a:tblGrid>
              <a:tr h="1973580">
                <a:tc>
                  <a:txBody>
                    <a:bodyPr/>
                    <a:lstStyle/>
                    <a:p>
                      <a:pPr indent="0" algn="ctr">
                        <a:lnSpc>
                          <a:spcPct val="18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美国独立战争</a:t>
                      </a:r>
                      <a:endParaRPr 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8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背景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8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殖民地建立与北美发展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8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从17世纪开始，英国先后在北美建立起13个殖民地。英国和欧洲其他国家的移民来到北美，他们的辛勤劳动促进了当地农业和工商业的发展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89305" y="1530985"/>
          <a:ext cx="10514330" cy="50406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7190"/>
                <a:gridCol w="1014730"/>
                <a:gridCol w="974090"/>
                <a:gridCol w="8148320"/>
              </a:tblGrid>
              <a:tr h="1463040">
                <a:tc rowSpan="5"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美</a:t>
                      </a:r>
                    </a:p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国</a:t>
                      </a:r>
                    </a:p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独</a:t>
                      </a:r>
                    </a:p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立</a:t>
                      </a:r>
                    </a:p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战</a:t>
                      </a:r>
                    </a:p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争</a:t>
                      </a:r>
                      <a:endParaRPr 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背景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英国在北美的统治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英国国王和贵族把北美看作英国的原料产地和销售商品的市场，英国殖民者驱赶当地的印第安人，剥削欧洲移民和从非洲贩来的黑奴。1765年以后，英国政府在北美殖民地颁布了一系列新税法，激化了北美人民与英国殖民者之间的矛盾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151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导火线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l">
                        <a:lnSpc>
                          <a:spcPct val="140000"/>
                        </a:lnSpc>
                        <a:buNone/>
                      </a:pP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1773年，波士顿倾茶事件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爆发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l">
                        <a:lnSpc>
                          <a:spcPct val="140000"/>
                        </a:lnSpc>
                        <a:buNone/>
                      </a:pP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1775年4月，来克星顿的枪声，标志着独立战争爆发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486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领导人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l">
                        <a:lnSpc>
                          <a:spcPct val="140000"/>
                        </a:lnSpc>
                        <a:buNone/>
                      </a:pP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华盛顿，1789年当选美国第一任总统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7305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组建</a:t>
                      </a:r>
                    </a:p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军队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l">
                        <a:lnSpc>
                          <a:spcPct val="140000"/>
                        </a:lnSpc>
                        <a:buNone/>
                      </a:pP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1775年5月，北美13个殖民地的代表聚集费城，召开了第二届大陆会议，决定把民兵整编为大陆军，委任华盛顿为总司令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83260" y="1675765"/>
          <a:ext cx="10783570" cy="4749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1795"/>
                <a:gridCol w="490220"/>
                <a:gridCol w="777240"/>
                <a:gridCol w="1911985"/>
                <a:gridCol w="732790"/>
                <a:gridCol w="1387475"/>
                <a:gridCol w="694055"/>
                <a:gridCol w="1070610"/>
                <a:gridCol w="3327400"/>
              </a:tblGrid>
              <a:tr h="407035">
                <a:tc rowSpan="3"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美</a:t>
                      </a:r>
                      <a:endParaRPr lang="en-US" sz="240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国</a:t>
                      </a:r>
                      <a:endParaRPr lang="en-US" sz="240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独</a:t>
                      </a:r>
                      <a:endParaRPr lang="en-US" sz="240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立</a:t>
                      </a:r>
                      <a:endParaRPr lang="en-US" sz="240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战</a:t>
                      </a:r>
                      <a:endParaRPr lang="en-US" sz="240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pitchFamily="49" charset="-122"/>
                          <a:sym typeface="+mn-ea"/>
                        </a:rPr>
                        <a:t>︽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独立宣言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pitchFamily="49" charset="-122"/>
                          <a:sym typeface="+mn-ea"/>
                        </a:rPr>
                        <a:t>︾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时间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1776年7月4日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机构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大陆会议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人物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杰斐逊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</a:p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宋体" panose="02010600030101010101" pitchFamily="2" charset="-122"/>
                        </a:rPr>
                        <a:t>签署《独立宣言》</a:t>
                      </a:r>
                    </a:p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宋体" panose="02010600030101010101" pitchFamily="2" charset="-122"/>
                        </a:rPr>
                        <a:t>时的场景</a:t>
                      </a: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1043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主要内容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宣布人人生而平等，享有生命权、自由权和追求幸福的权利</a:t>
                      </a:r>
                    </a:p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列举了英国殖民统治的种种暴政，号召殖民地人民反对英国的殖民统治</a:t>
                      </a:r>
                    </a:p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宣告北美13个殖民地脱离英国而独立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标志着美国的诞生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32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评价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是第一个以国家名义明确表述资产阶级政治要求的纲领性文献，被称为“第一个人权宣言”。但是，宣言没有宣布废除奴隶制，事实上，天赋人权的享有者不包括黑人和印第安人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局限性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04" name="p98 签署《独立宣言》时的场景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06740" y="1780540"/>
            <a:ext cx="3187700" cy="209296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571500" y="1661795"/>
          <a:ext cx="11035665" cy="438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1795"/>
                <a:gridCol w="973455"/>
                <a:gridCol w="945515"/>
                <a:gridCol w="8724900"/>
              </a:tblGrid>
              <a:tr h="494665">
                <a:tc rowSpan="5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美</a:t>
                      </a:r>
                      <a:endParaRPr lang="en-US" sz="240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国</a:t>
                      </a:r>
                      <a:endParaRPr lang="en-US" sz="240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独</a:t>
                      </a:r>
                      <a:endParaRPr lang="en-US" sz="240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立</a:t>
                      </a:r>
                      <a:endParaRPr lang="en-US" sz="240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战</a:t>
                      </a:r>
                      <a:endParaRPr lang="en-US" sz="240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转折点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1777年，萨拉托加大捷是独立战争的转折点。之后，法国公开支援美国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511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结束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1781年，美法联军在约克镇与英军激战，英将康华利率部下投降。1783年，英国被迫承认美国独立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3144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性质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美国独立战争既是一次民族解放战争，也是一场资产阶级革命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616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影响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国内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结束了英国的殖民统治，实现了国家独立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确立了比较民主的资产阶级政治体制，有利于美国资本主义的发展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国际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对以后欧洲和拉丁美洲的革命起了推动作用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660400" y="1539240"/>
          <a:ext cx="10859135" cy="48679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6405"/>
                <a:gridCol w="801370"/>
                <a:gridCol w="9611360"/>
              </a:tblGrid>
              <a:tr h="485140">
                <a:tc rowSpan="4"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美国宪法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背景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美国建立后，各州各行其是，矛盾重重，代表国家的中央政府软弱无力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29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制定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1787年，在费城由华盛顿主持召开了制宪会议，制定出美国宪法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266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主要内容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宪法依据分权制衡原则设计了一个联邦制共和国：</a:t>
                      </a:r>
                    </a:p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行政、立法、司法三权分立，总统、国会与最高法院及其相关机构各司其职，相互制衡</a:t>
                      </a:r>
                    </a:p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联邦政府与地方政府分享权力</a:t>
                      </a:r>
                    </a:p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总统和议员由选举产生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49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地位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1787年美国宪法是世界上第一部资产阶级成文宪法，对后来许多国家的政治变革产生了重要影响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但是，这部宪法允许奴隶制存在，不承认妇女、黑人和印第安人具有和白人男子相等的政治权利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08330" y="1647824"/>
            <a:ext cx="9865360" cy="650876"/>
            <a:chOff x="1034884" y="706349"/>
            <a:chExt cx="8386340" cy="472189"/>
          </a:xfrm>
        </p:grpSpPr>
        <p:sp>
          <p:nvSpPr>
            <p:cNvPr id="17" name="圆角矩形 6">
              <a:hlinkClick r:id="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455639" y="706349"/>
              <a:ext cx="6965585" cy="462054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法国大革命、《人权宣言》、拿破仑与《拿破仑法典》</a:t>
              </a: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716484"/>
              <a:ext cx="1511441" cy="46205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考点三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514465" y="2536190"/>
            <a:ext cx="5207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统编教材九上第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</a:t>
            </a: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课（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P88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~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P92</a:t>
            </a: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sz="2400" b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☜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80390" y="2981325"/>
            <a:ext cx="110159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课标要求：</a:t>
            </a:r>
            <a:r>
              <a:rPr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通过法国大革命和拿破仑帝国的活动，初步理解法国革命的历史意义。</a:t>
            </a:r>
            <a:endParaRPr lang="zh-CN" altLang="en-US" sz="24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方正书宋_GBK" charset="0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78180" y="3931920"/>
          <a:ext cx="1055497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9785"/>
                <a:gridCol w="954405"/>
                <a:gridCol w="8780780"/>
              </a:tblGrid>
              <a:tr h="635000">
                <a:tc gridSpan="2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背景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18世纪开始，法国封建制度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即“旧制度”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日益腐朽没落，阻碍了资本主义的发展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3690">
                <a:tc rowSpan="2"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启蒙运动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范围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以法国为中心，波及欧洲其他国家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性质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反对旧制度的思想文化运动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或思想解放运动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335405" y="1800225"/>
          <a:ext cx="9182100" cy="3291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4660"/>
                <a:gridCol w="989965"/>
                <a:gridCol w="7737475"/>
              </a:tblGrid>
              <a:tr h="226695">
                <a:tc rowSpan="4"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启蒙运动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方式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著书立说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3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含义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进步的思想家们著书立说，宣传自由、平等和民主，反对专制，提倡对民众进行启蒙教育，用理性之光驱散愚昧的黑暗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639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代表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伏尔泰、孟德斯鸠、卢梭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均为法国人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544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影响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为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法国大革命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作了重要的理论准备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499483" y="1540944"/>
            <a:ext cx="6874510" cy="850965"/>
            <a:chOff x="2291138" y="2250040"/>
            <a:chExt cx="6038553" cy="729465"/>
          </a:xfrm>
        </p:grpSpPr>
        <p:sp>
          <p:nvSpPr>
            <p:cNvPr id="15" name="圆角矩形 14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2988366" y="2351286"/>
              <a:ext cx="5341325" cy="514941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数据导航</a:t>
              </a:r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时空坐标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95" name="16.eps" descr="id:2147516997;FounderCES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6885" y="3087370"/>
            <a:ext cx="11256645" cy="213868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895985" y="1520190"/>
          <a:ext cx="10300970" cy="493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4970"/>
                <a:gridCol w="856615"/>
                <a:gridCol w="1296670"/>
                <a:gridCol w="4146550"/>
                <a:gridCol w="3606165"/>
              </a:tblGrid>
              <a:tr h="478790">
                <a:tc rowSpan="4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法国大革命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导火线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1789年5月，国王路易十六召开三级会议，讨论征税的问题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 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endParaRPr lang="en-US" alt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endParaRPr lang="en-US" alt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宋体" panose="02010600030101010101" pitchFamily="2" charset="-122"/>
                          <a:sym typeface="+mn-ea"/>
                        </a:rPr>
                        <a:t>攻占巴士底狱</a:t>
                      </a:r>
                      <a:endParaRPr lang="en-US" sz="24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179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根本原因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法国封建制度严重阻碍了资本主义经济的发展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爆发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1789年7月14日，巴黎民众攻占了巴士底狱，由此引发了全国城乡的暴动。法国大革命开始了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经过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颁布《人权宣言》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1789年8月，制宪议会通过了《人权宣言》，宣告了人权、法治、自由、分权、平等和保护私有财产等基本原则</a:t>
                      </a: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05" name="image12-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0640" y="1637665"/>
            <a:ext cx="3466465" cy="285813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812165" y="1631950"/>
          <a:ext cx="10581005" cy="46062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4970"/>
                <a:gridCol w="702945"/>
                <a:gridCol w="807720"/>
                <a:gridCol w="8675370"/>
              </a:tblGrid>
              <a:tr h="758190">
                <a:tc rowSpan="4"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法国大革命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经过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制定</a:t>
                      </a:r>
                    </a:p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宪法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1791年，制宪议会制定了宪法，废除了旧制度，确立了新制度的基本框架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11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发展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法国宣布废除君主制，成立法兰西第一共和国。1793年，国王路易十六以叛国罪被送上断头台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86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高潮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面对国外反法联盟的进攻和国内保王党势力妄图复辟，以罗伯斯庇尔为首的雅各宾派组成了救国委员会，采取一系列严厉措施，平息了国内叛乱，打退了反法联军，把法国大革命推向高潮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36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影响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摧毁了法国的君主统治，传播了资产阶级自由民主思想，具有世界性影响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58495" y="1527810"/>
          <a:ext cx="10861675" cy="48272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0050"/>
                <a:gridCol w="770890"/>
                <a:gridCol w="9690735"/>
              </a:tblGrid>
              <a:tr h="551815">
                <a:tc rowSpan="5"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拿破仑帝国</a:t>
                      </a:r>
                      <a:endParaRPr 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政变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1799年11月，拿破仑·波拿巴发动政变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“雾月政变”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，组成了一个新的政府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741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立法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拿破仑主持制定了民法典，名为《拿破仑法典》，体现了自由平等和私有财产神圣不可侵犯等原则</a:t>
                      </a:r>
                    </a:p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这部法典于1804年颁布实施，此后经过多次修改，今天仍然在法国施行</a:t>
                      </a:r>
                    </a:p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后来，很多国家的民法都以《拿破仑法典》为参照蓝本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784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建立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1804年，经公民投票，法国改为帝国，史称“法兰西第一帝国”，拿破仑加冕称帝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084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远征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1812年，拿破仑远征俄国，大败而归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94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覆灭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1815年，法兰西第一帝国覆灭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54907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2873988" y="2957815"/>
            <a:ext cx="284971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数据分析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拓展提升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582568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/>
          <p:cNvSpPr/>
          <p:nvPr/>
        </p:nvSpPr>
        <p:spPr>
          <a:xfrm>
            <a:off x="562271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6783751" y="2730609"/>
            <a:ext cx="5107993" cy="2033253"/>
            <a:chOff x="3549527" y="2100735"/>
            <a:chExt cx="5107993" cy="2033253"/>
          </a:xfrm>
        </p:grpSpPr>
        <p:sp>
          <p:nvSpPr>
            <p:cNvPr id="18" name="文本框 2">
              <a:hlinkClick r:id="rId2" action="ppaction://hlinksldjump"/>
            </p:cNvPr>
            <p:cNvSpPr txBox="1"/>
            <p:nvPr/>
          </p:nvSpPr>
          <p:spPr>
            <a:xfrm>
              <a:off x="3559940" y="2100735"/>
              <a:ext cx="4838313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易错易混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" name="文本框 2">
              <a:hlinkClick r:id="rId3" action="ppaction://hlinksldjump"/>
            </p:cNvPr>
            <p:cNvSpPr txBox="1"/>
            <p:nvPr/>
          </p:nvSpPr>
          <p:spPr>
            <a:xfrm>
              <a:off x="3549527" y="2885350"/>
              <a:ext cx="4838313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问题探究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3" name="文本框 2">
              <a:hlinkClick r:id="rId4" action="ppaction://hlinksldjump"/>
            </p:cNvPr>
            <p:cNvSpPr txBox="1"/>
            <p:nvPr/>
          </p:nvSpPr>
          <p:spPr>
            <a:xfrm>
              <a:off x="3559940" y="3673613"/>
              <a:ext cx="509758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比较异同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462936" y="1424441"/>
            <a:ext cx="6901929" cy="850965"/>
            <a:chOff x="2291138" y="2250040"/>
            <a:chExt cx="6062638" cy="729465"/>
          </a:xfrm>
        </p:grpSpPr>
        <p:sp>
          <p:nvSpPr>
            <p:cNvPr id="20" name="圆角矩形 19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2964093" y="2363056"/>
              <a:ext cx="5389683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数据分析  拓展提升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5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10818" y="2437963"/>
            <a:ext cx="3103246" cy="580390"/>
            <a:chOff x="2455866" y="664479"/>
            <a:chExt cx="2770987" cy="580390"/>
          </a:xfrm>
        </p:grpSpPr>
        <p:sp>
          <p:nvSpPr>
            <p:cNvPr id="7" name="圆角矩形 6">
              <a:hlinkClick r:id="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413" y="664479"/>
              <a:ext cx="2584440" cy="580390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en-US" altLang="zh-CN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 </a:t>
              </a:r>
              <a:r>
                <a:rPr lang="zh-CN" altLang="en-US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易错易混</a:t>
              </a:r>
            </a:p>
          </p:txBody>
        </p:sp>
        <p:sp>
          <p:nvSpPr>
            <p:cNvPr id="8" name="圆角矩形 7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96595" y="3334385"/>
            <a:ext cx="10683875" cy="286131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）英国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17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世纪革命（</a:t>
            </a:r>
            <a:r>
              <a:rPr lang="zh-CN"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英国资产阶级革命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）开始的标志是查理一世重新召开议会</a:t>
            </a:r>
            <a:r>
              <a:rPr lang="zh-CN"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（议会斗争）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而不是苏格兰人民起义</a:t>
            </a:r>
            <a:r>
              <a:rPr lang="zh-CN"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（武装斗争）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或内战的爆发。</a:t>
            </a:r>
            <a:endParaRPr lang="en-US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）英国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17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世纪革命（</a:t>
            </a:r>
            <a:r>
              <a:rPr lang="zh-CN"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英国资产阶级革命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）结束于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1688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年的宫廷政变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而不是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1689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年颁布的《权利法案》。</a:t>
            </a:r>
            <a:endParaRPr lang="en-US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）《独立宣言》和《人权宣言》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都是代表资产阶级利益的文件。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49960" y="1624330"/>
            <a:ext cx="10179685" cy="452310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）英国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17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世纪革命（</a:t>
            </a:r>
            <a:r>
              <a:rPr lang="zh-CN"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英国资产阶级革命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）和法国大革命推翻的是本国封建君主专制制度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而美国独立战争推翻的是英国殖民统治。</a:t>
            </a:r>
            <a:r>
              <a:rPr lang="zh-CN"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（阻碍资本主义发展的因素</a:t>
            </a:r>
            <a:r>
              <a:rPr lang="en-US"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zh-CN"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封建主义和殖民主义）</a:t>
            </a:r>
            <a:endParaRPr lang="en-US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）英国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17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世纪革命</a:t>
            </a:r>
            <a:r>
              <a:rPr lang="zh-CN"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（英国资产阶级革命）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建立的是君主立宪制的资产阶级统治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法国大革命建立的是资产阶级共和制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美国独立战争建立的是总统联邦制的资产阶级统治。</a:t>
            </a:r>
            <a:endParaRPr lang="en-US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）美国的国庆日是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纪念《独立宣言》的发表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而法国的国庆日是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14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纪念巴黎民众攻占巴士底狱。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243330" y="1959610"/>
            <a:ext cx="9619615" cy="304419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0">
              <a:lnSpc>
                <a:spcPct val="16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）美国独立战争使美国走上了资本主义道路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确立了资本主义制度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但南北方的经济制度不同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北方是工业资本主义经济制度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而南方是种植园奴隶制度。</a:t>
            </a:r>
            <a:endParaRPr lang="en-US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6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）启蒙运动的核心思想是自由、平等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而文艺复兴运动的核心思想是人文主义。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03528" y="1534358"/>
            <a:ext cx="3103246" cy="580390"/>
            <a:chOff x="2455866" y="664479"/>
            <a:chExt cx="2770987" cy="580390"/>
          </a:xfrm>
        </p:grpSpPr>
        <p:sp>
          <p:nvSpPr>
            <p:cNvPr id="4" name="圆角矩形 6">
              <a:hlinkClick r:id="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413" y="664479"/>
              <a:ext cx="2584440" cy="580390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en-US" altLang="zh-CN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 </a:t>
              </a:r>
              <a:r>
                <a:rPr lang="zh-CN" altLang="zh-CN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问题探究</a:t>
              </a:r>
            </a:p>
          </p:txBody>
        </p:sp>
        <p:sp>
          <p:nvSpPr>
            <p:cNvPr id="6" name="圆角矩形 5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32790" y="2503170"/>
          <a:ext cx="10707370" cy="2590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03020"/>
                <a:gridCol w="9404350"/>
              </a:tblGrid>
              <a:tr h="548640">
                <a:tc gridSpan="2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探究一：美国独立战争胜利的原因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60375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根本保证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正义战争必胜的信念、同心同德的爱国精神，鼓舞了北美人民克服一切困难，这是战争胜利的根本保证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57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领导者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在美国危难之时，华盛顿勇敢地接受大陆军总司令的任命，并以坚韧的毅力、坚定的信念、智慧的决策，依靠北美人民的支持，率领大陆军进行艰苦卓绝的英勇战斗，以弱胜强，取得了独立战争的伟大胜利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38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国际援助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国际盟友的大力支持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101090" y="2041525"/>
          <a:ext cx="9862185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82955"/>
                <a:gridCol w="9079230"/>
              </a:tblGrid>
              <a:tr h="421640">
                <a:tc gridSpan="2"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探究二：对历史人物的评价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65455">
                <a:tc rowSpan="3"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方法</a:t>
                      </a:r>
                      <a:endParaRPr 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采用一分为二的观点，全面辩证地看待历史人物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115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将历史人物置于特定的历史时期，不能以今天的眼光去评价以前的历史人物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16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要做到论从史出、史论结合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09930" y="1496695"/>
          <a:ext cx="10745470" cy="493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82955"/>
                <a:gridCol w="9962515"/>
              </a:tblGrid>
              <a:tr h="421640">
                <a:tc gridSpan="2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探究二：对历史人物的评价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080135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实例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对拿破仑的评价：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政治野心家：1799年发动政变，夺取了法国政权，组成了一个新的政府；1804年加冕称帝，建立了法兰西第一帝国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大资产阶级的代表：采取一系列措施维护资产阶级的统治，如1804年颁布的《拿破仑法典》等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资产阶级军事家：发动带有反封建性的战争，多次打败反法同盟，防止了波旁王朝在法国的复辟；对英国、俄国的战争带有争夺世界殖民霸权和欧洲霸权的一面；对埃及、西班牙、葡萄牙的战争是侵略性的战争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499483" y="1443154"/>
            <a:ext cx="6874510" cy="850965"/>
            <a:chOff x="2291138" y="2250040"/>
            <a:chExt cx="6038553" cy="729465"/>
          </a:xfrm>
        </p:grpSpPr>
        <p:sp>
          <p:nvSpPr>
            <p:cNvPr id="15" name="圆角矩形 14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2988366" y="2351286"/>
              <a:ext cx="5341325" cy="514941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数据纵览</a:t>
              </a:r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考情分析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857250" y="2414905"/>
          <a:ext cx="10293985" cy="38345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58060"/>
                <a:gridCol w="779145"/>
                <a:gridCol w="708660"/>
                <a:gridCol w="763905"/>
                <a:gridCol w="3070860"/>
                <a:gridCol w="1476375"/>
                <a:gridCol w="1236980"/>
              </a:tblGrid>
              <a:tr h="506095"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知识点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年份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题号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分值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考查点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题型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设问类型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635">
                <a:tc rowSpan="3"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资本主义制度的初步确立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2016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16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英国资产阶级革命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文字材料</a:t>
                      </a:r>
                    </a:p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型选择题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时间</a:t>
                      </a:r>
                    </a:p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判断类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51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2020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16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英国资产阶级革命、《权利法案》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理解型</a:t>
                      </a:r>
                    </a:p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选择题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过程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44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2021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17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资本主义制度的产生与确立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材料型</a:t>
                      </a:r>
                    </a:p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选择题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概括</a:t>
                      </a:r>
                    </a:p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主题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24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2022年中考预测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indent="0" algn="l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注意资本主义在不同时期发展的特征，即单元主题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15923" y="1334333"/>
            <a:ext cx="3103246" cy="580390"/>
            <a:chOff x="2455866" y="664479"/>
            <a:chExt cx="2770987" cy="580390"/>
          </a:xfrm>
        </p:grpSpPr>
        <p:sp>
          <p:nvSpPr>
            <p:cNvPr id="4" name="圆角矩形 6">
              <a:hlinkClick r:id="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413" y="664479"/>
              <a:ext cx="2584440" cy="580390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en-US" altLang="zh-CN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 </a:t>
              </a:r>
              <a:r>
                <a:rPr lang="zh-CN" altLang="en-US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比较异同</a:t>
              </a:r>
            </a:p>
          </p:txBody>
        </p:sp>
        <p:sp>
          <p:nvSpPr>
            <p:cNvPr id="5" name="圆角矩形 4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2854325" y="3836035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1050" b="0">
                <a:solidFill>
                  <a:srgbClr val="000000"/>
                </a:solidFill>
                <a:latin typeface="NEU-BZ-S92" charset="0"/>
                <a:cs typeface="方正书宋_GBK" charset="0"/>
              </a:rPr>
              <a:t> </a:t>
            </a:r>
            <a:endParaRPr lang="zh-CN" altLang="en-US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874395" y="2174240"/>
          <a:ext cx="10423525" cy="39789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6735"/>
                <a:gridCol w="1576705"/>
                <a:gridCol w="2553335"/>
                <a:gridCol w="2180590"/>
                <a:gridCol w="3566160"/>
              </a:tblGrid>
              <a:tr h="387985">
                <a:tc gridSpan="5"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比较一：英国、法国和美国的资产阶级革命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68630">
                <a:tc gridSpan="2"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BZ-S92" charset="0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英国资产阶级革命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法国大革命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美国独立战争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2115">
                <a:tc rowSpan="7"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相同点</a:t>
                      </a:r>
                      <a:endParaRPr lang="en-US" sz="240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 </a:t>
                      </a:r>
                      <a:endParaRPr 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根本原因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资本主义发展受到严重阻碍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886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任务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确立资产阶级的领导地位，逐步确立资本主义制度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领导阶级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资产阶级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5623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革命主力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人民群众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斗争方式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暴力革命，武装夺取政权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879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性质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资产阶级革命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749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结果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确立了资产阶级的统治地位，为资本主义的发展开辟了道路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818515" y="1685290"/>
          <a:ext cx="10423525" cy="43525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4975"/>
                <a:gridCol w="1408430"/>
                <a:gridCol w="2469515"/>
                <a:gridCol w="2194560"/>
                <a:gridCol w="3916045"/>
              </a:tblGrid>
              <a:tr h="387985">
                <a:tc gridSpan="5"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比较一：英国、法国和美国的资产阶级革命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26720">
                <a:tc gridSpan="2"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BZ-S92" charset="0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英国资产阶级革命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法国大革命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美国独立战争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1780">
                <a:tc rowSpan="4"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不同点 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革命对象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封建专制统治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英国殖民统治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069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领导阶级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资产阶级和新贵族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资产阶级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资产阶级和种植园主阶级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660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革命性质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资产阶级革命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既是民族解放战争又是资产阶级革命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政权形式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君主立宪制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资产阶级共和国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联邦共和制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543560" y="1484630"/>
          <a:ext cx="11022330" cy="493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15085"/>
                <a:gridCol w="3945890"/>
                <a:gridCol w="3101340"/>
                <a:gridCol w="2660015"/>
              </a:tblGrid>
              <a:tr h="365760">
                <a:tc gridSpan="4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比较二：《权利法案》《独立宣言》和《人权宣言》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文献名称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《权利法案》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《独立宣言》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《人权宣言》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88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颁布时间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英国资产阶级革命后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1689年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美国独立战争期间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（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1776年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法国大革命期间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（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1789年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颁布机构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议会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大陆会议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制宪议会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3925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核心内容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反对国王专制，限制王权。国王不经议会许可，不能随意废除法律，也不能停止法律的执行，不得征收捐税等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反对英国殖民统治，宣布人人生而平等，享有生命权、自由权和追求幸福的权利等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宣告了人权、法治、自由、分权、平等和保护私有财产等基本原则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878840" y="1666240"/>
          <a:ext cx="10251440" cy="46451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98905"/>
                <a:gridCol w="2797175"/>
                <a:gridCol w="3032125"/>
                <a:gridCol w="3023235"/>
              </a:tblGrid>
              <a:tr h="315595">
                <a:tc gridSpan="4"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比较二：《权利法案》《独立宣言》和《人权宣言》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7686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文献名称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《权利法案》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《独立宣言》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《人权宣言》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9290">
                <a:tc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历史意义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确立了议会在国家政治生活中的最高地位，逐渐形成了君主立宪制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宣告北美13个殖民地脱离英国独立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法国资产阶级反封建斗争的纲领性文件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69670">
                <a:tc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相同点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都是资产阶级革命的产物；都维护了资产阶级的利益；都要求建立资产阶级民主社会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273300" y="1118235"/>
            <a:ext cx="3850005" cy="5375910"/>
            <a:chOff x="3580" y="1761"/>
            <a:chExt cx="6063" cy="8466"/>
          </a:xfrm>
        </p:grpSpPr>
        <p:grpSp>
          <p:nvGrpSpPr>
            <p:cNvPr id="9" name="组合 8"/>
            <p:cNvGrpSpPr/>
            <p:nvPr/>
          </p:nvGrpSpPr>
          <p:grpSpPr>
            <a:xfrm>
              <a:off x="3580" y="3397"/>
              <a:ext cx="5290" cy="5072"/>
              <a:chOff x="3580" y="3397"/>
              <a:chExt cx="5290" cy="5072"/>
            </a:xfrm>
          </p:grpSpPr>
          <p:sp>
            <p:nvSpPr>
              <p:cNvPr id="3" name="圆角矩形 2"/>
              <p:cNvSpPr/>
              <p:nvPr/>
            </p:nvSpPr>
            <p:spPr>
              <a:xfrm>
                <a:off x="3580" y="3397"/>
                <a:ext cx="5291" cy="5073"/>
              </a:xfrm>
              <a:prstGeom prst="roundRect">
                <a:avLst>
                  <a:gd name="adj" fmla="val 4007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50800" dir="5400000" algn="ctr" rotWithShape="0">
                  <a:srgbClr val="000000">
                    <a:alpha val="15652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/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136" y="4658"/>
                <a:ext cx="4488" cy="22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400" b="1" spc="600" dirty="0">
                    <a:solidFill>
                      <a:srgbClr val="FAB529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Yuanti SC" panose="02010600040101010101" pitchFamily="2" charset="-122"/>
                    <a:ea typeface="Yuanti SC" panose="02010600040101010101" pitchFamily="2" charset="-122"/>
                  </a:rPr>
                  <a:t>数据链接  </a:t>
                </a:r>
                <a:endParaRPr lang="en-US" altLang="zh-CN" sz="4400" b="1" spc="600" dirty="0">
                  <a:solidFill>
                    <a:srgbClr val="FAB52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Yuanti SC" panose="02010600040101010101" pitchFamily="2" charset="-122"/>
                  <a:ea typeface="Yuanti SC" panose="02010600040101010101" pitchFamily="2" charset="-122"/>
                </a:endParaRPr>
              </a:p>
              <a:p>
                <a:r>
                  <a:rPr lang="zh-CN" altLang="en-US" sz="4400" b="1" spc="600" dirty="0">
                    <a:solidFill>
                      <a:srgbClr val="FAB529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Yuanti SC" panose="02010600040101010101" pitchFamily="2" charset="-122"/>
                    <a:ea typeface="Yuanti SC" panose="02010600040101010101" pitchFamily="2" charset="-122"/>
                  </a:rPr>
                  <a:t>真题试做</a:t>
                </a: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8509" y="1761"/>
              <a:ext cx="1134" cy="8466"/>
              <a:chOff x="8509" y="1761"/>
              <a:chExt cx="1134" cy="8466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8828" y="2587"/>
                <a:ext cx="452" cy="7640"/>
              </a:xfrm>
              <a:prstGeom prst="roundRect">
                <a:avLst>
                  <a:gd name="adj" fmla="val 0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" name="三角形 7"/>
              <p:cNvSpPr/>
              <p:nvPr/>
            </p:nvSpPr>
            <p:spPr>
              <a:xfrm>
                <a:off x="8509" y="1761"/>
                <a:ext cx="1135" cy="978"/>
              </a:xfrm>
              <a:prstGeom prst="triangl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sp>
        <p:nvSpPr>
          <p:cNvPr id="2" name="文本框 2">
            <a:hlinkClick r:id="rId3" action="ppaction://hlinksldjump"/>
          </p:cNvPr>
          <p:cNvSpPr txBox="1"/>
          <p:nvPr/>
        </p:nvSpPr>
        <p:spPr>
          <a:xfrm>
            <a:off x="6289040" y="3537585"/>
            <a:ext cx="48190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命题点 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资产阶级革命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573677" y="2145066"/>
            <a:ext cx="4998720" cy="627895"/>
            <a:chOff x="1034884" y="629878"/>
            <a:chExt cx="4190356" cy="627895"/>
          </a:xfrm>
        </p:grpSpPr>
        <p:sp>
          <p:nvSpPr>
            <p:cNvPr id="7" name="圆角矩形 6">
              <a:hlinkClick r:id="rId5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547181" y="664168"/>
              <a:ext cx="2678059" cy="580390"/>
            </a:xfrm>
            <a:prstGeom prst="snip1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zh-CN" altLang="en-US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资产阶级革命</a:t>
              </a: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</a:t>
              </a:r>
              <a:endParaRPr lang="en-US" altLang="zh-CN" sz="2800" b="1" strike="noStrike" noProof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32" name="圆角矩形 31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489585" y="2701290"/>
            <a:ext cx="11059795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2020·河北，16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1640年，英国议会重新召开，议员们不断抨击国王专权。查理一世恼羞成怒，派军队闯入议会，企图逮捕反对他的议员，挑起了内战。1688年，英国发生政变，议会作出决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定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：废黜詹姆士二世，迎请他的女儿玛丽和女婿威廉入主英国，史称“光荣革命”。1689年，议会通过了《权利法案》，确立了议会主权，限制了国王的权力。材料体现的主题是</a:t>
            </a:r>
            <a:r>
              <a:rPr lang="zh-CN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6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7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8364175" y="5044987"/>
            <a:ext cx="61162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 sz="2400" b="1" noProof="1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499483" y="1243764"/>
            <a:ext cx="6901815" cy="850965"/>
            <a:chOff x="2291138" y="2250040"/>
            <a:chExt cx="6062538" cy="729465"/>
          </a:xfrm>
        </p:grpSpPr>
        <p:sp>
          <p:nvSpPr>
            <p:cNvPr id="15" name="圆角矩形 14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16" name="矩形 15"/>
            <p:cNvSpPr/>
            <p:nvPr/>
          </p:nvSpPr>
          <p:spPr>
            <a:xfrm>
              <a:off x="2963824" y="2351286"/>
              <a:ext cx="5389852" cy="538892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数据</a:t>
              </a:r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链接  真题试做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16255" y="5477510"/>
            <a:ext cx="99980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英国议会与王权斗争的起因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英国君主立宪制确立的进程</a:t>
            </a:r>
            <a:endParaRPr lang="en-US" sz="24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英国君主立宪制的世界意义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英国君主立宪制的扩展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879475" y="1664970"/>
            <a:ext cx="10415905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2021·河北，17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这场革命是迄今为止最伟大、最激烈的社会政治革命，符合全欧洲的需要，其效果是废除若干世纪以来统治欧洲和法国的封建制度。它不仅要改变旧政府，而且要废除旧的社会形式。材料应纳入的主题是</a:t>
            </a:r>
            <a:r>
              <a:rPr lang="zh-CN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1441405" y="3460662"/>
            <a:ext cx="61162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 sz="2400" b="1" noProof="1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6780" y="4133215"/>
            <a:ext cx="508000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早期殖民扩张与掠夺　</a:t>
            </a:r>
          </a:p>
          <a:p>
            <a:pPr indent="0">
              <a:lnSpc>
                <a:spcPct val="150000"/>
              </a:lnSpc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资本主义制度初步确立</a:t>
            </a:r>
            <a:endParaRPr lang="en-US" sz="24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资本主义制度的扩展　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pPr indent="0">
              <a:lnSpc>
                <a:spcPct val="150000"/>
              </a:lnSpc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走向和平与发展的世界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6092825" y="2505724"/>
            <a:ext cx="351790" cy="2465241"/>
            <a:chOff x="11056" y="2135"/>
            <a:chExt cx="554" cy="3882"/>
          </a:xfrm>
        </p:grpSpPr>
        <p:grpSp>
          <p:nvGrpSpPr>
            <p:cNvPr id="2" name="组合 1"/>
            <p:cNvGrpSpPr/>
            <p:nvPr/>
          </p:nvGrpSpPr>
          <p:grpSpPr>
            <a:xfrm>
              <a:off x="11056" y="2135"/>
              <a:ext cx="552" cy="2124"/>
              <a:chOff x="6385743" y="2804974"/>
              <a:chExt cx="350520" cy="1297520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6385743" y="2804974"/>
                <a:ext cx="350520" cy="370840"/>
              </a:xfrm>
              <a:prstGeom prst="ellipse">
                <a:avLst/>
              </a:prstGeom>
              <a:solidFill>
                <a:srgbClr val="FAB5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6385743" y="3741814"/>
                <a:ext cx="350520" cy="360680"/>
              </a:xfrm>
              <a:prstGeom prst="ellipse">
                <a:avLst/>
              </a:prstGeom>
              <a:solidFill>
                <a:srgbClr val="FAB5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9" name="椭圆 8"/>
            <p:cNvSpPr/>
            <p:nvPr/>
          </p:nvSpPr>
          <p:spPr>
            <a:xfrm>
              <a:off x="11058" y="5427"/>
              <a:ext cx="552" cy="590"/>
            </a:xfrm>
            <a:prstGeom prst="ellipse">
              <a:avLst/>
            </a:prstGeom>
            <a:solidFill>
              <a:srgbClr val="FAB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179830" y="1118235"/>
            <a:ext cx="3822065" cy="5375910"/>
            <a:chOff x="1858" y="1761"/>
            <a:chExt cx="6019" cy="8466"/>
          </a:xfrm>
        </p:grpSpPr>
        <p:grpSp>
          <p:nvGrpSpPr>
            <p:cNvPr id="12" name="组合 11"/>
            <p:cNvGrpSpPr/>
            <p:nvPr/>
          </p:nvGrpSpPr>
          <p:grpSpPr>
            <a:xfrm>
              <a:off x="1858" y="3397"/>
              <a:ext cx="5290" cy="5072"/>
              <a:chOff x="1858" y="3397"/>
              <a:chExt cx="5290" cy="5072"/>
            </a:xfrm>
          </p:grpSpPr>
          <p:sp>
            <p:nvSpPr>
              <p:cNvPr id="3" name="圆角矩形 2"/>
              <p:cNvSpPr/>
              <p:nvPr/>
            </p:nvSpPr>
            <p:spPr>
              <a:xfrm>
                <a:off x="1858" y="3397"/>
                <a:ext cx="5291" cy="5073"/>
              </a:xfrm>
              <a:prstGeom prst="roundRect">
                <a:avLst>
                  <a:gd name="adj" fmla="val 4007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50800" dir="5400000" algn="ctr" rotWithShape="0">
                  <a:srgbClr val="000000">
                    <a:alpha val="15652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/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2502" y="4658"/>
                <a:ext cx="4488" cy="22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400" b="1" spc="600" dirty="0">
                    <a:solidFill>
                      <a:srgbClr val="FAB529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Yuanti SC" panose="02010600040101010101" pitchFamily="2" charset="-122"/>
                    <a:ea typeface="Yuanti SC" panose="02010600040101010101" pitchFamily="2" charset="-122"/>
                  </a:rPr>
                  <a:t>数据透视  </a:t>
                </a:r>
                <a:endParaRPr lang="en-US" altLang="zh-CN" sz="4400" b="1" spc="600" dirty="0">
                  <a:solidFill>
                    <a:srgbClr val="FAB52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Yuanti SC" panose="02010600040101010101" pitchFamily="2" charset="-122"/>
                  <a:ea typeface="Yuanti SC" panose="02010600040101010101" pitchFamily="2" charset="-122"/>
                </a:endParaRPr>
              </a:p>
              <a:p>
                <a:r>
                  <a:rPr lang="zh-CN" altLang="en-US" sz="4400" b="1" spc="600" dirty="0">
                    <a:solidFill>
                      <a:srgbClr val="FAB529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Yuanti SC" panose="02010600040101010101" pitchFamily="2" charset="-122"/>
                    <a:ea typeface="Yuanti SC" panose="02010600040101010101" pitchFamily="2" charset="-122"/>
                  </a:rPr>
                  <a:t>知识清单</a:t>
                </a: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6743" y="1761"/>
              <a:ext cx="1134" cy="8466"/>
              <a:chOff x="6743" y="1761"/>
              <a:chExt cx="1134" cy="8466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7084" y="2587"/>
                <a:ext cx="452" cy="7640"/>
              </a:xfrm>
              <a:prstGeom prst="roundRect">
                <a:avLst>
                  <a:gd name="adj" fmla="val 0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" name="三角形 7"/>
              <p:cNvSpPr/>
              <p:nvPr/>
            </p:nvSpPr>
            <p:spPr>
              <a:xfrm>
                <a:off x="6743" y="1761"/>
                <a:ext cx="1135" cy="978"/>
              </a:xfrm>
              <a:prstGeom prst="triangl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945380" y="2483486"/>
            <a:ext cx="6828851" cy="2914651"/>
            <a:chOff x="7238" y="4417"/>
            <a:chExt cx="11630" cy="4590"/>
          </a:xfrm>
        </p:grpSpPr>
        <p:grpSp>
          <p:nvGrpSpPr>
            <p:cNvPr id="16" name="组合 15"/>
            <p:cNvGrpSpPr/>
            <p:nvPr/>
          </p:nvGrpSpPr>
          <p:grpSpPr>
            <a:xfrm>
              <a:off x="7238" y="4417"/>
              <a:ext cx="11249" cy="4590"/>
              <a:chOff x="3266299" y="1916206"/>
              <a:chExt cx="7143378" cy="2914848"/>
            </a:xfrm>
          </p:grpSpPr>
          <p:sp>
            <p:nvSpPr>
              <p:cNvPr id="18" name="文本框 2">
                <a:hlinkClick r:id="rId2" action="ppaction://hlinksldjump"/>
              </p:cNvPr>
              <p:cNvSpPr txBox="1"/>
              <p:nvPr/>
            </p:nvSpPr>
            <p:spPr>
              <a:xfrm>
                <a:off x="3270419" y="1916206"/>
                <a:ext cx="7139258" cy="46040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考点 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一</a:t>
                </a:r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英国资产阶级革命、《权利法案》</a:t>
                </a:r>
              </a:p>
            </p:txBody>
          </p:sp>
          <p:sp>
            <p:nvSpPr>
              <p:cNvPr id="23" name="文本框 2">
                <a:hlinkClick r:id="rId3" action="ppaction://hlinksldjump"/>
              </p:cNvPr>
              <p:cNvSpPr txBox="1"/>
              <p:nvPr/>
            </p:nvSpPr>
            <p:spPr>
              <a:xfrm>
                <a:off x="3266299" y="4001053"/>
                <a:ext cx="6968402" cy="83000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lvl="0"/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考点 </a:t>
                </a:r>
                <a:r>
                  <a:rPr lang="zh-CN" altLang="en-US" sz="24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三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</a:t>
                </a:r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法国大革命、《人权宣言》、</a:t>
                </a:r>
              </a:p>
              <a:p>
                <a:pPr lvl="0"/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</a:t>
                </a:r>
                <a:r>
                  <a:rPr lang="en-US" altLang="zh-CN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        </a:t>
                </a:r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拿破仑与《拿破仑法典》</a:t>
                </a:r>
              </a:p>
            </p:txBody>
          </p:sp>
        </p:grpSp>
        <p:sp>
          <p:nvSpPr>
            <p:cNvPr id="6" name="文本框 2">
              <a:hlinkClick r:id="rId4" action="ppaction://hlinksldjump"/>
            </p:cNvPr>
            <p:cNvSpPr txBox="1"/>
            <p:nvPr/>
          </p:nvSpPr>
          <p:spPr>
            <a:xfrm>
              <a:off x="7244" y="5871"/>
              <a:ext cx="11624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考点 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二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美国独立战争、《独立宣言》、</a:t>
              </a:r>
            </a:p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en-US" altLang="zh-CN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        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1787年美国宪法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80539" y="2220670"/>
            <a:ext cx="7945119" cy="614680"/>
            <a:chOff x="1034884" y="673058"/>
            <a:chExt cx="7215305" cy="614680"/>
          </a:xfrm>
        </p:grpSpPr>
        <p:sp>
          <p:nvSpPr>
            <p:cNvPr id="17" name="圆角矩形 6">
              <a:hlinkClick r:id="rId5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642" y="673058"/>
              <a:ext cx="5607547" cy="600075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英国资产阶级革命、《权利法案》</a:t>
              </a: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86393"/>
              <a:ext cx="1511454" cy="60134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考点一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496570" y="3308350"/>
            <a:ext cx="1127569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课标要求</a:t>
            </a:r>
            <a:r>
              <a:rPr 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通过1640年革命和其后的“光荣革命”，初步理解英国君主立宪制确立的历史意义</a:t>
            </a:r>
            <a:r>
              <a:rPr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476906" y="1284741"/>
            <a:ext cx="6901929" cy="850965"/>
            <a:chOff x="2291138" y="2250040"/>
            <a:chExt cx="6062638" cy="729465"/>
          </a:xfrm>
        </p:grpSpPr>
        <p:sp>
          <p:nvSpPr>
            <p:cNvPr id="14" name="圆角矩形 13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0" name="矩形 19"/>
            <p:cNvSpPr/>
            <p:nvPr/>
          </p:nvSpPr>
          <p:spPr>
            <a:xfrm>
              <a:off x="2964093" y="2363056"/>
              <a:ext cx="5389683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数据透视  知识清单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656705" y="2952115"/>
            <a:ext cx="50330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统编教材九上第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17</a:t>
            </a: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课（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P80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~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P83</a:t>
            </a: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sz="2400" b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☜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580390" y="4486275"/>
          <a:ext cx="11179810" cy="20482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5955"/>
                <a:gridCol w="711835"/>
                <a:gridCol w="9812020"/>
              </a:tblGrid>
              <a:tr h="1129030"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议会与王权的斗争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英国法律政治传统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1215年颁布《大宪章》，维护教俗贵族的特权，规定没有经过协商，国王无权征税，逐渐确立了“王权有限”和“王在法下”的基本原则</a:t>
                      </a:r>
                    </a:p>
                    <a:p>
                      <a:pPr indent="0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13世纪末，基本确立议会制度。议会包括由贵族组成的上院和由骑士、平民代表组成的下院，征税权掌握在议会手中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056005" y="1795780"/>
          <a:ext cx="9996170" cy="3840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8555"/>
                <a:gridCol w="1090930"/>
                <a:gridCol w="7766685"/>
              </a:tblGrid>
              <a:tr h="85852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议会与王权的斗争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议会与王权的斗争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17世纪初，英国开始了斯图亚特王朝的统治。国王詹姆士一世推崇“君权神授”理论，渴望王权专断。他不经议会批准，强行征税，使议会与王权处于对立状态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163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革命的发生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背景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查理一世继续推行君主专断政策，无视议会的权力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1628年，议会向国王呈递了一份《权利请愿书》，表达了议会限制王权的意图。查理一世先是假意应允，在得到拨款后却解散了议会，议会和王权的矛盾激化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80,&quot;width&quot;:9369}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10*120"/>
  <p:tag name="TABLE_ENDDRAG_RECT" val="63*201*810*120"/>
  <p:tag name="KSO_WM_UNIT_TABLE_BEAUTIFY" val="smartTable{0d6a8693-d42b-4a61-a003-6601e0b382ed}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5ed2696-230d-4963-b50c-cee5007b2d51}"/>
  <p:tag name="TABLE_ENDDRAG_ORIGIN_RECT" val="863*144"/>
  <p:tag name="TABLE_ENDDRAG_RECT" val="45*356*863*14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5ed2696-230d-4963-b50c-cee5007b2d51}"/>
  <p:tag name="TABLE_ENDDRAG_ORIGIN_RECT" val="819*1034"/>
  <p:tag name="TABLE_ENDDRAG_RECT" val="72*124*819*1034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5ed2696-230d-4963-b50c-cee5007b2d51}"/>
  <p:tag name="TABLE_ENDDRAG_ORIGIN_RECT" val="819*1034"/>
  <p:tag name="TABLE_ENDDRAG_RECT" val="72*124*819*1034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de1e4f8-99ec-430e-a9d5-687919c3f404}"/>
  <p:tag name="TABLE_ENDDRAG_ORIGIN_RECT" val="796*811"/>
  <p:tag name="TABLE_ENDDRAG_RECT" val="80*135*796*81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de1e4f8-99ec-430e-a9d5-687919c3f404}"/>
  <p:tag name="TABLE_ENDDRAG_ORIGIN_RECT" val="796*811"/>
  <p:tag name="TABLE_ENDDRAG_RECT" val="80*135*796*81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731ca0b-0045-430d-a427-d05a6046ee21}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6e0bfe1-3a53-44ab-bf2f-87c127263ede}"/>
  <p:tag name="TABLE_ENDDRAG_ORIGIN_RECT" val="827*1501"/>
  <p:tag name="TABLE_ENDDRAG_RECT" val="56*121*827*150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e034098-2f04-4457-8528-268cdf38234d}"/>
  <p:tag name="TABLE_ENDDRAG_ORIGIN_RECT" val="817*946"/>
  <p:tag name="TABLE_ENDDRAG_RECT" val="53*131*817*946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e034098-2f04-4457-8528-268cdf38234d}"/>
  <p:tag name="TABLE_ENDDRAG_ORIGIN_RECT" val="817*946"/>
  <p:tag name="TABLE_ENDDRAG_RECT" val="53*131*817*946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24f03df-e41b-4de7-9608-fbc09a4165a1}"/>
  <p:tag name="TABLE_ENDDRAG_ORIGIN_RECT" val="855*419"/>
  <p:tag name="TABLE_ENDDRAG_RECT" val="55*121*855*419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8439222-6ab5-486d-941b-5d10f1cda711}"/>
  <p:tag name="TABLE_ENDDRAG_ORIGIN_RECT" val="831*172"/>
  <p:tag name="TABLE_ENDDRAG_RECT" val="53*318*831*172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212fd2b-b0f7-49fe-913f-829cbad2b36c}"/>
  <p:tag name="TABLE_ENDDRAG_ORIGIN_RECT" val="723*216"/>
  <p:tag name="TABLE_ENDDRAG_RECT" val="56*125*723*216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a0a8bc0-7ee4-448e-bed5-5a0ccb047281}"/>
  <p:tag name="TABLE_ENDDRAG_ORIGIN_RECT" val="811*894"/>
  <p:tag name="TABLE_ENDDRAG_RECT" val="66*141*811*894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a0a8bc0-7ee4-448e-bed5-5a0ccb047281}"/>
  <p:tag name="TABLE_ENDDRAG_ORIGIN_RECT" val="811*894"/>
  <p:tag name="TABLE_ENDDRAG_RECT" val="66*141*811*894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b4d3903-39aa-4e2d-936b-ced5efee8da7}"/>
  <p:tag name="TABLE_ENDDRAG_ORIGIN_RECT" val="823*481"/>
  <p:tag name="TABLE_ENDDRAG_RECT" val="62*125*823*48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c1139cc-f795-4f68-b11f-08a545e32bcf}"/>
  <p:tag name="TABLE_ENDDRAG_ORIGIN_RECT" val="843*343"/>
  <p:tag name="TABLE_ENDDRAG_RECT" val="53*213*843*343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23c178b-6340-4127-b748-f4b497a6f360}"/>
  <p:tag name="TABLE_ENDDRAG_ORIGIN_RECT" val="796*564"/>
  <p:tag name="TABLE_ENDDRAG_RECT" val="65*140*796*564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23c178b-6340-4127-b748-f4b497a6f360}"/>
  <p:tag name="TABLE_ENDDRAG_ORIGIN_RECT" val="796*564"/>
  <p:tag name="TABLE_ENDDRAG_RECT" val="65*140*796*564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49e933c-c316-451a-b975-9f02bd2ef30b}"/>
  <p:tag name="TABLE_ENDDRAG_ORIGIN_RECT" val="820*703"/>
  <p:tag name="TABLE_ENDDRAG_RECT" val="53*180*820*703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49e933c-c316-451a-b975-9f02bd2ef30b}"/>
  <p:tag name="TABLE_ENDDRAG_ORIGIN_RECT" val="820*703"/>
  <p:tag name="TABLE_ENDDRAG_RECT" val="53*180*820*703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01697d7-6a07-4914-b4d9-1d076aa13b4c}"/>
  <p:tag name="TABLE_ENDDRAG_ORIGIN_RECT" val="807*792"/>
  <p:tag name="TABLE_ENDDRAG_RECT" val="67*131*807*792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01697d7-6a07-4914-b4d9-1d076aa13b4c}"/>
  <p:tag name="TABLE_ENDDRAG_ORIGIN_RECT" val="807*792"/>
  <p:tag name="TABLE_ENDDRAG_RECT" val="67*131*807*79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1636</Words>
  <Application>WPS 演示</Application>
  <PresentationFormat>自定义</PresentationFormat>
  <Paragraphs>412</Paragraphs>
  <Slides>33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33</vt:i4>
      </vt:variant>
    </vt:vector>
  </HeadingPairs>
  <TitlesOfParts>
    <vt:vector size="38" baseType="lpstr">
      <vt:lpstr>Office 主题​​</vt:lpstr>
      <vt:lpstr>2_自定义设计方案</vt:lpstr>
      <vt:lpstr>1_自定义设计方案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2014</cp:revision>
  <dcterms:created xsi:type="dcterms:W3CDTF">2020-07-19T08:35:00Z</dcterms:created>
  <dcterms:modified xsi:type="dcterms:W3CDTF">2022-02-25T16:28:36Z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CE4189C4DC9C48268151C015EEBC8F8A</vt:lpwstr>
  </property>
  <property fmtid="{D5CDD505-2E9C-101B-9397-08002B2CF9AE}" pid="3" name="KSOProductBuildVer">
    <vt:lpwstr>2052-11.1.0.11045</vt:lpwstr>
  </property>
</Properties>
</file>