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8"/>
  </p:notesMasterIdLst>
  <p:handoutMasterIdLst>
    <p:handoutMasterId r:id="rId99"/>
  </p:handoutMasterIdLst>
  <p:sldIdLst>
    <p:sldId id="257" r:id="rId2"/>
    <p:sldId id="258" r:id="rId3"/>
    <p:sldId id="259" r:id="rId4"/>
    <p:sldId id="289" r:id="rId5"/>
    <p:sldId id="290" r:id="rId6"/>
    <p:sldId id="291" r:id="rId7"/>
    <p:sldId id="412" r:id="rId8"/>
    <p:sldId id="266" r:id="rId9"/>
    <p:sldId id="292" r:id="rId10"/>
    <p:sldId id="260" r:id="rId11"/>
    <p:sldId id="265" r:id="rId12"/>
    <p:sldId id="271" r:id="rId13"/>
    <p:sldId id="279" r:id="rId14"/>
    <p:sldId id="280" r:id="rId15"/>
    <p:sldId id="281" r:id="rId16"/>
    <p:sldId id="282" r:id="rId17"/>
    <p:sldId id="283" r:id="rId18"/>
    <p:sldId id="284" r:id="rId19"/>
    <p:sldId id="285" r:id="rId20"/>
    <p:sldId id="286" r:id="rId21"/>
    <p:sldId id="287" r:id="rId22"/>
    <p:sldId id="288" r:id="rId23"/>
    <p:sldId id="272" r:id="rId24"/>
    <p:sldId id="273" r:id="rId25"/>
    <p:sldId id="339" r:id="rId26"/>
    <p:sldId id="274" r:id="rId27"/>
    <p:sldId id="275" r:id="rId28"/>
    <p:sldId id="276" r:id="rId29"/>
    <p:sldId id="277" r:id="rId30"/>
    <p:sldId id="278" r:id="rId31"/>
    <p:sldId id="293" r:id="rId32"/>
    <p:sldId id="294" r:id="rId33"/>
    <p:sldId id="295" r:id="rId34"/>
    <p:sldId id="296" r:id="rId35"/>
    <p:sldId id="297" r:id="rId36"/>
    <p:sldId id="298" r:id="rId37"/>
    <p:sldId id="340" r:id="rId38"/>
    <p:sldId id="299" r:id="rId39"/>
    <p:sldId id="300" r:id="rId40"/>
    <p:sldId id="301" r:id="rId41"/>
    <p:sldId id="302" r:id="rId42"/>
    <p:sldId id="303" r:id="rId43"/>
    <p:sldId id="304" r:id="rId44"/>
    <p:sldId id="305" r:id="rId45"/>
    <p:sldId id="306" r:id="rId46"/>
    <p:sldId id="307" r:id="rId47"/>
    <p:sldId id="308" r:id="rId48"/>
    <p:sldId id="309" r:id="rId49"/>
    <p:sldId id="310" r:id="rId50"/>
    <p:sldId id="311" r:id="rId51"/>
    <p:sldId id="312" r:id="rId52"/>
    <p:sldId id="313" r:id="rId53"/>
    <p:sldId id="314" r:id="rId54"/>
    <p:sldId id="315" r:id="rId55"/>
    <p:sldId id="341" r:id="rId56"/>
    <p:sldId id="342" r:id="rId57"/>
    <p:sldId id="316" r:id="rId58"/>
    <p:sldId id="317" r:id="rId59"/>
    <p:sldId id="318" r:id="rId60"/>
    <p:sldId id="343" r:id="rId61"/>
    <p:sldId id="319" r:id="rId62"/>
    <p:sldId id="320" r:id="rId63"/>
    <p:sldId id="321" r:id="rId64"/>
    <p:sldId id="344" r:id="rId65"/>
    <p:sldId id="345" r:id="rId66"/>
    <p:sldId id="322" r:id="rId67"/>
    <p:sldId id="323" r:id="rId68"/>
    <p:sldId id="324" r:id="rId69"/>
    <p:sldId id="325" r:id="rId70"/>
    <p:sldId id="326" r:id="rId71"/>
    <p:sldId id="346" r:id="rId72"/>
    <p:sldId id="347" r:id="rId73"/>
    <p:sldId id="348" r:id="rId74"/>
    <p:sldId id="327" r:id="rId75"/>
    <p:sldId id="328" r:id="rId76"/>
    <p:sldId id="329" r:id="rId77"/>
    <p:sldId id="330" r:id="rId78"/>
    <p:sldId id="349" r:id="rId79"/>
    <p:sldId id="331" r:id="rId80"/>
    <p:sldId id="332" r:id="rId81"/>
    <p:sldId id="333" r:id="rId82"/>
    <p:sldId id="334" r:id="rId83"/>
    <p:sldId id="350" r:id="rId84"/>
    <p:sldId id="335" r:id="rId85"/>
    <p:sldId id="336" r:id="rId86"/>
    <p:sldId id="337" r:id="rId87"/>
    <p:sldId id="351" r:id="rId88"/>
    <p:sldId id="338" r:id="rId89"/>
    <p:sldId id="352" r:id="rId90"/>
    <p:sldId id="353" r:id="rId91"/>
    <p:sldId id="354" r:id="rId92"/>
    <p:sldId id="359" r:id="rId93"/>
    <p:sldId id="355" r:id="rId94"/>
    <p:sldId id="356" r:id="rId95"/>
    <p:sldId id="357" r:id="rId96"/>
    <p:sldId id="358" r:id="rId9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000000"/>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34"/>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handoutMaster" Target="handoutMasters/handout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
        <p:nvSpPr>
          <p:cNvPr id="16" name="矩形 15">
            <a:hlinkClick r:id="rId2" action="ppaction://hlinksldjump"/>
          </p:cNvPr>
          <p:cNvSpPr/>
          <p:nvPr/>
        </p:nvSpPr>
        <p:spPr>
          <a:xfrm>
            <a:off x="5493860" y="202588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英国君主立宪制的确立</a:t>
            </a:r>
          </a:p>
        </p:txBody>
      </p:sp>
      <p:sp>
        <p:nvSpPr>
          <p:cNvPr id="17" name="矩形 16">
            <a:hlinkClick r:id="rId2" action="ppaction://hlinksldjump"/>
          </p:cNvPr>
          <p:cNvSpPr/>
          <p:nvPr/>
        </p:nvSpPr>
        <p:spPr>
          <a:xfrm>
            <a:off x="5493860" y="270958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美国共和制的确立</a:t>
            </a:r>
          </a:p>
        </p:txBody>
      </p:sp>
      <p:sp>
        <p:nvSpPr>
          <p:cNvPr id="2" name="矩形 1">
            <a:hlinkClick r:id="rId2" action="ppaction://hlinksldjump"/>
          </p:cNvPr>
          <p:cNvSpPr/>
          <p:nvPr/>
        </p:nvSpPr>
        <p:spPr>
          <a:xfrm>
            <a:off x="5493860" y="339621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法国共和制、德意志帝国君主</a:t>
            </a:r>
          </a:p>
          <a:p>
            <a:r>
              <a:rPr lang="zh-CN" altLang="en-US" sz="2800" dirty="0" smtClean="0">
                <a:solidFill>
                  <a:schemeClr val="tx1">
                    <a:lumMod val="95000"/>
                    <a:lumOff val="5000"/>
                  </a:schemeClr>
                </a:solidFill>
                <a:latin typeface="微软雅黑" panose="020B0503020204020204" charset="-122"/>
                <a:ea typeface="微软雅黑" panose="020B0503020204020204" charset="-122"/>
              </a:rPr>
              <a:t>            立宪制的确立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070600"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英国君主立宪制的确立</a:t>
            </a:r>
          </a:p>
        </p:txBody>
      </p:sp>
      <p:sp>
        <p:nvSpPr>
          <p:cNvPr id="2" name="文本框 1"/>
          <p:cNvSpPr txBox="1"/>
          <p:nvPr/>
        </p:nvSpPr>
        <p:spPr>
          <a:xfrm>
            <a:off x="446405" y="1235710"/>
            <a:ext cx="1095692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一、“王在议会”传统的确立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1.议会的形成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(1)产生:13世纪中期,贵族在同国王的斗争中获胜,成立议会。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(2)形成两院制:14世纪,英国议会逐渐分成上议院(由贵族和教会代表组成)和下议院(由乡绅和市民代表组成)。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(3)性质:封建性质的等级代议机构。</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850265"/>
            <a:ext cx="1105598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2.国王与议会的权力关系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国王仍掌握许多权力,但其必须通过议会规定赋税,制定法律。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英国的等级代表制在制约封建王权、建立资本主义政治制度的斗争中起到了重要作用,成为西方近代议会制度的起源。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二、英国资产阶级革命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(1)经济:17世纪初,英国的资本主义已有较大发展。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(2)政治:斯图亚特王朝实行专制统治,国王与议会之间矛盾日益激化。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(3)阶级:新兴资产阶级和新贵族的形成与强大。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(4)根本原因:斯图亚特王朝的专制统治阻碍了英国资本主义的发展。</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2.过程:1640年,英国资产阶级革命爆发;1649年,国王查理一世被押上断头台;1660年,斯图亚特王朝复辟,直接威胁资产阶级和新贵族的利益;1688年,“光荣革命”以和平、不流血、妥协的方式实现了社会变革。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3.影响:“光荣革命”结束了王权专制的局面,使资产阶级和新贵族掌握了政权,标志着英国资产阶级革命的完成,为英国君主立宪制的确立提供了前提。</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97205" y="572770"/>
            <a:ext cx="1129982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三、君主立宪制的确立</a:t>
            </a:r>
            <a:r>
              <a:rPr lang="en-US" sz="2800">
                <a:solidFill>
                  <a:srgbClr val="FF0000"/>
                </a:solidFill>
                <a:latin typeface="微软雅黑" panose="020B0503020204020204" charset="-122"/>
                <a:ea typeface="微软雅黑" panose="020B0503020204020204" charset="-122"/>
                <a:cs typeface="微软雅黑" panose="020B0503020204020204" charset="-122"/>
              </a:rPr>
              <a:t>[2017海南高考第16题]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1.背景:“光荣革命”后,议会的权力大增,资产阶级和新贵族利用议会通过了一系列旨在限制王权的法案。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2.标志:1689年《权利法案》颁布(明确限制王权,保证了议会在立法和财政等方面的权力,确立了议会高于王权、司法独立于王权的原则)。</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3.进一步限制王权:1701年通过《王位继承法》,规定此后国王不得为天主教徒,也不能与天主教徒结婚。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4.作用:“君权神授”被否定,“议会至上”原则确立,国王逐渐处于“统而不治”的地位。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四、君主立宪制的发展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1.责任内阁制的形成</a:t>
            </a:r>
          </a:p>
        </p:txBody>
      </p:sp>
      <p:graphicFrame>
        <p:nvGraphicFramePr>
          <p:cNvPr id="2" name="表格 1"/>
          <p:cNvGraphicFramePr/>
          <p:nvPr>
            <p:custDataLst>
              <p:tags r:id="rId1"/>
            </p:custDataLst>
          </p:nvPr>
        </p:nvGraphicFramePr>
        <p:xfrm>
          <a:off x="814070" y="2425065"/>
          <a:ext cx="10943590" cy="3859530"/>
        </p:xfrm>
        <a:graphic>
          <a:graphicData uri="http://schemas.openxmlformats.org/drawingml/2006/table">
            <a:tbl>
              <a:tblPr firstRow="1" bandRow="1">
                <a:tableStyleId>{5940675A-B579-460E-94D1-54222C63F5DA}</a:tableStyleId>
              </a:tblPr>
              <a:tblGrid>
                <a:gridCol w="1057910"/>
                <a:gridCol w="9885680"/>
              </a:tblGrid>
              <a:tr h="81851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概念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由内阁总揽行政权力并对议会负责的一种国家政权组织形式。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7157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背景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①“光荣革命”后,国王仍掌握行政大权,资产阶级还没有完全掌握国家政权;②国王有在宫中召集贵族、大臣等开会、商讨国家大事的传统。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6944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形成</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过程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①内阁:国王与贵族、大臣等商讨国家大事的小房间称内阁,18世纪初内阁还不是一个法定组织。②责任制内阁:1721年沃波尔主持内阁会议,责任制内阁开始形成,沃波尔实际上成为第一任首相。</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2676525"/>
          </a:xfrm>
          <a:prstGeom prst="rect">
            <a:avLst/>
          </a:prstGeom>
          <a:noFill/>
          <a:ln w="9525">
            <a:noFill/>
          </a:ln>
        </p:spPr>
        <p:txBody>
          <a:bodyPr wrap="square">
            <a:spAutoFit/>
          </a:bodyPr>
          <a:lstStyle/>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41985" y="539750"/>
          <a:ext cx="11287125" cy="5832475"/>
        </p:xfrm>
        <a:graphic>
          <a:graphicData uri="http://schemas.openxmlformats.org/drawingml/2006/table">
            <a:tbl>
              <a:tblPr firstRow="1" bandRow="1">
                <a:tableStyleId>{5940675A-B579-460E-94D1-54222C63F5DA}</a:tableStyleId>
              </a:tblPr>
              <a:tblGrid>
                <a:gridCol w="1535430"/>
                <a:gridCol w="9751695"/>
              </a:tblGrid>
              <a:tr h="5126990">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国王、</a:t>
                      </a:r>
                    </a:p>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内阁、议会之间的关系</a:t>
                      </a:r>
                      <a:r>
                        <a:rPr lang="en-US" sz="2400" b="0">
                          <a:solidFill>
                            <a:srgbClr val="FF0000"/>
                          </a:solidFill>
                          <a:latin typeface="微软雅黑" panose="020B0503020204020204" charset="-122"/>
                          <a:ea typeface="微软雅黑" panose="020B0503020204020204" charset="-122"/>
                          <a:cs typeface="微软雅黑" panose="020B0503020204020204" charset="-122"/>
                        </a:rPr>
                        <a:t>[2019北京高考第22题]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a:t>
                      </a:r>
                    </a:p>
                    <a:p>
                      <a:pPr indent="0" algn="ctr">
                        <a:buNone/>
                      </a:pP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ctr">
                        <a:buNone/>
                      </a:pP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ctr">
                        <a:buNone/>
                      </a:pP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ctr">
                        <a:buNone/>
                      </a:pP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ctr">
                        <a:buNone/>
                      </a:pP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ctr">
                        <a:buNone/>
                      </a:pP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l">
                        <a:buNone/>
                      </a:pP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l">
                        <a:lnSpc>
                          <a:spcPct val="120000"/>
                        </a:lnSpc>
                        <a:buNone/>
                      </a:pP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p>
                      <a:pPr indent="0" algn="l">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①内阁与国王关系:内阁掌握实权,国王“统而不治”。</a:t>
                      </a:r>
                    </a:p>
                    <a:p>
                      <a:pPr indent="0" algn="l">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②内阁与议会关系:议会可以通过对内阁的不信任案,使内阁倒台,内阁也可以解散下院提前大选。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0548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资产阶级议会政党制度在英国逐渐形成和发展起来。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pic>
        <p:nvPicPr>
          <p:cNvPr id="4" name="图片 3"/>
          <p:cNvPicPr>
            <a:picLocks noChangeAspect="1"/>
          </p:cNvPicPr>
          <p:nvPr/>
        </p:nvPicPr>
        <p:blipFill>
          <a:blip r:embed="rId3"/>
          <a:stretch>
            <a:fillRect/>
          </a:stretch>
        </p:blipFill>
        <p:spPr>
          <a:xfrm>
            <a:off x="4506595" y="838200"/>
            <a:ext cx="3503930" cy="31381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2.代议制的发展——议会改革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(1)1832年议会改革</a:t>
            </a:r>
            <a:r>
              <a:rPr lang="en-US" sz="2800">
                <a:solidFill>
                  <a:srgbClr val="FF0000"/>
                </a:solidFill>
                <a:latin typeface="微软雅黑" panose="020B0503020204020204" charset="-122"/>
                <a:ea typeface="微软雅黑" panose="020B0503020204020204" charset="-122"/>
                <a:cs typeface="微软雅黑" panose="020B0503020204020204" charset="-122"/>
              </a:rPr>
              <a:t>[2017江苏高考第16题]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①原因:工业革命后,工业资产阶级兴起,要求获得更多政治权利;中世纪沿袭下来的选举制度弊端严重,在选区划分和议席分配方面存在失衡现象。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②内容:放宽对选民财产资格的限制;重新分配议席。</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③结果:选举权扩大;工业资产阶级成为主要受益者。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428625"/>
            <a:ext cx="1105598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A.积极性:工业资产阶级获得更多参政权,推动了资本主义的进一步发展。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B.局限性:工人、贫民、妇女的政治权利仍受限制。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(2)1867年议会改革:选民人数再次增加,小资产阶级和上层工人获得选举权,但下层工人和农业工人仍未获得选举权。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(3)1884年议会改革:部分农业工人获得了选举权,城市和农村地区的选举资格基本统一。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(4)普选权的确立:1969年颁布的法案规定,凡年满18周岁的公民,不论男女,都可以参加下院选举。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0565" y="1541780"/>
            <a:ext cx="11031220" cy="1567180"/>
          </a:xfrm>
          <a:ln>
            <a:noFill/>
          </a:ln>
        </p:spPr>
        <p:txBody>
          <a:bodyPr wrap="square"/>
          <a:lstStyle/>
          <a:p>
            <a:r>
              <a:rPr lang="zh-CN" altLang="en-US" sz="5330" b="1" dirty="0" smtClean="0">
                <a:sym typeface="+mn-ea"/>
              </a:rPr>
              <a:t>第十六单元  欧美代议制的确立</a:t>
            </a:r>
            <a:br>
              <a:rPr lang="zh-CN" altLang="en-US" sz="5330" b="1" dirty="0" smtClean="0">
                <a:sym typeface="+mn-ea"/>
              </a:rPr>
            </a:br>
            <a:r>
              <a:rPr lang="zh-CN" altLang="en-US" sz="5330" b="1" dirty="0" smtClean="0">
                <a:sym typeface="+mn-ea"/>
              </a:rPr>
              <a:t>  与发展</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9735" y="361950"/>
            <a:ext cx="1105598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3.议会中的“第三院”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19世纪70年代以后,内阁权力不断膨胀。内阁几乎垄断了全部的立法提案权,并且一部分立法权也直接转入内阁手中,内阁还逐渐掌控了议会的财政权。内阁成为英国议会中的“第三院”,凌驾于议会之上。</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4.英国代议制发展的特点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(1)从代议制的内容来看,其特点是国王逐渐“统而不治”,责任内阁制逐步完善,选举权的主体范围逐渐扩大,内阁权力越来越大。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(2)从代议制发展的方式来看,其特点是渐进的温和的变革、民众斗争和政府妥协相结合、尊重传统和遵循惯例等。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461645"/>
            <a:ext cx="1105598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概念解读 </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  代议制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1.含义:又称议会制,指公民通过选举代表组成代表机关,间接参政议政,讨论决定国家大事,行使国家权力的一种民主制度和组织形式。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2.本质:资产阶级通过议会的设置把立法权掌握在自己手中,以限制君主或总统等对行政权力的滥用,并通过立法保护其利益。</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3.特点:(1)议会为核心,间接民主;(2)分权制衡;(3)两党(或多党)政治;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(4)两院制。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4.作用:(1)否定了封建君主专制,从法律上保障了资产阶级革命和改革的成果;(2)有利于促进资本主义的发展;(3)推动了世界民主化进程。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396938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五、英国君主立宪制的特点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1.国王统而不治(君主作为国家元首,是最高权力的象征)。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2.议会权力至上(实行代议制,议会掌握立法权,是权力中心)。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3.内阁为核心,掌握行政大权,还间接控制立法权。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4.是君主制、贵族制、民主制的混合体。</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396938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六、英国君主立宪制的影响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1.政治:结束了英国的君主专制制度,稳定了社会秩序,缓和了社会矛盾。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2.经济:为工业革命的开展创造了良好的政治环境。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3.思想文化:保证了英国民主、自由思想的顺利发展,使法制思想成为一项基本国策;推动了英国文化的繁荣。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4.世界:为其他国家提供了一种资产阶级政治体制发展的模式。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17世纪至18世纪英国的时代特征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1.政治方面:资产阶级革命推翻了封建君主专制统治,君主立宪制确立并发展。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2.经济方面:17世纪初,开始向印度和北美进行殖民扩张,并在18世纪中叶首先开始工业革命,生产组织形式从手工工场转变为工厂。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3.思想方面:霍布斯、洛克的早期启蒙思想;亚当·斯密的经济自由主义思想。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4.科技方面:牛顿力学体系建立。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42480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美国共和制的确立</a:t>
            </a:r>
          </a:p>
        </p:txBody>
      </p:sp>
      <p:sp>
        <p:nvSpPr>
          <p:cNvPr id="100" name="文本框 99"/>
          <p:cNvSpPr txBox="1"/>
          <p:nvPr/>
        </p:nvSpPr>
        <p:spPr>
          <a:xfrm>
            <a:off x="553085" y="1171575"/>
            <a:ext cx="11200765" cy="526224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一、美国独立战争</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(1)英国的殖民统治严重阻碍了北美资本主义经济的发展。</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(2)美利坚民族开始形成,民族意识逐渐觉醒,启蒙思想的传播使英属北美殖民地民主、民族意识日趋增强。</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2.过程</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(1)1775年,北美独立战争开始。</a:t>
            </a:r>
          </a:p>
          <a:p>
            <a:pPr indent="0">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332295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(2)1776年,大陆会议发表《独立宣言》,阐述了天赋人权、人民主权等思想,宣告了美国的诞生。</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(3)1781年,美国打败英国军队。1783年,英国承认美国独立。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3.影响:美国独立战争是一场民族独立运动,也是一场资产阶级革命,它促进了欧洲国家资产阶级革命的发展,为拉丁美洲独立战争提供了先例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二、共和制的确立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(1)政治前提:北美殖民地摆脱英国殖民统治,美利坚合众国诞生。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(2)邦联困境:松散的邦联制难以稳定统治秩序、保障国家利益和主权。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(3)民众要求:建立强有力的中央政府。</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(4)理论基础:法国启蒙思想家孟德斯鸠的分权理论。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(5)华盛顿、麦迪逊、汉密尔顿等人的努力。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474980"/>
            <a:ext cx="1105598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2.标志:1787年宪法的颁布。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(1)颁布目的:改松散的邦联体制为强有力的联邦体制,建立一个强有力的中央政府,保卫独立战争的成果。</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联邦制的弊端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1.联邦和地方分权,造成联邦与各州之间既争夺权力又相互推诿,各州各自为政,降低了行政效率。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2.联邦制的运作与资产阶级的利益密切相关,资产阶级内部各利益集团之间的关系影响着联邦作用的发挥。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31165" y="283845"/>
            <a:ext cx="1105598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(2)体现的原则和内容</a:t>
            </a:r>
          </a:p>
        </p:txBody>
      </p:sp>
      <p:graphicFrame>
        <p:nvGraphicFramePr>
          <p:cNvPr id="2" name="表格 1"/>
          <p:cNvGraphicFramePr/>
          <p:nvPr>
            <p:custDataLst>
              <p:tags r:id="rId1"/>
            </p:custDataLst>
          </p:nvPr>
        </p:nvGraphicFramePr>
        <p:xfrm>
          <a:off x="636905" y="1188720"/>
          <a:ext cx="11252200" cy="5136515"/>
        </p:xfrm>
        <a:graphic>
          <a:graphicData uri="http://schemas.openxmlformats.org/drawingml/2006/table">
            <a:tbl>
              <a:tblPr firstRow="1" bandRow="1">
                <a:tableStyleId>{5940675A-B579-460E-94D1-54222C63F5DA}</a:tableStyleId>
              </a:tblPr>
              <a:tblGrid>
                <a:gridCol w="998855"/>
                <a:gridCol w="5219065"/>
                <a:gridCol w="5034280"/>
              </a:tblGrid>
              <a:tr h="54610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原则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1709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联邦制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①联邦权力高于各州权力。联邦政府拥有政治、经济、军事和外交大权。②各州在不违背宪法的前提下有一定的自治权。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中央集权和地方分权相结合,有利于美国资本主义的发展。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8338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三权</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分立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①国会掌握立法权。②总统是国家元首、政府首脑和军队总司令,掌握行政大权。③最高法院掌握司法权。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三者独立平等,互相制约,以防止专制的出现。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8994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民主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总统和议员都由民选产生。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人民选举代表,行使管理国家的权力。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英国君主立宪制的确立</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美国共和制的确立</a:t>
            </a:r>
          </a:p>
        </p:txBody>
      </p:sp>
      <p:sp>
        <p:nvSpPr>
          <p:cNvPr id="2" name="矩形 1">
            <a:hlinkClick r:id="rId2" action="ppaction://hlinksldjump"/>
          </p:cNvPr>
          <p:cNvSpPr/>
          <p:nvPr/>
        </p:nvSpPr>
        <p:spPr>
          <a:xfrm>
            <a:off x="689450" y="337652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法国共和制、德意志帝国君主立宪制的确立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373380"/>
            <a:ext cx="11055985" cy="138366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图解历史</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认识国会、总统和最高法院的制衡关系</a:t>
            </a:r>
            <a:r>
              <a:rPr lang="en-US" sz="2800">
                <a:solidFill>
                  <a:srgbClr val="FF0000"/>
                </a:solidFill>
                <a:latin typeface="微软雅黑" panose="020B0503020204020204" charset="-122"/>
                <a:ea typeface="微软雅黑" panose="020B0503020204020204" charset="-122"/>
                <a:cs typeface="微软雅黑" panose="020B0503020204020204" charset="-122"/>
              </a:rPr>
              <a:t>[2017全国卷Ⅱ第34题]</a:t>
            </a:r>
          </a:p>
        </p:txBody>
      </p:sp>
      <p:pic>
        <p:nvPicPr>
          <p:cNvPr id="2" name="图片 1"/>
          <p:cNvPicPr>
            <a:picLocks noChangeAspect="1"/>
          </p:cNvPicPr>
          <p:nvPr/>
        </p:nvPicPr>
        <p:blipFill>
          <a:blip r:embed="rId2"/>
          <a:stretch>
            <a:fillRect/>
          </a:stretch>
        </p:blipFill>
        <p:spPr>
          <a:xfrm>
            <a:off x="1784350" y="1845945"/>
            <a:ext cx="7871460" cy="43459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8940" y="95250"/>
            <a:ext cx="11055985" cy="138366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图解历史</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美国民主政体下分权与制衡的表现</a:t>
            </a:r>
            <a:r>
              <a:rPr lang="en-US" sz="2800">
                <a:solidFill>
                  <a:srgbClr val="FF0000"/>
                </a:solidFill>
                <a:latin typeface="微软雅黑" panose="020B0503020204020204" charset="-122"/>
                <a:ea typeface="微软雅黑" panose="020B0503020204020204" charset="-122"/>
                <a:cs typeface="微软雅黑" panose="020B0503020204020204" charset="-122"/>
              </a:rPr>
              <a:t>[2020全国卷Ⅲ第33题]</a:t>
            </a:r>
          </a:p>
        </p:txBody>
      </p:sp>
      <p:pic>
        <p:nvPicPr>
          <p:cNvPr id="2" name="图片 1"/>
          <p:cNvPicPr>
            <a:picLocks noChangeAspect="1"/>
          </p:cNvPicPr>
          <p:nvPr/>
        </p:nvPicPr>
        <p:blipFill>
          <a:blip r:embed="rId2"/>
          <a:stretch>
            <a:fillRect/>
          </a:stretch>
        </p:blipFill>
        <p:spPr>
          <a:xfrm>
            <a:off x="2268855" y="1478915"/>
            <a:ext cx="7077075" cy="50196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75615" y="262255"/>
            <a:ext cx="1105598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3.对1787年宪法的评价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(1)进步性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①世界上第一部比较完整的资产阶级宪法,奠定了美国政治制度的法律基础。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②避免了绝对权力的出现,在一定程度上保护了资产阶级民主。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③一定程度上缓和了大州和小州、南方和北方的矛盾,为美国的长期稳定和发展打下了坚实的基础。</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(2)局限性</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①允许奴隶制度存在,为美国内战的爆发埋下了祸根。</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②存在严重的种族歧视、性别歧视,印第安人、黑人奴隶、妇女的权利受到限制。</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474980"/>
            <a:ext cx="1105598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1787年宪法的发展和完善</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从1791年至今,美国通过了多条宪法修正案,现今美国宪法包括1787年宪法和多条宪法修正案。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宪法修正案承认人民的基本权利不受侵犯,规定民众享有信仰、言论、集会和结社自由;规定凡是没有明确授予中央的权力,或没有禁止各州行使的权力都由各州或人民掌握;规定任何一州“都不得制定或实施限制合众国公民的特权或豁免权的任何法律”;黑人、妇女及印第安人的权利陆续得到承认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三、共和制的发展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1.两党制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(1)形成:19世纪20年代末至30年代初,是美国两党制形成的重要时期;至19世纪50年代中期,民主党与共和党两大政党的对峙格局最终形成。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(2)特点:两党对垒,交替执政。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(3)评价:两党制下的两党本质上都是资产阶级政党;两党控制国会,左右着总统选举和地方选举。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2.美国内战</a:t>
            </a:r>
            <a:r>
              <a:rPr lang="en-US" sz="2800">
                <a:solidFill>
                  <a:srgbClr val="FF0000"/>
                </a:solidFill>
                <a:latin typeface="微软雅黑" panose="020B0503020204020204" charset="-122"/>
                <a:ea typeface="微软雅黑" panose="020B0503020204020204" charset="-122"/>
                <a:cs typeface="微软雅黑" panose="020B0503020204020204" charset="-122"/>
              </a:rPr>
              <a:t>[新教材知识]</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(1)原因:南北双方在关税、西部领土建州等问题上矛盾重重,在奴隶制的存废问题上斗争尤其尖锐。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(2)过程:1861年,美国内战爆发。林肯政府先后颁布《宅地法》《解放黑人奴隶宣言》,最终击败南方分裂势力。1865年,内战结束。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(3)评价:联邦政府的胜利维护了国家统一,基本解决了农民的土地问题,随后又在法律上承认了黑人的公民权利,为此后美国的发展和迅速崛起奠定了基础,但黑人仍备受歧视。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862820" cy="67762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法国共和制、德意志帝国君主立宪制的确立</a:t>
            </a:r>
          </a:p>
        </p:txBody>
      </p:sp>
      <p:sp>
        <p:nvSpPr>
          <p:cNvPr id="100" name="文本框 99"/>
          <p:cNvSpPr txBox="1"/>
          <p:nvPr/>
        </p:nvSpPr>
        <p:spPr>
          <a:xfrm>
            <a:off x="334645" y="809625"/>
            <a:ext cx="11522710" cy="5908040"/>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一、法国共和制的确立</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1.法国大革命</a:t>
            </a:r>
            <a:r>
              <a:rPr sz="2800" b="0">
                <a:solidFill>
                  <a:srgbClr val="FF0000"/>
                </a:solidFill>
                <a:latin typeface="微软雅黑" panose="020B0503020204020204" charset="-122"/>
                <a:ea typeface="微软雅黑" panose="020B0503020204020204" charset="-122"/>
                <a:cs typeface="微软雅黑" panose="020B0503020204020204" charset="-122"/>
              </a:rPr>
              <a:t>[2019全国卷Ⅱ第34题]</a:t>
            </a:r>
            <a:endParaRPr sz="2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(1)背景:18世纪,法国专制制度严重阻碍资本主义发展,资产阶级力量日益壮大,迫切要求摆脱封建专制统治和等级制度的束缚;启蒙思想对民众产生了深刻影响。</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(2)过程</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①1789年7月14日,法国爆发大革命。资产阶级控制的制宪议会掌握了政权,8月颁布了《人权宣言》,明确提出了人权、自由、平等、法治、人民主权和保护私有财产等原则。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1650" y="151765"/>
            <a:ext cx="1144460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②1791年,议会颁布宪法,确立了新制度的基本框架。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③1792年,法国废除君主制,成立法兰西第一共和国。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④1793年,雅各宾派上台,实行恐怖政策,造成内部分裂。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⑤1794年,热月政变,雅各宾派统治被推翻,法国资产阶级革命高潮结束。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⑥1799年,拿破仑发动军事政变,建立军事独裁统治;1804年,法兰西第一帝国建立,颁布《拿破仑法典》。拿破仑率军入侵部分欧洲国家,引起了欧洲人民的反抗。</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⑦1815年,在欧洲各国的联合进攻下,拿破仑帝国覆灭。</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(3)影响:法国大革命沉重打击了欧洲其他国家的封建制度,革命的原则随着拿破仑的军队传播到欧洲各地。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8465" y="151765"/>
            <a:ext cx="11466830"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2.艰难的共和之路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①外部环境:法国大革命的爆发,引起欧洲封建君主们的仇恨和恐慌,他们组织反法联盟干涉法国革命。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②专制传统:法国是典型的君主专制国家,封建势力强大,专制主义的观念根深蒂固。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③阶级关系:法国国内阶级关系错综复杂。法国的资产阶级分为大资产阶级和自由派贵族、工商业资产阶级、小资产阶级等派别,各派在利益上不完全相同,因此在共和制和君主制之间摇摆不定,导致力量分散。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④经济水平:大革命时法国处于工场手工业时期,资本主义发展相对缓慢。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英国君主立宪制的确立</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美国共和制的确立</a:t>
            </a:r>
          </a:p>
        </p:txBody>
      </p:sp>
      <p:sp>
        <p:nvSpPr>
          <p:cNvPr id="2" name="矩形 1">
            <a:hlinkClick r:id="rId2" action="ppaction://hlinksldjump"/>
          </p:cNvPr>
          <p:cNvSpPr/>
          <p:nvPr/>
        </p:nvSpPr>
        <p:spPr>
          <a:xfrm>
            <a:off x="689450" y="340490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欧美代议制的发展与完善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历程:1791年君主立宪派统治,君主立宪制→1792年法兰西第一共和国,民主共和制→1804年法兰西第一帝国,资产阶级帝制→1815年波旁王朝复辟,君主立宪制→1830年七月王朝,君主立宪制→1848年法兰西第二共和国,总统制共和制→1852年法兰西第二帝国,资产阶级帝制→1870年法兰西第三共和国,议会制共和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(3)实质:复辟与反复辟、民主与专制、共和制与君主制、议会民主制与军事独裁的斗争。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3.共和政体的确立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①法国君主制和共和制的交替出现,造成政局长期动荡。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②工业革命在法国开展,工业资产阶级力量壮大。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③1870年法兰西第三共和国建立。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(2)标志——1875年法兰西第三共和国宪法的颁布。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16890"/>
            <a:ext cx="1105598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(3)法兰西第三共和国宪法的内容</a:t>
            </a:r>
          </a:p>
        </p:txBody>
      </p:sp>
      <p:graphicFrame>
        <p:nvGraphicFramePr>
          <p:cNvPr id="2" name="表格 1"/>
          <p:cNvGraphicFramePr/>
          <p:nvPr>
            <p:custDataLst>
              <p:tags r:id="rId1"/>
            </p:custDataLst>
          </p:nvPr>
        </p:nvGraphicFramePr>
        <p:xfrm>
          <a:off x="650240" y="1408430"/>
          <a:ext cx="11118215" cy="5006975"/>
        </p:xfrm>
        <a:graphic>
          <a:graphicData uri="http://schemas.openxmlformats.org/drawingml/2006/table">
            <a:tbl>
              <a:tblPr firstRow="1" bandRow="1">
                <a:tableStyleId>{5940675A-B579-460E-94D1-54222C63F5DA}</a:tableStyleId>
              </a:tblPr>
              <a:tblGrid>
                <a:gridCol w="795655"/>
                <a:gridCol w="4218940"/>
                <a:gridCol w="6103620"/>
              </a:tblGrid>
              <a:tr h="76454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产生方式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权力职责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1483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议会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众议院议员由成年男子直接选出;参议院议员由间接选举产生。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掌握立法权,参议院有权否决众议院的决议案。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2760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总统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由参议院和众议院联席会议选出,任期七年,可连选连任。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①掌握行政大权,是国家元首和军队最高统帅,有权任命高级官员。②经众议院同意有权任命内阁,经参议院同意有权解散众议院。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(4)特点:总统执掌行政权,但权力受议会限制;法国是议会制共和制国家,议会掌握立法权。</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在立宪议会中,保皇派力图在法国建立总统制政体,民主派希望建立议会制政体。结果经过斗争,建立了半总统半议会的体制。形式上为总统制,实质上为议会制;宪法赋予总统很大的权力,但总统的实际权力十分有限,权力中心落在了议会。法国在政治实践中发展成为议会制民主共和制国家。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(5)意义:资产阶级共和政体的确立为法国资本主义的进一步发展奠定了基础。</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4.法国共和制确立的特点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(1)过程的曲折性:革命频发,政权更迭频繁,政局动荡。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(2)时间的长期性:从1789—1875年近一个世纪的斗争。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(3)环境的复杂性:国内外矛盾交织在一起,如反法同盟、普法战争等。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(4)反复中前进,螺旋式上升。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474980"/>
            <a:ext cx="1105598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二、德意志帝国君主立宪制的确立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1.德意志帝国的成立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①德意志资本主义经济迅猛发展,已从落后的农业国发展成为工业国。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②国家的分裂状况已成为德意志资本主义经济进一步发展的严重障碍。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③德意志民族意识的觉醒。</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④民主主义潮流的影响。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⑤普鲁士是德意志的一个重要邦国,其经济、军事实力强大,有完成统一的能力。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97840" y="227965"/>
            <a:ext cx="1133284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(2)过程:1864年普鲁士联合奥地利对丹麦的战争;1866年普鲁士对奥地利的战争;1870年普鲁士对法国的战争;1871年,德意志帝国成立。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①统一使四分五裂的德意志民族团结起来,促进了整个德国经济社会的发展,加快了德国走向发达资本主义国家的步伐。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②大大削弱了法国在欧洲的影响力和俄国对中西欧的威胁,进一步使奥地利退出了欧洲争霸的舞台,改变了欧洲的传统格局,对以后欧洲历史的进程产生了重大影响。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③统一后的德意志帝国继承了普鲁士的军国主义传统,保留了大量封建残余,这对20世纪的世界产生了重大影响,给人类带来了深重灾难。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7045" y="228600"/>
            <a:ext cx="1105598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2.1871年德意志帝国宪法的颁布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(1)君主立宪制政体</a:t>
            </a:r>
          </a:p>
        </p:txBody>
      </p:sp>
      <p:graphicFrame>
        <p:nvGraphicFramePr>
          <p:cNvPr id="2" name="表格 1"/>
          <p:cNvGraphicFramePr/>
          <p:nvPr>
            <p:custDataLst>
              <p:tags r:id="rId1"/>
            </p:custDataLst>
          </p:nvPr>
        </p:nvGraphicFramePr>
        <p:xfrm>
          <a:off x="475615" y="1645285"/>
          <a:ext cx="11135995" cy="4542155"/>
        </p:xfrm>
        <a:graphic>
          <a:graphicData uri="http://schemas.openxmlformats.org/drawingml/2006/table">
            <a:tbl>
              <a:tblPr firstRow="1" bandRow="1">
                <a:tableStyleId>{5940675A-B579-460E-94D1-54222C63F5DA}</a:tableStyleId>
              </a:tblPr>
              <a:tblGrid>
                <a:gridCol w="848995"/>
                <a:gridCol w="3893185"/>
                <a:gridCol w="6393815"/>
              </a:tblGrid>
              <a:tr h="60515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产生方式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权力职责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7990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皇帝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世袭。</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掌握国家大权,是国家元首和军队统帅,有权任免官员、召集和解散议会及决定对外政策等。</a:t>
                      </a:r>
                      <a:r>
                        <a:rPr lang="en-US" sz="2400" b="0">
                          <a:solidFill>
                            <a:srgbClr val="FF0000"/>
                          </a:solidFill>
                          <a:latin typeface="微软雅黑" panose="020B0503020204020204" charset="-122"/>
                          <a:ea typeface="微软雅黑" panose="020B0503020204020204" charset="-122"/>
                          <a:cs typeface="微软雅黑" panose="020B0503020204020204" charset="-122"/>
                        </a:rPr>
                        <a:t>[2020全国卷Ⅱ第34题]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0581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宰相</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由皇帝任命。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主持内阁工作,只对皇帝负责。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5128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议会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联邦议会由各邦代表组成;帝国议会由成年男子选举产生。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立法机构,帝国议会通过的法案要得到联邦议会和皇帝的批准才能生效。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(2)联邦制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①帝国政府掌握军事、外交等大权,各邦保留了一些自治权。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②普鲁士在帝国中占有统治地位,它的国王和宰相,同时又是帝国的皇帝和宰相。</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(3)性质:带有大量封建残余的资本主义性质的宪法。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进步性:在形式上确立了德意志帝国的君主立宪政体,使德意志帝国的资本主义工业迅速发展,并很快跻身世界强国之列;具有民主选举的基础,有利于政治民主化的发展,有利于工人合法斗争;对其他国家宪法的制定产生较大影响,如《大日本帝国宪法》和中国清末的《钦定宪法大纲》。</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②局限性:民主立宪是虚,君主专制是实,德意志帝国的君主立宪制带有浓厚的专制色彩,是一种不彻底和不完善的代议制。</a:t>
            </a:r>
            <a:r>
              <a:rPr lang="en-US" sz="2800">
                <a:solidFill>
                  <a:srgbClr val="FF0000"/>
                </a:solidFill>
                <a:latin typeface="微软雅黑" panose="020B0503020204020204" charset="-122"/>
                <a:ea typeface="微软雅黑" panose="020B0503020204020204" charset="-122"/>
                <a:cs typeface="微软雅黑" panose="020B0503020204020204" charset="-122"/>
              </a:rPr>
              <a:t>[2020海南高考第15题]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605790" y="2837180"/>
            <a:ext cx="1094105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运用唯物史观、时空观念、历史解释解读欧美代议制的</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确立与发展</a:t>
            </a:r>
          </a:p>
        </p:txBody>
      </p:sp>
      <p:sp>
        <p:nvSpPr>
          <p:cNvPr id="4" name="矩形 3">
            <a:hlinkClick r:id="rId2" action="ppaction://hlinksldjump"/>
          </p:cNvPr>
          <p:cNvSpPr/>
          <p:nvPr/>
        </p:nvSpPr>
        <p:spPr>
          <a:xfrm>
            <a:off x="605790" y="3885565"/>
            <a:ext cx="1124077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运用唯物史观、历史解释、时空观念解读西方代议制民</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主的困境</a:t>
            </a:r>
          </a:p>
        </p:txBody>
      </p:sp>
      <p:sp>
        <p:nvSpPr>
          <p:cNvPr id="6" name="文本框 5"/>
          <p:cNvSpPr txBox="1"/>
          <p:nvPr/>
        </p:nvSpPr>
        <p:spPr>
          <a:xfrm>
            <a:off x="4044950" y="2002155"/>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矩形 4">
            <a:hlinkClick r:id="rId2" action="ppaction://hlinksldjump"/>
          </p:cNvPr>
          <p:cNvSpPr/>
          <p:nvPr/>
        </p:nvSpPr>
        <p:spPr>
          <a:xfrm>
            <a:off x="605790" y="4768215"/>
            <a:ext cx="1124077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运用历史解释、时空观念解读西方代议制对近代中国的影响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德意志民主“脆弱”的原因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1.历史原因:德意志统一是通过自上而下的王朝战争实现的;容克贵族在德意志统一过程中起了重要作用;普鲁士邦国在统一过程中处于领导地位,帝国建成后继承了普鲁士的军国主义传统。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2.现实原因:资产阶级的懦弱(资本主义起步晚,发展不充分);新兴资产阶级需要一个强有力的政府帮助他们在国际市场中同其他国家竞争。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3.德意志君主立宪制的特点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(1)行政权与立法权没有真正分离。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(2)议会中,联邦议会权力大,帝国议会权力小。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(3)带有浓厚的专制主义和军国主义色彩。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4185" y="117475"/>
            <a:ext cx="11055985" cy="73723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归纳总结</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比较法认识英、美、法、德代议制的特点</a:t>
            </a:r>
          </a:p>
        </p:txBody>
      </p:sp>
      <p:graphicFrame>
        <p:nvGraphicFramePr>
          <p:cNvPr id="2" name="表格 1"/>
          <p:cNvGraphicFramePr/>
          <p:nvPr>
            <p:custDataLst>
              <p:tags r:id="rId1"/>
            </p:custDataLst>
          </p:nvPr>
        </p:nvGraphicFramePr>
        <p:xfrm>
          <a:off x="602615" y="854710"/>
          <a:ext cx="11142980" cy="5880735"/>
        </p:xfrm>
        <a:graphic>
          <a:graphicData uri="http://schemas.openxmlformats.org/drawingml/2006/table">
            <a:tbl>
              <a:tblPr firstRow="1" bandRow="1">
                <a:tableStyleId>{5940675A-B579-460E-94D1-54222C63F5DA}</a:tableStyleId>
              </a:tblPr>
              <a:tblGrid>
                <a:gridCol w="1713865"/>
                <a:gridCol w="2420620"/>
                <a:gridCol w="2514600"/>
                <a:gridCol w="2341245"/>
                <a:gridCol w="2152650"/>
              </a:tblGrid>
              <a:tr h="49212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 </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英国君主立宪制</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美国总统制共和制</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法国议会制共和制</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德意志君主立宪制</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2418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国家元首</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国王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总统</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总统</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皇帝</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8323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元首产生方式</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世袭</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选举</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选举</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世袭</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0739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元首任期</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终身制</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任期制(任期四年,一般不超过两届)</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任期制(任期七年,可连选连任)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终身制</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2227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元首实权</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无</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925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政府首脑</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首相</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总统</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总理</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宰相</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402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行政权</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首相</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总统</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总统与总理</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皇帝与宰相</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01675">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政府首脑与议(国)会的关系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首相与内阁对议会负责</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总统与国会相互制约</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总理对议会负责</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宰相由皇帝任命,只对皇帝负责</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6545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立法权</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议会</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国会</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议会</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议会</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1437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确立标志</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1689年《权利法案》</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1787年宪法</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1875年法兰西第三共和国宪法</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1871年德意志帝国宪法</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674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特点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君主虚位,议会至上</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三权分立,相互制衡</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议会共和,相互制衡</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军事封建,皇帝权重</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46405" y="151765"/>
            <a:ext cx="11400155"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代议制在日本、俄国的扩展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1.代议制在日本的扩展——1889年《大日本帝国宪法》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(1)确立:1889年《大日本帝国宪法》(以1850年的普鲁士宪法为蓝本)颁布,规定日本实行君主立宪制。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①积极性:在法律上承认人民享有选举权等一些基本权利;使日本在上层建筑领域迈进资产阶级代议制的门槛,基本完成了从封建主义向资本主义的过渡。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②局限性:具有浓厚的封建性和军国主义色彩,缺乏比较健全的民主宪法精神。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2.代议制在俄国的扩展——1861年改革推动政治缓慢变革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(1)内容:废除农奴制,全面建立近代司法体系,实施了有利于政治民主化和法制化、经济工业化、军事近代化、思想近代化、教育近代化的一系列改革。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(2)影响:推动俄国由封建君主制向资产阶级君主制转变;加快了俄国资本主义发展的步伐;保留了大量的封建农奴制残余和军国主义,阻碍了工业革命的进行,导致俄国相对落后。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6" name="矩形 15">
            <a:hlinkClick r:id="rId2" action="ppaction://hlinksldjump"/>
          </p:cNvPr>
          <p:cNvSpPr/>
          <p:nvPr/>
        </p:nvSpPr>
        <p:spPr>
          <a:xfrm>
            <a:off x="5348445" y="217955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英国君主立宪制的确立</a:t>
            </a:r>
          </a:p>
        </p:txBody>
      </p:sp>
      <p:sp>
        <p:nvSpPr>
          <p:cNvPr id="17" name="矩形 16">
            <a:hlinkClick r:id="rId2" action="ppaction://hlinksldjump"/>
          </p:cNvPr>
          <p:cNvSpPr/>
          <p:nvPr/>
        </p:nvSpPr>
        <p:spPr>
          <a:xfrm>
            <a:off x="5348445" y="290262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美国共和制的确立</a:t>
            </a:r>
          </a:p>
        </p:txBody>
      </p:sp>
      <p:sp>
        <p:nvSpPr>
          <p:cNvPr id="2" name="矩形 1">
            <a:hlinkClick r:id="rId2" action="ppaction://hlinksldjump"/>
          </p:cNvPr>
          <p:cNvSpPr/>
          <p:nvPr/>
        </p:nvSpPr>
        <p:spPr>
          <a:xfrm>
            <a:off x="5348445" y="362525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欧美代议制的发展与完善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367780" cy="69677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英国君主立宪制的确立</a:t>
            </a:r>
          </a:p>
        </p:txBody>
      </p:sp>
      <p:sp>
        <p:nvSpPr>
          <p:cNvPr id="2" name="文本框 1"/>
          <p:cNvSpPr txBox="1"/>
          <p:nvPr/>
        </p:nvSpPr>
        <p:spPr>
          <a:xfrm>
            <a:off x="431165" y="1026795"/>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主要从英国国情和社会发展的角度考查英国君主立宪制确立的背景、过程,内阁与国王之间权力分配关系的演变,从群众斗争、经济发展等方面考查英国民主政治发展的原因等,题型以选择题为主,非选择题也有涉及。</a:t>
            </a:r>
          </a:p>
        </p:txBody>
      </p:sp>
      <p:graphicFrame>
        <p:nvGraphicFramePr>
          <p:cNvPr id="3" name="表格 2"/>
          <p:cNvGraphicFramePr/>
          <p:nvPr>
            <p:custDataLst>
              <p:tags r:id="rId1"/>
            </p:custDataLst>
          </p:nvPr>
        </p:nvGraphicFramePr>
        <p:xfrm>
          <a:off x="719455" y="3844925"/>
          <a:ext cx="9895840" cy="2468245"/>
        </p:xfrm>
        <a:graphic>
          <a:graphicData uri="http://schemas.openxmlformats.org/drawingml/2006/table">
            <a:tbl>
              <a:tblPr firstRow="1" bandRow="1">
                <a:tableStyleId>{5940675A-B579-460E-94D1-54222C63F5DA}</a:tableStyleId>
              </a:tblPr>
              <a:tblGrid>
                <a:gridCol w="3990975"/>
                <a:gridCol w="5904865"/>
              </a:tblGrid>
              <a:tr h="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02485">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1.英国君主立宪制下政府与国王的权力关系</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2.英国君主立宪制的发展</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3.英国民主制度的发展完善</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1.英国政治妥协的特征与意义</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2.英国责任内阁制、政党政治的发展过程</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3.英国议会改革与民主制度的建设过程</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en-US" sz="2800">
                <a:solidFill>
                  <a:srgbClr val="000000"/>
                </a:solidFill>
                <a:latin typeface="微软雅黑" panose="020B0503020204020204" charset="-122"/>
                <a:ea typeface="微软雅黑" panose="020B0503020204020204" charset="-122"/>
                <a:cs typeface="微软雅黑" panose="020B0503020204020204" charset="-122"/>
              </a:rPr>
              <a:t> [2019天津高考,5,4分]“光荣革命”后直到1832年议会改革前,在英国的一些选区,地方权贵通过人为操作确定议员,议会席位可以买卖,贿选行为屡见不鲜。这说明英国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A.最高权力归属仍未解决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B.普选权的推行弊端众多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C.专制独裁有了新的土壤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D.民主制度建设尚需完善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594995"/>
            <a:ext cx="1105598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以英国议会制度的弊端为切入点,考查英国民主制度的发展完善。通过题干中“地方权贵通过人为操作确定议员,议会席位可以买卖,贿选行为屡见不鲜”可知,英国的议会制度存在弊端,民主制度建设需要进一步完善,故选D项。通过所学知识可知,“光荣革命”后,《权利法案》确立了议会的权力,A项说法错误;根据所学知识可知,当时英国并未实现普选,排除B项;C项史实错误。</a:t>
            </a:r>
          </a:p>
        </p:txBody>
      </p:sp>
      <p:sp>
        <p:nvSpPr>
          <p:cNvPr id="2" name="文本框 1"/>
          <p:cNvSpPr txBox="1"/>
          <p:nvPr/>
        </p:nvSpPr>
        <p:spPr>
          <a:xfrm>
            <a:off x="645795" y="4634230"/>
            <a:ext cx="1105598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en-US" sz="2800">
                <a:solidFill>
                  <a:srgbClr val="FF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权利法案》的颁布使英国的君主立宪制初步确立,在实践中,英国君主立宪制经历了一个长期发展完善的过程。《权利法案》颁布后,英国又通过制定《王位继承法》、议会改革等措施进一步限制王权、扩大选举权,使资产阶级民主政治得到完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7" name="矩形 6">
            <a:hlinkClick r:id="rId2" action="ppaction://hlinksldjump"/>
          </p:cNvPr>
          <p:cNvSpPr/>
          <p:nvPr/>
        </p:nvSpPr>
        <p:spPr>
          <a:xfrm>
            <a:off x="794225" y="294472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典范与局限:早期欧美代议制的确立与发展</a:t>
            </a:r>
          </a:p>
        </p:txBody>
      </p:sp>
      <p:sp>
        <p:nvSpPr>
          <p:cNvPr id="8" name="矩形 7">
            <a:hlinkClick r:id="rId2" action="ppaction://hlinksldjump"/>
          </p:cNvPr>
          <p:cNvSpPr/>
          <p:nvPr/>
        </p:nvSpPr>
        <p:spPr>
          <a:xfrm>
            <a:off x="794225" y="361509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革命与妥协:中西方民主制度的类似基因</a:t>
            </a:r>
          </a:p>
        </p:txBody>
      </p:sp>
      <p:sp>
        <p:nvSpPr>
          <p:cNvPr id="9" name="文本框 8"/>
          <p:cNvSpPr txBox="1"/>
          <p:nvPr/>
        </p:nvSpPr>
        <p:spPr>
          <a:xfrm>
            <a:off x="3989705" y="213423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25907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美国共和制的确立</a:t>
            </a:r>
          </a:p>
        </p:txBody>
      </p:sp>
      <p:sp>
        <p:nvSpPr>
          <p:cNvPr id="2" name="文本框 1"/>
          <p:cNvSpPr txBox="1"/>
          <p:nvPr/>
        </p:nvSpPr>
        <p:spPr>
          <a:xfrm>
            <a:off x="431165" y="1026795"/>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美国共和制的确立是常规考点,高考通常从美国1787年宪法制定的背景切入,考查美国实行联邦制的必要性、美国总统制共和制的权力运作模式、对美国1787年宪法的评价等。题型以选择题为主,非选择题在地方卷中也有涉及。</a:t>
            </a:r>
          </a:p>
        </p:txBody>
      </p:sp>
      <p:graphicFrame>
        <p:nvGraphicFramePr>
          <p:cNvPr id="3" name="表格 2"/>
          <p:cNvGraphicFramePr/>
          <p:nvPr>
            <p:custDataLst>
              <p:tags r:id="rId1"/>
            </p:custDataLst>
          </p:nvPr>
        </p:nvGraphicFramePr>
        <p:xfrm>
          <a:off x="886460" y="3843020"/>
          <a:ext cx="9895840" cy="2371725"/>
        </p:xfrm>
        <a:graphic>
          <a:graphicData uri="http://schemas.openxmlformats.org/drawingml/2006/table">
            <a:tbl>
              <a:tblPr firstRow="1" bandRow="1">
                <a:tableStyleId>{5940675A-B579-460E-94D1-54222C63F5DA}</a:tableStyleId>
              </a:tblPr>
              <a:tblGrid>
                <a:gridCol w="3990975"/>
                <a:gridCol w="5904865"/>
              </a:tblGrid>
              <a:tr h="42354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48180">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1.1787年宪法体现的原则</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2.美国联邦政体的运作模式</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3.美国1787年宪法的缺陷</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1.1787年宪法制定的背景及对其评价</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2.美国实行联邦制的必要性</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3.美国联邦政体的发展</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339725"/>
            <a:ext cx="1105598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2 </a:t>
            </a:r>
            <a:r>
              <a:rPr lang="en-US" sz="2800">
                <a:solidFill>
                  <a:srgbClr val="000000"/>
                </a:solidFill>
                <a:latin typeface="微软雅黑" panose="020B0503020204020204" charset="-122"/>
                <a:ea typeface="微软雅黑" panose="020B0503020204020204" charset="-122"/>
                <a:cs typeface="微软雅黑" panose="020B0503020204020204" charset="-122"/>
              </a:rPr>
              <a:t>[2020全国卷Ⅲ,33,4分]美国建国初期,制宪会议的参加者麦迪逊认为,新宪法授予联邦政府的权力很少,并有明确的规定;各州所保留的权力很多,却没有明确规定。在第一届国会上,麦迪逊提出宪法修正案:除了明确授予中央政府的权力以外,其余的权力由各州自行保留。这一主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A.赋予各州主权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B.恢复邦联制度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C.体现了分权与制衡原则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D.旨在扩大联邦政府权力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606425"/>
            <a:ext cx="1105598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考查美国1787年宪法的相关知识。麦迪逊这一主张既规定了中央政府的权力,又明确了州政府的权限,这体现了分权与制衡的原则,故C项正确。A项由材料推不出来,排除。1787年宪法通过后,美国实行联邦制,并没有恢复邦联制,排除B项。材料信息“除了明确授予中央政府的权力以外,其余的权力由各州自行保留”说明在扩大联邦政府权力的同时,还规定了地方的权力界限,反映了中央与地方分权而治,D项不符合材料主旨,排除。</a:t>
            </a:r>
          </a:p>
        </p:txBody>
      </p:sp>
      <p:sp>
        <p:nvSpPr>
          <p:cNvPr id="2" name="文本框 1"/>
          <p:cNvSpPr txBox="1"/>
          <p:nvPr/>
        </p:nvSpPr>
        <p:spPr>
          <a:xfrm>
            <a:off x="565785" y="5266690"/>
            <a:ext cx="1105598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41960" y="572770"/>
            <a:ext cx="1118933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美国1787年宪法是各方力量妥协的产物,它是如何体现各方力量的妥协的?一是国家权力分配的妥协:三权分立。二是中央和地方权力分配的妥协:联邦政府权力大大加强,但各州仍保持一定的独立性。三是大州和小州的妥协:参议员每州两名,众议员按照各州人口比例选出。四是南方和北方的妥协:美国没有废除南方奴隶制度,把5个黑人折合为3个白人计算南方的人口总数。五是民众和上层的妥协:参议员是由各州议会选出的,代表的是上层的利益, 众议员是由各州选民选出的,代表大众利益。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50176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欧美代议制的发展与完善</a:t>
            </a:r>
          </a:p>
        </p:txBody>
      </p:sp>
      <p:sp>
        <p:nvSpPr>
          <p:cNvPr id="2" name="文本框 1"/>
          <p:cNvSpPr txBox="1"/>
          <p:nvPr/>
        </p:nvSpPr>
        <p:spPr>
          <a:xfrm>
            <a:off x="431165" y="1026795"/>
            <a:ext cx="1143317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本知识点中法国议会制民主共和制和德意志帝国君主立宪制是考查重点。从考查方式看,主要从政治现象、史家评论等切入考查法国政体的变化、共和制确立的艰辛、共和制的特点,德意志帝国君主立宪制的特点及其成因、影响等,题型以选择题为主,非选择题也偶有涉及,突出考查考生运用唯物史观解决问题的能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675640" y="1356995"/>
          <a:ext cx="9895840" cy="2559685"/>
        </p:xfrm>
        <a:graphic>
          <a:graphicData uri="http://schemas.openxmlformats.org/drawingml/2006/table">
            <a:tbl>
              <a:tblPr firstRow="1" bandRow="1">
                <a:tableStyleId>{5940675A-B579-460E-94D1-54222C63F5DA}</a:tableStyleId>
              </a:tblPr>
              <a:tblGrid>
                <a:gridCol w="5567045"/>
                <a:gridCol w="4328795"/>
              </a:tblGrid>
              <a:tr h="45720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02485">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1.法国大革命的特征及影响</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2.法国共和政体的发展</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3.德意志君主立宪制的特征</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4.启蒙思想对欧美代议制的影响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1.欧美代议制产生的特殊社会环境</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2.欧美代议制体现的“制约与平衡”</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3</a:t>
            </a:r>
            <a:r>
              <a:rPr lang="en-US" sz="2800">
                <a:solidFill>
                  <a:srgbClr val="000000"/>
                </a:solidFill>
                <a:latin typeface="微软雅黑" panose="020B0503020204020204" charset="-122"/>
                <a:ea typeface="微软雅黑" panose="020B0503020204020204" charset="-122"/>
                <a:cs typeface="微软雅黑" panose="020B0503020204020204" charset="-122"/>
              </a:rPr>
              <a:t> [2019全国卷Ⅱ,34,4分]法国史学家索布尔认为,从某种角度而言,法国大革命大大超过了以往的历次革命,包括英国革命和美国革命。可以用来说明这一观点的是,在启蒙思想的指导下,法国大革命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A.创建了民主共和政体</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B.以暴力为革命主要方式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C.根除了专制复辟危险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D.以社会平等为首要目标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法国史学家索布尔的观点切入,考查法国大革命的特征。法国大革命深受启蒙思想的影响,极力宣扬人民主权、自由平等,尤其是雅各宾派执政期间大力倡导平等观念,这是英国革命和美国革命等不可比拟的,故D项正确。材料强调法国大革命与英、美革命的不同点,美国和法国都通过暴力革命建立了民主共和政体,A、B两项不符合题意。C项“根除了”表述绝对,且法国大革命后多次出现封建王朝的复辟,排除。</a:t>
            </a:r>
          </a:p>
        </p:txBody>
      </p:sp>
      <p:sp>
        <p:nvSpPr>
          <p:cNvPr id="2" name="文本框 1"/>
          <p:cNvSpPr txBox="1"/>
          <p:nvPr/>
        </p:nvSpPr>
        <p:spPr>
          <a:xfrm>
            <a:off x="732790" y="4955540"/>
            <a:ext cx="1105598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628015"/>
            <a:ext cx="1105598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欧美各国资产阶级代议制产生的时间和条件不同,由于国情差异,代议制呈现的特点各异,但其核心思想是一致的,即资产阶级通过议会把国家的立法权掌握在自己手中,并以此限制和制约君主或者总统的行政权,从而保证资产阶级的利益。就法国而言,君主制与共和制的斗争实质上是资产阶级内部不同派别的斗争,而不是资产阶级的反封建斗争。所以要明白,法国大革命后,资产阶级已经取得了胜利,法国确立共和制的过程实质上是工业资产阶级逐渐掌握国家政权的过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4 </a:t>
            </a:r>
            <a:r>
              <a:rPr lang="en-US" sz="2800">
                <a:solidFill>
                  <a:srgbClr val="000000"/>
                </a:solidFill>
                <a:latin typeface="微软雅黑" panose="020B0503020204020204" charset="-122"/>
                <a:ea typeface="微软雅黑" panose="020B0503020204020204" charset="-122"/>
                <a:cs typeface="微软雅黑" panose="020B0503020204020204" charset="-122"/>
              </a:rPr>
              <a:t>[2020全国卷Ⅱ,34,4分]19世纪末,德皇威廉一世去世,威廉二世继任,支持俾斯麦的政党联盟在帝国议会选举中失败,与威廉二世意见相左的俾斯麦辞职。这一系列事件表明德国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A.议会加强对政府的监督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B.皇帝个人权力强大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C.对外政策发生根本变化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D.分权制衡体制成熟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462" name="表头1.jpg" descr="id:2147495579;FounderCES"/>
          <p:cNvPicPr>
            <a:picLocks noChangeAspect="1"/>
          </p:cNvPicPr>
          <p:nvPr/>
        </p:nvPicPr>
        <p:blipFill>
          <a:blip r:embed="rId3"/>
          <a:stretch>
            <a:fillRect/>
          </a:stretch>
        </p:blipFill>
        <p:spPr>
          <a:xfrm>
            <a:off x="436880" y="916305"/>
            <a:ext cx="11439525" cy="453390"/>
          </a:xfrm>
          <a:prstGeom prst="rect">
            <a:avLst/>
          </a:prstGeom>
        </p:spPr>
      </p:pic>
      <p:graphicFrame>
        <p:nvGraphicFramePr>
          <p:cNvPr id="3" name="表格 2"/>
          <p:cNvGraphicFramePr/>
          <p:nvPr>
            <p:custDataLst>
              <p:tags r:id="rId1"/>
            </p:custDataLst>
          </p:nvPr>
        </p:nvGraphicFramePr>
        <p:xfrm>
          <a:off x="437197" y="1377315"/>
          <a:ext cx="11426825" cy="5245481"/>
        </p:xfrm>
        <a:graphic>
          <a:graphicData uri="http://schemas.openxmlformats.org/drawingml/2006/table">
            <a:tbl>
              <a:tblPr firstRow="1" bandRow="1">
                <a:tableStyleId>{5940675A-B579-460E-94D1-54222C63F5DA}</a:tableStyleId>
              </a:tblPr>
              <a:tblGrid>
                <a:gridCol w="2849245"/>
                <a:gridCol w="2189480"/>
                <a:gridCol w="2456815"/>
                <a:gridCol w="2393315"/>
                <a:gridCol w="1537970"/>
              </a:tblGrid>
              <a:tr h="535940">
                <a:tc rowSpan="3">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1.了解《权利法案》制定和责任内阁制形成的史实,理解英国资产阶级君主立宪制的特点及演变过程</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nSpc>
                          <a:spcPct val="110000"/>
                        </a:lnSpc>
                        <a:buNone/>
                      </a:pP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英国君主立宪制的确立</a:t>
                      </a:r>
                    </a:p>
                    <a:p>
                      <a:pPr indent="0">
                        <a:lnSpc>
                          <a:spcPct val="11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英国君主立宪制下政府与国王的权力关系</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2017江苏高考,T16</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639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英国君主立宪制的发展</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2016全国卷Ⅰ,T33</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5433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英国民主制度的发展完善</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2019天津高考,T5</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17830">
                <a:tc rowSpan="3">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2.说出美国1787年宪法的主要内容和联邦制的权力结构,比较美国总统制与英国君主立宪制的异同</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nSpc>
                          <a:spcPct val="110000"/>
                        </a:lnSpc>
                        <a:buNone/>
                      </a:pP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10000"/>
                        </a:lnSpc>
                        <a:buNone/>
                      </a:pP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美国共和制的确立</a:t>
                      </a:r>
                    </a:p>
                    <a:p>
                      <a:pPr indent="0">
                        <a:lnSpc>
                          <a:spcPct val="11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1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1787年宪法体现的原则</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2020全国卷Ⅲ,T33</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3594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美国联邦政体的运作模式</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2018海南高考,T18</a:t>
                      </a:r>
                    </a:p>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2017全国卷Ⅱ,T34</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3594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美国1787年宪法的缺陷</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2020江苏高考,T15</a:t>
                      </a:r>
                    </a:p>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2019海南高考,T16</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91795">
                <a:tc rowSpan="4">
                  <a:txBody>
                    <a:bodyPr/>
                    <a:lstStyle/>
                    <a:p>
                      <a:pPr indent="0">
                        <a:lnSpc>
                          <a:spcPct val="110000"/>
                        </a:lnSpc>
                        <a:buNone/>
                      </a:pP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3.知道法兰西第三共和国宪法和德意志帝国宪法的主要内容,比较德意志帝国君主立宪制与法国共和制的异同;分析资产阶级代议制在西方政治发展中的作用</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法国共和制、德意志帝国君主立宪制的确立</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法国大革命的特征及影响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2019全国卷Ⅱ,T34</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3594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法国共和政体的发展</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2016全国卷Ⅲ,T35</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3594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德意志君主立宪制的特征</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2020海南高考,T15</a:t>
                      </a:r>
                    </a:p>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2020全国卷Ⅱ,T34</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7188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启蒙思想对欧美代议制的影响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2016全国卷Ⅰ,T41</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唯物史观</a:t>
                      </a:r>
                    </a:p>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史料实证</a:t>
                      </a:r>
                    </a:p>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694690"/>
            <a:ext cx="1105598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考查德国民主政治的相关知识。德意志帝国宪法确立的君主立宪政体保留了浓厚的专制残余,君主是实,立宪为虚。再根据材料可知,俾斯麦因与新皇帝意见不同而被迫辞职,这说明德国的权力中心在皇帝,故B项正确。帝国议会权力很小,受到联邦议会和皇帝的限制,对政府几乎没有任何监督权,故A项错误。材料没有提及德国的对外政策,故C项错误。此时德国的专制主义色彩浓厚,谈不上分权制衡体制的成熟,故D项错误。</a:t>
            </a:r>
          </a:p>
        </p:txBody>
      </p:sp>
      <p:sp>
        <p:nvSpPr>
          <p:cNvPr id="2" name="文本框 1"/>
          <p:cNvSpPr txBox="1"/>
          <p:nvPr/>
        </p:nvSpPr>
        <p:spPr>
          <a:xfrm>
            <a:off x="662940" y="5266690"/>
            <a:ext cx="1105598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ox(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322410" y="1821815"/>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运用唯物史观、时空观念、历史</a:t>
            </a:r>
          </a:p>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解释解读欧美代议制的确立与发展</a:t>
            </a:r>
          </a:p>
        </p:txBody>
      </p:sp>
      <p:sp>
        <p:nvSpPr>
          <p:cNvPr id="5" name="矩形 4">
            <a:hlinkClick r:id="rId2" action="ppaction://hlinksldjump"/>
          </p:cNvPr>
          <p:cNvSpPr/>
          <p:nvPr/>
        </p:nvSpPr>
        <p:spPr>
          <a:xfrm>
            <a:off x="5322410" y="2882900"/>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运用唯物史观、历史解释、时空观</a:t>
            </a:r>
          </a:p>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念解读西方代议制民主的困境</a:t>
            </a:r>
          </a:p>
        </p:txBody>
      </p:sp>
      <p:sp>
        <p:nvSpPr>
          <p:cNvPr id="8" name="文本框 7"/>
          <p:cNvSpPr txBox="1"/>
          <p:nvPr/>
        </p:nvSpPr>
        <p:spPr>
          <a:xfrm>
            <a:off x="7014845" y="808990"/>
            <a:ext cx="2828290" cy="565150"/>
          </a:xfrm>
          <a:prstGeom prst="rect">
            <a:avLst/>
          </a:prstGeom>
          <a:noFill/>
        </p:spPr>
        <p:txBody>
          <a:bodyPr wrap="non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5322410" y="3933190"/>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运用历史解释、时空观念解读西方</a:t>
            </a:r>
          </a:p>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代议制对近代中国的影响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10" name="文本框 9"/>
          <p:cNvSpPr txBox="1"/>
          <p:nvPr/>
        </p:nvSpPr>
        <p:spPr>
          <a:xfrm>
            <a:off x="6858000" y="1104900"/>
            <a:ext cx="2828290" cy="607695"/>
          </a:xfrm>
          <a:prstGeom prst="rect">
            <a:avLst/>
          </a:prstGeom>
          <a:noFill/>
        </p:spPr>
        <p:txBody>
          <a:bodyPr wrap="non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356700" y="2214880"/>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典范与局限:早期欧美代议制的</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确立与发展</a:t>
            </a:r>
          </a:p>
        </p:txBody>
      </p:sp>
      <p:sp>
        <p:nvSpPr>
          <p:cNvPr id="12" name="矩形 11">
            <a:hlinkClick r:id="rId2" action="ppaction://hlinksldjump"/>
          </p:cNvPr>
          <p:cNvSpPr/>
          <p:nvPr/>
        </p:nvSpPr>
        <p:spPr>
          <a:xfrm>
            <a:off x="5356700" y="3427730"/>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革命与妥协:中西方民主制度的</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类似基因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245725" cy="1278615"/>
          </a:xfrm>
        </p:spPr>
        <p:txBody>
          <a:bodyPr wrap="square"/>
          <a:lstStyle/>
          <a:p>
            <a:r>
              <a:rPr lang="zh-CN" sz="3600" dirty="0">
                <a:solidFill>
                  <a:schemeClr val="bg1"/>
                </a:solidFill>
                <a:latin typeface="微软雅黑" panose="020B0503020204020204" charset="-122"/>
                <a:ea typeface="微软雅黑" panose="020B0503020204020204" charset="-122"/>
                <a:sym typeface="+mn-ea"/>
              </a:rPr>
              <a:t>素养</a:t>
            </a:r>
            <a:r>
              <a:rPr lang="en-US" altLang="zh-CN" sz="3600" dirty="0">
                <a:solidFill>
                  <a:schemeClr val="bg1"/>
                </a:solidFill>
                <a:latin typeface="微软雅黑" panose="020B0503020204020204" charset="-122"/>
                <a:ea typeface="微软雅黑" panose="020B0503020204020204" charset="-122"/>
                <a:sym typeface="+mn-ea"/>
              </a:rPr>
              <a:t>1</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运用唯物史观、时空观念、历史解释解读欧美</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代议制的确立与发展</a:t>
            </a:r>
          </a:p>
        </p:txBody>
      </p:sp>
      <p:sp>
        <p:nvSpPr>
          <p:cNvPr id="100" name="文本框 99"/>
          <p:cNvSpPr txBox="1"/>
          <p:nvPr/>
        </p:nvSpPr>
        <p:spPr>
          <a:xfrm>
            <a:off x="450215" y="1478280"/>
            <a:ext cx="1141412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中世纪晚期,随着生产力的发展,在封建社会内部出现了资本主义生产关系的萌芽,然而在现实生活中,各国资本主义的发展受到了不同程度的阻碍。新兴资产阶级掀起了文艺复兴、宗教改革及启蒙运动,把人们的思想从教会和封建制度的束缚中解放出来,并构建了资产阶级理性王国,这些成为推动欧美资产阶级革命或改革的思想因素。同时随着资本主义生产关系的发展,资产阶级日益发展壮大,要求获得政治权利,从而成为代议制确立的重要推动力量。由此可知,近代欧美代议制的确立和发展是资本主义经济产生和发展的必然结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3390" y="474980"/>
            <a:ext cx="1137729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近代欧美代议制是对古代民主政治的继承和发展。不同于古代的直接民主,近代西方实行代议制民主(间接民主),代表民意的议会行使立法权,制约政府的行政权,司法权相对独立。在这种制度下,资产阶级掌握了实际权力,实行了一系列有利于资本主义社会发展的政策,推动了社会发展和进步。随着工业革命的推进、社会生产力的飞速发展,资产阶级和无产阶级之间的矛盾日益突出,工人阶级力量增强,工人运动兴起和发展,这迫使资产阶级进一步完善代议制。他们借鉴社会主义思想,对资本主义制度进行调整和改革,给予工人阶级更多的政治权利,缓和社会矛盾,进一步推动了资本主义社会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纵观欧美代议制的确立和发展,资本主义经济基础的形成和演变决定着资本主义政治制度的建立和发展,社会结构、思想文化、意识形态的变化无不影响着欧美代议制的具体运作。欧美代议制作为历史演变的重要产物,是近现代社会的重要文明成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7530" y="226060"/>
            <a:ext cx="11421745" cy="655447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en-US" sz="2800">
                <a:solidFill>
                  <a:srgbClr val="000000"/>
                </a:solidFill>
                <a:latin typeface="微软雅黑" panose="020B0503020204020204" charset="-122"/>
                <a:ea typeface="微软雅黑" panose="020B0503020204020204" charset="-122"/>
                <a:cs typeface="微软雅黑" panose="020B0503020204020204" charset="-122"/>
              </a:rPr>
              <a:t>  从英国历史的发展轨迹看,1832年改革法第一次对英国议会选举制度进行了重大调整,标志着英国从贵族寡头制度向西方民主制度的转变,奠定了一个“现代工业国家扼守渐进和非暴力的道路”的基础。但1832年10月的《贫民卫报》则指出:提出改革法案的人,不是想推翻,甚至也不是为了改造贵族制度,而是为了从中等阶级那儿获得一支准贵族增援军队以巩固自己的地位。对此解读正确的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A.英国的议会制度是高度民主的制度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B.英国议会实质上被少数大贵族控制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C.英国中产阶级和工人阶级获得选举权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D.遏制民主的举措却促进了民主发展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31165" y="236855"/>
            <a:ext cx="1140015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本题考查英国1832年议会改革。据材料可知,提出1832年议会改革法案的人并不想改造贵族制度,而是为了获得工业资产阶级(中等阶级)对贵族制度的支持,以遏制民主的发展。但从英国历史的发展进程来</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看，</a:t>
            </a:r>
            <a:r>
              <a:rPr lang="en-US" sz="2800">
                <a:solidFill>
                  <a:srgbClr val="000000"/>
                </a:solidFill>
                <a:latin typeface="微软雅黑" panose="020B0503020204020204" charset="-122"/>
                <a:ea typeface="微软雅黑" panose="020B0503020204020204" charset="-122"/>
                <a:cs typeface="微软雅黑" panose="020B0503020204020204" charset="-122"/>
              </a:rPr>
              <a:t>1832年的改革法推动英国从贵族寡头制度向西方民主制度转变。这说明遏制民主的举措反而促进了民主发展,故D项正确。1832年议会改革时,英国尚未形成高度民主的制度,故A项错误。1832年议会改革推动了英国由贵族寡头制度向西方民主制度转变,英国议会并非始终被少数大贵族控制,B项史实错误。1832年议会改革使工业资产阶级获得了选举权,并不是工人阶级,所以C项错误。 </a:t>
            </a:r>
          </a:p>
        </p:txBody>
      </p:sp>
      <p:sp>
        <p:nvSpPr>
          <p:cNvPr id="2" name="文本框 1"/>
          <p:cNvSpPr txBox="1"/>
          <p:nvPr/>
        </p:nvSpPr>
        <p:spPr>
          <a:xfrm>
            <a:off x="427990" y="6010275"/>
            <a:ext cx="1105598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D</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1021060" cy="1279245"/>
          </a:xfrm>
        </p:spPr>
        <p:txBody>
          <a:bodyPr wrap="square"/>
          <a:lstStyle/>
          <a:p>
            <a:r>
              <a:rPr lang="zh-CN" sz="3600" dirty="0">
                <a:solidFill>
                  <a:schemeClr val="bg1"/>
                </a:solidFill>
                <a:latin typeface="微软雅黑" panose="020B0503020204020204" charset="-122"/>
                <a:ea typeface="微软雅黑" panose="020B0503020204020204" charset="-122"/>
                <a:sym typeface="+mn-ea"/>
              </a:rPr>
              <a:t>素养</a:t>
            </a:r>
            <a:r>
              <a:rPr lang="en-US" altLang="zh-CN" sz="3600" dirty="0">
                <a:solidFill>
                  <a:schemeClr val="bg1"/>
                </a:solidFill>
                <a:latin typeface="微软雅黑" panose="020B0503020204020204" charset="-122"/>
                <a:ea typeface="微软雅黑" panose="020B0503020204020204" charset="-122"/>
                <a:sym typeface="+mn-ea"/>
              </a:rPr>
              <a:t>2</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用唯物史观、历史解释、时空观念解读西方代议制</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民主的困境       </a:t>
            </a:r>
          </a:p>
        </p:txBody>
      </p:sp>
      <p:sp>
        <p:nvSpPr>
          <p:cNvPr id="100" name="文本框 99"/>
          <p:cNvSpPr txBox="1"/>
          <p:nvPr/>
        </p:nvSpPr>
        <p:spPr>
          <a:xfrm>
            <a:off x="450215" y="1478280"/>
            <a:ext cx="1141412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西方的代议制源于13世纪的英国议会,在近代资产阶级推翻封建君主专制统治的过程中形成并不断发展、完善。它的典型特征是分权制衡,立法权属于议会,由有选举权的公民选举产生,代表民众行使国家权力。行政权属于政府,由政治精英们代表国家行使权力。在资本主义制度确立的初期,政府充当“守夜人”的角色,权力中心在议会,行政权从属于立法权,议会的各项职能获得了充分的发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26680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随着工业革命的推进,19世纪后半期出现了政府行政职能增强的趋向。19世纪末20世纪初,主要资本主义国家逐渐完成了由自由资本主义向垄断资本主义的过渡。随着社会经济和政治结构的变化,代议制面临着各方面的挑战:1929—1933年的资本主义世界经济危机的打击、世界法西斯势力的巨大威胁等。随着市场机制的失灵,资本主义国家普遍强化了政府管理公共事务的职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3" name="图片 2"/>
          <p:cNvPicPr>
            <a:picLocks noChangeAspect="1"/>
          </p:cNvPicPr>
          <p:nvPr/>
        </p:nvPicPr>
        <p:blipFill>
          <a:blip r:embed="rId2"/>
          <a:stretch>
            <a:fillRect/>
          </a:stretch>
        </p:blipFill>
        <p:spPr>
          <a:xfrm>
            <a:off x="440690" y="1115060"/>
            <a:ext cx="11620500" cy="52482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二战后,这一趋势更加明显。在政府权力不断扩张的情况下,不断出现政府追逐自身利益或受到利益集团操纵,以个别团体的利益代替公共利益的现象,这本身就是对民主的一种背离。扩大民众的政治参与会出现决策的效率和专业性问题,强化政府职能又会出现公平问题。如何兼顾公平与效率,仍是西方代议制民主自身难以摆脱的困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68325" y="650240"/>
            <a:ext cx="1105598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2</a:t>
            </a:r>
            <a:r>
              <a:rPr lang="en-US" sz="2800">
                <a:solidFill>
                  <a:srgbClr val="000000"/>
                </a:solidFill>
                <a:latin typeface="微软雅黑" panose="020B0503020204020204" charset="-122"/>
                <a:ea typeface="微软雅黑" panose="020B0503020204020204" charset="-122"/>
                <a:cs typeface="微软雅黑" panose="020B0503020204020204" charset="-122"/>
              </a:rPr>
              <a:t> 1883—1889年,德国颁布了关于疾病保障、意外工伤保险等的社会立法条例。1888—1897年,英国政府占用议会的时间平均达到84.5%。1885—1889年,美国总统克利夫兰否决的国会议案达324项。这些现象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A.表明早在19世纪末期福利国家制度在西方已经形成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B.体现了19世纪末西方国家行政权力日益增长的趋势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C.说明19世纪末资本主义国家行政权力凌驾于议会之上</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D.体现了国家垄断资本主义在19世纪末期已大规模应用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167110"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考查资本主义民主政治的发展。据材料可知,19世纪末德国政府扩大其社会职能,承担社会保障的责任,英国政府加强对议会立法的干预,美国总统多次否决国会的议案,这体现了该时期西方国家行政权力的扩大,故B项正确。福利国家制度的建立是在二战后,故A项错误。德国颁布多项社会保障方面的立法条例无法说明行政权力凌驾于议会之上,故C项错误。国家垄断资本主义开始于罗斯福新政,故D项错误。</a:t>
            </a:r>
          </a:p>
        </p:txBody>
      </p:sp>
      <p:sp>
        <p:nvSpPr>
          <p:cNvPr id="2" name="文本框 1"/>
          <p:cNvSpPr txBox="1"/>
          <p:nvPr/>
        </p:nvSpPr>
        <p:spPr>
          <a:xfrm>
            <a:off x="697865" y="4922520"/>
            <a:ext cx="1105598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B</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600055" cy="1278615"/>
          </a:xfrm>
        </p:spPr>
        <p:txBody>
          <a:bodyPr wrap="square"/>
          <a:lstStyle/>
          <a:p>
            <a:r>
              <a:rPr lang="zh-CN" sz="3600" dirty="0">
                <a:solidFill>
                  <a:schemeClr val="bg1"/>
                </a:solidFill>
                <a:latin typeface="微软雅黑" panose="020B0503020204020204" charset="-122"/>
                <a:ea typeface="微软雅黑" panose="020B0503020204020204" charset="-122"/>
                <a:sym typeface="+mn-ea"/>
              </a:rPr>
              <a:t>素养</a:t>
            </a:r>
            <a:r>
              <a:rPr lang="en-US" altLang="zh-CN" sz="3600" dirty="0">
                <a:solidFill>
                  <a:schemeClr val="bg1"/>
                </a:solidFill>
                <a:latin typeface="微软雅黑" panose="020B0503020204020204" charset="-122"/>
                <a:ea typeface="微软雅黑" panose="020B0503020204020204" charset="-122"/>
                <a:sym typeface="+mn-ea"/>
              </a:rPr>
              <a:t>3</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运用历史解释、时空观念解读西方代议制对近代</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中国的影响       </a:t>
            </a:r>
          </a:p>
        </p:txBody>
      </p:sp>
      <p:sp>
        <p:nvSpPr>
          <p:cNvPr id="100" name="文本框 99"/>
          <p:cNvSpPr txBox="1"/>
          <p:nvPr/>
        </p:nvSpPr>
        <p:spPr>
          <a:xfrm>
            <a:off x="450215" y="1478280"/>
            <a:ext cx="1141412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随着近代中西冲突的加剧,中国出现了学习西方的思潮。地主阶级洋务派提倡“中体西用”,主张通过经济改良达到富国强兵的目的,结果在甲午中日战争中一败涂地。随着西方列强对中国侵略的加深,一批先进的知识分子主张学习西方的政治制度。资产阶级维新派主张仿效日本,建立君主立宪制国家。但由于封建势力强大等,最终失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5005" y="749935"/>
            <a:ext cx="1105598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20世纪初,随着中国民族资本主义的发展,以孙中山为代表的资产阶级革命派建立了中华民国,颁布了《中华民国临时约法》,确立了资产阶级共和国。但是,革命果实落入袁世凯手中,共和政体遭到破坏。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中国在西方工业文明的冲击下开始近代化,希望通过学习西方的器物、政治体制达到国家富强的目的,结果都功亏一篑。事实证明,全盘引入西方政治制度在中国行不通。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3</a:t>
            </a:r>
            <a:r>
              <a:rPr lang="en-US" sz="2800">
                <a:solidFill>
                  <a:srgbClr val="000000"/>
                </a:solidFill>
                <a:latin typeface="微软雅黑" panose="020B0503020204020204" charset="-122"/>
                <a:ea typeface="微软雅黑" panose="020B0503020204020204" charset="-122"/>
                <a:cs typeface="微软雅黑" panose="020B0503020204020204" charset="-122"/>
              </a:rPr>
              <a:t>  有学者指出,《中华民国临时约法》的特点之一是“揖欧(学习欧洲)仿美”。其“揖欧”表现在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A.学习英国,实行责任内阁制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B.效仿美国,确立民主共和制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C.仿照法国,尝试君主立宪制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D.以俄为师,推行改良道路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中华民国临时约法》规定中华民国实行责任内阁制,这是学习英国的责任内阁制,与材料中“揖欧(学习欧洲)”相符,故选A项;效仿美国是“仿美”,排除B项;法国实行民主共和制,排除C项;1917年十月革命后,我国开始出现以俄为师的现象,而《中华民国临时约法》颁布于1912年,排除D项。</a:t>
            </a:r>
          </a:p>
        </p:txBody>
      </p:sp>
      <p:sp>
        <p:nvSpPr>
          <p:cNvPr id="2" name="文本框 1"/>
          <p:cNvSpPr txBox="1"/>
          <p:nvPr/>
        </p:nvSpPr>
        <p:spPr>
          <a:xfrm>
            <a:off x="669925" y="4246245"/>
            <a:ext cx="1105598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523730" cy="677604"/>
          </a:xfrm>
        </p:spPr>
        <p:txBody>
          <a:bodyPr wrap="square"/>
          <a:lstStyle/>
          <a:p>
            <a:r>
              <a:rPr lang="zh-CN" sz="3600" dirty="0">
                <a:solidFill>
                  <a:schemeClr val="bg1"/>
                </a:solidFill>
                <a:latin typeface="微软雅黑" panose="020B0503020204020204" charset="-122"/>
                <a:ea typeface="微软雅黑" panose="020B0503020204020204" charset="-122"/>
                <a:sym typeface="+mn-ea"/>
              </a:rPr>
              <a:t>研析</a:t>
            </a:r>
            <a:r>
              <a:rPr lang="en-US" altLang="zh-CN" sz="3600" dirty="0">
                <a:solidFill>
                  <a:schemeClr val="bg1"/>
                </a:solidFill>
                <a:latin typeface="微软雅黑" panose="020B0503020204020204" charset="-122"/>
                <a:ea typeface="微软雅黑" panose="020B0503020204020204" charset="-122"/>
                <a:sym typeface="+mn-ea"/>
              </a:rPr>
              <a:t>1</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典范与局限:早期欧美代议制的确立与发展      </a:t>
            </a:r>
          </a:p>
        </p:txBody>
      </p:sp>
      <p:sp>
        <p:nvSpPr>
          <p:cNvPr id="100" name="文本框 99"/>
          <p:cNvSpPr txBox="1"/>
          <p:nvPr/>
        </p:nvSpPr>
        <p:spPr>
          <a:xfrm>
            <a:off x="389255" y="1122680"/>
            <a:ext cx="1141412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材料一　①</a:t>
            </a:r>
            <a:r>
              <a:rPr sz="2800" u="wavy">
                <a:solidFill>
                  <a:srgbClr val="000000"/>
                </a:solidFill>
                <a:uFillTx/>
                <a:latin typeface="微软雅黑" panose="020B0503020204020204" charset="-122"/>
                <a:ea typeface="微软雅黑" panose="020B0503020204020204" charset="-122"/>
                <a:cs typeface="微软雅黑" panose="020B0503020204020204" charset="-122"/>
              </a:rPr>
              <a:t>(美国)国会拥有国家意义上的最高权力,这种权力可以制裁以州为基础的派别活动,防止州与州之间的恶性竞争,并将为各州的民主政体提供有力的保障。同时宪法也让各州以种种方式保留了自己的主权</a:t>
            </a:r>
            <a:r>
              <a:rPr sz="2800">
                <a:solidFill>
                  <a:srgbClr val="000000"/>
                </a:solidFill>
                <a:latin typeface="微软雅黑" panose="020B0503020204020204" charset="-122"/>
                <a:ea typeface="微软雅黑" panose="020B0503020204020204" charset="-122"/>
                <a:cs typeface="微软雅黑" panose="020B0503020204020204" charset="-122"/>
              </a:rPr>
              <a:t>……②</a:t>
            </a:r>
            <a:r>
              <a:rPr sz="2800" u="wavy">
                <a:solidFill>
                  <a:srgbClr val="000000"/>
                </a:solidFill>
                <a:uFillTx/>
                <a:latin typeface="微软雅黑" panose="020B0503020204020204" charset="-122"/>
                <a:ea typeface="微软雅黑" panose="020B0503020204020204" charset="-122"/>
                <a:cs typeface="微软雅黑" panose="020B0503020204020204" charset="-122"/>
              </a:rPr>
              <a:t>国会制定法律,但总统可以否决之;最高法院可以宣布经国会通过并经总统签署的法律违宪,但总统经参议院批准任命最高法院的法官;总统执行法律,但必须由国会给予财政支持……任何法案必须经两院批准才能生效,故参议院和众议院在制定法律过程中互有对于另一方的绝对否决权</a:t>
            </a:r>
            <a:r>
              <a:rPr sz="2800">
                <a:solidFill>
                  <a:srgbClr val="000000"/>
                </a:solidFill>
                <a:latin typeface="微软雅黑" panose="020B0503020204020204" charset="-122"/>
                <a:ea typeface="微软雅黑" panose="020B0503020204020204" charset="-122"/>
                <a:cs typeface="微软雅黑" panose="020B0503020204020204" charset="-122"/>
              </a:rPr>
              <a:t>。 </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——摘编自马克垚主编《世界文明史》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随着1871年1月18日在凡尔赛宫的历史性宣告,③</a:t>
            </a:r>
            <a:r>
              <a:rPr sz="2800" u="wavy">
                <a:solidFill>
                  <a:srgbClr val="000000"/>
                </a:solidFill>
                <a:uFillTx/>
                <a:latin typeface="微软雅黑" panose="020B0503020204020204" charset="-122"/>
                <a:ea typeface="微软雅黑" panose="020B0503020204020204" charset="-122"/>
                <a:cs typeface="微软雅黑" panose="020B0503020204020204" charset="-122"/>
              </a:rPr>
              <a:t>一个新的统一民族国家在欧洲出现了。这个由不断改革跨入资本主义时代,又依靠武力实现了统一的德意志国家,由于扫除了历史积留下来的障碍,获得了前所未有的飞速发展……统一是德意志历史上的划时代转折点,有重大的进步意义</a:t>
            </a:r>
            <a:r>
              <a:rPr lang="en-US" sz="2800">
                <a:solidFill>
                  <a:srgbClr val="000000"/>
                </a:solidFill>
                <a:latin typeface="微软雅黑" panose="020B0503020204020204" charset="-122"/>
                <a:ea typeface="微软雅黑" panose="020B0503020204020204" charset="-122"/>
                <a:cs typeface="微软雅黑" panose="020B0503020204020204" charset="-122"/>
              </a:rPr>
              <a:t>。④</a:t>
            </a:r>
            <a:r>
              <a:rPr sz="2800" u="wavy">
                <a:solidFill>
                  <a:srgbClr val="000000"/>
                </a:solidFill>
                <a:uFillTx/>
                <a:latin typeface="微软雅黑" panose="020B0503020204020204" charset="-122"/>
                <a:ea typeface="微软雅黑" panose="020B0503020204020204" charset="-122"/>
                <a:cs typeface="微软雅黑" panose="020B0503020204020204" charset="-122"/>
              </a:rPr>
              <a:t>统一后德意志的经济发展是神速的,而在政治上则难以摆脱专制主义的色彩</a:t>
            </a:r>
            <a:r>
              <a:rPr lang="en-US" sz="2800">
                <a:solidFill>
                  <a:srgbClr val="000000"/>
                </a:solidFill>
                <a:latin typeface="微软雅黑" panose="020B0503020204020204" charset="-122"/>
                <a:ea typeface="微软雅黑" panose="020B0503020204020204" charset="-122"/>
                <a:cs typeface="微软雅黑" panose="020B0503020204020204" charset="-122"/>
              </a:rPr>
              <a:t>。</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——《世界近代史》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①主要反映了美国国会拥有最高权力,各州也保留了一部分权力;②体现了美国国会、总统、最高法院之间权力相互制衡;③反映了德意志统一在德国历史上的重要意义;④反映了德意志帝国政治体制的局限性。两则材料分别论述了美国的民主共和制和德意志的君主立宪制,凸显了唯物史观、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2" name="图片 1"/>
          <p:cNvPicPr>
            <a:picLocks noChangeAspect="1"/>
          </p:cNvPicPr>
          <p:nvPr/>
        </p:nvPicPr>
        <p:blipFill>
          <a:blip r:embed="rId2"/>
          <a:stretch>
            <a:fillRect/>
          </a:stretch>
        </p:blipFill>
        <p:spPr>
          <a:xfrm>
            <a:off x="389255" y="1726565"/>
            <a:ext cx="10925175" cy="18288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(1)根据材料一,指出美国国家权力机关之间的关系及其具体表现。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(2)根据材料二并结合所学知识,指出德国统一的积极影响及统一后德国政治体制的局限性。</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【试答】</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(1)关系:分权制衡。表现:各州和联邦政府都拥有一定的权力,相互制衡;联邦内部立法、行政、司法三大权力相互制衡;具有立法权的参议院和众议院互相制约。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(2)积极影响:促进了德国社会经济的发展,加快了德国走向发达资本主义国家的步伐。局限性:保留了浓厚的专制残余、军国主义色彩。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523730" cy="676958"/>
          </a:xfrm>
        </p:spPr>
        <p:txBody>
          <a:bodyPr wrap="square"/>
          <a:lstStyle/>
          <a:p>
            <a:r>
              <a:rPr lang="zh-CN" sz="3600" dirty="0">
                <a:solidFill>
                  <a:schemeClr val="bg1"/>
                </a:solidFill>
                <a:latin typeface="微软雅黑" panose="020B0503020204020204" charset="-122"/>
                <a:ea typeface="微软雅黑" panose="020B0503020204020204" charset="-122"/>
                <a:sym typeface="+mn-ea"/>
              </a:rPr>
              <a:t>研析</a:t>
            </a:r>
            <a:r>
              <a:rPr lang="en-US" altLang="zh-CN" sz="3600" dirty="0">
                <a:solidFill>
                  <a:schemeClr val="bg1"/>
                </a:solidFill>
                <a:latin typeface="微软雅黑" panose="020B0503020204020204" charset="-122"/>
                <a:ea typeface="微软雅黑" panose="020B0503020204020204" charset="-122"/>
                <a:sym typeface="+mn-ea"/>
              </a:rPr>
              <a:t>2</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革命与妥协:中西方民主制度的类似基因      </a:t>
            </a:r>
          </a:p>
        </p:txBody>
      </p:sp>
      <p:sp>
        <p:nvSpPr>
          <p:cNvPr id="100" name="文本框 99"/>
          <p:cNvSpPr txBox="1"/>
          <p:nvPr/>
        </p:nvSpPr>
        <p:spPr>
          <a:xfrm>
            <a:off x="389255" y="883285"/>
            <a:ext cx="114585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材料一　法国之所以要用暴力革命来克服专制王权,①</a:t>
            </a:r>
            <a:r>
              <a:rPr sz="2800" u="wavy">
                <a:solidFill>
                  <a:srgbClr val="000000"/>
                </a:solidFill>
                <a:uFillTx/>
                <a:latin typeface="微软雅黑" panose="020B0503020204020204" charset="-122"/>
                <a:ea typeface="微软雅黑" panose="020B0503020204020204" charset="-122"/>
                <a:cs typeface="微软雅黑" panose="020B0503020204020204" charset="-122"/>
              </a:rPr>
              <a:t>原因就在于法国专制主义过于强大,王权与贵族坚决捍卫旧制度,不愿做出任何妥协,对立双方只好兵戎相见</a:t>
            </a:r>
            <a:r>
              <a:rPr sz="2800">
                <a:solidFill>
                  <a:srgbClr val="000000"/>
                </a:solidFill>
                <a:latin typeface="微软雅黑" panose="020B0503020204020204" charset="-122"/>
                <a:ea typeface="微软雅黑" panose="020B0503020204020204" charset="-122"/>
                <a:cs typeface="微软雅黑" panose="020B0503020204020204" charset="-122"/>
              </a:rPr>
              <a:t>。然而,②</a:t>
            </a:r>
            <a:r>
              <a:rPr sz="2800" u="wavy">
                <a:solidFill>
                  <a:srgbClr val="000000"/>
                </a:solidFill>
                <a:uFillTx/>
                <a:latin typeface="微软雅黑" panose="020B0503020204020204" charset="-122"/>
                <a:ea typeface="微软雅黑" panose="020B0503020204020204" charset="-122"/>
                <a:cs typeface="微软雅黑" panose="020B0503020204020204" charset="-122"/>
              </a:rPr>
              <a:t>大革命并没有解决根本问题,此后近百年中,法国一直处于革命与复辟的轮回中,社会持续动荡,经济发展速度受到影响,工业化进程缓慢。直到1870年后,法国模式突然发生转折,由对抗转为妥协,此后法国就确立起议会制度,不再发生革命了,法国人开始用协商手段逐步建立起民主制度</a:t>
            </a:r>
            <a:r>
              <a:rPr sz="2800">
                <a:solidFill>
                  <a:srgbClr val="000000"/>
                </a:solidFill>
                <a:latin typeface="微软雅黑" panose="020B0503020204020204" charset="-122"/>
                <a:ea typeface="微软雅黑" panose="020B0503020204020204" charset="-122"/>
                <a:cs typeface="微软雅黑" panose="020B0503020204020204" charset="-122"/>
              </a:rPr>
              <a:t>。 </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——刘金源《从历史学视角透视世界现代化进程——</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南京大学历史系钱乘旦教授访谈录》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③</a:t>
            </a:r>
            <a:r>
              <a:rPr sz="2800" u="wavy">
                <a:solidFill>
                  <a:srgbClr val="000000"/>
                </a:solidFill>
                <a:uFillTx/>
                <a:latin typeface="微软雅黑" panose="020B0503020204020204" charset="-122"/>
                <a:ea typeface="微软雅黑" panose="020B0503020204020204" charset="-122"/>
                <a:cs typeface="微软雅黑" panose="020B0503020204020204" charset="-122"/>
              </a:rPr>
              <a:t>以南京临时国会为中心舞台,惜阴堂为幕后磋商场所,南北通过谈判、妥协与法制程序,终于完成了清朝政权向民国的和平转移。有学者将此称为中国版的“光荣革命”,我看是恰如其分的</a:t>
            </a:r>
            <a:r>
              <a:rPr lang="en-US" sz="2800">
                <a:solidFill>
                  <a:srgbClr val="000000"/>
                </a:solidFill>
                <a:latin typeface="微软雅黑" panose="020B0503020204020204" charset="-122"/>
                <a:ea typeface="微软雅黑" panose="020B0503020204020204" charset="-122"/>
                <a:cs typeface="微软雅黑" panose="020B0503020204020204" charset="-122"/>
              </a:rPr>
              <a:t>。我们看到,④</a:t>
            </a:r>
            <a:r>
              <a:rPr sz="2800" u="wavy">
                <a:solidFill>
                  <a:srgbClr val="000000"/>
                </a:solidFill>
                <a:uFillTx/>
                <a:latin typeface="微软雅黑" panose="020B0503020204020204" charset="-122"/>
                <a:ea typeface="微软雅黑" panose="020B0503020204020204" charset="-122"/>
                <a:cs typeface="微软雅黑" panose="020B0503020204020204" charset="-122"/>
              </a:rPr>
              <a:t>辛亥革命政权转移等一切重大政治议题,都经过了国会,没有打大仗,减少了流血,这是值得高度评价的</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——袁刚《国会和辛亥革命》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①说明了法国用暴力革命方式来克服专制王权的原因;②体现了革命和妥协在法国现代化进程中的作用;③反映了中国资产阶级用妥协的方式完成了政权的转移;④是对辛亥革命中妥协政策的评价。两则材料分别从法国共和制的确立和辛亥革命中政权的转移两个事件切入,阐述了妥协的重要作用,凸显了历史解释、史料实证、家国情怀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(1)根据材料一,概括法国共和制确立过程中斗争方式的转变并说明变化的原因。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(2)根据材料二并结合所学知识,概述中国版“光荣革命”的特点并分析“妥协”对近代社会发展的积极作用。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【试答】</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(1)转变:从暴力革命(或对抗)走向妥协。原因:法国政体更迭频繁,社会动荡,影响了经济的发展。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(2)特点:以国会为中心;谈判、妥协与法制程序相结合;通过和平方式实现了君主专制制度向民主共和政体的转变。积极作用:缓和了社会矛盾;保障了政局稳定;促进了民主政治的发展;推动了社会文明进程。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12a276fe-eda1-45a1-9e3d-d097df9158f4}"/>
  <p:tag name="TABLE_ENDDRAG_ORIGIN_RECT" val="899*401"/>
  <p:tag name="TABLE_ENDDRAG_RECT" val="34*108*899*401"/>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2c34ae06-3085-4399-85bb-4a3a7214711b}"/>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4b5f3705-8da6-4051-8c2c-f91f05d294eb}"/>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e725e4d0-fe80-4bbd-8d05-fdfc8fd07360}"/>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6e38926b-7e69-4591-a9ea-e8d2892f2dd2}"/>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8a8d7db8-3920-4939-8466-e3f76b93209e}"/>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0f68af81-2609-42f4-ab69-b61cfbf6e635}"/>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3255</Words>
  <Application>WPS 演示</Application>
  <PresentationFormat>自定义</PresentationFormat>
  <Paragraphs>522</Paragraphs>
  <Slides>96</Slides>
  <Notes>0</Notes>
  <HiddenSlides>0</HiddenSlides>
  <MMClips>0</MMClips>
  <ScaleCrop>false</ScaleCrop>
  <HeadingPairs>
    <vt:vector size="4" baseType="variant">
      <vt:variant>
        <vt:lpstr>主题</vt:lpstr>
      </vt:variant>
      <vt:variant>
        <vt:i4>1</vt:i4>
      </vt:variant>
      <vt:variant>
        <vt:lpstr>幻灯片标题</vt:lpstr>
      </vt:variant>
      <vt:variant>
        <vt:i4>96</vt:i4>
      </vt:variant>
    </vt:vector>
  </HeadingPairs>
  <TitlesOfParts>
    <vt:vector size="97" baseType="lpstr">
      <vt:lpstr>Office 主题​​</vt:lpstr>
      <vt:lpstr>幻灯片 1</vt:lpstr>
      <vt:lpstr>第十六单元  欧美代议制的确立   与发展</vt:lpstr>
      <vt:lpstr>幻灯片 3</vt:lpstr>
      <vt:lpstr>幻灯片 4</vt:lpstr>
      <vt:lpstr>幻灯片 5</vt:lpstr>
      <vt:lpstr>幻灯片 6</vt:lpstr>
      <vt:lpstr>  考情解读</vt:lpstr>
      <vt:lpstr>  知识体系构建</vt:lpstr>
      <vt:lpstr>  时空坐标通览</vt:lpstr>
      <vt:lpstr>幻灯片 10</vt:lpstr>
      <vt:lpstr>  考点1   英国君主立宪制的确立</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  考点2   美国共和制的确立</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  考点3  法国共和制、德意志帝国君主立宪制的确立</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  考法1   英国君主立宪制的确立</vt:lpstr>
      <vt:lpstr>幻灯片 57</vt:lpstr>
      <vt:lpstr>幻灯片 58</vt:lpstr>
      <vt:lpstr>幻灯片 59</vt:lpstr>
      <vt:lpstr>  考法2   美国共和制的确立</vt:lpstr>
      <vt:lpstr>幻灯片 61</vt:lpstr>
      <vt:lpstr>幻灯片 62</vt:lpstr>
      <vt:lpstr>幻灯片 63</vt:lpstr>
      <vt:lpstr>  考法3   欧美代议制的发展与完善</vt:lpstr>
      <vt:lpstr>幻灯片 65</vt:lpstr>
      <vt:lpstr>幻灯片 66</vt:lpstr>
      <vt:lpstr>幻灯片 67</vt:lpstr>
      <vt:lpstr>幻灯片 68</vt:lpstr>
      <vt:lpstr>幻灯片 69</vt:lpstr>
      <vt:lpstr>幻灯片 70</vt:lpstr>
      <vt:lpstr>幻灯片 71</vt:lpstr>
      <vt:lpstr>幻灯片 72</vt:lpstr>
      <vt:lpstr>素养1   运用唯物史观、时空观念、历史解释解读欧美              代议制的确立与发展</vt:lpstr>
      <vt:lpstr>幻灯片 74</vt:lpstr>
      <vt:lpstr>幻灯片 75</vt:lpstr>
      <vt:lpstr>幻灯片 76</vt:lpstr>
      <vt:lpstr>幻灯片 77</vt:lpstr>
      <vt:lpstr>素养2   用唯物史观、历史解释、时空观念解读西方代议制              民主的困境       </vt:lpstr>
      <vt:lpstr>幻灯片 79</vt:lpstr>
      <vt:lpstr>幻灯片 80</vt:lpstr>
      <vt:lpstr>幻灯片 81</vt:lpstr>
      <vt:lpstr>幻灯片 82</vt:lpstr>
      <vt:lpstr>素养3   运用历史解释、时空观念解读西方代议制对近代              中国的影响       </vt:lpstr>
      <vt:lpstr>幻灯片 84</vt:lpstr>
      <vt:lpstr>幻灯片 85</vt:lpstr>
      <vt:lpstr>幻灯片 86</vt:lpstr>
      <vt:lpstr>研析1   典范与局限:早期欧美代议制的确立与发展      </vt:lpstr>
      <vt:lpstr>幻灯片 88</vt:lpstr>
      <vt:lpstr>幻灯片 89</vt:lpstr>
      <vt:lpstr>幻灯片 90</vt:lpstr>
      <vt:lpstr>幻灯片 91</vt:lpstr>
      <vt:lpstr>研析2   革命与妥协:中西方民主制度的类似基因      </vt:lpstr>
      <vt:lpstr>幻灯片 93</vt:lpstr>
      <vt:lpstr>幻灯片 94</vt:lpstr>
      <vt:lpstr>幻灯片 95</vt:lpstr>
      <vt:lpstr>幻灯片 96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107</cp:revision>
  <dcterms:created xsi:type="dcterms:W3CDTF">2021-01-08T01:23:00Z</dcterms:created>
  <dcterms:modified xsi:type="dcterms:W3CDTF">2021-09-23T07:25:23Z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