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165.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6"/>
  </p:notesMasterIdLst>
  <p:handoutMasterIdLst>
    <p:handoutMasterId r:id="rId47"/>
  </p:handoutMasterIdLst>
  <p:sldIdLst>
    <p:sldId id="331" r:id="rId6"/>
    <p:sldId id="332" r:id="rId7"/>
    <p:sldId id="333" r:id="rId8"/>
    <p:sldId id="350" r:id="rId9"/>
    <p:sldId id="335" r:id="rId10"/>
    <p:sldId id="261" r:id="rId11"/>
    <p:sldId id="385" r:id="rId12"/>
    <p:sldId id="485" r:id="rId13"/>
    <p:sldId id="280" r:id="rId14"/>
    <p:sldId id="484" r:id="rId15"/>
    <p:sldId id="278" r:id="rId16"/>
    <p:sldId id="272" r:id="rId17"/>
    <p:sldId id="422" r:id="rId18"/>
    <p:sldId id="423" r:id="rId19"/>
    <p:sldId id="424" r:id="rId20"/>
    <p:sldId id="425" r:id="rId21"/>
    <p:sldId id="426" r:id="rId22"/>
    <p:sldId id="486" r:id="rId23"/>
    <p:sldId id="487" r:id="rId24"/>
    <p:sldId id="290" r:id="rId25"/>
    <p:sldId id="428" r:id="rId26"/>
    <p:sldId id="427" r:id="rId27"/>
    <p:sldId id="457" r:id="rId28"/>
    <p:sldId id="456" r:id="rId29"/>
    <p:sldId id="294" r:id="rId30"/>
    <p:sldId id="460" r:id="rId31"/>
    <p:sldId id="462" r:id="rId32"/>
    <p:sldId id="461" r:id="rId33"/>
    <p:sldId id="465" r:id="rId34"/>
    <p:sldId id="464" r:id="rId35"/>
    <p:sldId id="279" r:id="rId36"/>
    <p:sldId id="273" r:id="rId37"/>
    <p:sldId id="346" r:id="rId38"/>
    <p:sldId id="347" r:id="rId39"/>
    <p:sldId id="349" r:id="rId40"/>
    <p:sldId id="306" r:id="rId41"/>
    <p:sldId id="351" r:id="rId42"/>
    <p:sldId id="352" r:id="rId43"/>
    <p:sldId id="488" r:id="rId44"/>
    <p:sldId id="483"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第十九讲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第二次工业革命和近代科学文化</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第十九讲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第二次工业革命和近代科学文化</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第十九讲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第二次工业革命和近代科学文化</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第十九讲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第二次工业革命和近代科学文化</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36352"/>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第十九讲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第二次工业革命和近代科学文化</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5.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11.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3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12.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slide" Target="slide11.xml"/><Relationship Id="rId4"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3.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4.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5.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6.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7.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8.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5" Type="http://schemas.openxmlformats.org/officeDocument/2006/relationships/slide" Target="slide11.xml"/><Relationship Id="rId4"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2.xml"/></Relationships>
</file>

<file path=ppt/slides/_rels/slide2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3.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4.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1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image" Target="../media/image7.png"/><Relationship Id="rId5" Type="http://schemas.openxmlformats.org/officeDocument/2006/relationships/slide" Target="slide11.xml"/><Relationship Id="rId4"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8.xml"/><Relationship Id="rId4" Type="http://schemas.openxmlformats.org/officeDocument/2006/relationships/image" Target="../media/image8.jpeg"/></Relationships>
</file>

<file path=ppt/slides/_rels/slide2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9.xml"/></Relationships>
</file>

<file path=ppt/slides/_rels/slide2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0.xml"/><Relationship Id="rId4" Type="http://schemas.openxmlformats.org/officeDocument/2006/relationships/image" Target="../media/image9.jpeg"/></Relationships>
</file>

<file path=ppt/slides/_rels/slide2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1.xml"/><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2.xml"/></Relationships>
</file>

<file path=ppt/slides/_rels/slide3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2.xml"/><Relationship Id="rId1" Type="http://schemas.openxmlformats.org/officeDocument/2006/relationships/slideLayout" Target="../slideLayouts/slideLayout5.xml"/><Relationship Id="rId4" Type="http://schemas.openxmlformats.org/officeDocument/2006/relationships/slide" Target="slide36.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tags" Target="../tags/tag163.xml"/></Relationships>
</file>

<file path=ppt/slides/_rels/slide33.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5.xml"/><Relationship Id="rId1" Type="http://schemas.openxmlformats.org/officeDocument/2006/relationships/tags" Target="../tags/tag164.xml"/><Relationship Id="rId4" Type="http://schemas.openxmlformats.org/officeDocument/2006/relationships/slide" Target="slide31.xml"/></Relationships>
</file>

<file path=ppt/slides/_rels/slide3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tags" Target="../tags/tag16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8.xml"/><Relationship Id="rId1" Type="http://schemas.openxmlformats.org/officeDocument/2006/relationships/tags" Target="../tags/tag167.xml"/><Relationship Id="rId5" Type="http://schemas.openxmlformats.org/officeDocument/2006/relationships/slide" Target="slide31.xml"/><Relationship Id="rId4" Type="http://schemas.openxmlformats.org/officeDocument/2006/relationships/notesSlide" Target="../notesSlides/notesSlide3.xml"/></Relationships>
</file>

<file path=ppt/slides/_rels/slide3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tags" Target="../tags/tag169.xml"/></Relationships>
</file>

<file path=ppt/slides/_rels/slide3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tags" Target="../tags/tag170.xml"/></Relationships>
</file>

<file path=ppt/slides/_rels/slide3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tags" Target="../tags/tag17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4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tags" Target="../tags/tag172.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7.xml"/><Relationship Id="rId1" Type="http://schemas.openxmlformats.org/officeDocument/2006/relationships/tags" Target="../tags/tag136.xml"/><Relationship Id="rId5" Type="http://schemas.openxmlformats.org/officeDocument/2006/relationships/slide" Target="slide5.xml"/><Relationship Id="rId4"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 Target="slide5.xml"/><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042336"/>
            <a:ext cx="6228000" cy="799200"/>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3989673"/>
            <a:ext cx="6228000" cy="799200"/>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27246" y="5836016"/>
            <a:ext cx="6228000" cy="799200"/>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04874"/>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第十九讲  第二次工业革命和近代科学文化</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13804"/>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4926933"/>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827809"/>
            <a:ext cx="10698480" cy="3046988"/>
          </a:xfrm>
          <a:prstGeom prst="rect">
            <a:avLst/>
          </a:prstGeom>
          <a:noFill/>
          <a:ln w="9525">
            <a:noFill/>
          </a:ln>
        </p:spPr>
        <p:txBody>
          <a:bodyPr wrap="square">
            <a:spAutoFit/>
          </a:bodyPr>
          <a:lstStyle/>
          <a:p>
            <a:pPr>
              <a:lnSpc>
                <a:spcPct val="150000"/>
              </a:lnSpc>
            </a:pPr>
            <a:endParaRPr lang="en-US" altLang="zh-CN" sz="2000" dirty="0" smtClean="0">
              <a:latin typeface="仿宋" pitchFamily="49" charset="-122"/>
              <a:ea typeface="仿宋" pitchFamily="49" charset="-122"/>
              <a:cs typeface="Times New Roman" pitchFamily="18" charset="0"/>
            </a:endParaRPr>
          </a:p>
          <a:p>
            <a:pPr>
              <a:lnSpc>
                <a:spcPct val="150000"/>
              </a:lnSpc>
            </a:pPr>
            <a:endParaRPr lang="en-US" altLang="zh-CN" sz="2000" dirty="0">
              <a:latin typeface="仿宋" pitchFamily="49" charset="-122"/>
              <a:ea typeface="仿宋" pitchFamily="49" charset="-122"/>
              <a:cs typeface="Times New Roman" pitchFamily="18" charset="0"/>
            </a:endParaRPr>
          </a:p>
          <a:p>
            <a:pPr>
              <a:lnSpc>
                <a:spcPct val="150000"/>
              </a:lnSpc>
            </a:pPr>
            <a:endParaRPr lang="en-US" altLang="zh-CN" sz="2000" dirty="0" smtClean="0">
              <a:latin typeface="仿宋" pitchFamily="49" charset="-122"/>
              <a:ea typeface="仿宋" pitchFamily="49" charset="-122"/>
              <a:cs typeface="Times New Roman" pitchFamily="18" charset="0"/>
            </a:endParaRPr>
          </a:p>
          <a:p>
            <a:pPr>
              <a:lnSpc>
                <a:spcPct val="150000"/>
              </a:lnSpc>
            </a:pPr>
            <a:r>
              <a:rPr lang="zh-CN" altLang="en-US" sz="2000" dirty="0" smtClean="0">
                <a:latin typeface="仿宋" pitchFamily="49" charset="-122"/>
                <a:ea typeface="仿宋" pitchFamily="49" charset="-122"/>
                <a:cs typeface="Times New Roman" pitchFamily="18" charset="0"/>
              </a:rPr>
              <a:t>                         “发明大王”的工作坊兼卧室</a:t>
            </a:r>
            <a:endParaRPr lang="en-US" altLang="zh-CN" sz="2000" dirty="0" smtClean="0">
              <a:latin typeface="仿宋" pitchFamily="49" charset="-122"/>
              <a:ea typeface="仿宋" pitchFamily="49" charset="-122"/>
              <a:cs typeface="Times New Roman" pitchFamily="18" charset="0"/>
            </a:endParaRPr>
          </a:p>
          <a:p>
            <a:pPr>
              <a:lnSpc>
                <a:spcPct val="150000"/>
              </a:lnSpc>
            </a:pPr>
            <a:r>
              <a:rPr lang="zh-CN" altLang="zh-CN" sz="2400" b="1" dirty="0">
                <a:latin typeface="宋体" pitchFamily="2" charset="-122"/>
                <a:ea typeface="宋体" pitchFamily="2" charset="-122"/>
              </a:rPr>
              <a:t>据材料</a:t>
            </a:r>
            <a:r>
              <a:rPr lang="zh-CN" altLang="zh-CN" sz="2400" b="1" dirty="0" smtClean="0">
                <a:latin typeface="宋体" pitchFamily="2" charset="-122"/>
                <a:ea typeface="宋体" pitchFamily="2" charset="-122"/>
              </a:rPr>
              <a:t>一、二</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指出</a:t>
            </a:r>
            <a:r>
              <a:rPr lang="zh-CN" altLang="zh-CN" sz="2400" b="1" dirty="0">
                <a:latin typeface="宋体" pitchFamily="2" charset="-122"/>
                <a:ea typeface="宋体" pitchFamily="2" charset="-122"/>
              </a:rPr>
              <a:t>瓦特、爱迪生的成就在工业革命进程中分别产生的重大影响是</a:t>
            </a:r>
            <a:r>
              <a:rPr lang="zh-CN" altLang="zh-CN" sz="2400" b="1" dirty="0" smtClean="0">
                <a:latin typeface="宋体" pitchFamily="2" charset="-122"/>
                <a:ea typeface="宋体" pitchFamily="2" charset="-122"/>
              </a:rPr>
              <a:t>什么</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归纳</a:t>
            </a:r>
            <a:r>
              <a:rPr lang="zh-CN" altLang="zh-CN" sz="2400" b="1" dirty="0">
                <a:latin typeface="宋体" pitchFamily="2" charset="-122"/>
                <a:ea typeface="宋体" pitchFamily="2" charset="-122"/>
              </a:rPr>
              <a:t>瓦特、爱迪生取得上述成就的相同原因有哪些</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8" name="矩形 7"/>
          <p:cNvSpPr/>
          <p:nvPr/>
        </p:nvSpPr>
        <p:spPr>
          <a:xfrm>
            <a:off x="822960" y="4779903"/>
            <a:ext cx="10001812" cy="1754326"/>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瓦特：解决了动力问题（或使人类进入“蒸汽时代”）。爱迪生：使电力广泛应用。</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原因：继承创新、坚持不懈、勤奋好学、努力钻研等。</a:t>
            </a:r>
            <a:endParaRPr lang="zh-CN" altLang="en-US" sz="2400" dirty="0">
              <a:latin typeface="Times New Roman" panose="02020603050405020304" pitchFamily="18" charset="0"/>
              <a:cs typeface="Times New Roman" panose="02020603050405020304" pitchFamily="18" charset="0"/>
            </a:endParaRPr>
          </a:p>
        </p:txBody>
      </p:sp>
      <p:pic>
        <p:nvPicPr>
          <p:cNvPr id="9" name="p122(调黑白图).jpg" descr="id:2147517690;FounderCES"/>
          <p:cNvPicPr/>
          <p:nvPr/>
        </p:nvPicPr>
        <p:blipFill>
          <a:blip r:embed="rId3"/>
          <a:stretch>
            <a:fillRect/>
          </a:stretch>
        </p:blipFill>
        <p:spPr>
          <a:xfrm>
            <a:off x="4556077" y="1416042"/>
            <a:ext cx="2433808" cy="1829753"/>
          </a:xfrm>
          <a:prstGeom prst="rect">
            <a:avLst/>
          </a:prstGeom>
        </p:spPr>
      </p:pic>
    </p:spTree>
    <p:extLst>
      <p:ext uri="{BB962C8B-B14F-4D97-AF65-F5344CB8AC3E}">
        <p14:creationId xmlns:p14="http://schemas.microsoft.com/office/powerpoint/2010/main" xmlns="" val="28621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5809" y="2628017"/>
            <a:ext cx="354012" cy="2104855"/>
            <a:chOff x="6371773" y="2374856"/>
            <a:chExt cx="354011" cy="2025472"/>
          </a:xfrm>
        </p:grpSpPr>
        <p:sp>
          <p:nvSpPr>
            <p:cNvPr id="10" name="椭圆 9"/>
            <p:cNvSpPr/>
            <p:nvPr/>
          </p:nvSpPr>
          <p:spPr>
            <a:xfrm>
              <a:off x="6371773" y="2374856"/>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5264" y="3440377"/>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374629" y="4029488"/>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407329" y="2418450"/>
            <a:ext cx="7765701" cy="2880883"/>
            <a:chOff x="3448178" y="2694105"/>
            <a:chExt cx="7114449" cy="2880116"/>
          </a:xfrm>
        </p:grpSpPr>
        <p:sp>
          <p:nvSpPr>
            <p:cNvPr id="18" name="文本框 2">
              <a:hlinkClick r:id="rId2" action="ppaction://hlinksldjump"/>
            </p:cNvPr>
            <p:cNvSpPr txBox="1"/>
            <p:nvPr/>
          </p:nvSpPr>
          <p:spPr>
            <a:xfrm>
              <a:off x="3462783" y="2694105"/>
              <a:ext cx="6996430" cy="1113469"/>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爱迪生发明电器、内燃机、本茨发明汽车、</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pPr>
                <a:lnSpc>
                  <a:spcPct val="150000"/>
                </a:lnSpc>
              </a:pP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莱特兄弟发明飞机、化学工业和新材料</a:t>
              </a:r>
            </a:p>
          </p:txBody>
        </p:sp>
        <p:sp>
          <p:nvSpPr>
            <p:cNvPr id="20" name="文本框 2">
              <a:hlinkClick r:id="rId3" action="ppaction://hlinksldjump"/>
            </p:cNvPr>
            <p:cNvSpPr txBox="1"/>
            <p:nvPr/>
          </p:nvSpPr>
          <p:spPr>
            <a:xfrm>
              <a:off x="3448178" y="3909981"/>
              <a:ext cx="7010148" cy="461619"/>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人口增长和大众教育、城市化、社会问题</a:t>
              </a:r>
            </a:p>
          </p:txBody>
        </p:sp>
        <p:sp>
          <p:nvSpPr>
            <p:cNvPr id="23" name="文本框 2">
              <a:hlinkClick r:id="rId4" action="ppaction://hlinksldjump"/>
            </p:cNvPr>
            <p:cNvSpPr txBox="1"/>
            <p:nvPr/>
          </p:nvSpPr>
          <p:spPr>
            <a:xfrm>
              <a:off x="3462783" y="4460752"/>
              <a:ext cx="7099844" cy="1113469"/>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牛顿、达尔文、巴尔扎克、列夫</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托尔斯</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pPr>
                <a:lnSpc>
                  <a:spcPct val="150000"/>
                </a:lnSpc>
              </a:pP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泰、贝多芬、梵高                        </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220310"/>
            <a:ext cx="10911000" cy="1030123"/>
            <a:chOff x="1034884" y="502020"/>
            <a:chExt cx="12194063" cy="1030123"/>
          </a:xfrm>
        </p:grpSpPr>
        <p:sp>
          <p:nvSpPr>
            <p:cNvPr id="17" name="圆角矩形 6"/>
            <p:cNvSpPr/>
            <p:nvPr>
              <p:custDataLst>
                <p:tags r:id="rId2"/>
              </p:custDataLst>
            </p:nvPr>
          </p:nvSpPr>
          <p:spPr>
            <a:xfrm flipH="1">
              <a:off x="2671858" y="502020"/>
              <a:ext cx="10557089" cy="1030123"/>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爱迪生发明电器、内燃机、本茨发明汽车、莱特兄弟发明汽车、化学工业和新材料</a:t>
              </a:r>
              <a:endPar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364799" y="3464808"/>
            <a:ext cx="11478439" cy="646331"/>
          </a:xfrm>
          <a:prstGeom prst="rect">
            <a:avLst/>
          </a:prstGeom>
        </p:spPr>
        <p:txBody>
          <a:bodyPr wrap="square">
            <a:spAutoFit/>
          </a:bodyPr>
          <a:lstStyle/>
          <a:p>
            <a:pPr>
              <a:lnSpc>
                <a:spcPct val="150000"/>
              </a:lnSpc>
              <a:spcAft>
                <a:spcPts val="0"/>
              </a:spcAft>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itchFamily="2" charset="-122"/>
                <a:ea typeface="宋体" pitchFamily="2" charset="-122"/>
                <a:cs typeface="Times New Roman" panose="02020603050405020304" pitchFamily="18" charset="0"/>
              </a:rPr>
              <a:t>通过电的利用，内燃机与汽车、飞机的诞生等史实，了解第二次工业革命</a:t>
            </a:r>
            <a:r>
              <a:rPr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4045384670"/>
              </p:ext>
            </p:extLst>
          </p:nvPr>
        </p:nvGraphicFramePr>
        <p:xfrm>
          <a:off x="742078" y="4156563"/>
          <a:ext cx="10723880" cy="2474595"/>
        </p:xfrm>
        <a:graphic>
          <a:graphicData uri="http://schemas.openxmlformats.org/drawingml/2006/table">
            <a:tbl>
              <a:tblPr firstRow="1" bandRow="1">
                <a:tableStyleId>{5940675A-B579-460E-94D1-54222C63F5DA}</a:tableStyleId>
              </a:tblPr>
              <a:tblGrid>
                <a:gridCol w="827893"/>
                <a:gridCol w="9895987"/>
              </a:tblGrid>
              <a:tr h="775921">
                <a:tc>
                  <a:txBody>
                    <a:bodyPr/>
                    <a:lstStyle/>
                    <a:p>
                      <a:pPr marL="0" indent="0"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政治基础</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zh-CN" sz="2400" kern="1200" dirty="0" smtClean="0">
                          <a:solidFill>
                            <a:schemeClr val="tx1"/>
                          </a:solidFill>
                          <a:effectLst/>
                          <a:latin typeface="宋体" pitchFamily="2" charset="-122"/>
                          <a:ea typeface="宋体" pitchFamily="2" charset="-122"/>
                          <a:cs typeface="+mn-cs"/>
                        </a:rPr>
                        <a:t>世界上主要资本主义国家的政治制度趋于完善</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资本主义制度得到扩展</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7065">
                <a:tc>
                  <a:txBody>
                    <a:bodyPr/>
                    <a:lstStyle/>
                    <a:p>
                      <a:pPr marL="0" indent="0" algn="l"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背景</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0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随着第一次工业革命的展开</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欧美主要资本主义国家的经济迅速发展</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科学研究也取得了重大进步</a:t>
                      </a:r>
                    </a:p>
                    <a:p>
                      <a:pPr>
                        <a:lnSpc>
                          <a:spcPct val="10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新技术、新发明层出不穷</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它们被迅速应用于工业生产</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促进了工业的蓬勃发展</a:t>
                      </a:r>
                      <a:endPar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2"/>
          <p:cNvSpPr txBox="1"/>
          <p:nvPr/>
        </p:nvSpPr>
        <p:spPr>
          <a:xfrm>
            <a:off x="8279811" y="3280142"/>
            <a:ext cx="3211728" cy="369332"/>
          </a:xfrm>
          <a:prstGeom prst="rect">
            <a:avLst/>
          </a:prstGeom>
          <a:noFill/>
        </p:spPr>
        <p:txBody>
          <a:bodyPr wrap="square" rtlCol="0">
            <a:spAutoFit/>
          </a:bodyPr>
          <a:lstStyle/>
          <a:p>
            <a:r>
              <a:rPr lang="zh-CN" altLang="en-US" dirty="0" smtClean="0">
                <a:latin typeface="宋体" pitchFamily="2" charset="-122"/>
                <a:ea typeface="宋体" pitchFamily="2" charset="-122"/>
              </a:rPr>
              <a:t>统编教材九下第</a:t>
            </a:r>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课（</a:t>
            </a:r>
            <a:r>
              <a:rPr lang="en-US" altLang="zh-CN" dirty="0" smtClean="0">
                <a:latin typeface="Times New Roman" pitchFamily="18" charset="0"/>
                <a:ea typeface="宋体" pitchFamily="2" charset="-122"/>
                <a:cs typeface="Times New Roman" pitchFamily="18" charset="0"/>
              </a:rPr>
              <a:t>P18~P22</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3626559207"/>
              </p:ext>
            </p:extLst>
          </p:nvPr>
        </p:nvGraphicFramePr>
        <p:xfrm>
          <a:off x="771966" y="1563467"/>
          <a:ext cx="10508565" cy="4937760"/>
        </p:xfrm>
        <a:graphic>
          <a:graphicData uri="http://schemas.openxmlformats.org/drawingml/2006/table">
            <a:tbl>
              <a:tblPr firstRow="1" bandRow="1">
                <a:tableStyleId>{5940675A-B579-460E-94D1-54222C63F5DA}</a:tableStyleId>
              </a:tblPr>
              <a:tblGrid>
                <a:gridCol w="802005"/>
                <a:gridCol w="1003935"/>
                <a:gridCol w="8702625"/>
              </a:tblGrid>
              <a:tr h="388425">
                <a:tc gridSpan="2">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开始时间</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gn="ctr">
                        <a:lnSpc>
                          <a:spcPct val="180000"/>
                        </a:lnSpc>
                        <a:buNone/>
                      </a:pP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en-US" sz="2400" b="0" dirty="0" smtClean="0">
                          <a:solidFill>
                            <a:srgbClr val="000000"/>
                          </a:solidFill>
                          <a:latin typeface="宋体" pitchFamily="2" charset="-122"/>
                          <a:ea typeface="宋体" pitchFamily="2" charset="-122"/>
                          <a:cs typeface="NEU-BZ-S92" charset="0"/>
                        </a:rPr>
                        <a:t>19</a:t>
                      </a:r>
                      <a:r>
                        <a:rPr lang="zh-CN" altLang="en-US" sz="2400" b="0" dirty="0" smtClean="0">
                          <a:solidFill>
                            <a:srgbClr val="000000"/>
                          </a:solidFill>
                          <a:latin typeface="宋体" pitchFamily="2" charset="-122"/>
                          <a:ea typeface="宋体" pitchFamily="2" charset="-122"/>
                          <a:cs typeface="NEU-BZ-S92" charset="0"/>
                        </a:rPr>
                        <a:t>世纪六七十年代</a:t>
                      </a:r>
                      <a:endParaRPr lang="en-US" altLang="en-US" sz="2400" b="0" dirty="0">
                        <a:solidFill>
                          <a:srgbClr val="000000"/>
                        </a:solidFill>
                        <a:latin typeface="宋体" pitchFamily="2" charset="-122"/>
                        <a:ea typeface="宋体"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1841">
                <a:tc gridSpan="2">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特点</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a:lnSpc>
                          <a:spcPct val="150000"/>
                        </a:lnSpc>
                      </a:pPr>
                      <a:r>
                        <a:rPr lang="zh-CN" altLang="zh-CN" sz="2400" kern="1200" dirty="0" smtClean="0">
                          <a:solidFill>
                            <a:schemeClr val="tx1"/>
                          </a:solidFill>
                          <a:effectLst/>
                          <a:latin typeface="宋体" pitchFamily="2" charset="-122"/>
                          <a:ea typeface="宋体" pitchFamily="2" charset="-122"/>
                          <a:cs typeface="+mn-cs"/>
                        </a:rPr>
                        <a:t>科学研究同工业生产紧密结合</a:t>
                      </a:r>
                      <a:endParaRPr lang="en-US" altLang="en-US" sz="2400" b="0" dirty="0">
                        <a:solidFill>
                          <a:srgbClr val="000000"/>
                        </a:solidFill>
                        <a:latin typeface="宋体" pitchFamily="2" charset="-122"/>
                        <a:ea typeface="宋体" pitchFamily="2" charset="-122"/>
                        <a:cs typeface="NEU-BZ-S92"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0116">
                <a:tc gridSpan="2">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新能源</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gn="ctr">
                        <a:lnSpc>
                          <a:spcPct val="180000"/>
                        </a:lnSpc>
                        <a:buNone/>
                      </a:pP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zh-CN" sz="2400" kern="1200" dirty="0" smtClean="0">
                          <a:solidFill>
                            <a:schemeClr val="tx1"/>
                          </a:solidFill>
                          <a:effectLst/>
                          <a:latin typeface="宋体" pitchFamily="2" charset="-122"/>
                          <a:ea typeface="宋体" pitchFamily="2" charset="-122"/>
                          <a:cs typeface="+mn-cs"/>
                        </a:rPr>
                        <a:t>电力成为新的能源进入生产生活领域</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是第二次工业革命最显著的成就</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石油成为另一种新能源</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94594">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电的应用</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经过</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en-US" altLang="zh-CN" sz="2400" kern="1200" dirty="0" smtClean="0">
                          <a:solidFill>
                            <a:schemeClr val="tx1"/>
                          </a:solidFill>
                          <a:effectLst/>
                          <a:latin typeface="宋体" pitchFamily="2" charset="-122"/>
                          <a:ea typeface="宋体" pitchFamily="2" charset="-122"/>
                          <a:cs typeface="+mn-cs"/>
                        </a:rPr>
                        <a:t>1831</a:t>
                      </a:r>
                      <a:r>
                        <a:rPr lang="zh-CN" altLang="zh-CN" sz="2400" kern="1200" dirty="0" smtClean="0">
                          <a:solidFill>
                            <a:schemeClr val="tx1"/>
                          </a:solidFill>
                          <a:effectLst/>
                          <a:latin typeface="宋体" pitchFamily="2" charset="-122"/>
                          <a:ea typeface="宋体" pitchFamily="2" charset="-122"/>
                          <a:cs typeface="+mn-cs"/>
                        </a:rPr>
                        <a:t>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英国科学家法拉第发现了电磁感应现象。后来</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人们根据这一现象发明了早期的发电机。到</a:t>
                      </a:r>
                      <a:r>
                        <a:rPr lang="en-US" altLang="zh-CN" sz="2400" kern="1200" dirty="0" smtClean="0">
                          <a:solidFill>
                            <a:schemeClr val="tx1"/>
                          </a:solidFill>
                          <a:effectLst/>
                          <a:latin typeface="宋体" pitchFamily="2" charset="-122"/>
                          <a:ea typeface="宋体" pitchFamily="2" charset="-122"/>
                          <a:cs typeface="+mn-cs"/>
                        </a:rPr>
                        <a:t>19</a:t>
                      </a:r>
                      <a:r>
                        <a:rPr lang="zh-CN" altLang="zh-CN" sz="2400" kern="1200" dirty="0" smtClean="0">
                          <a:solidFill>
                            <a:schemeClr val="tx1"/>
                          </a:solidFill>
                          <a:effectLst/>
                          <a:latin typeface="宋体" pitchFamily="2" charset="-122"/>
                          <a:ea typeface="宋体" pitchFamily="2" charset="-122"/>
                          <a:cs typeface="+mn-cs"/>
                        </a:rPr>
                        <a:t>世纪</a:t>
                      </a:r>
                      <a:r>
                        <a:rPr lang="en-US" altLang="zh-CN" sz="2400" kern="1200" dirty="0" smtClean="0">
                          <a:solidFill>
                            <a:schemeClr val="tx1"/>
                          </a:solidFill>
                          <a:effectLst/>
                          <a:latin typeface="宋体" pitchFamily="2" charset="-122"/>
                          <a:ea typeface="宋体" pitchFamily="2" charset="-122"/>
                          <a:cs typeface="+mn-cs"/>
                        </a:rPr>
                        <a:t>70</a:t>
                      </a:r>
                      <a:r>
                        <a:rPr lang="zh-CN" altLang="zh-CN" sz="2400" kern="1200" dirty="0" smtClean="0">
                          <a:solidFill>
                            <a:schemeClr val="tx1"/>
                          </a:solidFill>
                          <a:effectLst/>
                          <a:latin typeface="宋体" pitchFamily="2" charset="-122"/>
                          <a:ea typeface="宋体" pitchFamily="2" charset="-122"/>
                          <a:cs typeface="+mn-cs"/>
                        </a:rPr>
                        <a:t>年代</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经过不断完善的发电机进入生产领域</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电力开始作为动力带动机器。在各国发明家共同努力下</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发电机、电动机、电焊机、电钻、电话、电车、电报等纷纷问世</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人类社会进入“电气时代”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130219330"/>
              </p:ext>
            </p:extLst>
          </p:nvPr>
        </p:nvGraphicFramePr>
        <p:xfrm>
          <a:off x="571501" y="1999957"/>
          <a:ext cx="11016761" cy="4497558"/>
        </p:xfrm>
        <a:graphic>
          <a:graphicData uri="http://schemas.openxmlformats.org/drawingml/2006/table">
            <a:tbl>
              <a:tblPr firstRow="1" bandRow="1">
                <a:tableStyleId>{5940675A-B579-460E-94D1-54222C63F5DA}</a:tableStyleId>
              </a:tblPr>
              <a:tblGrid>
                <a:gridCol w="844061"/>
                <a:gridCol w="668216"/>
                <a:gridCol w="747345"/>
                <a:gridCol w="6559062"/>
                <a:gridCol w="2198077"/>
              </a:tblGrid>
              <a:tr h="620151">
                <a:tc rowSpan="4">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电的应用</a:t>
                      </a:r>
                      <a:endParaRPr lang="en-US" altLang="zh-CN"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爱迪生</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简介</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美国发明家</a:t>
                      </a:r>
                      <a:endParaRPr lang="zh-CN"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r>
                        <a:rPr lang="zh-CN" altLang="en-US" sz="2000" dirty="0" smtClean="0">
                          <a:latin typeface="仿宋" pitchFamily="49" charset="-122"/>
                          <a:ea typeface="仿宋" pitchFamily="49" charset="-122"/>
                        </a:rPr>
                        <a:t>     爱迪生</a:t>
                      </a:r>
                      <a:endParaRPr lang="zh-CN" sz="2000" dirty="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26677">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贡献</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发明了白炽灯泡、碱性蓄电池、电影摄影机和放映机等</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在纽约建立了美国第一座火力发电站</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发电站为电灯提供了能源</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促进了电灯的广泛使用</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pPr indent="0">
                        <a:lnSpc>
                          <a:spcPct val="150000"/>
                        </a:lnSpc>
                        <a:buNone/>
                      </a:pP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7346">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其他</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indent="0">
                        <a:lnSpc>
                          <a:spcPct val="150000"/>
                        </a:lnSpc>
                        <a:buNone/>
                      </a:pPr>
                      <a:r>
                        <a:rPr lang="zh-CN" altLang="zh-CN" sz="2400" kern="1200" dirty="0" smtClean="0">
                          <a:solidFill>
                            <a:schemeClr val="tx1"/>
                          </a:solidFill>
                          <a:effectLst/>
                          <a:latin typeface="宋体" pitchFamily="2" charset="-122"/>
                          <a:ea typeface="宋体" pitchFamily="2" charset="-122"/>
                          <a:cs typeface="+mn-cs"/>
                        </a:rPr>
                        <a:t>发电机、电动机、电焊机、电钻、电话、电车、电报等纷纷问世</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ltLang="en-US" dirty="0"/>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3384">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50000"/>
                        </a:lnSpc>
                        <a:buNone/>
                      </a:pPr>
                      <a:r>
                        <a:rPr lang="zh-CN" altLang="zh-CN" sz="2400" kern="1200" dirty="0" smtClean="0">
                          <a:solidFill>
                            <a:schemeClr val="tx1"/>
                          </a:solidFill>
                          <a:effectLst/>
                          <a:latin typeface="宋体" pitchFamily="2" charset="-122"/>
                          <a:ea typeface="宋体" pitchFamily="2" charset="-122"/>
                          <a:cs typeface="+mn-cs"/>
                        </a:rPr>
                        <a:t>人类社会进入了“电气时代”</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dirty="0"/>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7" name="image30-.jpg"/>
          <p:cNvPicPr/>
          <p:nvPr/>
        </p:nvPicPr>
        <p:blipFill>
          <a:blip r:embed="rId4"/>
          <a:stretch>
            <a:fillRect/>
          </a:stretch>
        </p:blipFill>
        <p:spPr>
          <a:xfrm>
            <a:off x="9571111" y="2213657"/>
            <a:ext cx="1867681" cy="2217666"/>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1631717"/>
              </p:ext>
            </p:extLst>
          </p:nvPr>
        </p:nvGraphicFramePr>
        <p:xfrm>
          <a:off x="555802" y="1749669"/>
          <a:ext cx="11085214" cy="4572000"/>
        </p:xfrm>
        <a:graphic>
          <a:graphicData uri="http://schemas.openxmlformats.org/drawingml/2006/table">
            <a:tbl>
              <a:tblPr firstRow="1" bandRow="1">
                <a:tableStyleId>{5940675A-B579-460E-94D1-54222C63F5DA}</a:tableStyleId>
              </a:tblPr>
              <a:tblGrid>
                <a:gridCol w="481690"/>
                <a:gridCol w="958362"/>
                <a:gridCol w="9645162"/>
              </a:tblGrid>
              <a:tr h="1107832">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内燃机</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algn="ctr"/>
                      <a:r>
                        <a:rPr lang="zh-CN" altLang="en-US" sz="2400" dirty="0" smtClean="0">
                          <a:latin typeface="黑体" pitchFamily="49" charset="-122"/>
                          <a:ea typeface="黑体" pitchFamily="49" charset="-122"/>
                        </a:rPr>
                        <a:t>发明</a:t>
                      </a:r>
                      <a:endParaRPr lang="zh-CN" altLang="en-US" sz="2400" dirty="0">
                        <a:latin typeface="黑体" pitchFamily="49" charset="-122"/>
                        <a:ea typeface="黑体" pitchFamily="49" charset="-122"/>
                      </a:endParaRPr>
                    </a:p>
                  </a:txBody>
                  <a:tcPr anchor="ct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1876</a:t>
                      </a:r>
                      <a:r>
                        <a:rPr lang="zh-CN" altLang="zh-CN" sz="2400" kern="1200" dirty="0" smtClean="0">
                          <a:solidFill>
                            <a:schemeClr val="tx1"/>
                          </a:solidFill>
                          <a:effectLst/>
                          <a:latin typeface="宋体" pitchFamily="2" charset="-122"/>
                          <a:ea typeface="宋体" pitchFamily="2" charset="-122"/>
                          <a:cs typeface="+mn-cs"/>
                        </a:rPr>
                        <a:t>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德国人奥托制造出一台煤气内燃机</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1883</a:t>
                      </a:r>
                      <a:r>
                        <a:rPr lang="zh-CN" altLang="zh-CN" sz="2400" kern="1200" dirty="0" smtClean="0">
                          <a:solidFill>
                            <a:schemeClr val="tx1"/>
                          </a:solidFill>
                          <a:effectLst/>
                          <a:latin typeface="宋体" pitchFamily="2" charset="-122"/>
                          <a:ea typeface="宋体" pitchFamily="2" charset="-122"/>
                          <a:cs typeface="+mn-cs"/>
                        </a:rPr>
                        <a:t>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德国工程师戴姆勒研制出汽油内燃机</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几年后</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德国工程师狄塞尔发明了柴油内燃机</a:t>
                      </a:r>
                      <a:endParaRPr lang="zh-CN" altLang="en-US" sz="2400" dirty="0">
                        <a:latin typeface="宋体" pitchFamily="2" charset="-122"/>
                        <a:ea typeface="宋体" pitchFamily="2" charset="-122"/>
                      </a:endParaRPr>
                    </a:p>
                  </a:txBody>
                  <a:tcPr anchor="ctr"/>
                </a:tc>
              </a:tr>
              <a:tr h="370840">
                <a:tc vMerge="1">
                  <a:txBody>
                    <a:bodyPr/>
                    <a:lstStyle/>
                    <a:p>
                      <a:endParaRPr lang="zh-CN" altLang="en-US" dirty="0"/>
                    </a:p>
                  </a:txBody>
                  <a:tcPr/>
                </a:tc>
                <a:tc>
                  <a:txBody>
                    <a:bodyPr/>
                    <a:lstStyle/>
                    <a:p>
                      <a:pPr algn="ctr"/>
                      <a:r>
                        <a:rPr lang="zh-CN" altLang="en-US" sz="2400" dirty="0" smtClean="0">
                          <a:latin typeface="黑体" pitchFamily="49" charset="-122"/>
                          <a:ea typeface="黑体" pitchFamily="49" charset="-122"/>
                        </a:rPr>
                        <a:t>影响</a:t>
                      </a:r>
                      <a:endParaRPr lang="zh-CN" altLang="en-US" sz="2400" dirty="0">
                        <a:latin typeface="黑体" pitchFamily="49" charset="-122"/>
                        <a:ea typeface="黑体" pitchFamily="49" charset="-122"/>
                      </a:endParaRPr>
                    </a:p>
                  </a:txBody>
                  <a:tcPr anchor="ct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内燃机的发明是第二次工业革命中应用技术领域的重大成就</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解决了交通运输工具的发动机问题</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在交通运输领域内引发了一场变革</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内燃机的发明带动了相关的新兴工业的发展</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以内燃机为发动机的汽车、轮船、飞机、拖拉机等出现</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为人们的生产和生活带来了极大的便利</a:t>
                      </a:r>
                      <a:endParaRPr lang="zh-CN" altLang="en-US" sz="2400" dirty="0">
                        <a:latin typeface="宋体" pitchFamily="2" charset="-122"/>
                        <a:ea typeface="宋体" pitchFamily="2" charset="-122"/>
                      </a:endParaRPr>
                    </a:p>
                  </a:txBody>
                  <a:tcPr anchor="ct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200761069"/>
              </p:ext>
            </p:extLst>
          </p:nvPr>
        </p:nvGraphicFramePr>
        <p:xfrm>
          <a:off x="492369" y="1740877"/>
          <a:ext cx="11051931" cy="4624753"/>
        </p:xfrm>
        <a:graphic>
          <a:graphicData uri="http://schemas.openxmlformats.org/drawingml/2006/table">
            <a:tbl>
              <a:tblPr firstRow="1" bandRow="1">
                <a:tableStyleId>{5940675A-B579-460E-94D1-54222C63F5DA}</a:tableStyleId>
              </a:tblPr>
              <a:tblGrid>
                <a:gridCol w="659423"/>
                <a:gridCol w="668215"/>
                <a:gridCol w="852854"/>
                <a:gridCol w="5776546"/>
                <a:gridCol w="3094893"/>
              </a:tblGrid>
              <a:tr h="2875084">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交通工具</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汽车</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成果</a:t>
                      </a:r>
                      <a:endParaRPr lang="zh-CN" altLang="zh-CN" sz="2400" b="0" kern="1200" dirty="0" smtClean="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a:t>
                      </a:r>
                      <a:r>
                        <a:rPr lang="zh-CN" altLang="zh-CN" sz="2400" kern="1200" dirty="0" smtClean="0">
                          <a:solidFill>
                            <a:schemeClr val="tx1"/>
                          </a:solidFill>
                          <a:effectLst/>
                          <a:latin typeface="宋体" pitchFamily="2" charset="-122"/>
                          <a:ea typeface="宋体" pitchFamily="2" charset="-122"/>
                          <a:cs typeface="+mn-cs"/>
                        </a:rPr>
                        <a:t>世纪</a:t>
                      </a:r>
                      <a:r>
                        <a:rPr lang="en-US" altLang="zh-CN" sz="2400" kern="1200" dirty="0" smtClean="0">
                          <a:solidFill>
                            <a:schemeClr val="tx1"/>
                          </a:solidFill>
                          <a:effectLst/>
                          <a:latin typeface="宋体" pitchFamily="2" charset="-122"/>
                          <a:ea typeface="宋体" pitchFamily="2" charset="-122"/>
                          <a:cs typeface="+mn-cs"/>
                        </a:rPr>
                        <a:t>80</a:t>
                      </a:r>
                      <a:r>
                        <a:rPr lang="zh-CN" altLang="zh-CN" sz="2400" kern="1200" dirty="0" smtClean="0">
                          <a:solidFill>
                            <a:schemeClr val="tx1"/>
                          </a:solidFill>
                          <a:effectLst/>
                          <a:latin typeface="宋体" pitchFamily="2" charset="-122"/>
                          <a:ea typeface="宋体" pitchFamily="2" charset="-122"/>
                          <a:cs typeface="+mn-cs"/>
                        </a:rPr>
                        <a:t>年代</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德国人本茨制造出一辆由内燃机驱动的汽车</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1913</a:t>
                      </a:r>
                      <a:r>
                        <a:rPr lang="zh-CN" altLang="zh-CN" sz="2400" kern="1200" dirty="0" smtClean="0">
                          <a:solidFill>
                            <a:schemeClr val="tx1"/>
                          </a:solidFill>
                          <a:effectLst/>
                          <a:latin typeface="宋体" pitchFamily="2" charset="-122"/>
                          <a:ea typeface="宋体" pitchFamily="2" charset="-122"/>
                          <a:cs typeface="+mn-cs"/>
                        </a:rPr>
                        <a:t>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美国的福特汽车公司使用流水线生产汽车</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汽车的价格大幅下降</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汽车开始成为中等收入家庭的交通工具</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r>
                        <a:rPr lang="zh-CN" altLang="en-US" sz="1800" kern="1200" dirty="0" smtClean="0">
                          <a:solidFill>
                            <a:schemeClr val="tx1"/>
                          </a:solidFill>
                          <a:effectLst/>
                          <a:latin typeface="仿宋" pitchFamily="49" charset="-122"/>
                          <a:ea typeface="仿宋" pitchFamily="49" charset="-122"/>
                          <a:cs typeface="+mn-cs"/>
                        </a:rPr>
                        <a:t> 福特汽车公司的生产流水线</a:t>
                      </a:r>
                      <a:endParaRPr lang="zh-CN" altLang="zh-CN" sz="1800" kern="1200" dirty="0" smtClean="0">
                        <a:solidFill>
                          <a:schemeClr val="tx1"/>
                        </a:solidFill>
                        <a:effectLst/>
                        <a:latin typeface="仿宋" pitchFamily="49" charset="-122"/>
                        <a:ea typeface="仿宋"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49669">
                <a:tc vMerge="1">
                  <a:txBody>
                    <a:bodyPr/>
                    <a:lstStyle/>
                    <a:p>
                      <a:endParaRPr lang="zh-CN" altLang="en-US"/>
                    </a:p>
                  </a:txBody>
                  <a:tcPr/>
                </a:tc>
                <a:tc vMerge="1">
                  <a:txBody>
                    <a:bodyPr/>
                    <a:lstStyle/>
                    <a:p>
                      <a:endParaRPr lang="zh-CN" altLang="en-US"/>
                    </a:p>
                  </a:txBody>
                  <a:tcPr/>
                </a:tc>
                <a:tc>
                  <a:txBody>
                    <a:bodyPr/>
                    <a:lstStyle/>
                    <a:p>
                      <a:pPr marL="0" indent="0" algn="ctr" defTabSz="914400" rtl="0" eaLnBrk="1" latinLnBrk="0" hangingPunct="1">
                        <a:lnSpc>
                          <a:spcPct val="18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zh-CN" altLang="zh-CN" sz="2400" kern="1200" dirty="0" smtClean="0">
                          <a:solidFill>
                            <a:schemeClr val="tx1"/>
                          </a:solidFill>
                          <a:effectLst/>
                          <a:latin typeface="宋体" pitchFamily="2" charset="-122"/>
                          <a:ea typeface="宋体" pitchFamily="2" charset="-122"/>
                          <a:cs typeface="+mn-cs"/>
                        </a:rPr>
                        <a:t>汽车的大量使用</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改变了人们的生活方式</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促进了工业的发展和石油化学工业的发展</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为人们的生产生活带来了极大的便利</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a:lnSpc>
                          <a:spcPct val="150000"/>
                        </a:lnSpc>
                      </a:pP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6" name="image31-.jpg"/>
          <p:cNvPicPr/>
          <p:nvPr/>
        </p:nvPicPr>
        <p:blipFill>
          <a:blip r:embed="rId4"/>
          <a:stretch>
            <a:fillRect/>
          </a:stretch>
        </p:blipFill>
        <p:spPr>
          <a:xfrm>
            <a:off x="8684166" y="2849978"/>
            <a:ext cx="2640326" cy="1845114"/>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1163119950"/>
              </p:ext>
            </p:extLst>
          </p:nvPr>
        </p:nvGraphicFramePr>
        <p:xfrm>
          <a:off x="683946" y="2542336"/>
          <a:ext cx="10847706" cy="3557768"/>
        </p:xfrm>
        <a:graphic>
          <a:graphicData uri="http://schemas.openxmlformats.org/drawingml/2006/table">
            <a:tbl>
              <a:tblPr firstRow="1" bandRow="1">
                <a:tableStyleId>{5940675A-B579-460E-94D1-54222C63F5DA}</a:tableStyleId>
              </a:tblPr>
              <a:tblGrid>
                <a:gridCol w="793164"/>
                <a:gridCol w="835269"/>
                <a:gridCol w="9219273"/>
              </a:tblGrid>
              <a:tr h="753989">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方正黑体_GBK" charset="0"/>
                        </a:rPr>
                        <a:t>交通工具</a:t>
                      </a:r>
                      <a:endParaRPr lang="en-US"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indent="0" algn="ctr">
                        <a:lnSpc>
                          <a:spcPct val="12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飞机</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en-US" altLang="zh-CN" sz="2400" kern="1200" dirty="0" smtClean="0">
                          <a:solidFill>
                            <a:schemeClr val="tx1"/>
                          </a:solidFill>
                          <a:effectLst/>
                          <a:latin typeface="宋体" pitchFamily="2" charset="-122"/>
                          <a:ea typeface="宋体" pitchFamily="2" charset="-122"/>
                          <a:cs typeface="+mn-cs"/>
                        </a:rPr>
                        <a:t>1903</a:t>
                      </a:r>
                      <a:r>
                        <a:rPr lang="zh-CN" altLang="zh-CN" sz="2400" kern="1200" dirty="0" smtClean="0">
                          <a:solidFill>
                            <a:schemeClr val="tx1"/>
                          </a:solidFill>
                          <a:effectLst/>
                          <a:latin typeface="宋体" pitchFamily="2" charset="-122"/>
                          <a:ea typeface="宋体" pitchFamily="2" charset="-122"/>
                          <a:cs typeface="+mn-cs"/>
                        </a:rPr>
                        <a:t>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莱特兄弟在美国北卡罗来纳州试验飞机</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取得成功</a:t>
                      </a:r>
                      <a:endParaRPr lang="en-US" altLang="zh-CN" sz="2400" dirty="0" smtClean="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94944">
                <a:tc vMerge="1">
                  <a:txBody>
                    <a:bodyPr/>
                    <a:lstStyle/>
                    <a:p>
                      <a:pPr indent="0" algn="ctr">
                        <a:lnSpc>
                          <a:spcPct val="120000"/>
                        </a:lnSpc>
                        <a:buNone/>
                      </a:pPr>
                      <a:endParaRPr lang="en-US" altLang="en-US"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pPr indent="0" algn="ctr">
                        <a:lnSpc>
                          <a:spcPct val="120000"/>
                        </a:lnSpc>
                        <a:buNone/>
                      </a:pP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a:lnSpc>
                          <a:spcPct val="150000"/>
                        </a:lnSpc>
                      </a:pPr>
                      <a:r>
                        <a:rPr lang="zh-CN" altLang="zh-CN" sz="2400" kern="1200" dirty="0" smtClean="0">
                          <a:solidFill>
                            <a:schemeClr val="tx1"/>
                          </a:solidFill>
                          <a:effectLst/>
                          <a:latin typeface="宋体" pitchFamily="2" charset="-122"/>
                          <a:ea typeface="宋体" pitchFamily="2" charset="-122"/>
                          <a:cs typeface="+mn-cs"/>
                        </a:rPr>
                        <a:t>中国人冯如制造出更先进的飞机</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被誉为“中国始创飞行大家”</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27286">
                <a:tc>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方正黑体_GBK" charset="0"/>
                        </a:rPr>
                        <a:t>化学工业和新材料</a:t>
                      </a:r>
                      <a:endParaRPr lang="en-US"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zh-CN" sz="2400" kern="1200" dirty="0" smtClean="0">
                          <a:solidFill>
                            <a:schemeClr val="tx1"/>
                          </a:solidFill>
                          <a:effectLst/>
                          <a:latin typeface="宋体" pitchFamily="2" charset="-122"/>
                          <a:ea typeface="宋体" pitchFamily="2" charset="-122"/>
                          <a:cs typeface="+mn-cs"/>
                        </a:rPr>
                        <a:t>内燃机的发明推动了石油开采业的发展</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加速了石油化学工业的产生</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现代化学工业产生</a:t>
                      </a:r>
                      <a:r>
                        <a:rPr lang="zh-CN" altLang="en-US" sz="2400" kern="1200" dirty="0" smtClean="0">
                          <a:solidFill>
                            <a:schemeClr val="tx1"/>
                          </a:solidFill>
                          <a:effectLst/>
                          <a:latin typeface="宋体" pitchFamily="2" charset="-122"/>
                          <a:ea typeface="宋体" pitchFamily="2" charset="-122"/>
                          <a:cs typeface="+mn-cs"/>
                        </a:rPr>
                        <a:t>）</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3556280793"/>
              </p:ext>
            </p:extLst>
          </p:nvPr>
        </p:nvGraphicFramePr>
        <p:xfrm>
          <a:off x="1185108" y="1821366"/>
          <a:ext cx="9858031" cy="4389120"/>
        </p:xfrm>
        <a:graphic>
          <a:graphicData uri="http://schemas.openxmlformats.org/drawingml/2006/table">
            <a:tbl>
              <a:tblPr firstRow="1" bandRow="1">
                <a:tableStyleId>{5940675A-B579-460E-94D1-54222C63F5DA}</a:tableStyleId>
              </a:tblPr>
              <a:tblGrid>
                <a:gridCol w="793164"/>
                <a:gridCol w="835269"/>
                <a:gridCol w="8229598"/>
              </a:tblGrid>
              <a:tr h="1327286">
                <a:tc>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方正黑体_GBK" charset="0"/>
                        </a:rPr>
                        <a:t>化学工业和新材料</a:t>
                      </a:r>
                      <a:endParaRPr lang="en-US"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a:t>
                      </a:r>
                      <a:r>
                        <a:rPr lang="zh-CN" altLang="zh-CN" sz="2400" kern="1200" dirty="0" smtClean="0">
                          <a:solidFill>
                            <a:schemeClr val="tx1"/>
                          </a:solidFill>
                          <a:effectLst/>
                          <a:latin typeface="宋体" pitchFamily="2" charset="-122"/>
                          <a:ea typeface="宋体" pitchFamily="2" charset="-122"/>
                          <a:cs typeface="+mn-cs"/>
                        </a:rPr>
                        <a:t>世纪</a:t>
                      </a:r>
                      <a:r>
                        <a:rPr lang="en-US" altLang="zh-CN" sz="2400" kern="1200" dirty="0" smtClean="0">
                          <a:solidFill>
                            <a:schemeClr val="tx1"/>
                          </a:solidFill>
                          <a:effectLst/>
                          <a:latin typeface="宋体" pitchFamily="2" charset="-122"/>
                          <a:ea typeface="宋体" pitchFamily="2" charset="-122"/>
                          <a:cs typeface="+mn-cs"/>
                        </a:rPr>
                        <a:t>60</a:t>
                      </a:r>
                      <a:r>
                        <a:rPr lang="zh-CN" altLang="zh-CN"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80</a:t>
                      </a:r>
                      <a:r>
                        <a:rPr lang="zh-CN" altLang="zh-CN" sz="2400" kern="1200" dirty="0" smtClean="0">
                          <a:solidFill>
                            <a:schemeClr val="tx1"/>
                          </a:solidFill>
                          <a:effectLst/>
                          <a:latin typeface="宋体" pitchFamily="2" charset="-122"/>
                          <a:ea typeface="宋体" pitchFamily="2" charset="-122"/>
                          <a:cs typeface="+mn-cs"/>
                        </a:rPr>
                        <a:t>年代</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人们已经能够使用新方法生产碱、硫酸、人造染料等产品</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1867</a:t>
                      </a:r>
                      <a:r>
                        <a:rPr lang="zh-CN" altLang="zh-CN" sz="2400" kern="1200" dirty="0" smtClean="0">
                          <a:solidFill>
                            <a:schemeClr val="tx1"/>
                          </a:solidFill>
                          <a:effectLst/>
                          <a:latin typeface="宋体" pitchFamily="2" charset="-122"/>
                          <a:ea typeface="宋体" pitchFamily="2" charset="-122"/>
                          <a:cs typeface="+mn-cs"/>
                        </a:rPr>
                        <a:t>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瑞典化学家诺贝尔发明了现代炸药。后来他又研制出无烟炸药</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1869</a:t>
                      </a:r>
                      <a:r>
                        <a:rPr lang="zh-CN" altLang="zh-CN" sz="2400" kern="1200" dirty="0" smtClean="0">
                          <a:solidFill>
                            <a:schemeClr val="tx1"/>
                          </a:solidFill>
                          <a:effectLst/>
                          <a:latin typeface="宋体" pitchFamily="2" charset="-122"/>
                          <a:ea typeface="宋体" pitchFamily="2" charset="-122"/>
                          <a:cs typeface="+mn-cs"/>
                        </a:rPr>
                        <a:t>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美国人海厄特发明了赛璐珞的制造技术</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现代塑料工业由此诞生</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4</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1884</a:t>
                      </a:r>
                      <a:r>
                        <a:rPr lang="zh-CN" altLang="zh-CN" sz="2400" kern="1200" dirty="0" smtClean="0">
                          <a:solidFill>
                            <a:schemeClr val="tx1"/>
                          </a:solidFill>
                          <a:effectLst/>
                          <a:latin typeface="宋体" pitchFamily="2" charset="-122"/>
                          <a:ea typeface="宋体" pitchFamily="2" charset="-122"/>
                          <a:cs typeface="+mn-cs"/>
                        </a:rPr>
                        <a:t>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法国人夏尔多内发明了人造纤维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开辟了新的纺织品生产领域</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2263833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4073807582"/>
              </p:ext>
            </p:extLst>
          </p:nvPr>
        </p:nvGraphicFramePr>
        <p:xfrm>
          <a:off x="930132" y="2806105"/>
          <a:ext cx="10359191" cy="2743200"/>
        </p:xfrm>
        <a:graphic>
          <a:graphicData uri="http://schemas.openxmlformats.org/drawingml/2006/table">
            <a:tbl>
              <a:tblPr firstRow="1" bandRow="1">
                <a:tableStyleId>{5940675A-B579-460E-94D1-54222C63F5DA}</a:tableStyleId>
              </a:tblPr>
              <a:tblGrid>
                <a:gridCol w="1092100"/>
                <a:gridCol w="9267091"/>
              </a:tblGrid>
              <a:tr h="1327286">
                <a:tc>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方正黑体_GBK" charset="0"/>
                        </a:rPr>
                        <a:t>第二次工业革命影响</a:t>
                      </a:r>
                      <a:endParaRPr lang="en-US"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促进了生产力的发展</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极大地改善了人们的生活</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一些资本主义国家取得了跨越式的发展</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成为工业化强国</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在经济发展的基础上</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主要资本主义国家出现了垄断组织</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资本主义由自由资本主义向垄断资本主义即帝国主义阶段过渡</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随之而来的资本主义对外扩张的增强</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对世界产生了深远影响</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8427405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4693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7" name="19.eps" descr="id:2147517631;FounderCES"/>
          <p:cNvPicPr/>
          <p:nvPr/>
        </p:nvPicPr>
        <p:blipFill>
          <a:blip r:embed="rId2"/>
          <a:stretch>
            <a:fillRect/>
          </a:stretch>
        </p:blipFill>
        <p:spPr>
          <a:xfrm>
            <a:off x="545123" y="2760785"/>
            <a:ext cx="11087100" cy="3068515"/>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1444584"/>
            <a:ext cx="7842492" cy="627895"/>
            <a:chOff x="1034884" y="629878"/>
            <a:chExt cx="6666742" cy="627895"/>
          </a:xfrm>
        </p:grpSpPr>
        <p:sp>
          <p:nvSpPr>
            <p:cNvPr id="17" name="圆角矩形 6"/>
            <p:cNvSpPr/>
            <p:nvPr>
              <p:custDataLst>
                <p:tags r:id="rId2"/>
              </p:custDataLst>
            </p:nvPr>
          </p:nvSpPr>
          <p:spPr>
            <a:xfrm flipH="1">
              <a:off x="2455639" y="643213"/>
              <a:ext cx="5245987" cy="60134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人口增长和大众教育、城市化、社会问题</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8" y="2622740"/>
            <a:ext cx="7590129" cy="572464"/>
          </a:xfrm>
          <a:prstGeom prst="rect">
            <a:avLst/>
          </a:prstGeom>
          <a:noFill/>
          <a:ln w="9525">
            <a:noFill/>
          </a:ln>
        </p:spPr>
        <p:txBody>
          <a:bodyPr wrap="square">
            <a:spAutoFit/>
          </a:bodyPr>
          <a:lstStyle/>
          <a:p>
            <a:pPr indent="0">
              <a:lnSpc>
                <a:spcPct val="130000"/>
              </a:lnSpc>
              <a:spcBef>
                <a:spcPts val="0"/>
              </a:spcBef>
              <a:spcAft>
                <a:spcPts val="0"/>
              </a:spcAft>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理解工业革命带来的社会进步和社会问题。</a:t>
            </a:r>
            <a:endParaRPr lang="zh-CN" altLang="en-US" sz="2400" dirty="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2" name="表格 1"/>
          <p:cNvGraphicFramePr/>
          <p:nvPr>
            <p:custDataLst>
              <p:tags r:id="rId1"/>
            </p:custDataLst>
            <p:extLst>
              <p:ext uri="{D42A27DB-BD31-4B8C-83A1-F6EECF244321}">
                <p14:modId xmlns:p14="http://schemas.microsoft.com/office/powerpoint/2010/main" xmlns="" val="2670564704"/>
              </p:ext>
            </p:extLst>
          </p:nvPr>
        </p:nvGraphicFramePr>
        <p:xfrm>
          <a:off x="713448" y="3342054"/>
          <a:ext cx="10813487" cy="3121872"/>
        </p:xfrm>
        <a:graphic>
          <a:graphicData uri="http://schemas.openxmlformats.org/drawingml/2006/table">
            <a:tbl>
              <a:tblPr firstRow="1" bandRow="1">
                <a:tableStyleId>{5940675A-B579-460E-94D1-54222C63F5DA}</a:tableStyleId>
              </a:tblPr>
              <a:tblGrid>
                <a:gridCol w="974675"/>
                <a:gridCol w="888023"/>
                <a:gridCol w="8950789"/>
              </a:tblGrid>
              <a:tr h="780839">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人口</a:t>
                      </a:r>
                      <a:endPar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增长</a:t>
                      </a:r>
                      <a:endParaRPr 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zh-CN" sz="2400" kern="1200" dirty="0" smtClean="0">
                          <a:solidFill>
                            <a:schemeClr val="tx1"/>
                          </a:solidFill>
                          <a:effectLst/>
                          <a:latin typeface="宋体" pitchFamily="2" charset="-122"/>
                          <a:ea typeface="宋体" pitchFamily="2" charset="-122"/>
                          <a:cs typeface="+mn-cs"/>
                        </a:rPr>
                        <a:t>工业革命极大地推动了生产力的发展</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促进了人口的迅速增长</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80838">
                <a:tc vMerge="1">
                  <a:txBody>
                    <a:bodyPr/>
                    <a:lstStyle/>
                    <a:p>
                      <a:endParaRPr lang="zh-CN" altLang="en-US"/>
                    </a:p>
                  </a:txBody>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表现</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人口增长迅速的典型国家有英国和美国</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美国是一个移民国家</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80839">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劳动力结构的变化</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随着工业革命的发展，工人阶级队伍不断壮大，劳动力结构发生了巨大变化</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2"/>
          <p:cNvSpPr txBox="1"/>
          <p:nvPr/>
        </p:nvSpPr>
        <p:spPr>
          <a:xfrm>
            <a:off x="7939455" y="2157328"/>
            <a:ext cx="3587480"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6</a:t>
            </a:r>
            <a:r>
              <a:rPr lang="zh-CN" altLang="en-US" sz="2000" dirty="0" smtClean="0">
                <a:latin typeface="宋体" pitchFamily="2" charset="-122"/>
                <a:ea typeface="宋体" pitchFamily="2" charset="-122"/>
              </a:rPr>
              <a:t>课</a:t>
            </a:r>
            <a:r>
              <a:rPr lang="zh-CN" altLang="en-US" sz="2000" dirty="0" smtClean="0">
                <a:latin typeface="Times New Roman" pitchFamily="18" charset="0"/>
                <a:ea typeface="宋体" pitchFamily="2" charset="-122"/>
                <a:cs typeface="Times New Roman" pitchFamily="18" charset="0"/>
              </a:rPr>
              <a:t>（</a:t>
            </a:r>
            <a:r>
              <a:rPr lang="en-US" altLang="zh-CN" sz="2000" dirty="0" smtClean="0">
                <a:latin typeface="Times New Roman" pitchFamily="18" charset="0"/>
                <a:ea typeface="宋体" pitchFamily="2" charset="-122"/>
                <a:cs typeface="Times New Roman" pitchFamily="18" charset="0"/>
              </a:rPr>
              <a:t>P23~P27</a:t>
            </a:r>
            <a:r>
              <a:rPr lang="zh-CN" altLang="en-US" sz="2000" dirty="0" smtClean="0">
                <a:latin typeface="Times New Roman" pitchFamily="18" charset="0"/>
                <a:ea typeface="宋体" pitchFamily="2" charset="-122"/>
                <a:cs typeface="Times New Roman" pitchFamily="18" charset="0"/>
              </a:rPr>
              <a:t>）</a:t>
            </a:r>
            <a:endParaRPr lang="zh-CN" altLang="en-US" sz="2000" dirty="0">
              <a:latin typeface="Times New Roman" pitchFamily="18"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641010722"/>
              </p:ext>
            </p:extLst>
          </p:nvPr>
        </p:nvGraphicFramePr>
        <p:xfrm>
          <a:off x="1030606" y="2555972"/>
          <a:ext cx="10038910" cy="3414005"/>
        </p:xfrm>
        <a:graphic>
          <a:graphicData uri="http://schemas.openxmlformats.org/drawingml/2006/table">
            <a:tbl>
              <a:tblPr firstRow="1" bandRow="1">
                <a:tableStyleId>{5940675A-B579-460E-94D1-54222C63F5DA}</a:tableStyleId>
              </a:tblPr>
              <a:tblGrid>
                <a:gridCol w="697230"/>
                <a:gridCol w="881380"/>
                <a:gridCol w="8460300"/>
              </a:tblGrid>
              <a:tr h="3414005">
                <a:tc>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劳动力结构的变化</a:t>
                      </a:r>
                      <a:endParaRPr lang="en-US" altLang="zh-CN"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表现</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a:t>
                      </a:r>
                      <a:r>
                        <a:rPr lang="zh-CN" altLang="en-US" sz="2400" dirty="0" smtClean="0">
                          <a:latin typeface="宋体" pitchFamily="2" charset="-122"/>
                          <a:ea typeface="宋体" pitchFamily="2" charset="-122"/>
                        </a:rPr>
                        <a:t>世纪初，英国农业劳动力人数仍多于工业劳动力人数，但到</a:t>
                      </a:r>
                      <a:r>
                        <a:rPr lang="en-US" altLang="zh-CN" sz="2400" dirty="0" smtClean="0">
                          <a:latin typeface="宋体" pitchFamily="2" charset="-122"/>
                          <a:ea typeface="宋体" pitchFamily="2" charset="-122"/>
                        </a:rPr>
                        <a:t>20</a:t>
                      </a:r>
                      <a:r>
                        <a:rPr lang="zh-CN" altLang="en-US" sz="2400" dirty="0" smtClean="0">
                          <a:latin typeface="宋体" pitchFamily="2" charset="-122"/>
                          <a:ea typeface="宋体" pitchFamily="2" charset="-122"/>
                        </a:rPr>
                        <a:t>世纪初，农业劳动力人数已经不足工业劳动力人数的</a:t>
                      </a:r>
                      <a:r>
                        <a:rPr lang="en-US" altLang="zh-CN" sz="2400" dirty="0" smtClean="0">
                          <a:latin typeface="宋体" pitchFamily="2" charset="-122"/>
                          <a:ea typeface="宋体" pitchFamily="2" charset="-122"/>
                        </a:rPr>
                        <a:t>1/5</a:t>
                      </a:r>
                      <a:r>
                        <a:rPr lang="zh-CN" altLang="en-US" sz="2400" dirty="0" smtClean="0">
                          <a:latin typeface="宋体" pitchFamily="2" charset="-122"/>
                          <a:ea typeface="宋体" pitchFamily="2" charset="-122"/>
                        </a:rPr>
                        <a:t>（农业人口下降；工业人口上升，超过农业人口）</a:t>
                      </a:r>
                      <a:endParaRPr lang="en-US" altLang="zh-CN" sz="2400" dirty="0" smtClean="0">
                        <a:latin typeface="宋体" pitchFamily="2" charset="-122"/>
                        <a:ea typeface="宋体" pitchFamily="2" charset="-122"/>
                      </a:endParaRPr>
                    </a:p>
                    <a:p>
                      <a:pPr indent="0">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）越来越多的人放弃农业生产，专门从事工业和商业</a:t>
                      </a:r>
                    </a:p>
                    <a:p>
                      <a:pPr indent="0">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）越来越多的妇女走出家庭，成为工业劳动者，社会角色发生了变化，为妇女社会地位的提高创造了条件</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1050664072"/>
              </p:ext>
            </p:extLst>
          </p:nvPr>
        </p:nvGraphicFramePr>
        <p:xfrm>
          <a:off x="615461" y="1890003"/>
          <a:ext cx="10911253" cy="4340470"/>
        </p:xfrm>
        <a:graphic>
          <a:graphicData uri="http://schemas.openxmlformats.org/drawingml/2006/table">
            <a:tbl>
              <a:tblPr firstRow="1" bandRow="1">
                <a:tableStyleId>{5940675A-B579-460E-94D1-54222C63F5DA}</a:tableStyleId>
              </a:tblPr>
              <a:tblGrid>
                <a:gridCol w="378068"/>
                <a:gridCol w="712177"/>
                <a:gridCol w="9821008"/>
              </a:tblGrid>
              <a:tr h="1187304">
                <a:tc rowSpan="3">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方正黑体_GBK" charset="0"/>
                        </a:rPr>
                        <a:t>大众教育</a:t>
                      </a:r>
                      <a:endParaRPr lang="en-US" altLang="zh-CN"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kern="1200" dirty="0" smtClean="0">
                          <a:solidFill>
                            <a:schemeClr val="tx1"/>
                          </a:solidFill>
                          <a:effectLst/>
                          <a:latin typeface="宋体" pitchFamily="2" charset="-122"/>
                          <a:ea typeface="宋体" pitchFamily="2" charset="-122"/>
                          <a:cs typeface="+mn-cs"/>
                        </a:rPr>
                        <a:t>19</a:t>
                      </a:r>
                      <a:r>
                        <a:rPr lang="zh-CN" altLang="zh-CN" sz="2400" kern="1200" dirty="0" smtClean="0">
                          <a:solidFill>
                            <a:schemeClr val="tx1"/>
                          </a:solidFill>
                          <a:effectLst/>
                          <a:latin typeface="宋体" pitchFamily="2" charset="-122"/>
                          <a:ea typeface="宋体" pitchFamily="2" charset="-122"/>
                          <a:cs typeface="+mn-cs"/>
                        </a:rPr>
                        <a:t>世纪以后</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为了适应工业化发展的需要</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欧洲国家开始推广大众教育</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为工业化社会提供各类型人才</a:t>
                      </a:r>
                      <a:r>
                        <a:rPr lang="zh-CN" altLang="en-US" sz="2400" kern="1200" dirty="0" smtClean="0">
                          <a:solidFill>
                            <a:schemeClr val="tx1"/>
                          </a:solidFill>
                          <a:effectLst/>
                          <a:latin typeface="宋体" pitchFamily="2" charset="-122"/>
                          <a:ea typeface="宋体" pitchFamily="2" charset="-122"/>
                          <a:cs typeface="+mn-cs"/>
                        </a:rPr>
                        <a:t>）</a:t>
                      </a:r>
                      <a:endParaRPr lang="en-US" altLang="en-US" sz="2400" b="0" dirty="0" smtClean="0">
                        <a:solidFill>
                          <a:srgbClr val="000000"/>
                        </a:solidFill>
                        <a:latin typeface="宋体" pitchFamily="2" charset="-122"/>
                        <a:ea typeface="宋体"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93608">
                <a:tc vMerge="1">
                  <a:txBody>
                    <a:bodyPr/>
                    <a:lstStyle/>
                    <a:p>
                      <a:endParaRPr lang="zh-CN" altLang="en-US"/>
                    </a:p>
                  </a:txBody>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表现</a:t>
                      </a: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a:t>
                      </a:r>
                      <a:r>
                        <a:rPr lang="zh-CN" altLang="zh-CN" sz="2400" kern="1200" dirty="0" smtClean="0">
                          <a:solidFill>
                            <a:schemeClr val="tx1"/>
                          </a:solidFill>
                          <a:effectLst/>
                          <a:latin typeface="宋体" pitchFamily="2" charset="-122"/>
                          <a:ea typeface="宋体" pitchFamily="2" charset="-122"/>
                          <a:cs typeface="+mn-cs"/>
                        </a:rPr>
                        <a:t>世纪初</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德国推行教育改革</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建立由初等学校、中等学校、大学组成的系统教育体系</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1802</a:t>
                      </a:r>
                      <a:r>
                        <a:rPr lang="zh-CN" altLang="zh-CN" sz="2400" kern="1200" dirty="0" smtClean="0">
                          <a:solidFill>
                            <a:schemeClr val="tx1"/>
                          </a:solidFill>
                          <a:effectLst/>
                          <a:latin typeface="宋体" pitchFamily="2" charset="-122"/>
                          <a:ea typeface="宋体" pitchFamily="2" charset="-122"/>
                          <a:cs typeface="+mn-cs"/>
                        </a:rPr>
                        <a:t>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法国通过法律开设政府资助的中等学校</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1870</a:t>
                      </a:r>
                      <a:r>
                        <a:rPr lang="zh-CN" altLang="zh-CN" sz="2400" kern="1200" dirty="0" smtClean="0">
                          <a:solidFill>
                            <a:schemeClr val="tx1"/>
                          </a:solidFill>
                          <a:effectLst/>
                          <a:latin typeface="宋体" pitchFamily="2" charset="-122"/>
                          <a:ea typeface="宋体" pitchFamily="2" charset="-122"/>
                          <a:cs typeface="+mn-cs"/>
                        </a:rPr>
                        <a:t>年以后</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英国、法国开始对儿童实行免费义务教育</a:t>
                      </a:r>
                      <a:endParaRPr lang="en-US" altLang="zh-CN" sz="2400" dirty="0" smtClean="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59558">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zh-CN" sz="2400" kern="1200" dirty="0" smtClean="0">
                          <a:solidFill>
                            <a:schemeClr val="tx1"/>
                          </a:solidFill>
                          <a:effectLst/>
                          <a:latin typeface="宋体" pitchFamily="2" charset="-122"/>
                          <a:ea typeface="宋体" pitchFamily="2" charset="-122"/>
                          <a:cs typeface="+mn-cs"/>
                        </a:rPr>
                        <a:t>教育的普及</a:t>
                      </a:r>
                      <a:r>
                        <a:rPr lang="en-US" altLang="zh-CN"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提高了欧美各国的大众文化水平</a:t>
                      </a:r>
                      <a:r>
                        <a:rPr lang="en-US" altLang="zh-CN"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促进了社会发展</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635354614"/>
              </p:ext>
            </p:extLst>
          </p:nvPr>
        </p:nvGraphicFramePr>
        <p:xfrm>
          <a:off x="1239326" y="1763786"/>
          <a:ext cx="9726196" cy="4686590"/>
        </p:xfrm>
        <a:graphic>
          <a:graphicData uri="http://schemas.openxmlformats.org/drawingml/2006/table">
            <a:tbl>
              <a:tblPr firstRow="1" bandRow="1">
                <a:tableStyleId>{5940675A-B579-460E-94D1-54222C63F5DA}</a:tableStyleId>
              </a:tblPr>
              <a:tblGrid>
                <a:gridCol w="751205"/>
                <a:gridCol w="852805"/>
                <a:gridCol w="8122186"/>
              </a:tblGrid>
              <a:tr h="1190429">
                <a:tc rowSpan="3">
                  <a:txBody>
                    <a:bodyPr/>
                    <a:lstStyle/>
                    <a:p>
                      <a:pPr indent="0" algn="ctr">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城市化</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工业革命开始后，随着工业和商业的发展，农村人口不断流向城市，城市规模越来越大</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72404">
                <a:tc vMerge="1">
                  <a:txBody>
                    <a:bodyPr/>
                    <a:lstStyle/>
                    <a:p>
                      <a:endParaRPr lang="zh-CN" altLang="en-US"/>
                    </a:p>
                  </a:txBody>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城市</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有英国伦敦、法国巴黎、德国柏林等。</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1800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年，英国伦敦是当时欧洲最大的城市</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23757">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表现</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）开始时，城市通常缺乏统一的规划。城市的环境很差</a:t>
                      </a: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世纪中期以后，城市的环境开始得到改善，一些基础设施建立起来</a:t>
                      </a: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）随着城市的发展，人们的生活方式也在发生着变化</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163213355"/>
              </p:ext>
            </p:extLst>
          </p:nvPr>
        </p:nvGraphicFramePr>
        <p:xfrm>
          <a:off x="597877" y="1347862"/>
          <a:ext cx="11007969" cy="5303520"/>
        </p:xfrm>
        <a:graphic>
          <a:graphicData uri="http://schemas.openxmlformats.org/drawingml/2006/table">
            <a:tbl>
              <a:tblPr firstRow="1" bandRow="1">
                <a:tableStyleId>{5940675A-B579-460E-94D1-54222C63F5DA}</a:tableStyleId>
              </a:tblPr>
              <a:tblGrid>
                <a:gridCol w="509953"/>
                <a:gridCol w="844061"/>
                <a:gridCol w="1143002"/>
                <a:gridCol w="5750169"/>
                <a:gridCol w="2760784"/>
              </a:tblGrid>
              <a:tr h="370840">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主要社会问题</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a:txBody>
                    <a:bodyPr/>
                    <a:lstStyle/>
                    <a:p>
                      <a:pPr algn="ctr"/>
                      <a:r>
                        <a:rPr lang="zh-CN" altLang="en-US" sz="2400" dirty="0" smtClean="0">
                          <a:latin typeface="黑体" pitchFamily="49" charset="-122"/>
                          <a:ea typeface="黑体" pitchFamily="49" charset="-122"/>
                        </a:rPr>
                        <a:t>背景</a:t>
                      </a:r>
                      <a:endParaRPr lang="zh-CN" altLang="en-US" sz="2400" dirty="0">
                        <a:latin typeface="黑体" pitchFamily="49" charset="-122"/>
                        <a:ea typeface="黑体" pitchFamily="49" charset="-122"/>
                      </a:endParaRPr>
                    </a:p>
                  </a:txBody>
                  <a:tcPr anchor="ctr"/>
                </a:tc>
                <a:tc gridSpan="2">
                  <a:txBody>
                    <a:bodyPr/>
                    <a:lstStyle/>
                    <a:p>
                      <a:pPr>
                        <a:lnSpc>
                          <a:spcPct val="150000"/>
                        </a:lnSpc>
                      </a:pPr>
                      <a:r>
                        <a:rPr lang="zh-CN" altLang="zh-CN" sz="2400" kern="1200" dirty="0" smtClean="0">
                          <a:solidFill>
                            <a:schemeClr val="tx1"/>
                          </a:solidFill>
                          <a:effectLst/>
                          <a:latin typeface="宋体" pitchFamily="2" charset="-122"/>
                          <a:ea typeface="宋体" pitchFamily="2" charset="-122"/>
                          <a:cs typeface="+mn-cs"/>
                        </a:rPr>
                        <a:t>在工业化进程中</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西方国家出现了许多问题</a:t>
                      </a:r>
                      <a:endParaRPr lang="zh-CN" altLang="en-US" sz="2400" dirty="0">
                        <a:latin typeface="宋体" pitchFamily="2" charset="-122"/>
                        <a:ea typeface="宋体" pitchFamily="2" charset="-122"/>
                      </a:endParaRPr>
                    </a:p>
                  </a:txBody>
                  <a:tcPr anchor="ctr"/>
                </a:tc>
                <a:tc hMerge="1">
                  <a:txBody>
                    <a:bodyPr/>
                    <a:lstStyle/>
                    <a:p>
                      <a:endParaRPr lang="zh-CN" altLang="en-US"/>
                    </a:p>
                  </a:txBody>
                  <a:tcPr/>
                </a:tc>
                <a:tc rowSpan="4">
                  <a:txBody>
                    <a:bodyPr/>
                    <a:lstStyle/>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000" dirty="0" smtClean="0">
                        <a:latin typeface="仿宋" pitchFamily="49" charset="-122"/>
                        <a:ea typeface="仿宋" pitchFamily="49" charset="-122"/>
                      </a:endParaRPr>
                    </a:p>
                    <a:p>
                      <a:pPr>
                        <a:lnSpc>
                          <a:spcPct val="150000"/>
                        </a:lnSpc>
                      </a:pPr>
                      <a:r>
                        <a:rPr lang="en-US" altLang="zh-CN" sz="2000" dirty="0" smtClean="0">
                          <a:latin typeface="仿宋" pitchFamily="49" charset="-122"/>
                          <a:ea typeface="仿宋" pitchFamily="49" charset="-122"/>
                        </a:rPr>
                        <a:t>19</a:t>
                      </a:r>
                      <a:r>
                        <a:rPr lang="zh-CN" altLang="en-US" sz="2000" dirty="0" smtClean="0">
                          <a:latin typeface="仿宋" pitchFamily="49" charset="-122"/>
                          <a:ea typeface="仿宋" pitchFamily="49" charset="-122"/>
                        </a:rPr>
                        <a:t>世纪中期的英国城市</a:t>
                      </a:r>
                      <a:endParaRPr lang="en-US" altLang="zh-CN" sz="2000" dirty="0" smtClean="0">
                        <a:latin typeface="仿宋" pitchFamily="49" charset="-122"/>
                        <a:ea typeface="仿宋" pitchFamily="49" charset="-122"/>
                      </a:endParaRPr>
                    </a:p>
                  </a:txBody>
                  <a:tcPr anchor="ctr"/>
                </a:tc>
              </a:tr>
              <a:tr h="411480">
                <a:tc vMerge="1">
                  <a:txBody>
                    <a:bodyPr/>
                    <a:lstStyle/>
                    <a:p>
                      <a:endParaRPr lang="zh-CN" altLang="en-US" dirty="0"/>
                    </a:p>
                  </a:txBody>
                  <a:tcPr/>
                </a:tc>
                <a:tc rowSpan="2">
                  <a:txBody>
                    <a:bodyPr/>
                    <a:lstStyle/>
                    <a:p>
                      <a:pPr algn="ctr">
                        <a:lnSpc>
                          <a:spcPct val="150000"/>
                        </a:lnSpc>
                      </a:pPr>
                      <a:r>
                        <a:rPr lang="zh-CN" altLang="en-US" sz="2400" dirty="0" smtClean="0">
                          <a:latin typeface="黑体" pitchFamily="49" charset="-122"/>
                          <a:ea typeface="黑体" pitchFamily="49" charset="-122"/>
                        </a:rPr>
                        <a:t>环境污染</a:t>
                      </a:r>
                      <a:endParaRPr lang="zh-CN" altLang="en-US" sz="2400" dirty="0">
                        <a:latin typeface="黑体" pitchFamily="49" charset="-122"/>
                        <a:ea typeface="黑体" pitchFamily="49" charset="-122"/>
                      </a:endParaRP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表现</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a:lnSpc>
                          <a:spcPct val="150000"/>
                        </a:lnSpc>
                      </a:pPr>
                      <a:r>
                        <a:rPr lang="zh-CN" altLang="zh-CN" sz="2400" kern="1200" dirty="0" smtClean="0">
                          <a:solidFill>
                            <a:schemeClr val="tx1"/>
                          </a:solidFill>
                          <a:effectLst/>
                          <a:latin typeface="宋体" pitchFamily="2" charset="-122"/>
                          <a:ea typeface="宋体" pitchFamily="2" charset="-122"/>
                          <a:cs typeface="+mn-cs"/>
                        </a:rPr>
                        <a:t>工厂排放大量的废气和废水</a:t>
                      </a:r>
                      <a:endParaRPr lang="zh-CN" altLang="en-US" sz="2400" dirty="0">
                        <a:latin typeface="宋体" pitchFamily="2" charset="-122"/>
                        <a:ea typeface="宋体" pitchFamily="2" charset="-122"/>
                      </a:endParaRPr>
                    </a:p>
                  </a:txBody>
                  <a:tcPr anchor="ctr"/>
                </a:tc>
                <a:tc vMerge="1">
                  <a:txBody>
                    <a:bodyPr/>
                    <a:lstStyle/>
                    <a:p>
                      <a:pPr>
                        <a:lnSpc>
                          <a:spcPct val="150000"/>
                        </a:lnSpc>
                      </a:pPr>
                      <a:endParaRPr lang="zh-CN" altLang="en-US" sz="2400" dirty="0">
                        <a:latin typeface="宋体" pitchFamily="2" charset="-122"/>
                        <a:ea typeface="宋体" pitchFamily="2" charset="-122"/>
                      </a:endParaRPr>
                    </a:p>
                  </a:txBody>
                  <a:tcPr anchor="ctr"/>
                </a:tc>
              </a:tr>
              <a:tr h="980769">
                <a:tc vMerge="1">
                  <a:txBody>
                    <a:bodyPr/>
                    <a:lstStyle/>
                    <a:p>
                      <a:endParaRPr lang="zh-CN" altLang="en-US"/>
                    </a:p>
                  </a:txBody>
                  <a:tcPr/>
                </a:tc>
                <a:tc vMerge="1">
                  <a:txBody>
                    <a:bodyPr/>
                    <a:lstStyle/>
                    <a:p>
                      <a:endParaRPr lang="zh-CN" altLang="en-US"/>
                    </a:p>
                  </a:txBody>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影响</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a:lnSpc>
                          <a:spcPct val="150000"/>
                        </a:lnSpc>
                      </a:pPr>
                      <a:r>
                        <a:rPr lang="zh-CN" altLang="zh-CN" sz="2400" kern="1200" dirty="0" smtClean="0">
                          <a:solidFill>
                            <a:schemeClr val="tx1"/>
                          </a:solidFill>
                          <a:effectLst/>
                          <a:latin typeface="宋体" pitchFamily="2" charset="-122"/>
                          <a:ea typeface="宋体" pitchFamily="2" charset="-122"/>
                          <a:cs typeface="+mn-cs"/>
                        </a:rPr>
                        <a:t>严重污染了大气和河流</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影响着人们的身体健康</a:t>
                      </a:r>
                      <a:endParaRPr lang="zh-CN" altLang="en-US" sz="2400" dirty="0">
                        <a:latin typeface="宋体" pitchFamily="2" charset="-122"/>
                        <a:ea typeface="宋体" pitchFamily="2" charset="-122"/>
                      </a:endParaRPr>
                    </a:p>
                  </a:txBody>
                  <a:tcPr anchor="ctr"/>
                </a:tc>
                <a:tc vMerge="1">
                  <a:txBody>
                    <a:bodyPr/>
                    <a:lstStyle/>
                    <a:p>
                      <a:endParaRPr lang="zh-CN" altLang="en-US"/>
                    </a:p>
                  </a:txBody>
                  <a:tcPr/>
                </a:tc>
              </a:tr>
              <a:tr h="2643407">
                <a:tc vMerge="1">
                  <a:txBody>
                    <a:bodyPr/>
                    <a:lstStyle/>
                    <a:p>
                      <a:endParaRPr lang="zh-CN" altLang="en-US" dirty="0"/>
                    </a:p>
                  </a:txBody>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贫富分化加剧</a:t>
                      </a:r>
                      <a:endParaRPr lang="zh-CN" altLang="en-US" sz="2400" kern="1200" dirty="0">
                        <a:solidFill>
                          <a:schemeClr val="tx1"/>
                        </a:solidFill>
                        <a:latin typeface="黑体" pitchFamily="49" charset="-122"/>
                        <a:ea typeface="黑体" pitchFamily="49" charset="-122"/>
                        <a:cs typeface="+mn-cs"/>
                      </a:endParaRPr>
                    </a:p>
                  </a:txBody>
                  <a:tcPr anchor="ctr"/>
                </a:tc>
                <a:tc gridSpan="2">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资本家与广大工人收入差距悬殊</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广大工人对不公平的社会现状越来越不满</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工业革命开始后不久</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就有工人破坏机器</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随着社会矛盾日趋尖锐</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工人的反抗斗争日益激烈</a:t>
                      </a:r>
                      <a:endParaRPr lang="zh-CN" altLang="en-US" sz="2400" dirty="0">
                        <a:latin typeface="宋体" pitchFamily="2" charset="-122"/>
                        <a:ea typeface="宋体" pitchFamily="2" charset="-122"/>
                      </a:endParaRPr>
                    </a:p>
                  </a:txBody>
                  <a:tcPr anchor="ctr"/>
                </a:tc>
                <a:tc hMerge="1">
                  <a:txBody>
                    <a:bodyPr/>
                    <a:lstStyle/>
                    <a:p>
                      <a:endParaRPr lang="zh-CN" altLang="en-US"/>
                    </a:p>
                  </a:txBody>
                  <a:tcPr/>
                </a:tc>
                <a:tc vMerge="1">
                  <a:txBody>
                    <a:bodyPr/>
                    <a:lstStyle/>
                    <a:p>
                      <a:endParaRPr lang="zh-CN" altLang="en-US" dirty="0"/>
                    </a:p>
                  </a:txBody>
                  <a:tcPr anchor="ctr"/>
                </a:tc>
              </a:tr>
            </a:tbl>
          </a:graphicData>
        </a:graphic>
      </p:graphicFrame>
      <p:pic>
        <p:nvPicPr>
          <p:cNvPr id="7" name="image33-.jpg"/>
          <p:cNvPicPr/>
          <p:nvPr/>
        </p:nvPicPr>
        <p:blipFill>
          <a:blip r:embed="rId3"/>
          <a:stretch>
            <a:fillRect/>
          </a:stretch>
        </p:blipFill>
        <p:spPr>
          <a:xfrm>
            <a:off x="9027067" y="2723758"/>
            <a:ext cx="2490857" cy="1839449"/>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46158" y="1500021"/>
            <a:ext cx="11869641" cy="627895"/>
            <a:chOff x="1034884" y="629878"/>
            <a:chExt cx="10215785" cy="627895"/>
          </a:xfrm>
        </p:grpSpPr>
        <p:sp>
          <p:nvSpPr>
            <p:cNvPr id="17" name="圆角矩形 6"/>
            <p:cNvSpPr/>
            <p:nvPr>
              <p:custDataLst>
                <p:tags r:id="rId2"/>
              </p:custDataLst>
            </p:nvPr>
          </p:nvSpPr>
          <p:spPr>
            <a:xfrm flipH="1">
              <a:off x="2642909" y="664168"/>
              <a:ext cx="8607760"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牛顿、达尔文、巴尔扎克、列夫</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托尔斯泰、贝多芬、梵高</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386835" y="2497799"/>
            <a:ext cx="11588289" cy="830997"/>
          </a:xfrm>
          <a:prstGeom prst="rect">
            <a:avLst/>
          </a:prstGeom>
          <a:noFill/>
          <a:ln w="9525">
            <a:noFill/>
          </a:ln>
        </p:spPr>
        <p:txBody>
          <a:bodyPr wrap="square">
            <a:spAutoFit/>
          </a:bodyPr>
          <a:lstStyle/>
          <a:p>
            <a:pPr indent="0"/>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通过牛顿、达尔文、巴尔扎克和贝多芬等人的成就，了解科学和文化在近代社会发展中的重要作用。</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extLst>
              <p:ext uri="{D42A27DB-BD31-4B8C-83A1-F6EECF244321}">
                <p14:modId xmlns:p14="http://schemas.microsoft.com/office/powerpoint/2010/main" xmlns="" val="1863831733"/>
              </p:ext>
            </p:extLst>
          </p:nvPr>
        </p:nvGraphicFramePr>
        <p:xfrm>
          <a:off x="474758" y="3328796"/>
          <a:ext cx="11284955" cy="3291840"/>
        </p:xfrm>
        <a:graphic>
          <a:graphicData uri="http://schemas.openxmlformats.org/drawingml/2006/table">
            <a:tbl>
              <a:tblPr firstRow="1" bandRow="1">
                <a:tableStyleId>{5940675A-B579-460E-94D1-54222C63F5DA}</a:tableStyleId>
              </a:tblPr>
              <a:tblGrid>
                <a:gridCol w="444040"/>
                <a:gridCol w="791308"/>
                <a:gridCol w="8159261"/>
                <a:gridCol w="1890346"/>
              </a:tblGrid>
              <a:tr h="260096">
                <a:tc rowSpan="5">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牛顿</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地位</a:t>
                      </a:r>
                      <a:endParaRPr lang="en-US" sz="2400" kern="1200" dirty="0">
                        <a:solidFill>
                          <a:schemeClr val="tx1"/>
                        </a:solidFill>
                        <a:latin typeface="黑体" pitchFamily="49" charset="-122"/>
                        <a:ea typeface="黑体" pitchFamily="49" charset="-122"/>
                        <a:cs typeface="+mn-cs"/>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zh-CN" sz="2400" kern="1200" dirty="0" smtClean="0">
                          <a:solidFill>
                            <a:schemeClr val="tx1"/>
                          </a:solidFill>
                          <a:effectLst/>
                          <a:latin typeface="宋体" pitchFamily="2" charset="-122"/>
                          <a:ea typeface="宋体" pitchFamily="2" charset="-122"/>
                          <a:cs typeface="+mn-cs"/>
                        </a:rPr>
                        <a:t>英国科学家</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近代自然科学的奠基人之一</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5">
                  <a:txBody>
                    <a:bodyPr/>
                    <a:lstStyle/>
                    <a:p>
                      <a:pPr>
                        <a:lnSpc>
                          <a:spcPct val="150000"/>
                        </a:lnSpc>
                      </a:pPr>
                      <a:endParaRPr 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000" b="0" dirty="0" smtClean="0">
                          <a:solidFill>
                            <a:srgbClr val="000000"/>
                          </a:solidFill>
                          <a:latin typeface="仿宋" pitchFamily="49" charset="-122"/>
                          <a:ea typeface="仿宋" pitchFamily="49" charset="-122"/>
                          <a:cs typeface="宋体" panose="02010600030101010101" pitchFamily="2" charset="-122"/>
                        </a:rPr>
                        <a:t>      牛顿</a:t>
                      </a:r>
                      <a:endParaRPr lang="en-US" sz="2000" b="0" dirty="0">
                        <a:solidFill>
                          <a:srgbClr val="000000"/>
                        </a:solidFill>
                        <a:latin typeface="仿宋" pitchFamily="49" charset="-122"/>
                        <a:ea typeface="仿宋"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0727">
                <a:tc vMerge="1">
                  <a:txBody>
                    <a:bodyPr/>
                    <a:lstStyle/>
                    <a:p>
                      <a:endParaRPr lang="zh-CN" altLang="en-US"/>
                    </a:p>
                  </a:txBody>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领域</a:t>
                      </a:r>
                      <a:endParaRPr lang="en-US" sz="2400" kern="1200" dirty="0">
                        <a:solidFill>
                          <a:schemeClr val="tx1"/>
                        </a:solidFill>
                        <a:latin typeface="黑体" pitchFamily="49" charset="-122"/>
                        <a:ea typeface="黑体" pitchFamily="49"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zh-CN" sz="2400" kern="1200" dirty="0" smtClean="0">
                          <a:solidFill>
                            <a:schemeClr val="tx1"/>
                          </a:solidFill>
                          <a:effectLst/>
                          <a:latin typeface="宋体" pitchFamily="2" charset="-122"/>
                          <a:ea typeface="宋体" pitchFamily="2" charset="-122"/>
                          <a:cs typeface="+mn-cs"/>
                        </a:rPr>
                        <a:t>天文学、数学、力学等领域</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a:lnSpc>
                          <a:spcPct val="150000"/>
                        </a:lnSpc>
                      </a:pP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096">
                <a:tc vMerge="1">
                  <a:txBody>
                    <a:bodyPr/>
                    <a:lstStyle/>
                    <a:p>
                      <a:endParaRPr lang="zh-CN" altLang="en-US"/>
                    </a:p>
                  </a:txBody>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成就</a:t>
                      </a:r>
                      <a:endParaRPr lang="en-US" sz="2400" kern="1200" dirty="0">
                        <a:solidFill>
                          <a:schemeClr val="tx1"/>
                        </a:solidFill>
                        <a:latin typeface="黑体" pitchFamily="49" charset="-122"/>
                        <a:ea typeface="黑体" pitchFamily="49"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万有引力定律、光学分析和微积分学三大成就</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a:lnSpc>
                          <a:spcPct val="150000"/>
                        </a:lnSpc>
                      </a:pP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60092">
                <a:tc vMerge="1">
                  <a:txBody>
                    <a:bodyPr/>
                    <a:lstStyle/>
                    <a:p>
                      <a:pPr marL="0" indent="0" algn="ctr" defTabSz="914400" rtl="0" eaLnBrk="1" latinLnBrk="0" hangingPunct="1">
                        <a:lnSpc>
                          <a:spcPct val="130000"/>
                        </a:lnSpc>
                        <a:buNone/>
                      </a:pP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kern="1200" dirty="0" smtClean="0">
                          <a:solidFill>
                            <a:schemeClr val="tx1"/>
                          </a:solidFill>
                          <a:latin typeface="黑体" pitchFamily="49" charset="-122"/>
                          <a:ea typeface="黑体" pitchFamily="49" charset="-122"/>
                          <a:cs typeface="+mn-cs"/>
                          <a:sym typeface="+mn-ea"/>
                        </a:rPr>
                        <a:t>巨著</a:t>
                      </a:r>
                      <a:endParaRPr lang="en-US" sz="2400" kern="1200" dirty="0">
                        <a:solidFill>
                          <a:schemeClr val="tx1"/>
                        </a:solidFill>
                        <a:latin typeface="黑体" pitchFamily="49" charset="-122"/>
                        <a:ea typeface="黑体" pitchFamily="49" charset="-122"/>
                        <a:cs typeface="+mn-cs"/>
                        <a:sym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en-US" altLang="zh-CN" sz="2400" dirty="0" smtClean="0">
                          <a:solidFill>
                            <a:srgbClr val="000000"/>
                          </a:solidFill>
                          <a:latin typeface="宋体" pitchFamily="2" charset="-122"/>
                          <a:ea typeface="宋体" pitchFamily="2" charset="-122"/>
                          <a:cs typeface="宋体" panose="02010600030101010101" pitchFamily="2" charset="-122"/>
                          <a:sym typeface="+mn-ea"/>
                        </a:rPr>
                        <a:t>1687</a:t>
                      </a:r>
                      <a:r>
                        <a:rPr lang="zh-CN" altLang="en-US" sz="2400" dirty="0" smtClean="0">
                          <a:solidFill>
                            <a:srgbClr val="000000"/>
                          </a:solidFill>
                          <a:latin typeface="宋体" pitchFamily="2" charset="-122"/>
                          <a:ea typeface="宋体" pitchFamily="2" charset="-122"/>
                          <a:cs typeface="宋体" panose="02010600030101010101" pitchFamily="2" charset="-122"/>
                          <a:sym typeface="+mn-ea"/>
                        </a:rPr>
                        <a:t>年，牛顿的具有划时代意义的科学巨著</a:t>
                      </a:r>
                      <a:r>
                        <a:rPr lang="en-US" altLang="zh-CN" sz="2400" dirty="0" smtClean="0">
                          <a:solidFill>
                            <a:srgbClr val="000000"/>
                          </a:solidFill>
                          <a:latin typeface="宋体" pitchFamily="2" charset="-122"/>
                          <a:ea typeface="宋体" pitchFamily="2" charset="-122"/>
                          <a:cs typeface="宋体" panose="02010600030101010101" pitchFamily="2" charset="-122"/>
                          <a:sym typeface="+mn-ea"/>
                        </a:rPr>
                        <a:t>《</a:t>
                      </a:r>
                      <a:r>
                        <a:rPr lang="zh-CN" altLang="en-US" sz="2400" dirty="0" smtClean="0">
                          <a:solidFill>
                            <a:srgbClr val="000000"/>
                          </a:solidFill>
                          <a:latin typeface="宋体" pitchFamily="2" charset="-122"/>
                          <a:ea typeface="宋体" pitchFamily="2" charset="-122"/>
                          <a:cs typeface="宋体" panose="02010600030101010101" pitchFamily="2" charset="-122"/>
                          <a:sym typeface="+mn-ea"/>
                        </a:rPr>
                        <a:t>自然哲学的数学原理</a:t>
                      </a:r>
                      <a:r>
                        <a:rPr lang="en-US" altLang="zh-CN" sz="2400" dirty="0" smtClean="0">
                          <a:solidFill>
                            <a:srgbClr val="000000"/>
                          </a:solidFill>
                          <a:latin typeface="宋体" pitchFamily="2" charset="-122"/>
                          <a:ea typeface="宋体" pitchFamily="2" charset="-122"/>
                          <a:cs typeface="宋体" panose="02010600030101010101" pitchFamily="2" charset="-122"/>
                          <a:sym typeface="+mn-ea"/>
                        </a:rPr>
                        <a:t>》</a:t>
                      </a:r>
                      <a:r>
                        <a:rPr lang="zh-CN" altLang="en-US" sz="2400" dirty="0" smtClean="0">
                          <a:solidFill>
                            <a:srgbClr val="000000"/>
                          </a:solidFill>
                          <a:latin typeface="宋体" pitchFamily="2" charset="-122"/>
                          <a:ea typeface="宋体" pitchFamily="2" charset="-122"/>
                          <a:cs typeface="宋体" panose="02010600030101010101" pitchFamily="2" charset="-122"/>
                          <a:sym typeface="+mn-ea"/>
                        </a:rPr>
                        <a:t>出版，物理学成为一门独立的学科</a:t>
                      </a:r>
                      <a:endParaRPr lang="en-US" sz="2400" dirty="0">
                        <a:solidFill>
                          <a:srgbClr val="000000"/>
                        </a:solidFill>
                        <a:latin typeface="宋体" pitchFamily="2" charset="-122"/>
                        <a:ea typeface="宋体" pitchFamily="2" charset="-122"/>
                        <a:cs typeface="宋体" panose="02010600030101010101" pitchFamily="2" charset="-122"/>
                        <a:sym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indent="0" algn="l">
                        <a:lnSpc>
                          <a:spcPct val="150000"/>
                        </a:lnSpc>
                        <a:buNone/>
                      </a:pPr>
                      <a:endParaRPr lang="en-US" sz="2400" dirty="0">
                        <a:solidFill>
                          <a:srgbClr val="000000"/>
                        </a:solidFill>
                        <a:latin typeface="宋体" pitchFamily="2" charset="-122"/>
                        <a:ea typeface="宋体" pitchFamily="2" charset="-122"/>
                        <a:cs typeface="宋体" panose="02010600030101010101" pitchFamily="2" charset="-122"/>
                        <a:sym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2046">
                <a:tc vMerge="1">
                  <a:txBody>
                    <a:bodyPr/>
                    <a:lstStyle/>
                    <a:p>
                      <a:endParaRPr lang="zh-CN" altLang="en-US"/>
                    </a:p>
                  </a:txBody>
                  <a:tcPr/>
                </a:tc>
                <a:tc>
                  <a:txBody>
                    <a:bodyPr/>
                    <a:lstStyle/>
                    <a:p>
                      <a:pPr marL="0" indent="0" algn="ctr" defTabSz="914400" rtl="0" eaLnBrk="1" latinLnBrk="0" hangingPunct="1">
                        <a:lnSpc>
                          <a:spcPct val="150000"/>
                        </a:lnSpc>
                        <a:buNone/>
                      </a:pPr>
                      <a:r>
                        <a:rPr lang="zh-CN" altLang="en-US" sz="2400" kern="1200" dirty="0" smtClean="0">
                          <a:solidFill>
                            <a:schemeClr val="tx1"/>
                          </a:solidFill>
                          <a:latin typeface="黑体" pitchFamily="49" charset="-122"/>
                          <a:ea typeface="黑体" pitchFamily="49" charset="-122"/>
                          <a:cs typeface="+mn-cs"/>
                          <a:sym typeface="+mn-ea"/>
                        </a:rPr>
                        <a:t>影响</a:t>
                      </a:r>
                      <a:endParaRPr lang="en-US" sz="2400" kern="1200" dirty="0">
                        <a:solidFill>
                          <a:schemeClr val="tx1"/>
                        </a:solidFill>
                        <a:latin typeface="黑体" pitchFamily="49" charset="-122"/>
                        <a:ea typeface="黑体" pitchFamily="49" charset="-122"/>
                        <a:cs typeface="+mn-cs"/>
                        <a:sym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dirty="0" smtClean="0">
                          <a:solidFill>
                            <a:srgbClr val="000000"/>
                          </a:solidFill>
                          <a:latin typeface="宋体" pitchFamily="2" charset="-122"/>
                          <a:ea typeface="宋体" pitchFamily="2" charset="-122"/>
                          <a:cs typeface="宋体" panose="02010600030101010101" pitchFamily="2" charset="-122"/>
                          <a:sym typeface="+mn-ea"/>
                        </a:rPr>
                        <a:t>牛顿的科学发现，使人类对客观世界的探索向前迈了一大步</a:t>
                      </a:r>
                      <a:endParaRPr lang="en-US" sz="2400" dirty="0">
                        <a:solidFill>
                          <a:srgbClr val="000000"/>
                        </a:solidFill>
                        <a:latin typeface="宋体" pitchFamily="2" charset="-122"/>
                        <a:ea typeface="宋体" pitchFamily="2" charset="-122"/>
                        <a:cs typeface="宋体" panose="02010600030101010101" pitchFamily="2" charset="-122"/>
                        <a:sym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indent="0" algn="l">
                        <a:lnSpc>
                          <a:spcPct val="150000"/>
                        </a:lnSpc>
                        <a:buNone/>
                      </a:pPr>
                      <a:endParaRPr lang="en-US" sz="2400" dirty="0">
                        <a:solidFill>
                          <a:srgbClr val="000000"/>
                        </a:solidFill>
                        <a:latin typeface="宋体" pitchFamily="2" charset="-122"/>
                        <a:ea typeface="宋体" pitchFamily="2" charset="-122"/>
                        <a:cs typeface="宋体" panose="02010600030101010101" pitchFamily="2" charset="-122"/>
                        <a:sym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TextBox 1"/>
          <p:cNvSpPr txBox="1"/>
          <p:nvPr/>
        </p:nvSpPr>
        <p:spPr>
          <a:xfrm>
            <a:off x="8353641" y="2120255"/>
            <a:ext cx="3499339"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7</a:t>
            </a:r>
            <a:r>
              <a:rPr lang="zh-CN" altLang="en-US" sz="2000" dirty="0" smtClean="0">
                <a:latin typeface="宋体" pitchFamily="2" charset="-122"/>
                <a:ea typeface="宋体" pitchFamily="2" charset="-122"/>
              </a:rPr>
              <a:t>课</a:t>
            </a:r>
            <a:r>
              <a:rPr lang="zh-CN" altLang="en-US" dirty="0" smtClean="0">
                <a:latin typeface="宋体" pitchFamily="2" charset="-122"/>
                <a:ea typeface="宋体" pitchFamily="2" charset="-122"/>
              </a:rPr>
              <a:t>（</a:t>
            </a:r>
            <a:r>
              <a:rPr lang="en-US" altLang="zh-CN" dirty="0" smtClean="0">
                <a:latin typeface="Times New Roman" pitchFamily="18" charset="0"/>
                <a:ea typeface="宋体" pitchFamily="2" charset="-122"/>
                <a:cs typeface="Times New Roman" pitchFamily="18" charset="0"/>
              </a:rPr>
              <a:t>P28~P32</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10032971" y="3794854"/>
            <a:ext cx="1440284" cy="17003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2059828651"/>
              </p:ext>
            </p:extLst>
          </p:nvPr>
        </p:nvGraphicFramePr>
        <p:xfrm>
          <a:off x="509953" y="1503483"/>
          <a:ext cx="11359664" cy="4937760"/>
        </p:xfrm>
        <a:graphic>
          <a:graphicData uri="http://schemas.openxmlformats.org/drawingml/2006/table">
            <a:tbl>
              <a:tblPr firstRow="1" bandRow="1">
                <a:tableStyleId>{5940675A-B579-460E-94D1-54222C63F5DA}</a:tableStyleId>
              </a:tblPr>
              <a:tblGrid>
                <a:gridCol w="474785"/>
                <a:gridCol w="800100"/>
                <a:gridCol w="7666894"/>
                <a:gridCol w="2417885"/>
              </a:tblGrid>
              <a:tr h="527540">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达尔文</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kern="1200" dirty="0" smtClean="0">
                          <a:solidFill>
                            <a:schemeClr val="tx1"/>
                          </a:solidFill>
                          <a:latin typeface="黑体" pitchFamily="49" charset="-122"/>
                          <a:ea typeface="黑体" pitchFamily="49" charset="-122"/>
                          <a:cs typeface="+mn-cs"/>
                        </a:rPr>
                        <a:t>地位</a:t>
                      </a:r>
                      <a:endParaRPr lang="zh-CN" altLang="en-US" sz="2400" kern="1200" dirty="0">
                        <a:solidFill>
                          <a:schemeClr val="tx1"/>
                        </a:solidFill>
                        <a:latin typeface="黑体" pitchFamily="49" charset="-122"/>
                        <a:ea typeface="黑体"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英国生物学家</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4">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sz="2000" dirty="0" smtClean="0">
                          <a:latin typeface="仿宋" pitchFamily="49" charset="-122"/>
                          <a:ea typeface="仿宋" pitchFamily="49" charset="-122"/>
                        </a:rPr>
                        <a:t>      达尔文</a:t>
                      </a:r>
                      <a:endParaRPr lang="zh-CN" sz="2000" dirty="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32815">
                <a:tc vMerge="1">
                  <a:txBody>
                    <a:bodyPr/>
                    <a:lstStyle/>
                    <a:p>
                      <a:pPr marL="0" indent="0" algn="ctr" defTabSz="914400" rtl="0" eaLnBrk="1" latinLnBrk="0" hangingPunct="1">
                        <a:lnSpc>
                          <a:spcPct val="130000"/>
                        </a:lnSpc>
                        <a:buNone/>
                      </a:pP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kern="1200" dirty="0" smtClean="0">
                          <a:solidFill>
                            <a:schemeClr val="tx1"/>
                          </a:solidFill>
                          <a:latin typeface="黑体" pitchFamily="49" charset="-122"/>
                          <a:ea typeface="黑体" pitchFamily="49" charset="-122"/>
                          <a:cs typeface="+mn-cs"/>
                        </a:rPr>
                        <a:t>巨著</a:t>
                      </a:r>
                      <a:endParaRPr lang="zh-CN" altLang="en-US" sz="2400" kern="1200" dirty="0">
                        <a:solidFill>
                          <a:schemeClr val="tx1"/>
                        </a:solidFill>
                        <a:latin typeface="黑体" pitchFamily="49" charset="-122"/>
                        <a:ea typeface="黑体"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1859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出版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物种起源</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提出了进化论的观点</a:t>
                      </a:r>
                      <a:endParaRPr lang="zh-CN"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sz="2000" dirty="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60823">
                <a:tc vMerge="1">
                  <a:txBody>
                    <a:bodyPr/>
                    <a:lstStyle/>
                    <a:p>
                      <a:pPr marL="0" indent="0" algn="ctr" defTabSz="914400" rtl="0" eaLnBrk="1" latinLnBrk="0" hangingPunct="1">
                        <a:lnSpc>
                          <a:spcPct val="130000"/>
                        </a:lnSpc>
                        <a:buNone/>
                      </a:pP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kern="1200" dirty="0" smtClean="0">
                          <a:solidFill>
                            <a:schemeClr val="tx1"/>
                          </a:solidFill>
                          <a:latin typeface="黑体" pitchFamily="49" charset="-122"/>
                          <a:ea typeface="黑体" pitchFamily="49" charset="-122"/>
                          <a:cs typeface="+mn-cs"/>
                        </a:rPr>
                        <a:t>主要思想</a:t>
                      </a:r>
                      <a:endParaRPr lang="zh-CN" altLang="en-US" sz="2400" kern="1200" dirty="0">
                        <a:solidFill>
                          <a:schemeClr val="tx1"/>
                        </a:solidFill>
                        <a:latin typeface="黑体" pitchFamily="49" charset="-122"/>
                        <a:ea typeface="黑体"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）物种都处于不断变化之中，经历了由低级到高级、从简单到复杂的演变过程</a:t>
                      </a:r>
                    </a:p>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）生物的发展和进化不是由神的意志或生物本身的欲望决定的，而是遗传变异、生存斗争和自然选择的结果</a:t>
                      </a:r>
                    </a:p>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）人类也是进化来的，不是上帝创造的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62816">
                <a:tc vMerge="1">
                  <a:txBody>
                    <a:bodyPr/>
                    <a:lstStyle/>
                    <a:p>
                      <a:pPr marL="0" indent="0" algn="ctr" defTabSz="914400" rtl="0" eaLnBrk="1" latinLnBrk="0" hangingPunct="1">
                        <a:lnSpc>
                          <a:spcPct val="130000"/>
                        </a:lnSpc>
                        <a:buNone/>
                      </a:pP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kern="1200" dirty="0" smtClean="0">
                          <a:solidFill>
                            <a:schemeClr val="tx1"/>
                          </a:solidFill>
                          <a:latin typeface="黑体" pitchFamily="49" charset="-122"/>
                          <a:ea typeface="黑体" pitchFamily="49" charset="-122"/>
                          <a:cs typeface="+mn-cs"/>
                        </a:rPr>
                        <a:t>影响</a:t>
                      </a:r>
                      <a:endParaRPr lang="zh-CN" altLang="en-US" sz="2400" kern="1200" dirty="0">
                        <a:solidFill>
                          <a:schemeClr val="tx1"/>
                        </a:solidFill>
                        <a:latin typeface="黑体" pitchFamily="49" charset="-122"/>
                        <a:ea typeface="黑体"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物种起源</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的出版，打破了千百年来“上帝创造万物”的神创论，在生物科学领域掀起了一场伟大革命</a:t>
                      </a:r>
                      <a:endParaRPr lang="zh-CN"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7" name="image35-.jpg"/>
          <p:cNvPicPr/>
          <p:nvPr/>
        </p:nvPicPr>
        <p:blipFill>
          <a:blip r:embed="rId4"/>
          <a:stretch>
            <a:fillRect/>
          </a:stretch>
        </p:blipFill>
        <p:spPr>
          <a:xfrm>
            <a:off x="9818466" y="2386989"/>
            <a:ext cx="1620325" cy="2264142"/>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084784324"/>
              </p:ext>
            </p:extLst>
          </p:nvPr>
        </p:nvGraphicFramePr>
        <p:xfrm>
          <a:off x="756186" y="2145324"/>
          <a:ext cx="10641332" cy="4103455"/>
        </p:xfrm>
        <a:graphic>
          <a:graphicData uri="http://schemas.openxmlformats.org/drawingml/2006/table">
            <a:tbl>
              <a:tblPr firstRow="1" bandRow="1">
                <a:tableStyleId>{5940675A-B579-460E-94D1-54222C63F5DA}</a:tableStyleId>
              </a:tblPr>
              <a:tblGrid>
                <a:gridCol w="720922"/>
                <a:gridCol w="923192"/>
                <a:gridCol w="8997218"/>
              </a:tblGrid>
              <a:tr h="1151791">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巴尔扎克</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时代</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zh-CN" sz="2400" kern="1200" dirty="0" smtClean="0">
                          <a:solidFill>
                            <a:schemeClr val="tx1"/>
                          </a:solidFill>
                          <a:effectLst/>
                          <a:latin typeface="宋体" pitchFamily="2" charset="-122"/>
                          <a:ea typeface="宋体" pitchFamily="2" charset="-122"/>
                          <a:cs typeface="+mn-cs"/>
                        </a:rPr>
                        <a:t>法国资本主义发展的社会转型时期</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a:t>
                      </a:r>
                      <a:r>
                        <a:rPr lang="zh-CN" altLang="zh-CN" sz="2400" kern="1200" dirty="0" smtClean="0">
                          <a:solidFill>
                            <a:schemeClr val="tx1"/>
                          </a:solidFill>
                          <a:effectLst/>
                          <a:latin typeface="宋体" pitchFamily="2" charset="-122"/>
                          <a:ea typeface="宋体" pitchFamily="2" charset="-122"/>
                          <a:cs typeface="+mn-cs"/>
                        </a:rPr>
                        <a:t>世纪由封建社会向资本主义社会转变</a:t>
                      </a:r>
                      <a:r>
                        <a:rPr lang="zh-CN" altLang="en-US" sz="2400" kern="1200" dirty="0" smtClean="0">
                          <a:solidFill>
                            <a:schemeClr val="tx1"/>
                          </a:solidFill>
                          <a:effectLst/>
                          <a:latin typeface="宋体" pitchFamily="2" charset="-122"/>
                          <a:ea typeface="宋体" pitchFamily="2" charset="-122"/>
                          <a:cs typeface="+mn-cs"/>
                        </a:rPr>
                        <a:t>）</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3750">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地位</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dirty="0" smtClean="0">
                          <a:latin typeface="宋体" pitchFamily="2" charset="-122"/>
                          <a:ea typeface="宋体" pitchFamily="2" charset="-122"/>
                        </a:rPr>
                        <a:t>19</a:t>
                      </a:r>
                      <a:r>
                        <a:rPr lang="zh-CN" altLang="en-US" sz="2400" dirty="0" smtClean="0">
                          <a:latin typeface="宋体" pitchFamily="2" charset="-122"/>
                          <a:ea typeface="宋体" pitchFamily="2" charset="-122"/>
                        </a:rPr>
                        <a:t>世纪法国著名作家</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32800">
                <a:tc vMerge="1">
                  <a:txBody>
                    <a:bodyPr/>
                    <a:lstStyle/>
                    <a:p>
                      <a:pPr marL="0" indent="0" algn="ctr" defTabSz="914400" rtl="0" eaLnBrk="1" latinLnBrk="0" hangingPunct="1">
                        <a:lnSpc>
                          <a:spcPct val="130000"/>
                        </a:lnSpc>
                        <a:buNone/>
                      </a:pP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著作</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小说集“人间喜剧”，其中的经典之作是</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欧也妮</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葛朗台</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高老头</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等</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85114">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影响</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再现了法国</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世纪早期纷繁复杂的社会图景，给后人留下了一部法国社会，特别是巴黎上流社会的变迁史</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907021026"/>
              </p:ext>
            </p:extLst>
          </p:nvPr>
        </p:nvGraphicFramePr>
        <p:xfrm>
          <a:off x="608232" y="1612365"/>
          <a:ext cx="10965815" cy="4774511"/>
        </p:xfrm>
        <a:graphic>
          <a:graphicData uri="http://schemas.openxmlformats.org/drawingml/2006/table">
            <a:tbl>
              <a:tblPr firstRow="1" bandRow="1">
                <a:tableStyleId>{5940675A-B579-460E-94D1-54222C63F5DA}</a:tableStyleId>
              </a:tblPr>
              <a:tblGrid>
                <a:gridCol w="464429"/>
                <a:gridCol w="729762"/>
                <a:gridCol w="756138"/>
                <a:gridCol w="6154616"/>
                <a:gridCol w="2860870"/>
              </a:tblGrid>
              <a:tr h="682426">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列夫</a:t>
                      </a:r>
                      <a:r>
                        <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托尔斯泰</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地位</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俄国伟大的作家</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ltLang="en-US"/>
                    </a:p>
                  </a:txBody>
                  <a:tcPr/>
                </a:tc>
                <a:tc rowSpan="4">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sz="1600" dirty="0" smtClean="0">
                          <a:latin typeface="仿宋" pitchFamily="49" charset="-122"/>
                          <a:ea typeface="仿宋" pitchFamily="49" charset="-122"/>
                        </a:rPr>
                        <a:t>       列夫</a:t>
                      </a:r>
                      <a:r>
                        <a:rPr lang="en-US" altLang="zh-CN" sz="1600" dirty="0" smtClean="0">
                          <a:latin typeface="仿宋" pitchFamily="49" charset="-122"/>
                          <a:ea typeface="仿宋" pitchFamily="49" charset="-122"/>
                        </a:rPr>
                        <a:t>·</a:t>
                      </a:r>
                      <a:r>
                        <a:rPr lang="zh-CN" altLang="en-US" sz="1600" dirty="0" smtClean="0">
                          <a:latin typeface="仿宋" pitchFamily="49" charset="-122"/>
                          <a:ea typeface="仿宋" pitchFamily="49" charset="-122"/>
                        </a:rPr>
                        <a:t>托尔斯泰</a:t>
                      </a:r>
                      <a:endParaRPr lang="zh-CN" altLang="en-US" sz="1600" dirty="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15461">
                <a:tc vMerge="1">
                  <a:txBody>
                    <a:bodyPr/>
                    <a:lstStyle/>
                    <a:p>
                      <a:pPr indent="0" algn="ctr">
                        <a:lnSpc>
                          <a:spcPct val="90000"/>
                        </a:lnSpc>
                        <a:buNone/>
                      </a:pP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著作</a:t>
                      </a: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gn="l">
                        <a:lnSpc>
                          <a:spcPct val="150000"/>
                        </a:lnSpc>
                        <a:buNone/>
                      </a:pPr>
                      <a:r>
                        <a:rPr lang="en-US" altLang="zh-CN" sz="2400" b="0" dirty="0" smtClean="0">
                          <a:solidFill>
                            <a:srgbClr val="000000"/>
                          </a:solidFill>
                          <a:latin typeface="宋体" pitchFamily="2" charset="-122"/>
                          <a:ea typeface="宋体" pitchFamily="2" charset="-122"/>
                          <a:cs typeface="方正书宋_GBK" charset="0"/>
                        </a:rPr>
                        <a:t>《</a:t>
                      </a:r>
                      <a:r>
                        <a:rPr lang="zh-CN" altLang="en-US" sz="2400" b="0" dirty="0" smtClean="0">
                          <a:solidFill>
                            <a:srgbClr val="000000"/>
                          </a:solidFill>
                          <a:latin typeface="宋体" pitchFamily="2" charset="-122"/>
                          <a:ea typeface="宋体" pitchFamily="2" charset="-122"/>
                          <a:cs typeface="方正书宋_GBK" charset="0"/>
                        </a:rPr>
                        <a:t>战争与和平</a:t>
                      </a:r>
                      <a:r>
                        <a:rPr lang="en-US" altLang="zh-CN" sz="2400" b="0" dirty="0" smtClean="0">
                          <a:solidFill>
                            <a:srgbClr val="000000"/>
                          </a:solidFill>
                          <a:latin typeface="宋体" pitchFamily="2" charset="-122"/>
                          <a:ea typeface="宋体" pitchFamily="2" charset="-122"/>
                          <a:cs typeface="方正书宋_GBK" charset="0"/>
                        </a:rPr>
                        <a:t>》《</a:t>
                      </a:r>
                      <a:r>
                        <a:rPr lang="zh-CN" altLang="en-US" sz="2400" b="0" dirty="0" smtClean="0">
                          <a:solidFill>
                            <a:srgbClr val="000000"/>
                          </a:solidFill>
                          <a:latin typeface="宋体" pitchFamily="2" charset="-122"/>
                          <a:ea typeface="宋体" pitchFamily="2" charset="-122"/>
                          <a:cs typeface="方正书宋_GBK" charset="0"/>
                        </a:rPr>
                        <a:t>安娜</a:t>
                      </a:r>
                      <a:r>
                        <a:rPr lang="en-US" altLang="zh-CN" sz="2400" b="0" dirty="0" smtClean="0">
                          <a:solidFill>
                            <a:srgbClr val="000000"/>
                          </a:solidFill>
                          <a:latin typeface="宋体" pitchFamily="2" charset="-122"/>
                          <a:ea typeface="宋体" pitchFamily="2" charset="-122"/>
                          <a:cs typeface="方正书宋_GBK" charset="0"/>
                        </a:rPr>
                        <a:t>•</a:t>
                      </a:r>
                      <a:r>
                        <a:rPr lang="zh-CN" altLang="en-US" sz="2400" b="0" dirty="0" smtClean="0">
                          <a:solidFill>
                            <a:srgbClr val="000000"/>
                          </a:solidFill>
                          <a:latin typeface="宋体" pitchFamily="2" charset="-122"/>
                          <a:ea typeface="宋体" pitchFamily="2" charset="-122"/>
                          <a:cs typeface="方正书宋_GBK" charset="0"/>
                        </a:rPr>
                        <a:t>卡列尼娜</a:t>
                      </a:r>
                      <a:r>
                        <a:rPr lang="en-US" altLang="zh-CN" sz="2400" b="0" dirty="0" smtClean="0">
                          <a:solidFill>
                            <a:srgbClr val="000000"/>
                          </a:solidFill>
                          <a:latin typeface="宋体" pitchFamily="2" charset="-122"/>
                          <a:ea typeface="宋体" pitchFamily="2" charset="-122"/>
                          <a:cs typeface="方正书宋_GBK" charset="0"/>
                        </a:rPr>
                        <a:t>》《</a:t>
                      </a:r>
                      <a:r>
                        <a:rPr lang="zh-CN" altLang="en-US" sz="2400" b="0" dirty="0" smtClean="0">
                          <a:solidFill>
                            <a:srgbClr val="000000"/>
                          </a:solidFill>
                          <a:latin typeface="宋体" pitchFamily="2" charset="-122"/>
                          <a:ea typeface="宋体" pitchFamily="2" charset="-122"/>
                          <a:cs typeface="方正书宋_GBK" charset="0"/>
                        </a:rPr>
                        <a:t>复活</a:t>
                      </a:r>
                      <a:r>
                        <a:rPr lang="en-US" altLang="zh-CN" sz="2400" b="0" dirty="0" smtClean="0">
                          <a:solidFill>
                            <a:srgbClr val="000000"/>
                          </a:solidFill>
                          <a:latin typeface="宋体" pitchFamily="2" charset="-122"/>
                          <a:ea typeface="宋体" pitchFamily="2" charset="-122"/>
                          <a:cs typeface="方正书宋_GBK" charset="0"/>
                        </a:rPr>
                        <a:t>》</a:t>
                      </a:r>
                      <a:r>
                        <a:rPr lang="zh-CN" altLang="en-US" sz="2400" b="0" dirty="0" smtClean="0">
                          <a:solidFill>
                            <a:srgbClr val="000000"/>
                          </a:solidFill>
                          <a:latin typeface="宋体" pitchFamily="2" charset="-122"/>
                          <a:ea typeface="宋体" pitchFamily="2" charset="-122"/>
                          <a:cs typeface="方正书宋_GBK" charset="0"/>
                        </a:rPr>
                        <a:t>等</a:t>
                      </a:r>
                      <a:endParaRPr lang="en-US" altLang="en-US" sz="2400" b="0" dirty="0">
                        <a:solidFill>
                          <a:srgbClr val="000000"/>
                        </a:solidFill>
                        <a:latin typeface="宋体" pitchFamily="2" charset="-122"/>
                        <a:ea typeface="宋体" pitchFamily="2"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72904">
                <a:tc vMerge="1">
                  <a:txBody>
                    <a:bodyPr/>
                    <a:lstStyle/>
                    <a:p>
                      <a:pPr marL="0" indent="0" algn="ctr" defTabSz="914400" rtl="0" eaLnBrk="1" latinLnBrk="0" hangingPunct="1">
                        <a:lnSpc>
                          <a:spcPct val="130000"/>
                        </a:lnSpc>
                        <a:buNone/>
                      </a:pP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indent="0" algn="ctr" defTabSz="914400" rtl="0" eaLnBrk="1" latinLnBrk="0" hangingPunct="1">
                        <a:lnSpc>
                          <a:spcPct val="9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评价</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定位</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被列宁称为“俄国革命的镜子”</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03720">
                <a:tc vMerge="1">
                  <a:txBody>
                    <a:bodyPr/>
                    <a:lstStyle/>
                    <a:p>
                      <a:endParaRPr lang="zh-CN" altLang="en-US"/>
                    </a:p>
                  </a:txBody>
                  <a:tcPr/>
                </a:tc>
                <a:tc vMerge="1">
                  <a:txBody>
                    <a:bodyPr/>
                    <a:lstStyle/>
                    <a:p>
                      <a:endParaRPr lang="zh-CN" altLang="en-US"/>
                    </a:p>
                  </a:txBody>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作品</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）托尔斯泰在小说中一方面猛烈抨击了俄国的沙皇专制和地主对农民的残酷压榨，另一方面又否定暴力革命，宣扬道德上的博爱</a:t>
                      </a: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）反映了在社会转型时期俄国农民既想反抗又找不到出路的状态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7" name="image36-.jpg"/>
          <p:cNvPicPr/>
          <p:nvPr/>
        </p:nvPicPr>
        <p:blipFill>
          <a:blip r:embed="rId4"/>
          <a:stretch>
            <a:fillRect/>
          </a:stretch>
        </p:blipFill>
        <p:spPr>
          <a:xfrm>
            <a:off x="8965520" y="2822331"/>
            <a:ext cx="2358972" cy="1855176"/>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854239971"/>
              </p:ext>
            </p:extLst>
          </p:nvPr>
        </p:nvGraphicFramePr>
        <p:xfrm>
          <a:off x="665137" y="2022231"/>
          <a:ext cx="10851517" cy="4317023"/>
        </p:xfrm>
        <a:graphic>
          <a:graphicData uri="http://schemas.openxmlformats.org/drawingml/2006/table">
            <a:tbl>
              <a:tblPr firstRow="1" bandRow="1">
                <a:tableStyleId>{5940675A-B579-460E-94D1-54222C63F5DA}</a:tableStyleId>
              </a:tblPr>
              <a:tblGrid>
                <a:gridCol w="485140"/>
                <a:gridCol w="1056592"/>
                <a:gridCol w="5987561"/>
                <a:gridCol w="3322224"/>
              </a:tblGrid>
              <a:tr h="712177">
                <a:tc rowSpan="3">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贝多芬</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地位</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德国天才作曲家</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nSpc>
                          <a:spcPct val="130000"/>
                        </a:lnSpc>
                        <a:buNone/>
                      </a:pPr>
                      <a:r>
                        <a:rPr lang="en-US" sz="2400" b="0" dirty="0">
                          <a:solidFill>
                            <a:srgbClr val="000000"/>
                          </a:solidFill>
                          <a:latin typeface="宋体" panose="02010600030101010101" pitchFamily="2" charset="-122"/>
                          <a:ea typeface="宋体" panose="02010600030101010101" pitchFamily="2" charset="-122"/>
                          <a:cs typeface="NEU-BZ-S92" charset="0"/>
                        </a:rPr>
                        <a:t> </a:t>
                      </a:r>
                    </a:p>
                    <a:p>
                      <a:pPr indent="0">
                        <a:lnSpc>
                          <a:spcPct val="130000"/>
                        </a:lnSpc>
                        <a:buNone/>
                      </a:pPr>
                      <a:endParaRPr lang="en-US" altLang="zh-CN" sz="2400" b="0" dirty="0">
                        <a:solidFill>
                          <a:srgbClr val="000000"/>
                        </a:solidFill>
                        <a:latin typeface="宋体" panose="02010600030101010101" pitchFamily="2" charset="-122"/>
                        <a:ea typeface="宋体" panose="02010600030101010101" pitchFamily="2" charset="-122"/>
                        <a:cs typeface="NEU-BZ-S92" charset="0"/>
                        <a:sym typeface="+mn-ea"/>
                      </a:endParaRPr>
                    </a:p>
                    <a:p>
                      <a:pPr indent="0">
                        <a:lnSpc>
                          <a:spcPct val="130000"/>
                        </a:lnSpc>
                        <a:buNone/>
                      </a:pPr>
                      <a:endParaRPr lang="en-US" altLang="zh-CN" sz="2400" b="0" dirty="0">
                        <a:solidFill>
                          <a:srgbClr val="000000"/>
                        </a:solidFill>
                        <a:latin typeface="宋体" panose="02010600030101010101" pitchFamily="2" charset="-122"/>
                        <a:ea typeface="宋体" panose="02010600030101010101" pitchFamily="2" charset="-122"/>
                        <a:cs typeface="NEU-BZ-S92" charset="0"/>
                        <a:sym typeface="+mn-ea"/>
                      </a:endParaRPr>
                    </a:p>
                    <a:p>
                      <a:pPr indent="0" algn="ctr">
                        <a:lnSpc>
                          <a:spcPct val="130000"/>
                        </a:lnSpc>
                        <a:buNone/>
                      </a:pPr>
                      <a:endParaRPr lang="en-US" altLang="zh-CN" sz="2400" b="0" dirty="0">
                        <a:solidFill>
                          <a:srgbClr val="000000"/>
                        </a:solidFill>
                        <a:latin typeface="宋体" panose="02010600030101010101" pitchFamily="2" charset="-122"/>
                        <a:ea typeface="宋体" panose="02010600030101010101" pitchFamily="2" charset="-122"/>
                        <a:cs typeface="仿宋" panose="02010609060101010101" charset="-122"/>
                        <a:sym typeface="+mn-ea"/>
                      </a:endParaRPr>
                    </a:p>
                    <a:p>
                      <a:pPr indent="0" algn="l">
                        <a:lnSpc>
                          <a:spcPct val="130000"/>
                        </a:lnSpc>
                        <a:buNone/>
                      </a:pPr>
                      <a:r>
                        <a:rPr lang="zh-CN" altLang="en-US" sz="2000" b="0" dirty="0" smtClean="0">
                          <a:solidFill>
                            <a:srgbClr val="000000"/>
                          </a:solidFill>
                          <a:latin typeface="仿宋" pitchFamily="49" charset="-122"/>
                          <a:ea typeface="仿宋" pitchFamily="49" charset="-122"/>
                          <a:cs typeface="仿宋" panose="02010609060101010101" charset="-122"/>
                          <a:sym typeface="+mn-ea"/>
                        </a:rPr>
                        <a:t>          贝多芬</a:t>
                      </a:r>
                      <a:endParaRPr lang="en-US" altLang="en-US" sz="2000" b="0" dirty="0">
                        <a:solidFill>
                          <a:srgbClr val="000000"/>
                        </a:solidFill>
                        <a:latin typeface="仿宋" pitchFamily="49" charset="-122"/>
                        <a:ea typeface="仿宋" pitchFamily="49" charset="-122"/>
                        <a:cs typeface="仿宋" panose="02010609060101010101"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6477">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代表作</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en-US" altLang="zh-CN" sz="2400" b="0" dirty="0" smtClean="0">
                          <a:solidFill>
                            <a:srgbClr val="000000"/>
                          </a:solidFill>
                          <a:latin typeface="宋体" panose="02010600030101010101" pitchFamily="2" charset="-122"/>
                          <a:ea typeface="宋体" panose="02010600030101010101" pitchFamily="2" charset="-122"/>
                          <a:cs typeface="NEU-BZ-S92" charset="0"/>
                        </a:rPr>
                        <a:t>《</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英雄交响曲</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a:t>
                      </a:r>
                      <a:endParaRPr lang="en-US" sz="2400" b="0" dirty="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dirty="0"/>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78369">
                <a:tc vMerge="1">
                  <a:txBody>
                    <a:bodyPr/>
                    <a:lstStyle/>
                    <a:p>
                      <a:endParaRPr lang="zh-CN" altLang="en-US"/>
                    </a:p>
                  </a:txBody>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作品</a:t>
                      </a:r>
                      <a:endParaRPr lang="en-US" altLang="zh-CN"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评价</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完成于</a:t>
                      </a:r>
                      <a:r>
                        <a:rPr lang="en-US" altLang="zh-CN" sz="2400" kern="1200" dirty="0" smtClean="0">
                          <a:solidFill>
                            <a:schemeClr val="tx1"/>
                          </a:solidFill>
                          <a:effectLst/>
                          <a:latin typeface="宋体" pitchFamily="2" charset="-122"/>
                          <a:ea typeface="宋体" pitchFamily="2" charset="-122"/>
                          <a:cs typeface="+mn-cs"/>
                        </a:rPr>
                        <a:t>1804</a:t>
                      </a:r>
                      <a:r>
                        <a:rPr lang="zh-CN" altLang="zh-CN" sz="2400" kern="1200" dirty="0" smtClean="0">
                          <a:solidFill>
                            <a:schemeClr val="tx1"/>
                          </a:solidFill>
                          <a:effectLst/>
                          <a:latin typeface="宋体" pitchFamily="2" charset="-122"/>
                          <a:ea typeface="宋体" pitchFamily="2" charset="-122"/>
                          <a:cs typeface="+mn-cs"/>
                        </a:rPr>
                        <a:t>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是一部反映重大社会题材的作品</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标志着贝多芬在思想上和艺术上的成熟</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气势磅礴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表达出了贝多芬对自由、平等和博爱的渴望</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pic>
        <p:nvPicPr>
          <p:cNvPr id="8" name="p117—2 贝多芬.jpg"/>
          <p:cNvPicPr/>
          <p:nvPr/>
        </p:nvPicPr>
        <p:blipFill>
          <a:blip r:embed="rId4"/>
          <a:stretch>
            <a:fillRect/>
          </a:stretch>
        </p:blipFill>
        <p:spPr>
          <a:xfrm>
            <a:off x="8650384" y="2276523"/>
            <a:ext cx="2336165" cy="2418569"/>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14304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212409735"/>
              </p:ext>
            </p:extLst>
          </p:nvPr>
        </p:nvGraphicFramePr>
        <p:xfrm>
          <a:off x="545123" y="2656773"/>
          <a:ext cx="11166231" cy="3438144"/>
        </p:xfrm>
        <a:graphic>
          <a:graphicData uri="http://schemas.openxmlformats.org/drawingml/2006/table">
            <a:tbl>
              <a:tblPr firstRow="1" bandRow="1">
                <a:tableStyleId>{5940675A-B579-460E-94D1-54222C63F5DA}</a:tableStyleId>
              </a:tblPr>
              <a:tblGrid>
                <a:gridCol w="1951893"/>
                <a:gridCol w="852853"/>
                <a:gridCol w="1090246"/>
                <a:gridCol w="817684"/>
                <a:gridCol w="2795955"/>
                <a:gridCol w="1828800"/>
                <a:gridCol w="1828800"/>
              </a:tblGrid>
              <a:tr h="379372">
                <a:tc>
                  <a:txBody>
                    <a:bodyPr/>
                    <a:lstStyle/>
                    <a:p>
                      <a:pPr algn="ctr"/>
                      <a:r>
                        <a:rPr lang="zh-CN" altLang="en-US" sz="2400" dirty="0" smtClean="0">
                          <a:latin typeface="黑体" pitchFamily="49" charset="-122"/>
                          <a:ea typeface="黑体" pitchFamily="49" charset="-122"/>
                        </a:rPr>
                        <a:t>知识点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年份</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题号</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分值</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考查点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题型</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设问类型</a:t>
                      </a:r>
                      <a:endParaRPr lang="zh-CN" altLang="en-US" sz="2400" dirty="0">
                        <a:latin typeface="黑体" pitchFamily="49" charset="-122"/>
                        <a:ea typeface="黑体" pitchFamily="49" charset="-122"/>
                      </a:endParaRPr>
                    </a:p>
                  </a:txBody>
                  <a:tcPr anchor="ctr"/>
                </a:tc>
              </a:tr>
              <a:tr h="464497">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第二次工业革命</a:t>
                      </a: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indent="0" algn="ctr" defTabSz="914400" rtl="0" eaLnBrk="1" latinLnBrk="0" hangingPunct="1">
                        <a:lnSpc>
                          <a:spcPct val="140000"/>
                        </a:lnSpc>
                        <a:buNone/>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2016</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algn="ctr"/>
                      <a:r>
                        <a:rPr lang="en-US" altLang="zh-CN" sz="2400" dirty="0" smtClean="0">
                          <a:latin typeface="宋体" pitchFamily="2" charset="-122"/>
                          <a:ea typeface="宋体" pitchFamily="2" charset="-122"/>
                        </a:rPr>
                        <a:t>30</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4</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人物</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材料分析题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影响、原因</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904728">
                <a:tc vMerge="1">
                  <a:txBody>
                    <a:bodyPr/>
                    <a:lstStyle/>
                    <a:p>
                      <a:endParaRPr lang="zh-CN" altLang="en-US" dirty="0"/>
                    </a:p>
                  </a:txBody>
                  <a:tcP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2019</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15</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工业化与人口增长</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折线图表型选择题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原因</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744971">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工业化国家的社会变化</a:t>
                      </a: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2017</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17</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工业化与教育</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原因</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876758067"/>
              </p:ext>
            </p:extLst>
          </p:nvPr>
        </p:nvGraphicFramePr>
        <p:xfrm>
          <a:off x="896036" y="2813537"/>
          <a:ext cx="10290811" cy="2839916"/>
        </p:xfrm>
        <a:graphic>
          <a:graphicData uri="http://schemas.openxmlformats.org/drawingml/2006/table">
            <a:tbl>
              <a:tblPr firstRow="1" bandRow="1">
                <a:tableStyleId>{5940675A-B579-460E-94D1-54222C63F5DA}</a:tableStyleId>
              </a:tblPr>
              <a:tblGrid>
                <a:gridCol w="569595"/>
                <a:gridCol w="987425"/>
                <a:gridCol w="8733791"/>
              </a:tblGrid>
              <a:tr h="720970">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梵高</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地位</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荷兰杰出的画家</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47346">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代表作</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夜间的咖啡馆</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向日葵</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等</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716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作品</a:t>
                      </a:r>
                      <a:endParaRPr lang="en-US" altLang="zh-CN" sz="2400" b="0" dirty="0" smtClean="0">
                        <a:solidFill>
                          <a:srgbClr val="000000"/>
                        </a:solidFill>
                        <a:latin typeface="黑体" panose="02010609060101010101" pitchFamily="49" charset="-122"/>
                        <a:ea typeface="黑体" panose="02010609060101010101" pitchFamily="49" charset="-122"/>
                        <a:cs typeface="方正黑体_GBK" charset="0"/>
                      </a:endParaRPr>
                    </a:p>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评价</a:t>
                      </a:r>
                      <a:endParaRPr lang="zh-CN"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向日葵</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中明亮、艳丽的黄色花瓣，表达了画家对生命的赞美和对美好生活的向往</a:t>
                      </a:r>
                      <a:endParaRPr lang="zh-CN"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524057" y="2262832"/>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15088" y="3088414"/>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101078"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884146" y="1072803"/>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914876" y="2730609"/>
            <a:ext cx="5107993" cy="2033253"/>
            <a:chOff x="3549527" y="2100735"/>
            <a:chExt cx="5107993" cy="2033253"/>
          </a:xfrm>
        </p:grpSpPr>
        <p:sp>
          <p:nvSpPr>
            <p:cNvPr id="18" name="文本框 2">
              <a:hlinkClick r:id="rId2" action="ppaction://hlinksldjump"/>
            </p:cNvPr>
            <p:cNvSpPr txBox="1"/>
            <p:nvPr/>
          </p:nvSpPr>
          <p:spPr>
            <a:xfrm>
              <a:off x="3559940" y="2100735"/>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76906" y="150826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706755" y="3589509"/>
            <a:ext cx="10703560" cy="2862322"/>
          </a:xfrm>
          <a:prstGeom prst="rect">
            <a:avLst/>
          </a:prstGeom>
          <a:noFill/>
          <a:ln w="9525">
            <a:solidFill>
              <a:schemeClr val="tx1"/>
            </a:solidFill>
          </a:ln>
        </p:spPr>
        <p:txBody>
          <a:bodyPr wrap="square">
            <a:spAutoFit/>
          </a:bodyPr>
          <a:lstStyle/>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第二次工业革命的</a:t>
            </a:r>
            <a:r>
              <a:rPr lang="zh-CN" altLang="en-US" sz="2400" dirty="0" smtClean="0">
                <a:latin typeface="宋体" pitchFamily="2" charset="-122"/>
                <a:ea typeface="宋体" pitchFamily="2" charset="-122"/>
              </a:rPr>
              <a:t>完成，标志</a:t>
            </a:r>
            <a:r>
              <a:rPr lang="zh-CN" altLang="en-US" sz="2400" dirty="0">
                <a:latin typeface="宋体" pitchFamily="2" charset="-122"/>
                <a:ea typeface="宋体" pitchFamily="2" charset="-122"/>
              </a:rPr>
              <a:t>着世界市场最终形成。时间是</a:t>
            </a:r>
            <a:r>
              <a:rPr lang="en-US" altLang="zh-CN" sz="2400" dirty="0">
                <a:latin typeface="宋体" pitchFamily="2" charset="-122"/>
                <a:ea typeface="宋体" pitchFamily="2" charset="-122"/>
              </a:rPr>
              <a:t>20</a:t>
            </a:r>
            <a:r>
              <a:rPr lang="zh-CN" altLang="en-US" sz="2400" dirty="0">
                <a:latin typeface="宋体" pitchFamily="2" charset="-122"/>
                <a:ea typeface="宋体" pitchFamily="2" charset="-122"/>
              </a:rPr>
              <a:t>世纪初</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第二次工业革命的新能源是电力和</a:t>
            </a:r>
            <a:r>
              <a:rPr lang="zh-CN" altLang="en-US" sz="2400" dirty="0" smtClean="0">
                <a:latin typeface="宋体" pitchFamily="2" charset="-122"/>
                <a:ea typeface="宋体" pitchFamily="2" charset="-122"/>
              </a:rPr>
              <a:t>石油，动力</a:t>
            </a:r>
            <a:r>
              <a:rPr lang="zh-CN" altLang="en-US" sz="2400" dirty="0">
                <a:latin typeface="宋体" pitchFamily="2" charset="-122"/>
                <a:ea typeface="宋体" pitchFamily="2" charset="-122"/>
              </a:rPr>
              <a:t>是电动机和内燃机</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火车是第一次工业革命发明的</a:t>
            </a:r>
            <a:r>
              <a:rPr lang="zh-CN" altLang="en-US" sz="2400" dirty="0" smtClean="0">
                <a:latin typeface="宋体" pitchFamily="2" charset="-122"/>
                <a:ea typeface="宋体" pitchFamily="2" charset="-122"/>
              </a:rPr>
              <a:t>交通工具，而</a:t>
            </a:r>
            <a:r>
              <a:rPr lang="zh-CN" altLang="en-US" sz="2400" dirty="0">
                <a:latin typeface="宋体" pitchFamily="2" charset="-122"/>
                <a:ea typeface="宋体" pitchFamily="2" charset="-122"/>
              </a:rPr>
              <a:t>汽车、飞机是第二次工业革命的成果</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）第二次工业革命的标志是电力的广泛</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使用，把</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人类社会带进</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“电气时代”。</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6" name="组合 5"/>
          <p:cNvGrpSpPr/>
          <p:nvPr/>
        </p:nvGrpSpPr>
        <p:grpSpPr>
          <a:xfrm>
            <a:off x="706373" y="2634178"/>
            <a:ext cx="3103246" cy="580390"/>
            <a:chOff x="2455866" y="664479"/>
            <a:chExt cx="2770987" cy="580390"/>
          </a:xfrm>
        </p:grpSpPr>
        <p:sp>
          <p:nvSpPr>
            <p:cNvPr id="7" name="圆角矩形 6"/>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文本框 2"/>
          <p:cNvSpPr txBox="1"/>
          <p:nvPr/>
        </p:nvSpPr>
        <p:spPr>
          <a:xfrm>
            <a:off x="1160583" y="2328032"/>
            <a:ext cx="9768253" cy="3416320"/>
          </a:xfrm>
          <a:prstGeom prst="rect">
            <a:avLst/>
          </a:prstGeom>
          <a:noFill/>
          <a:ln>
            <a:solidFill>
              <a:schemeClr val="tx1"/>
            </a:solidFill>
          </a:ln>
        </p:spPr>
        <p:txBody>
          <a:bodyPr wrap="square" rtlCol="0">
            <a:spAutoFit/>
          </a:bodyPr>
          <a:lstStyle/>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5</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第一次工业革命主要是在英国</a:t>
            </a:r>
            <a:r>
              <a:rPr lang="zh-CN" altLang="en-US" sz="2400" dirty="0" smtClean="0">
                <a:latin typeface="宋体" pitchFamily="2" charset="-122"/>
                <a:ea typeface="宋体" pitchFamily="2" charset="-122"/>
              </a:rPr>
              <a:t>进行，而</a:t>
            </a:r>
            <a:r>
              <a:rPr lang="zh-CN" altLang="en-US" sz="2400" dirty="0">
                <a:latin typeface="宋体" pitchFamily="2" charset="-122"/>
                <a:ea typeface="宋体" pitchFamily="2" charset="-122"/>
              </a:rPr>
              <a:t>第二次工业革命几乎同时在几个主要资本主义国家进行</a:t>
            </a:r>
            <a:r>
              <a:rPr sz="2400" dirty="0" smtClean="0">
                <a:latin typeface="宋体" panose="02010600030101010101" pitchFamily="2" charset="-122"/>
                <a:ea typeface="宋体" panose="02010600030101010101" pitchFamily="2" charset="-122"/>
                <a:cs typeface="宋体" panose="02010600030101010101" pitchFamily="2" charset="-122"/>
              </a:rPr>
              <a:t>。</a:t>
            </a:r>
            <a:endParaRPr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6</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第一次工业革命的发明者主要是一线</a:t>
            </a:r>
            <a:r>
              <a:rPr lang="zh-CN" altLang="en-US" sz="2400" dirty="0" smtClean="0">
                <a:latin typeface="宋体" pitchFamily="2" charset="-122"/>
                <a:ea typeface="宋体" pitchFamily="2" charset="-122"/>
              </a:rPr>
              <a:t>工人，而</a:t>
            </a:r>
            <a:r>
              <a:rPr lang="zh-CN" altLang="en-US" sz="2400" dirty="0">
                <a:latin typeface="宋体" pitchFamily="2" charset="-122"/>
                <a:ea typeface="宋体" pitchFamily="2" charset="-122"/>
              </a:rPr>
              <a:t>第二次工业革命的发明者主要是专业从事科学研究的科学家</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zh-CN"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7</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最早建立起国家教育体系的是法国和德国</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8</a:t>
            </a:r>
            <a:r>
              <a:rPr lang="zh-CN" altLang="en-US" sz="2400" dirty="0">
                <a:latin typeface="宋体" panose="02010600030101010101" pitchFamily="2" charset="-122"/>
                <a:ea typeface="宋体" panose="02010600030101010101" pitchFamily="2" charset="-122"/>
                <a:cs typeface="宋体" panose="02010600030101010101" pitchFamily="2" charset="-122"/>
              </a:rPr>
              <a:t>）达尔文提出的是生物进化</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论，而</a:t>
            </a:r>
            <a:r>
              <a:rPr lang="zh-CN" altLang="en-US" sz="2400" dirty="0">
                <a:latin typeface="宋体" panose="02010600030101010101" pitchFamily="2" charset="-122"/>
                <a:ea typeface="宋体" panose="02010600030101010101" pitchFamily="2" charset="-122"/>
                <a:cs typeface="宋体" panose="02010600030101010101" pitchFamily="2" charset="-122"/>
              </a:rPr>
              <a:t>不是相对论。</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600398"/>
            <a:ext cx="3103246" cy="580390"/>
            <a:chOff x="2455866" y="664479"/>
            <a:chExt cx="2770987" cy="580390"/>
          </a:xfrm>
        </p:grpSpPr>
        <p:sp>
          <p:nvSpPr>
            <p:cNvPr id="4" name="圆角矩形 6"/>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1"/>
            </p:custDataLst>
            <p:extLst>
              <p:ext uri="{D42A27DB-BD31-4B8C-83A1-F6EECF244321}">
                <p14:modId xmlns:p14="http://schemas.microsoft.com/office/powerpoint/2010/main" xmlns="" val="3041571717"/>
              </p:ext>
            </p:extLst>
          </p:nvPr>
        </p:nvGraphicFramePr>
        <p:xfrm>
          <a:off x="827323" y="2616239"/>
          <a:ext cx="10656278" cy="3716773"/>
        </p:xfrm>
        <a:graphic>
          <a:graphicData uri="http://schemas.openxmlformats.org/drawingml/2006/table">
            <a:tbl>
              <a:tblPr firstRow="1" bandRow="1">
                <a:tableStyleId>{5940675A-B579-460E-94D1-54222C63F5DA}</a:tableStyleId>
              </a:tblPr>
              <a:tblGrid>
                <a:gridCol w="861647"/>
                <a:gridCol w="9794631"/>
              </a:tblGrid>
              <a:tr h="519625">
                <a:tc gridSpan="2">
                  <a:txBody>
                    <a:bodyPr/>
                    <a:lstStyle/>
                    <a:p>
                      <a:pPr indent="0" algn="ctr">
                        <a:lnSpc>
                          <a:spcPct val="140000"/>
                        </a:lnSpc>
                        <a:buNone/>
                      </a:pPr>
                      <a:r>
                        <a:rPr lang="en-US" sz="2400" b="0" dirty="0" err="1">
                          <a:solidFill>
                            <a:srgbClr val="000000"/>
                          </a:solidFill>
                          <a:latin typeface="黑体" panose="02010609060101010101" pitchFamily="49" charset="-122"/>
                          <a:ea typeface="黑体" panose="02010609060101010101" pitchFamily="49" charset="-122"/>
                          <a:cs typeface="宋体" panose="02010600030101010101" pitchFamily="2" charset="-122"/>
                        </a:rPr>
                        <a:t>探究一</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：列夫</a:t>
                      </a:r>
                      <a:r>
                        <a:rPr lang="en-US" altLang="zh-CN"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托尔斯泰、梵高、贝多芬取得成就的原因</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163575">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环境</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近代社会、政治、经济都处于激烈的变革之中，人们的思想发生着重大的变化，为他们的创作提供了大量的素材</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1104">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实践</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他们都非常努力，不断地去创作</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06669">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精神</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他们都热爱自己所从事的事业，有一种不屈不挠的精神</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85800">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责任</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他们都关心社会的变化，有强烈的社会责任感</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105476060"/>
              </p:ext>
            </p:extLst>
          </p:nvPr>
        </p:nvGraphicFramePr>
        <p:xfrm>
          <a:off x="1074176" y="2325125"/>
          <a:ext cx="10188770" cy="3643797"/>
        </p:xfrm>
        <a:graphic>
          <a:graphicData uri="http://schemas.openxmlformats.org/drawingml/2006/table">
            <a:tbl>
              <a:tblPr firstRow="1" bandRow="1">
                <a:tableStyleId>{5940675A-B579-460E-94D1-54222C63F5DA}</a:tableStyleId>
              </a:tblPr>
              <a:tblGrid>
                <a:gridCol w="1449070"/>
                <a:gridCol w="8739700"/>
              </a:tblGrid>
              <a:tr h="365760">
                <a:tc gridSpan="2">
                  <a:txBody>
                    <a:bodyPr/>
                    <a:lstStyle/>
                    <a:p>
                      <a:pPr indent="0" algn="ctr">
                        <a:lnSpc>
                          <a:spcPct val="160000"/>
                        </a:lnSpc>
                        <a:buNone/>
                      </a:pPr>
                      <a:r>
                        <a:rPr lang="en-US" sz="2400" b="0" dirty="0" err="1">
                          <a:solidFill>
                            <a:srgbClr val="000000"/>
                          </a:solidFill>
                          <a:latin typeface="黑体" panose="02010609060101010101" pitchFamily="49" charset="-122"/>
                          <a:ea typeface="黑体" panose="02010609060101010101" pitchFamily="49" charset="-122"/>
                          <a:cs typeface="宋体" panose="02010600030101010101" pitchFamily="2" charset="-122"/>
                        </a:rPr>
                        <a:t>探究二</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：近代文学艺术繁荣的原因</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41751">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政治经济</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文化艺术的发展与繁荣是建立在一定的政治经济发展基础之上的</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46819">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社会变革</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激烈的社会变革为文学艺术的发展提供了广阔的社会舞台</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11">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人物作用</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文学艺术大师立足现实社会，热爱祖国，热爱人民，热爱生命，献身文艺事业，用自己的心灵创造出优秀的文学艺术作品，丰富了人类的文化宝库</a:t>
                      </a:r>
                      <a:endParaRPr lang="en-US" altLang="en-US" sz="2400" kern="1200" dirty="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530548"/>
            <a:ext cx="3103246" cy="580390"/>
            <a:chOff x="2455866" y="664479"/>
            <a:chExt cx="2770987" cy="580390"/>
          </a:xfrm>
        </p:grpSpPr>
        <p:sp>
          <p:nvSpPr>
            <p:cNvPr id="4" name="圆角矩形 6"/>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6" name="表格 5"/>
          <p:cNvGraphicFramePr/>
          <p:nvPr>
            <p:custDataLst>
              <p:tags r:id="rId1"/>
            </p:custDataLst>
            <p:extLst>
              <p:ext uri="{D42A27DB-BD31-4B8C-83A1-F6EECF244321}">
                <p14:modId xmlns:p14="http://schemas.microsoft.com/office/powerpoint/2010/main" xmlns="" val="587058184"/>
              </p:ext>
            </p:extLst>
          </p:nvPr>
        </p:nvGraphicFramePr>
        <p:xfrm>
          <a:off x="706373" y="2602524"/>
          <a:ext cx="10969812" cy="3555611"/>
        </p:xfrm>
        <a:graphic>
          <a:graphicData uri="http://schemas.openxmlformats.org/drawingml/2006/table">
            <a:tbl>
              <a:tblPr firstRow="1" bandRow="1">
                <a:tableStyleId>{5940675A-B579-460E-94D1-54222C63F5DA}</a:tableStyleId>
              </a:tblPr>
              <a:tblGrid>
                <a:gridCol w="937789"/>
                <a:gridCol w="3868615"/>
                <a:gridCol w="6163408"/>
              </a:tblGrid>
              <a:tr h="641840">
                <a:tc gridSpan="3">
                  <a:txBody>
                    <a:bodyPr/>
                    <a:lstStyle/>
                    <a:p>
                      <a:pPr indent="0" algn="ctr">
                        <a:lnSpc>
                          <a:spcPct val="13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一：两次工业革命的特点</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36331">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第一次工业革命</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第二次工业革命</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9084">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科学与技术</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在第一次工业革命期间，许多技术发明都来源于工匠的实践经验，科学和技术尚未真正结合</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在第二次工业革命期间，自然科学的新发展开始同工业生产紧密地结合起来，科学和科学家在推动生产力发展方面发挥了更为重要的作用，它与技术的结合使第二次工业革命取得了巨大的成果</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2215096515"/>
              </p:ext>
            </p:extLst>
          </p:nvPr>
        </p:nvGraphicFramePr>
        <p:xfrm>
          <a:off x="1058985" y="1807795"/>
          <a:ext cx="9984106" cy="4441777"/>
        </p:xfrm>
        <a:graphic>
          <a:graphicData uri="http://schemas.openxmlformats.org/drawingml/2006/table">
            <a:tbl>
              <a:tblPr firstRow="1" bandRow="1">
                <a:tableStyleId>{5940675A-B579-460E-94D1-54222C63F5DA}</a:tableStyleId>
              </a:tblPr>
              <a:tblGrid>
                <a:gridCol w="1503680"/>
                <a:gridCol w="3986237"/>
                <a:gridCol w="4494189"/>
              </a:tblGrid>
              <a:tr h="698012">
                <a:tc gridSpan="3">
                  <a:txBody>
                    <a:bodyPr/>
                    <a:lstStyle/>
                    <a:p>
                      <a:pPr indent="0" algn="ctr">
                        <a:lnSpc>
                          <a:spcPct val="15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一：两次工业革命的特点</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12177">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第一次工业革命</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第二次工业革命</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58462">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主要国家</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第一次工业革命首先发生在英国，新机器和新生产方式主要是在英国发明的</a:t>
                      </a:r>
                      <a:endParaRPr lang="en-US"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第二次工业革命几乎同时发生在几个先进的资本主义国家</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73126">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开展情况</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第二次工业革命开始时，有些资本主义国家如日本，尚未完成第一次工业革命，对它们来说，两次工业革命是交叉进行的</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50000"/>
                        </a:lnSpc>
                        <a:buNone/>
                      </a:pP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3679912924"/>
              </p:ext>
            </p:extLst>
          </p:nvPr>
        </p:nvGraphicFramePr>
        <p:xfrm>
          <a:off x="668899" y="1494693"/>
          <a:ext cx="10673178" cy="5077559"/>
        </p:xfrm>
        <a:graphic>
          <a:graphicData uri="http://schemas.openxmlformats.org/drawingml/2006/table">
            <a:tbl>
              <a:tblPr firstRow="1" bandRow="1">
                <a:tableStyleId>{5940675A-B579-460E-94D1-54222C63F5DA}</a:tableStyleId>
              </a:tblPr>
              <a:tblGrid>
                <a:gridCol w="1581932"/>
                <a:gridCol w="3701561"/>
                <a:gridCol w="5389685"/>
              </a:tblGrid>
              <a:tr h="509953">
                <a:tc gridSpan="3">
                  <a:txBody>
                    <a:bodyPr/>
                    <a:lstStyle/>
                    <a:p>
                      <a:pPr indent="0" algn="ctr">
                        <a:lnSpc>
                          <a:spcPct val="15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二：两次工业革命的基本史实</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13239">
                <a:tc>
                  <a:txBody>
                    <a:bodyPr/>
                    <a:lstStyle/>
                    <a:p>
                      <a:pPr indent="0" algn="ctr">
                        <a:lnSpc>
                          <a:spcPct val="150000"/>
                        </a:lnSpc>
                        <a:buNone/>
                      </a:pP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第一次工业革命</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第二次工业革命</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0399">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时间</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en-US" altLang="en-US" sz="2400" b="0" dirty="0" smtClean="0">
                          <a:solidFill>
                            <a:srgbClr val="000000"/>
                          </a:solidFill>
                          <a:latin typeface="宋体" pitchFamily="2" charset="-122"/>
                          <a:ea typeface="宋体" pitchFamily="2" charset="-122"/>
                          <a:cs typeface="方正黑体_GBK" charset="0"/>
                        </a:rPr>
                        <a:t>18</a:t>
                      </a:r>
                      <a:r>
                        <a:rPr lang="zh-CN" altLang="en-US" sz="2400" b="0" dirty="0" smtClean="0">
                          <a:solidFill>
                            <a:srgbClr val="000000"/>
                          </a:solidFill>
                          <a:latin typeface="宋体" pitchFamily="2" charset="-122"/>
                          <a:ea typeface="宋体" pitchFamily="2" charset="-122"/>
                          <a:cs typeface="方正黑体_GBK" charset="0"/>
                        </a:rPr>
                        <a:t>世纪</a:t>
                      </a:r>
                      <a:r>
                        <a:rPr lang="en-US" altLang="zh-CN" sz="2400" b="0" dirty="0" smtClean="0">
                          <a:solidFill>
                            <a:srgbClr val="000000"/>
                          </a:solidFill>
                          <a:latin typeface="宋体" pitchFamily="2" charset="-122"/>
                          <a:ea typeface="宋体" pitchFamily="2" charset="-122"/>
                          <a:cs typeface="方正黑体_GBK" charset="0"/>
                        </a:rPr>
                        <a:t>60</a:t>
                      </a:r>
                      <a:r>
                        <a:rPr lang="zh-CN" altLang="en-US" sz="2400" b="0" dirty="0" smtClean="0">
                          <a:solidFill>
                            <a:srgbClr val="000000"/>
                          </a:solidFill>
                          <a:latin typeface="宋体" pitchFamily="2" charset="-122"/>
                          <a:ea typeface="宋体" pitchFamily="2" charset="-122"/>
                          <a:cs typeface="方正黑体_GBK" charset="0"/>
                        </a:rPr>
                        <a:t>年代</a:t>
                      </a:r>
                      <a:r>
                        <a:rPr lang="en-US" altLang="zh-CN" sz="2400" b="0" dirty="0" smtClean="0">
                          <a:solidFill>
                            <a:srgbClr val="000000"/>
                          </a:solidFill>
                          <a:latin typeface="宋体" pitchFamily="2" charset="-122"/>
                          <a:ea typeface="宋体" pitchFamily="2" charset="-122"/>
                          <a:cs typeface="方正黑体_GBK" charset="0"/>
                        </a:rPr>
                        <a:t>—19</a:t>
                      </a:r>
                      <a:r>
                        <a:rPr lang="zh-CN" altLang="en-US" sz="2400" b="0" dirty="0" smtClean="0">
                          <a:solidFill>
                            <a:srgbClr val="000000"/>
                          </a:solidFill>
                          <a:latin typeface="宋体" pitchFamily="2" charset="-122"/>
                          <a:ea typeface="宋体" pitchFamily="2" charset="-122"/>
                          <a:cs typeface="方正黑体_GBK" charset="0"/>
                        </a:rPr>
                        <a:t>世纪中期</a:t>
                      </a:r>
                      <a:endParaRPr lang="en-US" altLang="en-US" sz="2400" b="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en-US" altLang="en-US" sz="2400" b="0" dirty="0" smtClean="0">
                          <a:solidFill>
                            <a:srgbClr val="000000"/>
                          </a:solidFill>
                          <a:latin typeface="宋体" panose="02010600030101010101" pitchFamily="2" charset="-122"/>
                          <a:ea typeface="宋体" panose="02010600030101010101" pitchFamily="2" charset="-122"/>
                          <a:cs typeface="方正书宋_GBK" charset="0"/>
                        </a:rPr>
                        <a:t>19</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世纪六七十年代</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世纪末</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20</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世纪初</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2708">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主要标志</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蒸汽机的发明与使用</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电力的发明与广泛使用</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69892">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重大成果</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00000"/>
                        </a:lnSpc>
                        <a:buNone/>
                      </a:pPr>
                      <a:r>
                        <a:rPr lang="zh-CN" altLang="en-US" sz="2400" b="0" kern="1200" dirty="0" smtClean="0">
                          <a:solidFill>
                            <a:srgbClr val="000000"/>
                          </a:solidFill>
                          <a:latin typeface="宋体" pitchFamily="2" charset="-122"/>
                          <a:ea typeface="宋体" pitchFamily="2" charset="-122"/>
                          <a:cs typeface="方正黑体_GBK" charset="0"/>
                        </a:rPr>
                        <a:t>珍妮机（哈格里夫斯）、蒸汽机（瓦特）、蒸汽机车（斯蒂芬森）</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0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白炽灯泡（爱迪生），内燃机、汽车（本茨），飞机（莱特兄弟），炸药（诺贝尔），赛璐珞（海厄特），人造纤维（夏尔多内）</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8640">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阶段特征</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“蒸汽时代”</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“电气时代”</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6331">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主要能源</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煤</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电力、石油</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4088465933"/>
              </p:ext>
            </p:extLst>
          </p:nvPr>
        </p:nvGraphicFramePr>
        <p:xfrm>
          <a:off x="967154" y="2198076"/>
          <a:ext cx="10058399" cy="3889013"/>
        </p:xfrm>
        <a:graphic>
          <a:graphicData uri="http://schemas.openxmlformats.org/drawingml/2006/table">
            <a:tbl>
              <a:tblPr firstRow="1" bandRow="1">
                <a:tableStyleId>{5940675A-B579-460E-94D1-54222C63F5DA}</a:tableStyleId>
              </a:tblPr>
              <a:tblGrid>
                <a:gridCol w="1301261"/>
                <a:gridCol w="4343400"/>
                <a:gridCol w="4413738"/>
              </a:tblGrid>
              <a:tr h="729761">
                <a:tc gridSpan="3">
                  <a:txBody>
                    <a:bodyPr/>
                    <a:lstStyle/>
                    <a:p>
                      <a:pPr indent="0" algn="ctr">
                        <a:lnSpc>
                          <a:spcPct val="15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二：两次工业革命的基本史实</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06669">
                <a:tc>
                  <a:txBody>
                    <a:bodyPr/>
                    <a:lstStyle/>
                    <a:p>
                      <a:pPr indent="0" algn="ctr">
                        <a:lnSpc>
                          <a:spcPct val="150000"/>
                        </a:lnSpc>
                        <a:buNone/>
                      </a:pP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第一次工业革命</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第二次工业革命</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5993">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主要国家</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黑体_GBK" charset="0"/>
                        </a:rPr>
                        <a:t>英国</a:t>
                      </a:r>
                      <a:endParaRPr lang="en-US" altLang="en-US" sz="2400" b="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美国、德国</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8322">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影响中国</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黑体_GBK" charset="0"/>
                        </a:rPr>
                        <a:t>使中国开始沦为半殖民地半封建社会</a:t>
                      </a:r>
                      <a:endParaRPr lang="en-US" altLang="en-US" sz="2400" b="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使中国完全沦为半殖民地半封建社会</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06663">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中国探索</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黑体_GBK" charset="0"/>
                        </a:rPr>
                        <a:t>洋务运动等</a:t>
                      </a:r>
                      <a:endParaRPr lang="en-US" altLang="en-US" sz="2400" b="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戊戌变法、辛亥革命等</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7679965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extLst>
              <p:ext uri="{D42A27DB-BD31-4B8C-83A1-F6EECF244321}">
                <p14:modId xmlns:p14="http://schemas.microsoft.com/office/powerpoint/2010/main" xmlns="" val="944972757"/>
              </p:ext>
            </p:extLst>
          </p:nvPr>
        </p:nvGraphicFramePr>
        <p:xfrm>
          <a:off x="1071440" y="2297773"/>
          <a:ext cx="10013950" cy="3408436"/>
        </p:xfrm>
        <a:graphic>
          <a:graphicData uri="http://schemas.openxmlformats.org/drawingml/2006/table">
            <a:tbl>
              <a:tblPr firstRow="1" bandRow="1">
                <a:tableStyleId>{5940675A-B579-460E-94D1-54222C63F5DA}</a:tableStyleId>
              </a:tblPr>
              <a:tblGrid>
                <a:gridCol w="2287905"/>
                <a:gridCol w="7726045"/>
              </a:tblGrid>
              <a:tr h="3408436">
                <a:tc>
                  <a:txBody>
                    <a:bodyPr/>
                    <a:lstStyle/>
                    <a:p>
                      <a:pPr indent="0" algn="ctr">
                        <a:lnSpc>
                          <a:spcPct val="180000"/>
                        </a:lnSpc>
                        <a:buNone/>
                      </a:pPr>
                      <a:r>
                        <a:rPr lang="en-US" sz="2400" b="0" dirty="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根据近五年河北中考分析，在全面复习本讲的基础上重点关注第二次工业革命的成就、影响，工业化带来的社会变化，科技文化人物成就以及作品反映的社会现实等</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3226784010"/>
              </p:ext>
            </p:extLst>
          </p:nvPr>
        </p:nvGraphicFramePr>
        <p:xfrm>
          <a:off x="747346" y="1820007"/>
          <a:ext cx="10700238" cy="4628270"/>
        </p:xfrm>
        <a:graphic>
          <a:graphicData uri="http://schemas.openxmlformats.org/drawingml/2006/table">
            <a:tbl>
              <a:tblPr firstRow="1" bandRow="1">
                <a:tableStyleId>{5940675A-B579-460E-94D1-54222C63F5DA}</a:tableStyleId>
              </a:tblPr>
              <a:tblGrid>
                <a:gridCol w="1301261"/>
                <a:gridCol w="4519246"/>
                <a:gridCol w="4879731"/>
              </a:tblGrid>
              <a:tr h="729761">
                <a:tc gridSpan="3">
                  <a:txBody>
                    <a:bodyPr/>
                    <a:lstStyle/>
                    <a:p>
                      <a:pPr indent="0" algn="ctr">
                        <a:lnSpc>
                          <a:spcPct val="15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二：两次工业革命的基本史实</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06669">
                <a:tc>
                  <a:txBody>
                    <a:bodyPr/>
                    <a:lstStyle/>
                    <a:p>
                      <a:pPr indent="0" algn="ctr">
                        <a:lnSpc>
                          <a:spcPct val="150000"/>
                        </a:lnSpc>
                        <a:buNone/>
                      </a:pP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第一次工业革命</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第二次工业革命</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3332">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相同影响</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黑体_GBK" charset="0"/>
                        </a:rPr>
                        <a:t>都极大地提高了社会生产力，推动了社会的进步；都促进了资本主义的发展；都密切了世界各地的联系；都加剧了殖民国家和被殖民国家之间的矛盾</a:t>
                      </a:r>
                      <a:endParaRPr lang="en-US" altLang="en-US" sz="2400" b="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50000"/>
                        </a:lnSpc>
                        <a:buNone/>
                      </a:pP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3332">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启示</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黑体_GBK" charset="0"/>
                        </a:rPr>
                        <a:t>科学技术是第一生产力；实施科教兴国战略，大力发展生产力，提高国际竞争力；在发展经济的同时，注意保护环境；节约资源，走可持续发展之路；等等</a:t>
                      </a:r>
                      <a:endParaRPr lang="en-US" altLang="en-US" sz="2400" b="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50000"/>
                        </a:lnSpc>
                        <a:buNone/>
                      </a:pP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3860946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362407" y="3398430"/>
            <a:ext cx="350520" cy="1004645"/>
            <a:chOff x="12823" y="1321"/>
            <a:chExt cx="552" cy="1582"/>
          </a:xfrm>
        </p:grpSpPr>
        <p:sp>
          <p:nvSpPr>
            <p:cNvPr id="10" name="椭圆 9"/>
            <p:cNvSpPr/>
            <p:nvPr/>
          </p:nvSpPr>
          <p:spPr>
            <a:xfrm>
              <a:off x="12824" y="132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3" y="2352"/>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236461"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565595"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810448" y="167113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596550" y="1049906"/>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5" name="组合 14"/>
          <p:cNvGrpSpPr/>
          <p:nvPr/>
        </p:nvGrpSpPr>
        <p:grpSpPr>
          <a:xfrm>
            <a:off x="5317169" y="3279980"/>
            <a:ext cx="5462200" cy="1123095"/>
            <a:chOff x="4904446" y="3211740"/>
            <a:chExt cx="5462200" cy="1123095"/>
          </a:xfrm>
        </p:grpSpPr>
        <p:sp>
          <p:nvSpPr>
            <p:cNvPr id="18" name="文本框 2">
              <a:hlinkClick r:id="rId2" action="ppaction://hlinksldjump"/>
            </p:cNvPr>
            <p:cNvSpPr txBox="1"/>
            <p:nvPr/>
          </p:nvSpPr>
          <p:spPr>
            <a:xfrm>
              <a:off x="4904446" y="3211740"/>
              <a:ext cx="5462200" cy="46166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科学技术的影响（高频考点）</a:t>
              </a:r>
              <a:endParaRPr lang="zh-CN" altLang="zh-CN" sz="2400" dirty="0">
                <a:latin typeface="黑体" panose="02010609060101010101" pitchFamily="49" charset="-122"/>
                <a:ea typeface="黑体" panose="02010609060101010101" pitchFamily="49" charset="-122"/>
              </a:endParaRPr>
            </a:p>
          </p:txBody>
        </p:sp>
        <p:sp>
          <p:nvSpPr>
            <p:cNvPr id="7" name="文本框 2">
              <a:hlinkClick r:id="rId3" action="ppaction://hlinksldjump"/>
            </p:cNvPr>
            <p:cNvSpPr txBox="1"/>
            <p:nvPr/>
          </p:nvSpPr>
          <p:spPr>
            <a:xfrm>
              <a:off x="4904446" y="3874460"/>
              <a:ext cx="4838065" cy="46037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科学家</a:t>
              </a:r>
              <a:endParaRPr lang="zh-CN" altLang="en-US" sz="24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2361601"/>
            <a:ext cx="6790418" cy="627895"/>
            <a:chOff x="1034884" y="629878"/>
            <a:chExt cx="5692311" cy="627895"/>
          </a:xfrm>
        </p:grpSpPr>
        <p:sp>
          <p:nvSpPr>
            <p:cNvPr id="7" name="圆角矩形 6"/>
            <p:cNvSpPr/>
            <p:nvPr>
              <p:custDataLst>
                <p:tags r:id="rId1"/>
              </p:custDataLst>
            </p:nvPr>
          </p:nvSpPr>
          <p:spPr>
            <a:xfrm flipH="1">
              <a:off x="2547180" y="664168"/>
              <a:ext cx="4180015"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科学技术的影响（高频考点）</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48066" y="3061647"/>
            <a:ext cx="11386379"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2017·</a:t>
            </a:r>
            <a:r>
              <a:rPr lang="zh-CN" altLang="zh-CN" sz="2400" b="1" dirty="0" smtClean="0">
                <a:latin typeface="宋体" pitchFamily="2" charset="-122"/>
                <a:ea typeface="宋体" pitchFamily="2" charset="-122"/>
              </a:rPr>
              <a:t>河北</a:t>
            </a:r>
            <a:r>
              <a:rPr lang="zh-CN" altLang="en-US" sz="2400" b="1" dirty="0">
                <a:latin typeface="宋体" pitchFamily="2" charset="-122"/>
                <a:ea typeface="宋体" pitchFamily="2" charset="-122"/>
              </a:rPr>
              <a:t>，</a:t>
            </a:r>
            <a:r>
              <a:rPr lang="en-US" altLang="zh-CN" sz="2400" b="1" dirty="0" smtClean="0">
                <a:latin typeface="宋体" pitchFamily="2" charset="-122"/>
                <a:ea typeface="宋体" pitchFamily="2" charset="-122"/>
              </a:rPr>
              <a:t>17</a:t>
            </a:r>
            <a:r>
              <a:rPr lang="zh-CN" altLang="en-US" sz="2400" b="1" dirty="0" smtClean="0">
                <a:latin typeface="宋体" pitchFamily="2" charset="-122"/>
                <a:ea typeface="宋体" pitchFamily="2" charset="-122"/>
              </a:rPr>
              <a:t>）</a:t>
            </a:r>
            <a:r>
              <a:rPr lang="zh-CN" altLang="zh-CN" sz="2400" b="1" dirty="0">
                <a:latin typeface="宋体" pitchFamily="2" charset="-122"/>
                <a:ea typeface="宋体" pitchFamily="2" charset="-122"/>
              </a:rPr>
              <a:t>“近代史上英国率先进行</a:t>
            </a:r>
            <a:r>
              <a:rPr lang="zh-CN" altLang="zh-CN" sz="2400" b="1" dirty="0" smtClean="0">
                <a:latin typeface="宋体" pitchFamily="2" charset="-122"/>
                <a:ea typeface="宋体" pitchFamily="2" charset="-122"/>
              </a:rPr>
              <a:t>工业革命</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最先</a:t>
            </a:r>
            <a:r>
              <a:rPr lang="zh-CN" altLang="zh-CN" sz="2400" b="1" dirty="0">
                <a:latin typeface="宋体" pitchFamily="2" charset="-122"/>
                <a:ea typeface="宋体" pitchFamily="2" charset="-122"/>
              </a:rPr>
              <a:t>建立</a:t>
            </a:r>
            <a:r>
              <a:rPr lang="zh-CN" altLang="zh-CN" sz="2400" b="1" dirty="0" smtClean="0">
                <a:latin typeface="宋体" pitchFamily="2" charset="-122"/>
                <a:ea typeface="宋体" pitchFamily="2" charset="-122"/>
              </a:rPr>
              <a:t>民主政治</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但</a:t>
            </a:r>
            <a:r>
              <a:rPr lang="zh-CN" altLang="zh-CN" sz="2400" b="1" dirty="0">
                <a:latin typeface="宋体" pitchFamily="2" charset="-122"/>
                <a:ea typeface="宋体" pitchFamily="2" charset="-122"/>
              </a:rPr>
              <a:t>在教育领域英国没有一项</a:t>
            </a:r>
            <a:r>
              <a:rPr lang="zh-CN" altLang="zh-CN" sz="2400" b="1" dirty="0" smtClean="0">
                <a:latin typeface="宋体" pitchFamily="2" charset="-122"/>
                <a:ea typeface="宋体" pitchFamily="2" charset="-122"/>
              </a:rPr>
              <a:t>领先</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现代</a:t>
            </a:r>
            <a:r>
              <a:rPr lang="zh-CN" altLang="zh-CN" sz="2400" b="1" dirty="0">
                <a:latin typeface="宋体" pitchFamily="2" charset="-122"/>
                <a:ea typeface="宋体" pitchFamily="2" charset="-122"/>
              </a:rPr>
              <a:t>大学、职业教育、义务教育、现代学制、教学与科研相结合等现代教育制度没有一项由英国创立。</a:t>
            </a:r>
            <a:r>
              <a:rPr lang="zh-CN" altLang="zh-CN" sz="2400" b="1" dirty="0" smtClean="0">
                <a:latin typeface="宋体" pitchFamily="2" charset="-122"/>
                <a:ea typeface="宋体" pitchFamily="2" charset="-122"/>
              </a:rPr>
              <a:t>因此</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英国</a:t>
            </a:r>
            <a:r>
              <a:rPr lang="zh-CN" altLang="zh-CN" sz="2400" b="1" dirty="0">
                <a:latin typeface="宋体" pitchFamily="2" charset="-122"/>
                <a:ea typeface="宋体" pitchFamily="2" charset="-122"/>
              </a:rPr>
              <a:t>整体国力的渐趋衰落就不足为奇了。”</a:t>
            </a:r>
            <a:r>
              <a:rPr lang="zh-CN" altLang="zh-CN" sz="2400" b="1" dirty="0" smtClean="0">
                <a:latin typeface="宋体" pitchFamily="2" charset="-122"/>
                <a:ea typeface="宋体" pitchFamily="2" charset="-122"/>
              </a:rPr>
              <a:t>可见</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英国</a:t>
            </a:r>
            <a:r>
              <a:rPr lang="zh-CN" altLang="zh-CN" sz="2400" b="1" dirty="0">
                <a:latin typeface="宋体" pitchFamily="2" charset="-122"/>
                <a:ea typeface="宋体" pitchFamily="2" charset="-122"/>
              </a:rPr>
              <a:t>“整体国力的渐趋衰落”是由于</a:t>
            </a:r>
            <a:r>
              <a:rPr lang="zh-CN" altLang="en-US"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55" name="文本框 99"/>
          <p:cNvSpPr txBox="1">
            <a:spLocks noChangeArrowheads="1"/>
          </p:cNvSpPr>
          <p:nvPr/>
        </p:nvSpPr>
        <p:spPr bwMode="auto">
          <a:xfrm>
            <a:off x="814723" y="5290841"/>
            <a:ext cx="1007305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Times New Roman" pitchFamily="18" charset="0"/>
                <a:ea typeface="宋体" pitchFamily="2" charset="-122"/>
                <a:cs typeface="Times New Roman" pitchFamily="18" charset="0"/>
              </a:rPr>
              <a:t>A.</a:t>
            </a:r>
            <a:r>
              <a:rPr lang="zh-CN" altLang="zh-CN" sz="2400" b="1" dirty="0">
                <a:latin typeface="宋体" pitchFamily="2" charset="-122"/>
                <a:ea typeface="宋体" pitchFamily="2" charset="-122"/>
                <a:cs typeface="Times New Roman" pitchFamily="18" charset="0"/>
              </a:rPr>
              <a:t>民主政治改革滞后　　</a:t>
            </a:r>
            <a:r>
              <a:rPr lang="en-US" altLang="zh-CN" sz="2400" b="1" dirty="0" smtClean="0">
                <a:latin typeface="宋体" pitchFamily="2" charset="-122"/>
                <a:ea typeface="宋体" pitchFamily="2" charset="-122"/>
                <a:cs typeface="Times New Roman" pitchFamily="18" charset="0"/>
              </a:rPr>
              <a:t>        </a:t>
            </a:r>
            <a:r>
              <a:rPr lang="zh-CN" altLang="zh-CN" sz="2400" b="1" dirty="0">
                <a:latin typeface="宋体" pitchFamily="2" charset="-122"/>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B.</a:t>
            </a:r>
            <a:r>
              <a:rPr lang="zh-CN" altLang="zh-CN" sz="2400" b="1" dirty="0">
                <a:latin typeface="宋体" pitchFamily="2" charset="-122"/>
                <a:ea typeface="宋体" pitchFamily="2" charset="-122"/>
                <a:cs typeface="Times New Roman" pitchFamily="18" charset="0"/>
              </a:rPr>
              <a:t>科学技术的落后</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zh-CN" sz="2400" b="1" dirty="0">
                <a:latin typeface="宋体" pitchFamily="2" charset="-122"/>
                <a:ea typeface="宋体" pitchFamily="2" charset="-122"/>
                <a:cs typeface="Times New Roman" pitchFamily="18" charset="0"/>
              </a:rPr>
              <a:t>殖民地人民的抗争</a:t>
            </a:r>
            <a:r>
              <a:rPr lang="en-US" altLang="zh-CN" sz="2400" b="1" dirty="0">
                <a:latin typeface="宋体" pitchFamily="2" charset="-122"/>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教育制度的</a:t>
            </a:r>
            <a:r>
              <a:rPr lang="zh-CN" altLang="zh-CN" sz="2400" b="1" dirty="0" smtClean="0">
                <a:latin typeface="宋体" pitchFamily="2" charset="-122"/>
                <a:ea typeface="宋体" pitchFamily="2" charset="-122"/>
                <a:cs typeface="Times New Roman" pitchFamily="18" charset="0"/>
              </a:rPr>
              <a:t>落伍</a:t>
            </a:r>
            <a:endParaRPr lang="zh-CN" altLang="zh-CN" sz="2400" b="1" dirty="0">
              <a:latin typeface="宋体" pitchFamily="2" charset="-122"/>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9454560" y="4830466"/>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33075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794461"/>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长安区检测）</a:t>
            </a:r>
            <a:r>
              <a:rPr lang="zh-CN" altLang="zh-CN" sz="2400" b="1" dirty="0">
                <a:latin typeface="宋体" pitchFamily="2" charset="-122"/>
                <a:ea typeface="宋体" pitchFamily="2" charset="-122"/>
              </a:rPr>
              <a:t>观察下图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分析</a:t>
            </a:r>
            <a:r>
              <a:rPr lang="en-US" altLang="zh-CN" sz="2400" b="1" dirty="0">
                <a:latin typeface="宋体" pitchFamily="2" charset="-122"/>
                <a:ea typeface="宋体" pitchFamily="2" charset="-122"/>
              </a:rPr>
              <a:t>1870</a:t>
            </a:r>
            <a:r>
              <a:rPr lang="zh-CN" altLang="zh-CN" sz="2400" b="1" dirty="0">
                <a:latin typeface="宋体" pitchFamily="2" charset="-122"/>
                <a:ea typeface="宋体" pitchFamily="2" charset="-122"/>
              </a:rPr>
              <a:t>年以后世界能源消费中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石油消费所占比重不断加大的主要原因是</a:t>
            </a:r>
            <a:r>
              <a:rPr lang="zh-CN" altLang="en-US"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r>
              <a:rPr lang="en-US" altLang="zh-CN" sz="2400" b="1" dirty="0" smtClean="0">
                <a:latin typeface="Times New Roman" pitchFamily="18" charset="0"/>
                <a:ea typeface="宋体" panose="02010600030101010101" pitchFamily="2" charset="-122"/>
                <a:cs typeface="Times New Roman" pitchFamily="18" charset="0"/>
              </a:rPr>
              <a:t>A.</a:t>
            </a:r>
            <a:r>
              <a:rPr lang="zh-CN" altLang="en-US" sz="2400" b="1" dirty="0" smtClean="0">
                <a:latin typeface="Times New Roman" pitchFamily="18" charset="0"/>
                <a:ea typeface="宋体" panose="02010600030101010101" pitchFamily="2" charset="-122"/>
                <a:cs typeface="Times New Roman" pitchFamily="18" charset="0"/>
              </a:rPr>
              <a:t>蒸汽机的发明</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电灯的发明</a:t>
            </a:r>
            <a:endPar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内燃机的发明</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电磁感应现象的发现</a:t>
            </a:r>
            <a:endParaRPr lang="zh-CN" altLang="en-US" sz="2400" b="1" dirty="0">
              <a:latin typeface="宋体" panose="02010600030101010101" pitchFamily="2" charset="-122"/>
              <a:ea typeface="宋体" panose="02010600030101010101" pitchFamily="2" charset="-122"/>
            </a:endParaRPr>
          </a:p>
        </p:txBody>
      </p:sp>
      <p:sp>
        <p:nvSpPr>
          <p:cNvPr id="8" name="矩形 7"/>
          <p:cNvSpPr/>
          <p:nvPr/>
        </p:nvSpPr>
        <p:spPr>
          <a:xfrm>
            <a:off x="5560576" y="2423148"/>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pic>
        <p:nvPicPr>
          <p:cNvPr id="7" name="P208+AA.EPS" descr="id:2147517675;FounderCES"/>
          <p:cNvPicPr/>
          <p:nvPr/>
        </p:nvPicPr>
        <p:blipFill>
          <a:blip r:embed="rId3"/>
          <a:stretch>
            <a:fillRect/>
          </a:stretch>
        </p:blipFill>
        <p:spPr>
          <a:xfrm>
            <a:off x="4037064" y="3010901"/>
            <a:ext cx="3779298" cy="19215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515431"/>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邯郸模拟）</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1859</a:t>
            </a:r>
            <a:r>
              <a:rPr lang="zh-CN" altLang="zh-CN" sz="2400" b="1" dirty="0">
                <a:latin typeface="宋体" pitchFamily="2" charset="-122"/>
                <a:ea typeface="宋体" pitchFamily="2" charset="-122"/>
              </a:rPr>
              <a:t>年</a:t>
            </a:r>
            <a:r>
              <a:rPr lang="en-US" altLang="zh-CN" sz="2400" b="1" dirty="0">
                <a:latin typeface="宋体" pitchFamily="2" charset="-122"/>
                <a:ea typeface="宋体" pitchFamily="2" charset="-122"/>
              </a:rPr>
              <a:t>11</a:t>
            </a:r>
            <a:r>
              <a:rPr lang="zh-CN" altLang="zh-CN" sz="2400" b="1" dirty="0">
                <a:latin typeface="宋体" pitchFamily="2" charset="-122"/>
                <a:ea typeface="宋体" pitchFamily="2" charset="-122"/>
              </a:rPr>
              <a:t>月</a:t>
            </a:r>
            <a:r>
              <a:rPr lang="en-US" altLang="zh-CN" sz="2400" b="1" dirty="0">
                <a:latin typeface="宋体" pitchFamily="2" charset="-122"/>
                <a:ea typeface="宋体" pitchFamily="2" charset="-122"/>
              </a:rPr>
              <a:t>24</a:t>
            </a:r>
            <a:r>
              <a:rPr lang="zh-CN" altLang="zh-CN" sz="2400" b="1" dirty="0">
                <a:latin typeface="宋体" pitchFamily="2" charset="-122"/>
                <a:ea typeface="宋体" pitchFamily="2" charset="-122"/>
              </a:rPr>
              <a:t>日</a:t>
            </a:r>
            <a:r>
              <a:rPr lang="zh-CN" altLang="zh-CN" sz="2400" b="1" dirty="0" smtClean="0">
                <a:latin typeface="宋体" pitchFamily="2" charset="-122"/>
                <a:ea typeface="宋体" pitchFamily="2" charset="-122"/>
              </a:rPr>
              <a:t>清晨</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雾霭中</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伦敦几家书店</a:t>
            </a:r>
            <a:r>
              <a:rPr lang="zh-CN" altLang="zh-CN" sz="2400" b="1" dirty="0">
                <a:latin typeface="宋体" pitchFamily="2" charset="-122"/>
                <a:ea typeface="宋体" pitchFamily="2" charset="-122"/>
              </a:rPr>
              <a:t>的门口</a:t>
            </a:r>
            <a:r>
              <a:rPr lang="zh-CN" altLang="zh-CN" sz="2400" b="1" dirty="0" smtClean="0">
                <a:latin typeface="宋体" pitchFamily="2" charset="-122"/>
                <a:ea typeface="宋体" pitchFamily="2" charset="-122"/>
              </a:rPr>
              <a:t>人声鼎沸</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人们</a:t>
            </a:r>
            <a:r>
              <a:rPr lang="zh-CN" altLang="zh-CN" sz="2400" b="1" dirty="0">
                <a:latin typeface="宋体" pitchFamily="2" charset="-122"/>
                <a:ea typeface="宋体" pitchFamily="2" charset="-122"/>
              </a:rPr>
              <a:t>争先恐后地排队购买刚出版的新书——《□□□□》。初版</a:t>
            </a:r>
            <a:r>
              <a:rPr lang="en-US" altLang="zh-CN" sz="2400" b="1" dirty="0">
                <a:latin typeface="宋体" pitchFamily="2" charset="-122"/>
                <a:ea typeface="宋体" pitchFamily="2" charset="-122"/>
              </a:rPr>
              <a:t>1250</a:t>
            </a:r>
            <a:r>
              <a:rPr lang="zh-CN" altLang="zh-CN" sz="2400" b="1" dirty="0">
                <a:latin typeface="宋体" pitchFamily="2" charset="-122"/>
                <a:ea typeface="宋体" pitchFamily="2" charset="-122"/>
              </a:rPr>
              <a:t>本书在发行的当天就被销售一空。……书中的观点震撼了</a:t>
            </a:r>
            <a:r>
              <a:rPr lang="zh-CN" altLang="zh-CN" sz="2400" b="1" dirty="0" smtClean="0">
                <a:latin typeface="宋体" pitchFamily="2" charset="-122"/>
                <a:ea typeface="宋体" pitchFamily="2" charset="-122"/>
              </a:rPr>
              <a:t>世界</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动摇</a:t>
            </a:r>
            <a:r>
              <a:rPr lang="zh-CN" altLang="zh-CN" sz="2400" b="1" dirty="0">
                <a:latin typeface="宋体" pitchFamily="2" charset="-122"/>
                <a:ea typeface="宋体" pitchFamily="2" charset="-122"/>
              </a:rPr>
              <a:t>了禁锢人们思想许多个世纪的神创论。”该书的作者是</a:t>
            </a:r>
            <a:r>
              <a:rPr lang="zh-CN" altLang="en-US"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p>
          <a:p>
            <a:pPr>
              <a:lnSpc>
                <a:spcPct val="150000"/>
              </a:lnSpc>
            </a:pPr>
            <a:r>
              <a:rPr lang="en-US" altLang="zh-CN" sz="2400" b="1" dirty="0" smtClean="0">
                <a:latin typeface="Times New Roman" pitchFamily="18" charset="0"/>
                <a:ea typeface="宋体" panose="02010600030101010101" pitchFamily="2" charset="-122"/>
                <a:cs typeface="Times New Roman" pitchFamily="18" charset="0"/>
              </a:rPr>
              <a:t>A.</a:t>
            </a:r>
            <a:r>
              <a:rPr lang="zh-CN" altLang="en-US" sz="2400" b="1" dirty="0" smtClean="0">
                <a:latin typeface="Times New Roman" pitchFamily="18" charset="0"/>
                <a:ea typeface="宋体" panose="02010600030101010101" pitchFamily="2" charset="-122"/>
                <a:cs typeface="Times New Roman" pitchFamily="18" charset="0"/>
              </a:rPr>
              <a:t>贝多芬</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达尔文</a:t>
            </a:r>
            <a:endParaRPr lang="zh-CN" altLang="en-US" sz="2400" b="1" dirty="0" smtClean="0">
              <a:latin typeface="宋体" panose="02010600030101010101" pitchFamily="2" charset="-122"/>
              <a:ea typeface="宋体" panose="02010600030101010101" pitchFamily="2" charset="-122"/>
            </a:endParaRPr>
          </a:p>
          <a:p>
            <a:pPr indent="0">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达</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芬奇</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毕加索</a:t>
            </a:r>
            <a:endParaRPr lang="zh-CN" altLang="en-US" sz="2400" b="1" dirty="0">
              <a:latin typeface="宋体" panose="02010600030101010101" pitchFamily="2" charset="-122"/>
              <a:ea typeface="宋体" panose="02010600030101010101" pitchFamily="2" charset="-122"/>
            </a:endParaRPr>
          </a:p>
        </p:txBody>
      </p:sp>
      <p:sp>
        <p:nvSpPr>
          <p:cNvPr id="8" name="矩形 7"/>
          <p:cNvSpPr/>
          <p:nvPr/>
        </p:nvSpPr>
        <p:spPr>
          <a:xfrm>
            <a:off x="7952084" y="4223591"/>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01476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19760" y="2427654"/>
            <a:ext cx="10806430"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4.[2016</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30</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阅读材料，综合运用所学知识回答问题。（</a:t>
            </a: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分）</a:t>
            </a:r>
            <a:endParaRPr lang="en-US" altLang="zh-CN" sz="2400" b="1" dirty="0" smtClean="0">
              <a:latin typeface="宋体" pitchFamily="2" charset="-122"/>
              <a:ea typeface="宋体" pitchFamily="2" charset="-122"/>
            </a:endParaRPr>
          </a:p>
          <a:p>
            <a:pPr>
              <a:lnSpc>
                <a:spcPct val="150000"/>
              </a:lnSpc>
            </a:pPr>
            <a:r>
              <a:rPr lang="zh-CN" altLang="zh-CN" sz="2400" b="1" dirty="0">
                <a:latin typeface="黑体" pitchFamily="49" charset="-122"/>
                <a:ea typeface="黑体" pitchFamily="49" charset="-122"/>
              </a:rPr>
              <a:t>材料一</a:t>
            </a:r>
            <a:r>
              <a:rPr lang="zh-CN" altLang="zh-CN" sz="2400" dirty="0"/>
              <a:t>　</a:t>
            </a:r>
            <a:r>
              <a:rPr lang="zh-CN" altLang="zh-CN" sz="2400" b="1" dirty="0">
                <a:latin typeface="楷体" pitchFamily="49" charset="-122"/>
                <a:ea typeface="楷体" pitchFamily="49" charset="-122"/>
              </a:rPr>
              <a:t>瓦特少年时代</a:t>
            </a:r>
            <a:r>
              <a:rPr lang="zh-CN" altLang="zh-CN" sz="2400" b="1" dirty="0" smtClean="0">
                <a:latin typeface="楷体" pitchFamily="49" charset="-122"/>
                <a:ea typeface="楷体" pitchFamily="49" charset="-122"/>
              </a:rPr>
              <a:t>勤奋好学</a:t>
            </a:r>
            <a:r>
              <a:rPr lang="zh-CN" altLang="en-US" sz="2400" b="1" dirty="0">
                <a:latin typeface="楷体" pitchFamily="49" charset="-122"/>
                <a:ea typeface="楷体" pitchFamily="49" charset="-122"/>
              </a:rPr>
              <a:t>，</a:t>
            </a:r>
            <a:r>
              <a:rPr lang="zh-CN" altLang="zh-CN" sz="2400" b="1" dirty="0" smtClean="0">
                <a:latin typeface="楷体" pitchFamily="49" charset="-122"/>
                <a:ea typeface="楷体" pitchFamily="49" charset="-122"/>
              </a:rPr>
              <a:t>利用</a:t>
            </a:r>
            <a:r>
              <a:rPr lang="zh-CN" altLang="zh-CN" sz="2400" b="1" dirty="0">
                <a:latin typeface="楷体" pitchFamily="49" charset="-122"/>
                <a:ea typeface="楷体" pitchFamily="49" charset="-122"/>
              </a:rPr>
              <a:t>当徒工的</a:t>
            </a:r>
            <a:r>
              <a:rPr lang="zh-CN" altLang="zh-CN" sz="2400" b="1" dirty="0" smtClean="0">
                <a:latin typeface="楷体" pitchFamily="49" charset="-122"/>
                <a:ea typeface="楷体" pitchFamily="49" charset="-122"/>
              </a:rPr>
              <a:t>机会</a:t>
            </a:r>
            <a:r>
              <a:rPr lang="zh-CN" altLang="en-US" sz="2400" b="1" dirty="0">
                <a:latin typeface="楷体" pitchFamily="49" charset="-122"/>
                <a:ea typeface="楷体" pitchFamily="49" charset="-122"/>
              </a:rPr>
              <a:t>，</a:t>
            </a:r>
            <a:r>
              <a:rPr lang="zh-CN" altLang="zh-CN" sz="2400" b="1" dirty="0" smtClean="0">
                <a:latin typeface="楷体" pitchFamily="49" charset="-122"/>
                <a:ea typeface="楷体" pitchFamily="49" charset="-122"/>
              </a:rPr>
              <a:t>学会</a:t>
            </a:r>
            <a:r>
              <a:rPr lang="zh-CN" altLang="zh-CN" sz="2400" b="1" dirty="0">
                <a:latin typeface="楷体" pitchFamily="49" charset="-122"/>
                <a:ea typeface="楷体" pitchFamily="49" charset="-122"/>
              </a:rPr>
              <a:t>了制造高难度仪器。</a:t>
            </a:r>
            <a:r>
              <a:rPr lang="en-US" altLang="zh-CN" sz="2400" b="1" dirty="0">
                <a:latin typeface="楷体" pitchFamily="49" charset="-122"/>
                <a:ea typeface="楷体" pitchFamily="49" charset="-122"/>
              </a:rPr>
              <a:t>1769</a:t>
            </a:r>
            <a:r>
              <a:rPr lang="zh-CN" altLang="zh-CN" sz="2400" b="1" dirty="0" smtClean="0">
                <a:latin typeface="楷体" pitchFamily="49" charset="-122"/>
                <a:ea typeface="楷体" pitchFamily="49" charset="-122"/>
              </a:rPr>
              <a:t>年</a:t>
            </a:r>
            <a:r>
              <a:rPr lang="zh-CN" altLang="en-US" sz="2400" b="1" dirty="0">
                <a:latin typeface="楷体" pitchFamily="49" charset="-122"/>
                <a:ea typeface="楷体" pitchFamily="49" charset="-122"/>
              </a:rPr>
              <a:t>，</a:t>
            </a:r>
            <a:r>
              <a:rPr lang="zh-CN" altLang="zh-CN" sz="2400" b="1" dirty="0" smtClean="0">
                <a:latin typeface="楷体" pitchFamily="49" charset="-122"/>
                <a:ea typeface="楷体" pitchFamily="49" charset="-122"/>
              </a:rPr>
              <a:t>他</a:t>
            </a:r>
            <a:r>
              <a:rPr lang="zh-CN" altLang="zh-CN" sz="2400" b="1" dirty="0">
                <a:latin typeface="楷体" pitchFamily="49" charset="-122"/>
                <a:ea typeface="楷体" pitchFamily="49" charset="-122"/>
              </a:rPr>
              <a:t>开始改良效率不高的纽可门</a:t>
            </a:r>
            <a:r>
              <a:rPr lang="zh-CN" altLang="zh-CN" sz="2400" b="1" dirty="0" smtClean="0">
                <a:latin typeface="楷体" pitchFamily="49" charset="-122"/>
                <a:ea typeface="楷体" pitchFamily="49" charset="-122"/>
              </a:rPr>
              <a:t>蒸汽机</a:t>
            </a:r>
            <a:r>
              <a:rPr lang="zh-CN" altLang="en-US" sz="2400" b="1" dirty="0">
                <a:latin typeface="楷体" pitchFamily="49" charset="-122"/>
                <a:ea typeface="楷体" pitchFamily="49" charset="-122"/>
              </a:rPr>
              <a:t>，</a:t>
            </a:r>
            <a:r>
              <a:rPr lang="zh-CN" altLang="zh-CN" sz="2400" b="1" dirty="0" smtClean="0">
                <a:latin typeface="楷体" pitchFamily="49" charset="-122"/>
                <a:ea typeface="楷体" pitchFamily="49" charset="-122"/>
              </a:rPr>
              <a:t>经过</a:t>
            </a:r>
            <a:r>
              <a:rPr lang="zh-CN" altLang="zh-CN" sz="2400" b="1" dirty="0">
                <a:latin typeface="楷体" pitchFamily="49" charset="-122"/>
                <a:ea typeface="楷体" pitchFamily="49" charset="-122"/>
              </a:rPr>
              <a:t>不懈</a:t>
            </a:r>
            <a:r>
              <a:rPr lang="zh-CN" altLang="zh-CN" sz="2400" b="1" dirty="0" smtClean="0">
                <a:latin typeface="楷体" pitchFamily="49" charset="-122"/>
                <a:ea typeface="楷体" pitchFamily="49" charset="-122"/>
              </a:rPr>
              <a:t>努力</a:t>
            </a:r>
            <a:r>
              <a:rPr lang="zh-CN" altLang="en-US" sz="2400" b="1" dirty="0">
                <a:latin typeface="楷体" pitchFamily="49" charset="-122"/>
                <a:ea typeface="楷体" pitchFamily="49" charset="-122"/>
              </a:rPr>
              <a:t>，</a:t>
            </a:r>
            <a:r>
              <a:rPr lang="en-US" altLang="zh-CN" sz="2400" b="1" dirty="0" smtClean="0">
                <a:latin typeface="楷体" pitchFamily="49" charset="-122"/>
                <a:ea typeface="楷体" pitchFamily="49" charset="-122"/>
              </a:rPr>
              <a:t>1785</a:t>
            </a:r>
            <a:r>
              <a:rPr lang="zh-CN" altLang="zh-CN" sz="2400" b="1" dirty="0">
                <a:latin typeface="楷体" pitchFamily="49" charset="-122"/>
                <a:ea typeface="楷体" pitchFamily="49" charset="-122"/>
              </a:rPr>
              <a:t>年完成了对蒸汽机的革新。</a:t>
            </a:r>
            <a:r>
              <a:rPr lang="zh-CN" altLang="zh-CN" sz="2400" b="1" dirty="0" smtClean="0">
                <a:latin typeface="楷体" pitchFamily="49" charset="-122"/>
                <a:ea typeface="楷体" pitchFamily="49" charset="-122"/>
              </a:rPr>
              <a:t>从此</a:t>
            </a:r>
            <a:r>
              <a:rPr lang="zh-CN" altLang="en-US" sz="2400" b="1" dirty="0">
                <a:latin typeface="楷体" pitchFamily="49" charset="-122"/>
                <a:ea typeface="楷体" pitchFamily="49" charset="-122"/>
              </a:rPr>
              <a:t>，</a:t>
            </a:r>
            <a:r>
              <a:rPr lang="zh-CN" altLang="zh-CN" sz="2400" b="1" dirty="0" smtClean="0">
                <a:latin typeface="楷体" pitchFamily="49" charset="-122"/>
                <a:ea typeface="楷体" pitchFamily="49" charset="-122"/>
              </a:rPr>
              <a:t>瓦特</a:t>
            </a:r>
            <a:r>
              <a:rPr lang="zh-CN" altLang="zh-CN" sz="2400" b="1" dirty="0">
                <a:latin typeface="楷体" pitchFamily="49" charset="-122"/>
                <a:ea typeface="楷体" pitchFamily="49" charset="-122"/>
              </a:rPr>
              <a:t>改良的蒸汽机得到广泛</a:t>
            </a:r>
            <a:r>
              <a:rPr lang="zh-CN" altLang="zh-CN" sz="2400" b="1" dirty="0" smtClean="0">
                <a:latin typeface="楷体" pitchFamily="49" charset="-122"/>
                <a:ea typeface="楷体" pitchFamily="49" charset="-122"/>
              </a:rPr>
              <a:t>应用</a:t>
            </a:r>
            <a:r>
              <a:rPr lang="zh-CN" altLang="en-US" sz="2400" b="1" dirty="0">
                <a:latin typeface="楷体" pitchFamily="49" charset="-122"/>
                <a:ea typeface="楷体" pitchFamily="49" charset="-122"/>
              </a:rPr>
              <a:t>，</a:t>
            </a:r>
            <a:r>
              <a:rPr lang="zh-CN" altLang="zh-CN" sz="2400" b="1" dirty="0" smtClean="0">
                <a:latin typeface="楷体" pitchFamily="49" charset="-122"/>
                <a:ea typeface="楷体" pitchFamily="49" charset="-122"/>
              </a:rPr>
              <a:t>成为</a:t>
            </a:r>
            <a:r>
              <a:rPr lang="zh-CN" altLang="zh-CN" sz="2400" b="1" dirty="0">
                <a:latin typeface="楷体" pitchFamily="49" charset="-122"/>
                <a:ea typeface="楷体" pitchFamily="49" charset="-122"/>
              </a:rPr>
              <a:t>改造世界的动力机械。</a:t>
            </a:r>
          </a:p>
          <a:p>
            <a:pPr>
              <a:lnSpc>
                <a:spcPct val="150000"/>
              </a:lnSpc>
            </a:pPr>
            <a:r>
              <a:rPr lang="zh-CN" altLang="zh-CN" sz="2400" b="1" dirty="0">
                <a:latin typeface="黑体" pitchFamily="49" charset="-122"/>
                <a:ea typeface="黑体" pitchFamily="49" charset="-122"/>
              </a:rPr>
              <a:t>材料二</a:t>
            </a:r>
            <a:r>
              <a:rPr lang="zh-CN" altLang="zh-CN" sz="2400" dirty="0"/>
              <a:t>　</a:t>
            </a:r>
            <a:r>
              <a:rPr lang="zh-CN" altLang="zh-CN" sz="2400" b="1" dirty="0">
                <a:latin typeface="楷体" pitchFamily="49" charset="-122"/>
                <a:ea typeface="楷体" pitchFamily="49" charset="-122"/>
              </a:rPr>
              <a:t>电力的广泛应用与美国“发明大王”爱迪生的努力是分不开</a:t>
            </a:r>
            <a:r>
              <a:rPr lang="zh-CN" altLang="zh-CN" sz="2400" b="1" dirty="0" smtClean="0">
                <a:latin typeface="楷体" pitchFamily="49" charset="-122"/>
                <a:ea typeface="楷体" pitchFamily="49" charset="-122"/>
              </a:rPr>
              <a:t>的</a:t>
            </a:r>
            <a:r>
              <a:rPr lang="zh-CN" altLang="en-US" sz="2400" b="1" dirty="0">
                <a:latin typeface="楷体" pitchFamily="49" charset="-122"/>
                <a:ea typeface="楷体" pitchFamily="49" charset="-122"/>
              </a:rPr>
              <a:t>，</a:t>
            </a:r>
            <a:r>
              <a:rPr lang="zh-CN" altLang="zh-CN" sz="2400" b="1" dirty="0" smtClean="0">
                <a:latin typeface="楷体" pitchFamily="49" charset="-122"/>
                <a:ea typeface="楷体" pitchFamily="49" charset="-122"/>
              </a:rPr>
              <a:t>他</a:t>
            </a:r>
            <a:r>
              <a:rPr lang="zh-CN" altLang="zh-CN" sz="2400" b="1" dirty="0">
                <a:latin typeface="楷体" pitchFamily="49" charset="-122"/>
                <a:ea typeface="楷体" pitchFamily="49" charset="-122"/>
              </a:rPr>
              <a:t>发明和改进了我们在工作与日常生活中最为熟悉的电灯、电话、电报、电影</a:t>
            </a:r>
            <a:r>
              <a:rPr lang="zh-CN" altLang="zh-CN" sz="2400" b="1" dirty="0" smtClean="0">
                <a:latin typeface="楷体" pitchFamily="49" charset="-122"/>
                <a:ea typeface="楷体" pitchFamily="49" charset="-122"/>
              </a:rPr>
              <a:t>……</a:t>
            </a:r>
            <a:endParaRPr lang="en-US" altLang="zh-CN" sz="2400" dirty="0"/>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706392" y="1705011"/>
            <a:ext cx="4333241" cy="627895"/>
            <a:chOff x="1034884" y="629878"/>
            <a:chExt cx="3632494" cy="627895"/>
          </a:xfrm>
        </p:grpSpPr>
        <p:sp>
          <p:nvSpPr>
            <p:cNvPr id="7" name="圆角矩形 6"/>
            <p:cNvSpPr/>
            <p:nvPr>
              <p:custDataLst>
                <p:tags r:id="rId1"/>
              </p:custDataLst>
            </p:nvPr>
          </p:nvSpPr>
          <p:spPr>
            <a:xfrm flipH="1">
              <a:off x="2547181" y="664168"/>
              <a:ext cx="212019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科学家</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0b67e554-f8ba-4b30-8920-4d4b99870018}"/>
  <p:tag name="TABLE_ENDDRAG_ORIGIN_RECT" val="795*276"/>
  <p:tag name="TABLE_ENDDRAG_RECT" val="69*144*795*276"/>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UNIT_TABLE_BEAUTIFY" val="smartTable{68d01813-0aea-4b06-a14e-972286c2ac30}"/>
  <p:tag name="TABLE_ENDDRAG_ORIGIN_RECT" val="782*225"/>
  <p:tag name="TABLE_ENDDRAG_RECT" val="96*175*782*225"/>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148076a0-0724-405f-af9a-08f982efbd4f}"/>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a1f24ee4-6a5e-4de7-a633-c5df1b6029d0}"/>
  <p:tag name="TABLE_ENDDRAG_ORIGIN_RECT" val="799*344"/>
  <p:tag name="TABLE_ENDDRAG_RECT" val="76*135*799*344"/>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a1f24ee4-6a5e-4de7-a633-c5df1b6029d0}"/>
  <p:tag name="TABLE_ENDDRAG_ORIGIN_RECT" val="799*344"/>
  <p:tag name="TABLE_ENDDRAG_RECT" val="76*135*799*344"/>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a1f24ee4-6a5e-4de7-a633-c5df1b6029d0}"/>
  <p:tag name="TABLE_ENDDRAG_ORIGIN_RECT" val="799*344"/>
  <p:tag name="TABLE_ENDDRAG_RECT" val="76*135*799*344"/>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61f6e8b1-e285-4d4a-a201-a717a5604132}"/>
  <p:tag name="TABLE_ENDDRAG_ORIGIN_RECT" val="792*288"/>
  <p:tag name="TABLE_ENDDRAG_RECT" val="77*166*792*288"/>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4052279b-5165-4ac3-a0da-d2d897263511}"/>
  <p:tag name="TABLE_ENDDRAG_ORIGIN_RECT" val="791*310"/>
  <p:tag name="TABLE_ENDDRAG_RECT" val="65*151*791*310"/>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782d5023-1f75-4cb5-8514-c29912294e5b}"/>
  <p:tag name="TABLE_ENDDRAG_ORIGIN_RECT" val="853*380"/>
  <p:tag name="TABLE_ENDDRAG_RECT" val="64*132*853*380"/>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59.xml><?xml version="1.0" encoding="utf-8"?>
<p:tagLst xmlns:a="http://schemas.openxmlformats.org/drawingml/2006/main" xmlns:r="http://schemas.openxmlformats.org/officeDocument/2006/relationships" xmlns:p="http://schemas.openxmlformats.org/presentationml/2006/main">
  <p:tag name="KSO_WM_UNIT_TABLE_BEAUTIFY" val="smartTable{beaf827e-e8d7-4edd-af69-12c62433e80b}"/>
  <p:tag name="TABLE_ENDDRAG_ORIGIN_RECT" val="837*315"/>
  <p:tag name="TABLE_ENDDRAG_RECT" val="58*157*837*315"/>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81ff16e7-7abe-443c-a68c-5094dd80d331}"/>
  <p:tag name="TABLE_ENDDRAG_ORIGIN_RECT" val="863*383"/>
  <p:tag name="TABLE_ENDDRAG_RECT" val="47*109*863*383"/>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e3b8e5d4-e042-4b89-856c-2a6d0d3fd78c}"/>
  <p:tag name="TABLE_ENDDRAG_ORIGIN_RECT" val="807*215"/>
  <p:tag name="TABLE_ENDDRAG_RECT" val="76*162*807*215"/>
</p:tagLst>
</file>

<file path=ppt/tags/tag16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4.xml><?xml version="1.0" encoding="utf-8"?>
<p:tagLst xmlns:a="http://schemas.openxmlformats.org/drawingml/2006/main" xmlns:r="http://schemas.openxmlformats.org/officeDocument/2006/relationships" xmlns:p="http://schemas.openxmlformats.org/presentationml/2006/main">
  <p:tag name="KSO_WM_UNIT_TABLE_BEAUTIFY" val="smartTable{e13aee25-474d-4869-939e-5ed752a51f69}"/>
  <p:tag name="TABLE_ENDDRAG_ORIGIN_RECT" val="814*522"/>
  <p:tag name="TABLE_ENDDRAG_RECT" val="72*190*814*522"/>
</p:tagLst>
</file>

<file path=ppt/tags/tag16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6.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40*228"/>
  <p:tag name="TABLE_ENDDRAG_RECT" val="60*131*840*228"/>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705"/>
  <p:tag name="TABLE_ENDDRAG_RECT" val="55*152*839*705"/>
</p:tagLst>
</file>

<file path=ppt/tags/tag16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9.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1*334"/>
  <p:tag name="TABLE_ENDDRAG_RECT" val="64*125*831*334"/>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249"/>
  <p:tag name="TABLE_ENDDRAG_RECT" val="56*126*839*249"/>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249"/>
  <p:tag name="TABLE_ENDDRAG_RECT" val="56*126*839*249"/>
</p:tagLst>
</file>

<file path=ppt/tags/tag172.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249"/>
  <p:tag name="TABLE_ENDDRAG_RECT" val="56*126*839*249"/>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919</TotalTime>
  <Words>3108</Words>
  <Application>Microsoft Office PowerPoint</Application>
  <PresentationFormat>自定义</PresentationFormat>
  <Paragraphs>427</Paragraphs>
  <Slides>40</Slides>
  <Notes>3</Notes>
  <HiddenSlides>0</HiddenSlides>
  <MMClips>0</MMClips>
  <ScaleCrop>false</ScaleCrop>
  <HeadingPairs>
    <vt:vector size="4" baseType="variant">
      <vt:variant>
        <vt:lpstr>主题</vt:lpstr>
      </vt:variant>
      <vt:variant>
        <vt:i4>5</vt:i4>
      </vt:variant>
      <vt:variant>
        <vt:lpstr>幻灯片标题</vt:lpstr>
      </vt:variant>
      <vt:variant>
        <vt:i4>40</vt:i4>
      </vt:variant>
    </vt:vector>
  </HeadingPairs>
  <TitlesOfParts>
    <vt:vector size="45"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976</cp:revision>
  <dcterms:created xsi:type="dcterms:W3CDTF">2020-07-19T08:35:00Z</dcterms:created>
  <dcterms:modified xsi:type="dcterms:W3CDTF">2022-02-25T16:13:52Z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