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5" r:id="rId25"/>
    <p:sldId id="351" r:id="rId26"/>
    <p:sldId id="352" r:id="rId27"/>
    <p:sldId id="353" r:id="rId28"/>
    <p:sldId id="354" r:id="rId29"/>
    <p:sldId id="259" r:id="rId30"/>
    <p:sldId id="269" r:id="rId31"/>
    <p:sldId id="315" r:id="rId32"/>
    <p:sldId id="324" r:id="rId33"/>
    <p:sldId id="264" r:id="rId34"/>
    <p:sldId id="335" r:id="rId35"/>
    <p:sldId id="336" r:id="rId36"/>
    <p:sldId id="337" r:id="rId37"/>
    <p:sldId id="274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第六部分　世界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现代史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第二十四单元　第一次世界大战和战后初期的世界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1073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十月革命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俄军惨败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俄国经济濒于全面崩溃。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来到起义总指挥部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斯莫尔尼宫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亲自领导起义。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彼得格勒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武装起义取得胜利。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91531" y="3323729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91531" y="3801463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90919" y="4518684"/>
            <a:ext cx="1615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90919" y="4986027"/>
            <a:ext cx="16152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4503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苏维埃政权的建立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苏维埃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新政府由布尔什维克党组成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列宁任人民委员会主席。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政权巩固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废除了旧的国家机器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创建了新的政权机关。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废除了旧的常备军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组建了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将大工业、铁路和银行收归国有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建立社会主义公有制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废除土地私有制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没收地主、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和教会的土地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分给农民耕种。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外交上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废除一切不平等条约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退出第一次世界大战。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28840" y="996165"/>
            <a:ext cx="12031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28840" y="1463508"/>
            <a:ext cx="12031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01496" y="3334120"/>
            <a:ext cx="8386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01496" y="3811854"/>
            <a:ext cx="8386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20942" y="4497902"/>
            <a:ext cx="8386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20942" y="4975636"/>
            <a:ext cx="8386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9259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国内战争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年的艰苦斗争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苏维埃政府粉碎了外国的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武装干涉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和国内的反革命叛乱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巩固了新生政权。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历史意义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十月革命是人类历史上第一次胜利的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建立了第一个无产阶级专政的国家。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推动了国际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无产阶级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革命运动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鼓舞了殖民地半殖民地人民的解放斗争。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460" y="1837829"/>
            <a:ext cx="16314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460" y="2305172"/>
            <a:ext cx="16314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95142" y="3012001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95142" y="3479344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06269" y="4186173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06269" y="4653516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8525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三、《凡尔赛条约》和《九国公约》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《凡尔赛条约》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巴黎和会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召开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战胜的协约国在巴黎近郊的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凡尔赛宫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召开会议。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三巨头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英国首相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劳合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乔治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、法国总理克里孟梭和美国总统威尔逊。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39402" y="2970437"/>
            <a:ext cx="16327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39402" y="3448171"/>
            <a:ext cx="16327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2893" y="4155001"/>
            <a:ext cx="17712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52893" y="4622344"/>
            <a:ext cx="17712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4212"/>
            <a:ext cx="841897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协约国与德国签订《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凡尔赛条约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932607"/>
              </p:ext>
            </p:extLst>
          </p:nvPr>
        </p:nvGraphicFramePr>
        <p:xfrm>
          <a:off x="692150" y="1350433"/>
          <a:ext cx="10807700" cy="5055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3" imgW="3826154" imgH="1789709" progId="Word.Document.12">
                  <p:embed/>
                </p:oleObj>
              </mc:Choice>
              <mc:Fallback>
                <p:oleObj name="文档" r:id="rId3" imgW="3826154" imgH="17897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50433"/>
                        <a:ext cx="10807700" cy="50553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85609" y="641237"/>
            <a:ext cx="202969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85609" y="1118971"/>
            <a:ext cx="20296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32441" y="3210782"/>
            <a:ext cx="1907282" cy="44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58011" y="3856677"/>
            <a:ext cx="767346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99474" y="5103586"/>
            <a:ext cx="1845963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6640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《九国公约》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华盛顿会议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调整帝国主义国家在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和太平洋地区的关系。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召开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个国家的代表在华盛顿举行会议。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主导国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85609" y="29912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85609" y="34689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96836" y="35731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96836" y="40404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16445" y="4185757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16445" y="4653100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67736"/>
            <a:ext cx="728564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签署了《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九国公约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》等条约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967741"/>
              </p:ext>
            </p:extLst>
          </p:nvPr>
        </p:nvGraphicFramePr>
        <p:xfrm>
          <a:off x="692150" y="1061391"/>
          <a:ext cx="10807700" cy="4398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3" imgW="3826154" imgH="1557190" progId="Word.Document.12">
                  <p:embed/>
                </p:oleObj>
              </mc:Choice>
              <mc:Fallback>
                <p:oleObj name="文档" r:id="rId3" imgW="3826154" imgH="15571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61391"/>
                        <a:ext cx="10807700" cy="4398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692150" y="4862114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华盛顿会议是巴黎和会的继续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它重新调整和确立了战胜国在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和太平洋地区的关系。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57566" y="432362"/>
            <a:ext cx="16262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57566" y="899705"/>
            <a:ext cx="16262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40139" y="1786567"/>
            <a:ext cx="740015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72247" y="2994642"/>
            <a:ext cx="149159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64093" y="2994642"/>
            <a:ext cx="740015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42407" y="5526915"/>
            <a:ext cx="79383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42406" y="5983867"/>
            <a:ext cx="7938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5010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凡尔赛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华盛顿体系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在巴黎和会和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华盛顿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会议的基础上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战后国际秩序得以重建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这一秩序通常被称为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凡尔赛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华盛顿体系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87902" y="2419719"/>
            <a:ext cx="12106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87902" y="2887062"/>
            <a:ext cx="12106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21152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四、苏联的社会主义建设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新经济政策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经历了数年战争的苏维埃俄国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满目疮痍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经济异常困难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社会矛盾加剧。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80585" y="4123829"/>
            <a:ext cx="8093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80585" y="4591172"/>
            <a:ext cx="8093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4582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以征收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粮食税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代替余粮征集制。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允许使用雇佣劳动力和出租土地。农民可以自由买卖纳税后的剩余产品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自由贸易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允许私人经营中小企业。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实行按劳取酬的工资制。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调动了生产者的积极性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迅速缓解了危机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巩固了工农联盟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促使国民经济稳步发展。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8491" y="1401410"/>
            <a:ext cx="120789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8491" y="1868753"/>
            <a:ext cx="12078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09581" y="2575582"/>
            <a:ext cx="15992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09581" y="3042925"/>
            <a:ext cx="15992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35684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苏联的工业化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:1922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年年底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苏维埃社会主义共和国联盟成立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:1926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:1928—1937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苏联先后完成了第一个、第二个五年计划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由落后的农业国变成了强大的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高度集中的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指令性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2248" y="20872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2248" y="255455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34611" y="4414775"/>
            <a:ext cx="12106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34611" y="4882118"/>
            <a:ext cx="12106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6758" y="5007057"/>
            <a:ext cx="12227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56758" y="5474400"/>
            <a:ext cx="12227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77486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农业集体化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年代初。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开展了消灭富农运动。同时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政府也从多方面支持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集体农庄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的建设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加快组建拖拉机站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为集体农庄提供机械服务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监督集体农庄执行国家的生产计划。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4887" y="3593893"/>
            <a:ext cx="16458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4887" y="4071627"/>
            <a:ext cx="16458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苏联模式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苏联公布了新宪法。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新宪法规定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苏联是工农社会主义国家。新宪法也标志着苏联模式的形成。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苏联模式在特定的历史条件下促进了苏联经济社会快速发展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也为苏联军民夺取反法西斯战争胜利发挥了重要作用。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由于没有尊重经济规律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随着时间推移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苏联模式的弊端日益暴露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成为经济社会发展的严重体制障碍。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2616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五、亚非拉民族民主运动的高涨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印度的非暴力不合作运动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印度人民与英国殖民者的矛盾激化。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甘地号召印度人民开展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非暴力不合作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年发生了农民焚烧警察局的事件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甘地决定停止运动。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再次发起非暴力不合作运动。后来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印度总督与甘地谈判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双方妥协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79407" y="3250992"/>
            <a:ext cx="242494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79407" y="3707944"/>
            <a:ext cx="2424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89875" y="44147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89875" y="48717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7306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打击了英国的殖民统治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增强了印度人民的民族自尊心和自信心。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控制了群众的斗争方式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保证了资产阶级对运动的领导权。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69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955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埃及的华夫脱运动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第一次世界大战结束后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继续维持在埃及的统治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激起埃及人民的强烈反对。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扎格鲁尔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等人向英国政府提出让埃及完全独立的要求。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殖民政府逮捕了扎格鲁尔等人。埃及各大城市出现和平示威浪潮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部分地区爆发武装起义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反英斗争的规模逐渐扩大。迫于压力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殖民政府释放了扎格鲁尔等人。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65684" y="12455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65684" y="17024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92080" y="3012001"/>
            <a:ext cx="16218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92080" y="3468953"/>
            <a:ext cx="16218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486330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英国政府被迫有条件地承认埃及独立。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华夫脱运动为埃及民族民主运动的进一步发展奠定了基础。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67756" y="25444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67756" y="30117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50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28801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墨西哥的卡德纳斯改革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墨西哥发生资产阶级革命。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墨西哥政府颁布了一部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资产阶级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性质的宪法。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18497" y="3760147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18497" y="4227490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285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2445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卡德纳斯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当选为墨西哥总统。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改变墨西哥的落后状况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宪法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打击寡头势力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确立中央集权的资产阶级民主政治体制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将服务业和大型工业收归国有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发展教育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提高人民文化水平等。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巩固了墨西哥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资产阶级革命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的成果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为墨西哥社会、经济的发展奠定了基础。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8202" y="1557274"/>
            <a:ext cx="1621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8202" y="2024617"/>
            <a:ext cx="1621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24221" y="21287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24221" y="25961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61275" y="33029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61275" y="37702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58818" y="4477120"/>
            <a:ext cx="24563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58818" y="4944463"/>
            <a:ext cx="24563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7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711389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811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第一次世界大战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和战后初期的世界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471925"/>
              </p:ext>
            </p:extLst>
          </p:nvPr>
        </p:nvGraphicFramePr>
        <p:xfrm>
          <a:off x="692150" y="1616248"/>
          <a:ext cx="10807700" cy="435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3" imgW="3837245" imgH="1547115" progId="Word.Document.12">
                  <p:embed/>
                </p:oleObj>
              </mc:Choice>
              <mc:Fallback>
                <p:oleObj name="文档" r:id="rId3" imgW="3837245" imgH="15471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616248"/>
                        <a:ext cx="10807700" cy="4357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345541"/>
              </p:ext>
            </p:extLst>
          </p:nvPr>
        </p:nvGraphicFramePr>
        <p:xfrm>
          <a:off x="692150" y="482541"/>
          <a:ext cx="10807700" cy="6146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3" imgW="3837245" imgH="2182447" progId="Word.Document.12">
                  <p:embed/>
                </p:oleObj>
              </mc:Choice>
              <mc:Fallback>
                <p:oleObj name="文档" r:id="rId3" imgW="3837245" imgH="21824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482541"/>
                        <a:ext cx="10807700" cy="6146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7592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《凡尔赛条约》签订后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这不是和平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年的休战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他判断的主要依据是《凡尔赛条约》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没有确立帝国主义在东亚地区的统治秩序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没有消除帝国主义国家之间的矛盾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没有确立帝国主义在欧洲统治的新秩序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严重损害了中国和其他弱小国家的权利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《凡尔赛条约》是战胜的协约国与德国签订的不平等条约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暂时调整了战胜国在欧洲的统治秩序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但这并没有消除帝国主义之间的矛盾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随着新的势力的发展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这种暂时的平衡又会被打破。故选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苏联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的社会主义建设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162607"/>
              </p:ext>
            </p:extLst>
          </p:nvPr>
        </p:nvGraphicFramePr>
        <p:xfrm>
          <a:off x="692150" y="1243509"/>
          <a:ext cx="10807700" cy="5019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3" imgW="3826154" imgH="1777130" progId="Word.Document.12">
                  <p:embed/>
                </p:oleObj>
              </mc:Choice>
              <mc:Fallback>
                <p:oleObj name="文档" r:id="rId3" imgW="3826154" imgH="17771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243509"/>
                        <a:ext cx="10807700" cy="5019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576075"/>
              </p:ext>
            </p:extLst>
          </p:nvPr>
        </p:nvGraphicFramePr>
        <p:xfrm>
          <a:off x="692150" y="1356710"/>
          <a:ext cx="10807700" cy="4398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文档" r:id="rId3" imgW="3826154" imgH="1557190" progId="Word.Document.12">
                  <p:embed/>
                </p:oleObj>
              </mc:Choice>
              <mc:Fallback>
                <p:oleObj name="文档" r:id="rId3" imgW="3826154" imgH="15571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56710"/>
                        <a:ext cx="10807700" cy="4398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428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分析图表从中提取有效信息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是学习历史的重要能力。根据下表可以推断出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这一时期成就的取得主要得益于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1921—1929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年世界主要国家工业总产值增长表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348120"/>
              </p:ext>
            </p:extLst>
          </p:nvPr>
        </p:nvGraphicFramePr>
        <p:xfrm>
          <a:off x="692150" y="2625354"/>
          <a:ext cx="10807700" cy="2019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文档" r:id="rId3" imgW="3837245" imgH="717044" progId="Word.Document.12">
                  <p:embed/>
                </p:oleObj>
              </mc:Choice>
              <mc:Fallback>
                <p:oleObj name="文档" r:id="rId3" imgW="3837245" imgH="7170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625354"/>
                        <a:ext cx="10807700" cy="20195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4056292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战时共产主义政策、新经济政策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新经济政策、苏联模式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苏联模式、赫鲁晓夫改革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赫鲁晓夫改革、戈尔巴乔夫改革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43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2975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1921—1929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年世界主要国家工业总产值增长表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可知苏联在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1921—1929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年工业总产值增长速度最快。结合所学知识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可知为了恢复被战争严重破坏了的经济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在列宁领导下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,1921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年苏俄开始实施新经济政策。列宁逝世后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苏联人民在斯大林领导下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进行经济建设。故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75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46275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一、第一次世界大战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三国同盟和三国协约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在两次工业革命的推动下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主要国家的经济迅速发展。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为了夺取市场、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原料产地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和投资场所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欧洲列强展开激烈争夺。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54436" y="33652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54436" y="38326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98373" y="3967964"/>
            <a:ext cx="16556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98373" y="4424916"/>
            <a:ext cx="16556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65995"/>
            <a:ext cx="26834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两大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集团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296064"/>
              </p:ext>
            </p:extLst>
          </p:nvPr>
        </p:nvGraphicFramePr>
        <p:xfrm>
          <a:off x="692150" y="1944660"/>
          <a:ext cx="10807700" cy="2640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3837245" imgH="937340" progId="Word.Document.12">
                  <p:embed/>
                </p:oleObj>
              </mc:Choice>
              <mc:Fallback>
                <p:oleObj name="文档" r:id="rId3" imgW="3837245" imgH="9373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944660"/>
                        <a:ext cx="10807700" cy="26400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92150" y="3986846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欧洲两大军事集团之间展开了疯狂的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扩军备战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冲突不断。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3427" y="2699701"/>
            <a:ext cx="1523354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74772" y="3316636"/>
            <a:ext cx="879119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03638" y="4056190"/>
            <a:ext cx="16262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03638" y="4523533"/>
            <a:ext cx="16262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0855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第一次世界大战的爆发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导火索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萨拉热窝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奥匈帝国向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塞尔维亚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交战双方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同盟国和协约国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意大利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参加协约国一方作战。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32817" y="2679493"/>
            <a:ext cx="16110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32817" y="3136445"/>
            <a:ext cx="1611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52225" y="3249569"/>
            <a:ext cx="1627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52225" y="3716912"/>
            <a:ext cx="1627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57485" y="3830036"/>
            <a:ext cx="12165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57485" y="4307770"/>
            <a:ext cx="12165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9548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第一次世界大战的进程和结果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战争主要在欧洲战场上进行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后来逐渐扩大到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、亚洲等地。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德、法两国军队展开了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凡尔登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参加协约国一方作战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大大增强了协约国的力量。俄国爆发十月革命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退出第一次世界大战。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德国投降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第一次世界大战以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同盟国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的失败而结束。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是西方列强为重新瓜分世界、争夺世界霸权而发动的一场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帝国主义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44066" y="9649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44066" y="14323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88859" y="2149556"/>
            <a:ext cx="12165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88859" y="2616899"/>
            <a:ext cx="12165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08184" y="273144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08184" y="319878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10753" y="3895227"/>
            <a:ext cx="12017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10753" y="4362570"/>
            <a:ext cx="12017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1641" y="5661681"/>
            <a:ext cx="16390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1641" y="6129024"/>
            <a:ext cx="16390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09190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这场战争历时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造成了大量人员伤亡。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大大削弱了欧洲的力量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从根本上动摇了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的优势地位。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大战削弱了帝国主义的殖民力量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进一步促进了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殖民地半殖民地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国家的民族觉醒。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94484" y="31470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94484" y="36144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20610" y="3739365"/>
            <a:ext cx="16782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20610" y="4206708"/>
            <a:ext cx="16782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4105" y="4331647"/>
            <a:ext cx="12821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4105" y="4798990"/>
            <a:ext cx="12821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8311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二、列宁与十月革命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十月革命前的俄国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二月革命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在第一次世界大战中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俄国接连失利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国内各种社会矛盾激化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反对战争和要求社会变革的呼声越来越高。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1917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推翻了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沙皇专制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建立了资产阶级临时政府。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临时政府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没有满足人民对和平、土地和面包的要求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反而宣布将第一次世界大战进行到底。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6193" y="3521155"/>
            <a:ext cx="18132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6193" y="4009280"/>
            <a:ext cx="1813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07214" y="4134218"/>
            <a:ext cx="1654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07214" y="4591170"/>
            <a:ext cx="16541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309</TotalTime>
  <Words>1770</Words>
  <Application>Microsoft Office PowerPoint</Application>
  <PresentationFormat>宽屏</PresentationFormat>
  <Paragraphs>138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42</cp:revision>
  <dcterms:created xsi:type="dcterms:W3CDTF">2020-12-05T02:41:23Z</dcterms:created>
  <dcterms:modified xsi:type="dcterms:W3CDTF">2021-01-12T08:59:43Z</dcterms:modified>
</cp:coreProperties>
</file>