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tags/tag1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6"/>
  </p:notesMasterIdLst>
  <p:handoutMasterIdLst>
    <p:handoutMasterId r:id="rId137"/>
  </p:handoutMasterIdLst>
  <p:sldIdLst>
    <p:sldId id="257" r:id="rId2"/>
    <p:sldId id="258" r:id="rId3"/>
    <p:sldId id="259" r:id="rId4"/>
    <p:sldId id="271" r:id="rId5"/>
    <p:sldId id="414" r:id="rId6"/>
    <p:sldId id="272" r:id="rId7"/>
    <p:sldId id="273" r:id="rId8"/>
    <p:sldId id="261" r:id="rId9"/>
    <p:sldId id="415" r:id="rId10"/>
    <p:sldId id="266" r:id="rId11"/>
    <p:sldId id="274" r:id="rId12"/>
    <p:sldId id="260" r:id="rId13"/>
    <p:sldId id="265" r:id="rId14"/>
    <p:sldId id="262" r:id="rId15"/>
    <p:sldId id="275" r:id="rId16"/>
    <p:sldId id="276" r:id="rId17"/>
    <p:sldId id="277" r:id="rId18"/>
    <p:sldId id="278" r:id="rId19"/>
    <p:sldId id="279" r:id="rId20"/>
    <p:sldId id="280" r:id="rId21"/>
    <p:sldId id="281" r:id="rId22"/>
    <p:sldId id="282" r:id="rId23"/>
    <p:sldId id="283" r:id="rId24"/>
    <p:sldId id="284" r:id="rId25"/>
    <p:sldId id="285" r:id="rId26"/>
    <p:sldId id="317" r:id="rId27"/>
    <p:sldId id="286" r:id="rId28"/>
    <p:sldId id="287" r:id="rId29"/>
    <p:sldId id="288" r:id="rId30"/>
    <p:sldId id="289" r:id="rId31"/>
    <p:sldId id="290" r:id="rId32"/>
    <p:sldId id="291" r:id="rId33"/>
    <p:sldId id="292" r:id="rId34"/>
    <p:sldId id="293" r:id="rId35"/>
    <p:sldId id="294" r:id="rId36"/>
    <p:sldId id="318" r:id="rId37"/>
    <p:sldId id="295" r:id="rId38"/>
    <p:sldId id="296" r:id="rId39"/>
    <p:sldId id="297" r:id="rId40"/>
    <p:sldId id="298" r:id="rId41"/>
    <p:sldId id="299" r:id="rId42"/>
    <p:sldId id="300" r:id="rId43"/>
    <p:sldId id="301" r:id="rId44"/>
    <p:sldId id="319" r:id="rId45"/>
    <p:sldId id="302" r:id="rId46"/>
    <p:sldId id="303" r:id="rId47"/>
    <p:sldId id="304" r:id="rId48"/>
    <p:sldId id="305" r:id="rId49"/>
    <p:sldId id="306" r:id="rId50"/>
    <p:sldId id="307" r:id="rId51"/>
    <p:sldId id="308" r:id="rId52"/>
    <p:sldId id="309" r:id="rId53"/>
    <p:sldId id="310" r:id="rId54"/>
    <p:sldId id="311" r:id="rId55"/>
    <p:sldId id="320" r:id="rId56"/>
    <p:sldId id="321" r:id="rId57"/>
    <p:sldId id="416" r:id="rId58"/>
    <p:sldId id="312" r:id="rId59"/>
    <p:sldId id="313" r:id="rId60"/>
    <p:sldId id="314" r:id="rId61"/>
    <p:sldId id="315" r:id="rId62"/>
    <p:sldId id="322" r:id="rId63"/>
    <p:sldId id="323" r:id="rId64"/>
    <p:sldId id="417" r:id="rId65"/>
    <p:sldId id="418" r:id="rId66"/>
    <p:sldId id="419" r:id="rId67"/>
    <p:sldId id="336" r:id="rId68"/>
    <p:sldId id="337" r:id="rId69"/>
    <p:sldId id="338" r:id="rId70"/>
    <p:sldId id="324" r:id="rId71"/>
    <p:sldId id="325" r:id="rId72"/>
    <p:sldId id="339" r:id="rId73"/>
    <p:sldId id="340" r:id="rId74"/>
    <p:sldId id="326" r:id="rId75"/>
    <p:sldId id="342" r:id="rId76"/>
    <p:sldId id="341" r:id="rId77"/>
    <p:sldId id="343" r:id="rId78"/>
    <p:sldId id="327" r:id="rId79"/>
    <p:sldId id="344" r:id="rId80"/>
    <p:sldId id="345" r:id="rId81"/>
    <p:sldId id="328" r:id="rId82"/>
    <p:sldId id="346" r:id="rId83"/>
    <p:sldId id="329" r:id="rId84"/>
    <p:sldId id="347" r:id="rId85"/>
    <p:sldId id="348" r:id="rId86"/>
    <p:sldId id="349" r:id="rId87"/>
    <p:sldId id="350" r:id="rId88"/>
    <p:sldId id="351" r:id="rId89"/>
    <p:sldId id="352" r:id="rId90"/>
    <p:sldId id="353" r:id="rId91"/>
    <p:sldId id="354" r:id="rId92"/>
    <p:sldId id="544" r:id="rId93"/>
    <p:sldId id="355" r:id="rId94"/>
    <p:sldId id="356" r:id="rId95"/>
    <p:sldId id="357" r:id="rId96"/>
    <p:sldId id="420" r:id="rId97"/>
    <p:sldId id="421" r:id="rId98"/>
    <p:sldId id="422" r:id="rId99"/>
    <p:sldId id="423" r:id="rId100"/>
    <p:sldId id="424" r:id="rId101"/>
    <p:sldId id="425" r:id="rId102"/>
    <p:sldId id="426" r:id="rId103"/>
    <p:sldId id="427" r:id="rId104"/>
    <p:sldId id="359" r:id="rId105"/>
    <p:sldId id="360" r:id="rId106"/>
    <p:sldId id="361" r:id="rId107"/>
    <p:sldId id="358" r:id="rId108"/>
    <p:sldId id="362" r:id="rId109"/>
    <p:sldId id="363" r:id="rId110"/>
    <p:sldId id="364" r:id="rId111"/>
    <p:sldId id="365" r:id="rId112"/>
    <p:sldId id="368" r:id="rId113"/>
    <p:sldId id="366" r:id="rId114"/>
    <p:sldId id="367" r:id="rId115"/>
    <p:sldId id="369" r:id="rId116"/>
    <p:sldId id="370" r:id="rId117"/>
    <p:sldId id="371" r:id="rId118"/>
    <p:sldId id="372" r:id="rId119"/>
    <p:sldId id="383" r:id="rId120"/>
    <p:sldId id="373" r:id="rId121"/>
    <p:sldId id="374" r:id="rId122"/>
    <p:sldId id="375" r:id="rId123"/>
    <p:sldId id="384" r:id="rId124"/>
    <p:sldId id="376" r:id="rId125"/>
    <p:sldId id="377" r:id="rId126"/>
    <p:sldId id="378" r:id="rId127"/>
    <p:sldId id="379" r:id="rId128"/>
    <p:sldId id="380" r:id="rId129"/>
    <p:sldId id="385" r:id="rId130"/>
    <p:sldId id="381" r:id="rId131"/>
    <p:sldId id="382" r:id="rId132"/>
    <p:sldId id="386" r:id="rId133"/>
    <p:sldId id="387" r:id="rId134"/>
    <p:sldId id="388" r:id="rId1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2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32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59" name="第一单元.eps" descr="id:2147492558;FounderCES"/>
          <p:cNvPicPr>
            <a:picLocks noChangeAspect="1"/>
          </p:cNvPicPr>
          <p:nvPr/>
        </p:nvPicPr>
        <p:blipFill>
          <a:blip r:embed="rId2"/>
          <a:stretch>
            <a:fillRect/>
          </a:stretch>
        </p:blipFill>
        <p:spPr>
          <a:xfrm>
            <a:off x="575945" y="809625"/>
            <a:ext cx="10800715" cy="56470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203009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族关系的问题,可结合中国古代不同时期的民族政策及其作用进行分析。</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3.高考导向:</a:t>
            </a:r>
            <a:r>
              <a:rPr sz="2800" b="0">
                <a:solidFill>
                  <a:srgbClr val="000000"/>
                </a:solidFill>
                <a:latin typeface="微软雅黑" panose="020B0503020204020204" charset="-122"/>
                <a:ea typeface="微软雅黑" panose="020B0503020204020204" charset="-122"/>
                <a:cs typeface="微软雅黑" panose="020B0503020204020204" charset="-122"/>
              </a:rPr>
              <a:t>中国古代政治制度是高频考点,该材料概括了中国古代政治制度涉及的几大问题,备考时要多关注这些内容。</a:t>
            </a:r>
          </a:p>
        </p:txBody>
      </p:sp>
      <p:sp>
        <p:nvSpPr>
          <p:cNvPr id="2" name="文本框 1"/>
          <p:cNvSpPr txBox="1"/>
          <p:nvPr/>
        </p:nvSpPr>
        <p:spPr>
          <a:xfrm>
            <a:off x="622935" y="2517775"/>
            <a:ext cx="11447780" cy="203009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根据材料中的某一政治难题发表自己的见解,并说明理由。(要求:见解明确,持论有据,论证充分,表述清晰)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2" grpId="0"/>
      <p:bldP spid="2"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示例一</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见解:我认为如何防范地方势力坐大是古代中国政治制度设计首要解决的难题。</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论述:要防止地方势力坐大,就要剥夺或分散地方权力,集权于中央。汉武帝采取“推恩令”等方式削弱地方诸侯王国的力量,解决了汉初以来日益严重的王国问题,加强了中央集权。北宋吸取唐末五代以来藩镇割据的历史教训,分别从行政上、军事上、财政上将地方的各项权力收归中央,形成了“强干弱枝”的局面,基本上解决了长期以来困扰统治者的中央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2030095"/>
          </a:xfrm>
          <a:prstGeom prst="rect">
            <a:avLst/>
          </a:prstGeom>
          <a:noFill/>
          <a:ln w="9525">
            <a:noFill/>
          </a:ln>
        </p:spPr>
        <p:txBody>
          <a:bodyPr wrap="square">
            <a:spAutoFit/>
          </a:bodyPr>
          <a:lstStyle/>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权与</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于君主的内侍机构,六部只有行政事务的执行权而无决策权,君主专制空前强化。</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总之,通过削弱外朝官僚集团的势力,皇权得以强化。</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95300" y="2517775"/>
            <a:ext cx="11447780"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示例二</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见解:我认为抑制外朝官僚集团做大是古代君主强化皇权的主要手段。</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论述:君主要加强自身的权力,就必须杜绝官僚集团势力的膨胀。汉武帝时期建立的“内朝”制度,开任用身边侍从亲信参与军国大事决策的先河,这就削弱了外朝官僚集团的决策权,加强了皇权的独断性。宋太祖通过“杯酒释兵权”,剥夺了朝中武将的兵权,解除了大臣的权力威胁,加强了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2" grpId="0"/>
      <p:bldP spid="2"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267652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制皇权。明朝废除宰相制度后,为了处理繁重的政务而设置的内阁,是直接听命于君主的内侍机构,六部只有行政事务的执行权而无决策权,君主专制空前强化。</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总之,通过削弱外朝官僚集团的势力,皇权得以强化。</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96070" y="20893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运用唯物史观解读中国古代的政</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治制度</a:t>
            </a:r>
          </a:p>
        </p:txBody>
      </p:sp>
      <p:sp>
        <p:nvSpPr>
          <p:cNvPr id="5" name="矩形 4">
            <a:hlinkClick r:id="rId2" action="ppaction://hlinksldjump"/>
          </p:cNvPr>
          <p:cNvSpPr/>
          <p:nvPr/>
        </p:nvSpPr>
        <p:spPr>
          <a:xfrm>
            <a:off x="5396070" y="313566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运用唯物史观全面认识专制主义</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中央集权制度</a:t>
            </a:r>
          </a:p>
        </p:txBody>
      </p:sp>
      <p:sp>
        <p:nvSpPr>
          <p:cNvPr id="7" name="矩形 6">
            <a:hlinkClick r:id="rId2" action="ppaction://hlinksldjump"/>
          </p:cNvPr>
          <p:cNvSpPr/>
          <p:nvPr/>
        </p:nvSpPr>
        <p:spPr>
          <a:xfrm>
            <a:off x="5396070" y="410721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运用历史解释认识科举制对中国</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社会发展的影响</a:t>
            </a:r>
          </a:p>
        </p:txBody>
      </p:sp>
      <p:sp>
        <p:nvSpPr>
          <p:cNvPr id="8" name="文本框 7"/>
          <p:cNvSpPr txBox="1"/>
          <p:nvPr/>
        </p:nvSpPr>
        <p:spPr>
          <a:xfrm>
            <a:off x="6969760" y="125920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8" name="文本框 7"/>
          <p:cNvSpPr txBox="1"/>
          <p:nvPr/>
        </p:nvSpPr>
        <p:spPr>
          <a:xfrm>
            <a:off x="6525260" y="153225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6" name="矩形 15">
            <a:hlinkClick r:id="rId2" action="ppaction://hlinksldjump"/>
          </p:cNvPr>
          <p:cNvSpPr/>
          <p:nvPr/>
        </p:nvSpPr>
        <p:spPr>
          <a:xfrm>
            <a:off x="5460840" y="256436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地方治理的特色:古代中国地方</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行政制度</a:t>
            </a:r>
          </a:p>
        </p:txBody>
      </p:sp>
      <p:sp>
        <p:nvSpPr>
          <p:cNvPr id="17" name="矩形 16">
            <a:hlinkClick r:id="rId2" action="ppaction://hlinksldjump"/>
          </p:cNvPr>
          <p:cNvSpPr/>
          <p:nvPr/>
        </p:nvSpPr>
        <p:spPr>
          <a:xfrm>
            <a:off x="5460840" y="354587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人才的选拔:古代中国的选官</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12300" cy="676954"/>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运用唯物史观解读中国古代的政治制度</a:t>
            </a:r>
          </a:p>
        </p:txBody>
      </p:sp>
      <p:sp>
        <p:nvSpPr>
          <p:cNvPr id="100" name="文本框 99"/>
          <p:cNvSpPr txBox="1"/>
          <p:nvPr/>
        </p:nvSpPr>
        <p:spPr>
          <a:xfrm>
            <a:off x="541655" y="1171575"/>
            <a:ext cx="1129220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中国古代政治制度的发展可以分为两大阶段:夏商周是第一阶段,其主要特征是以血缘宗法关系为纽带形成国家政治结构,最高统治集团尚未实现权力的高度集中,贵族政治色彩浓厚。其中又以西周最为典型,春秋战国是一个过渡时期。</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秦汉以后是第二阶段,这一时期专制主义中央集权制度形成并不断完善。其主要特征是在中央建立了皇帝制度,形成了以丞相为首的中央政府,皇帝是国家的最高统治者,丞相总领全国政务,位高权重。地方推行郡县制,实现了中央对地方的垂直管理。在专制主义中央集权制度的发展过程中,皇权与相权、中央与地方权力此消彼长。整体而言,君主专制不断加强,至明清达到顶峰,中央集权也逐渐得到巩固。</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中国古代政治制度的发展演变与当时社会经济发展状况相适应。商周时期,土地尚未得到充分开发,各诸侯国之间存在大量非农业用地,天子的最高统治权有限,所以贵族政治是适应当时的生产力水平的。战国时期,社会生产力提高,大量土地得到开发,列国间土地连成一片,统一逐渐成为人们的普遍要求,秦国顺应时代潮流,统一六国,中央集权制度逐渐形成。秦汉时期,政治制度中家国一体的特征仍较为明显。随着社会经济的发展,国家需要管理的事情和解决的问题越来越多,政治制度也逐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03009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规范化、合理化。唐朝的三省六部制实现了分层决策、群体决策,行政事务的处理进入了一个更加有序的时代。明清时期,社会经济进一步繁荣发展,国家面临更多的问题,这促使皇权不断强化,中央集权进一步巩固。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186055" y="1471295"/>
            <a:ext cx="11820525" cy="39147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396938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1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[2018北京高考,14,4分]乾隆继位之初,曾裁撤军机处,但第二年又下旨:“目前两路军务尚未全竣,且朕日理万机,亦间有特召交出之事,仍须就近承办”,将其恢复。此后军机处“军国大计,罔不总揽”“内阁宰辅名存而已”。这表明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A.清朝内阁权力得到加强	    B.清朝中央集权遭到削弱</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C.军机大臣获得宰相职位	    D.军机处有助于加强皇权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67652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本题考查清朝军机处。从材料中“内阁宰辅名存而已”可知,A项错误;材料未涉及中央与地方的关系,且清朝中央集权得到强化,故B项错误;明太祖废除了宰相制度,当时不存在宰相一职,排除C项;军机处帮助皇帝处理政事,且由皇帝直接控制,表明君主专制加强,故D项正确。</a:t>
            </a:r>
          </a:p>
        </p:txBody>
      </p:sp>
      <p:sp>
        <p:nvSpPr>
          <p:cNvPr id="3" name="文本框 2"/>
          <p:cNvSpPr txBox="1"/>
          <p:nvPr/>
        </p:nvSpPr>
        <p:spPr>
          <a:xfrm>
            <a:off x="706120" y="357822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191115" cy="680572"/>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运用唯物史观全面认识专制主义中央集权制度</a:t>
            </a:r>
          </a:p>
        </p:txBody>
      </p:sp>
      <p:sp>
        <p:nvSpPr>
          <p:cNvPr id="100" name="文本框 99"/>
          <p:cNvSpPr txBox="1"/>
          <p:nvPr/>
        </p:nvSpPr>
        <p:spPr>
          <a:xfrm>
            <a:off x="541655" y="1171575"/>
            <a:ext cx="1129220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1.形成因素</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专制主义中央集权制度的形成是多种因素共同作用的结果。其中经济因素是推动政治制度发生变化的根本原因。</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(1)经济因素:春秋战国时期,社会生产力发展,奴隶制经济解体,封建经济发展。这种经济模式需要强有力的国家政权来维护国家统一和社会稳定。</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(2)政治因素:秦灭六国完成统一,中央集权制度适应了地主阶级的统治需要。</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(3)思想因素:战国时期法家提出了一套专制主义中央集权理论。</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2.特点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(1)以皇权为核心。</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(2)中央垂直管理地方。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(3)行政管理制度经历了不断发展完善的过程。</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(4)君主专制不断加强,中央集权不断得到巩固。</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(5)选官制度和监察制度的完善围绕着加强中央集权展开。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(6)历代政府秉持政治、经济、思想文化一体化原则治理国家。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322580"/>
            <a:ext cx="11112500"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3.影响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(1)积极影响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①政治上,有利于民族交融、维护国家统一和社会稳定,促进了统一多民族国家的巩固与发展。</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②经济上,有利于组织人力、物力从事大规模经济活动,为封建经济的发展创造了条件,奠定了中华文明长期领先于世界的基础。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③思想文化上,有利于各地区、各民族间的经济文化交流,推动了先进技术和文化在较广阔的范围内传播。</a:t>
            </a: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322580"/>
            <a:ext cx="1111250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(2)消极影响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①政治上,人治的传统使民主政治无从发展,易出现政治腐败现象,助长了官僚贪污腐败之风。</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②经济上,封建社会后期,封建生产关系日益束缚生产力的发展,抑制了资本主义萌芽的成长。</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③思想上,专制统治严密控制人们的思想,压制了创造力,不利于科学的发展。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3222" y="295910"/>
            <a:ext cx="5080000" cy="953135"/>
          </a:xfrm>
          <a:prstGeom prst="rect">
            <a:avLst/>
          </a:prstGeom>
          <a:noFill/>
          <a:ln w="9525">
            <a:noFill/>
          </a:ln>
        </p:spPr>
        <p:txBody>
          <a:bodyPr>
            <a:spAutoFit/>
          </a:bodyPr>
          <a:lstStyle/>
          <a:p>
            <a:pPr indent="0"/>
            <a:r>
              <a:rPr lang="zh-CN" altLang="en-US" sz="2800" b="1">
                <a:solidFill>
                  <a:srgbClr val="333333"/>
                </a:solidFill>
                <a:latin typeface="微软雅黑" panose="020B0503020204020204" charset="-122"/>
                <a:ea typeface="微软雅黑" panose="020B0503020204020204" charset="-122"/>
                <a:cs typeface="微软雅黑" panose="020B0503020204020204" charset="-122"/>
              </a:rPr>
              <a:t>示例</a:t>
            </a:r>
            <a:r>
              <a:rPr lang="en-US" sz="2800" b="1">
                <a:solidFill>
                  <a:srgbClr val="333333"/>
                </a:solidFill>
                <a:latin typeface="微软雅黑" panose="020B0503020204020204" charset="-122"/>
                <a:ea typeface="微软雅黑" panose="020B0503020204020204" charset="-122"/>
                <a:cs typeface="微软雅黑" panose="020B0503020204020204" charset="-122"/>
              </a:rPr>
              <a:t>2  </a:t>
            </a:r>
            <a:r>
              <a:rPr lang="en-US" sz="2800" b="0">
                <a:solidFill>
                  <a:srgbClr val="000000"/>
                </a:solidFill>
                <a:latin typeface="微软雅黑" panose="020B0503020204020204" charset="-122"/>
                <a:ea typeface="微软雅黑" panose="020B0503020204020204" charset="-122"/>
                <a:cs typeface="微软雅黑" panose="020B0503020204020204" charset="-122"/>
              </a:rPr>
              <a:t>[2017</a:t>
            </a:r>
            <a:r>
              <a:rPr lang="zh-CN" sz="2800" b="0">
                <a:solidFill>
                  <a:srgbClr val="000000"/>
                </a:solidFill>
                <a:latin typeface="微软雅黑" panose="020B0503020204020204" charset="-122"/>
                <a:ea typeface="微软雅黑" panose="020B0503020204020204" charset="-122"/>
                <a:cs typeface="微软雅黑" panose="020B0503020204020204" charset="-122"/>
              </a:rPr>
              <a:t>全国卷</a:t>
            </a:r>
            <a:r>
              <a:rPr lang="en-US" sz="2800" b="0">
                <a:solidFill>
                  <a:srgbClr val="000000"/>
                </a:solidFill>
                <a:latin typeface="微软雅黑" panose="020B0503020204020204" charset="-122"/>
                <a:ea typeface="微软雅黑" panose="020B0503020204020204" charset="-122"/>
                <a:cs typeface="微软雅黑" panose="020B0503020204020204" charset="-122"/>
              </a:rPr>
              <a:t>Ⅰ,25,4</a:t>
            </a:r>
            <a:r>
              <a:rPr lang="zh-CN" sz="2800" b="0">
                <a:solidFill>
                  <a:srgbClr val="000000"/>
                </a:solidFill>
                <a:latin typeface="微软雅黑" panose="020B0503020204020204" charset="-122"/>
                <a:ea typeface="微软雅黑" panose="020B0503020204020204" charset="-122"/>
                <a:cs typeface="微软雅黑" panose="020B0503020204020204" charset="-122"/>
              </a:rPr>
              <a:t>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1"/>
            </p:custDataLst>
          </p:nvPr>
        </p:nvGraphicFramePr>
        <p:xfrm>
          <a:off x="939800" y="970915"/>
          <a:ext cx="8910320" cy="4359910"/>
        </p:xfrm>
        <a:graphic>
          <a:graphicData uri="http://schemas.openxmlformats.org/drawingml/2006/table">
            <a:tbl>
              <a:tblPr firstRow="1" bandRow="1">
                <a:tableStyleId>{5940675A-B579-460E-94D1-54222C63F5DA}</a:tableStyleId>
              </a:tblPr>
              <a:tblGrid>
                <a:gridCol w="3960495"/>
                <a:gridCol w="2474595"/>
                <a:gridCol w="2475230"/>
              </a:tblGrid>
              <a:tr h="10261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皇帝纪年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公元纪年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郡级政区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96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汉高帝十二年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前195年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15郡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83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汉文帝十六年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前164年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24郡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696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汉景帝中六年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前144年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68郡、国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61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汉武帝元封五年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前106年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108郡、国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上面为西汉朝廷直接管辖的郡级政区变化表。据此可知</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A.诸侯王国与朝廷矛盾渐趋激化</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B.中央行政体制进行了调整</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C.朝廷解决边患的条件更加成熟</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D.王国控制的区域日益扩大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322580"/>
            <a:ext cx="11112500" cy="526224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本题考查汉代中央集权的加强。据表格信息可知,从汉高帝到汉武帝时期,中央直接管辖的郡级政区由15郡发展为108郡、国,结合所学知识可知,汉武帝颁布“推恩令”后,王国越分越小,郡国数量不断增多,中央集权得到加强。中央集权的加强使得朝廷有能力解决边患问题,故C项正确。诸侯王国与朝廷的矛盾在“推恩令”实施之后基本解决,故A项错误。表格给出的数据是地方郡国数量的变化,不涉及中央行政体制调整的问题,故B项错误。从汉高帝到汉武帝时期,王国控</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制的区域逐渐缩小,D项与史实不符。</a:t>
            </a:r>
          </a:p>
        </p:txBody>
      </p:sp>
      <p:sp>
        <p:nvSpPr>
          <p:cNvPr id="3" name="文本框 2"/>
          <p:cNvSpPr txBox="1"/>
          <p:nvPr/>
        </p:nvSpPr>
        <p:spPr>
          <a:xfrm>
            <a:off x="495300" y="555307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24820" cy="693262"/>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3</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运用历史解释认识科举制对中国社会发展的影响</a:t>
            </a:r>
          </a:p>
        </p:txBody>
      </p:sp>
      <p:sp>
        <p:nvSpPr>
          <p:cNvPr id="100" name="文本框 99"/>
          <p:cNvSpPr txBox="1"/>
          <p:nvPr/>
        </p:nvSpPr>
        <p:spPr>
          <a:xfrm>
            <a:off x="307975" y="1271905"/>
            <a:ext cx="1129220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官吏的培养和选拔是中国古代政治制度中一个重要的方面。科举制的创立是封建选官制度的一大进步。科举制自隋朝建立,经历了唐宋时期的发展完善,在明清时期进入鼎盛阶段。</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科举制实行后,所有官员的任用都需要通过考试,使得一般平民百姓可以通过学习和考试进入官僚队伍,有利于打破特权垄断、扩大官吏的来源、提高官员的文化素质。这不仅缓和了社会矛盾,加强了社会各阶层间的流动,而且也增强了政府活力。</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它把读书、考试、做官紧密联系起来,</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3" name="矩形 2">
            <a:hlinkClick r:id="rId2" action="ppaction://hlinksldjump"/>
          </p:cNvPr>
          <p:cNvSpPr/>
          <p:nvPr/>
        </p:nvSpPr>
        <p:spPr>
          <a:xfrm>
            <a:off x="5718650" y="19807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商周时期的政治制度</a:t>
            </a:r>
          </a:p>
        </p:txBody>
      </p:sp>
      <p:sp>
        <p:nvSpPr>
          <p:cNvPr id="7" name="矩形 6">
            <a:hlinkClick r:id="rId2" action="ppaction://hlinksldjump"/>
          </p:cNvPr>
          <p:cNvSpPr/>
          <p:nvPr/>
        </p:nvSpPr>
        <p:spPr>
          <a:xfrm>
            <a:off x="5718650" y="26644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秦中央集权制度的形成</a:t>
            </a:r>
          </a:p>
        </p:txBody>
      </p:sp>
      <p:sp>
        <p:nvSpPr>
          <p:cNvPr id="8" name="矩形 7">
            <a:hlinkClick r:id="rId2" action="ppaction://hlinksldjump"/>
          </p:cNvPr>
          <p:cNvSpPr/>
          <p:nvPr/>
        </p:nvSpPr>
        <p:spPr>
          <a:xfrm>
            <a:off x="5718650" y="33401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汉到元政治制度的演变</a:t>
            </a:r>
          </a:p>
        </p:txBody>
      </p:sp>
      <p:sp>
        <p:nvSpPr>
          <p:cNvPr id="9" name="矩形 8">
            <a:hlinkClick r:id="rId2" action="ppaction://hlinksldjump"/>
          </p:cNvPr>
          <p:cNvSpPr/>
          <p:nvPr/>
        </p:nvSpPr>
        <p:spPr>
          <a:xfrm>
            <a:off x="5718650" y="40081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明清君主专制制度的加强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38455" y="320040"/>
            <a:ext cx="1151318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对知识的普及、教育的发展起到了推动作用,有利于形成尊重知识、尊重人才的社会风气。通过科举考试,国家将人才的选拔权集中到中央政府,大大加强了中央集权。考试选拔官员的方式体现了公平公正的社会价值观念,为后世文官制度所借鉴。</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从考试的内容看,以进士科为主,开始阶段主要考试对策,王安石变法后侧重经义,明清时期局限于“四书”“五经”,形成八股文,考试内容逐渐走向僵化。这严重束缚了人们的思想,阻碍了知识分子创造性的发挥和对外来文化的引进和吸收,不利于科技的发展,使得考试仅仅成为统治者笼络人才的一种手段,是造成近代中国落后的因素之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[2019江苏高考,3,3分]唐代诗人刘得仁系皇亲国戚,其兄弟为达官显贵,而他“出入举场三十年,竟无所成”;唐宗室子弟李洞屡考不中,竟想去皇陵哭诉。两人的经历反映了唐代</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A.科举考试不重考生诗才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B.选官制度阻断贵族入仕</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C.中央政府剥夺宗室特权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D.科举取士体现公平公正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332295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本题考查科举制度。根据材料内容可知,刘得仁和李洞,一个是皇亲国戚,一个是唐宗室子弟,但他们都在科举考试中屡屡碰壁,由此可说明唐代科举考试体现了公平公正的原则,故选D项。唐代科举考试注重考生诗才,A项错误;科举考试打破了贵族对官场的垄断,但没有阻断贵族入仕,故B项错误;C项材料未体现,排除。</a:t>
            </a:r>
          </a:p>
        </p:txBody>
      </p:sp>
      <p:sp>
        <p:nvSpPr>
          <p:cNvPr id="3" name="文本框 2"/>
          <p:cNvSpPr txBox="1"/>
          <p:nvPr/>
        </p:nvSpPr>
        <p:spPr>
          <a:xfrm>
            <a:off x="453390" y="427672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24820" cy="676954"/>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地方治理的特色:古代中国地方行政制度</a:t>
            </a:r>
          </a:p>
        </p:txBody>
      </p:sp>
      <p:sp>
        <p:nvSpPr>
          <p:cNvPr id="100" name="文本框 99"/>
          <p:cNvSpPr txBox="1"/>
          <p:nvPr/>
        </p:nvSpPr>
        <p:spPr>
          <a:xfrm>
            <a:off x="307975" y="1271905"/>
            <a:ext cx="1129220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西周的封建是层层分封,而汉代封建只有一层分封,①</a:t>
            </a:r>
            <a:r>
              <a:rPr sz="2800" u="wavy">
                <a:solidFill>
                  <a:srgbClr val="000000"/>
                </a:solidFill>
                <a:uFillTx/>
                <a:latin typeface="微软雅黑" panose="020B0503020204020204" charset="-122"/>
                <a:ea typeface="微软雅黑" panose="020B0503020204020204" charset="-122"/>
                <a:cs typeface="微软雅黑" panose="020B0503020204020204" charset="-122"/>
              </a:rPr>
              <a:t>诸侯王国以下依然是郡县制</a:t>
            </a:r>
            <a:r>
              <a:rPr sz="2800">
                <a:solidFill>
                  <a:srgbClr val="000000"/>
                </a:solidFill>
                <a:latin typeface="微软雅黑" panose="020B0503020204020204" charset="-122"/>
                <a:ea typeface="微软雅黑" panose="020B0503020204020204" charset="-122"/>
                <a:cs typeface="微软雅黑" panose="020B0503020204020204" charset="-122"/>
              </a:rPr>
              <a:t>,每个王国领有三四郡、五六郡不等。除诸侯王以外,刘邦又分封萧何、张良等一百多位功臣为列侯,建立侯国,②</a:t>
            </a:r>
            <a:r>
              <a:rPr sz="2800" u="wavy">
                <a:solidFill>
                  <a:srgbClr val="000000"/>
                </a:solidFill>
                <a:uFillTx/>
                <a:latin typeface="微软雅黑" panose="020B0503020204020204" charset="-122"/>
                <a:ea typeface="微软雅黑" panose="020B0503020204020204" charset="-122"/>
                <a:cs typeface="微软雅黑" panose="020B0503020204020204" charset="-122"/>
              </a:rPr>
              <a:t>这些侯国的地位与县相当,但直属中央</a:t>
            </a:r>
            <a:r>
              <a:rPr sz="2800">
                <a:solidFill>
                  <a:srgbClr val="000000"/>
                </a:solidFill>
                <a:uFillTx/>
                <a:latin typeface="微软雅黑" panose="020B0503020204020204" charset="-122"/>
                <a:ea typeface="微软雅黑" panose="020B0503020204020204" charset="-122"/>
                <a:cs typeface="微软雅黑" panose="020B0503020204020204" charset="-122"/>
              </a:rPr>
              <a:t>。</a:t>
            </a:r>
            <a:r>
              <a:rPr sz="2800">
                <a:solidFill>
                  <a:srgbClr val="000000"/>
                </a:solidFill>
                <a:latin typeface="微软雅黑" panose="020B0503020204020204" charset="-122"/>
                <a:ea typeface="微软雅黑" panose="020B0503020204020204" charset="-122"/>
                <a:cs typeface="微软雅黑" panose="020B0503020204020204" charset="-122"/>
              </a:rPr>
              <a:t>因此,汉代封建只是郡县制的变形,并没有完全回到西周封建的道路上去。</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——摘编自周振鹤《中国地方行政制度史》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72110" y="567690"/>
            <a:ext cx="11112500"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材料二　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唐初,道作为一种区域,有几种不同的划分。一是行台省统领的区域,二是作为行军线路的道,三是作为监察区的道,四是作为军事防御区域</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。上述几种道,其划分区域都不尽相同。前两种道,唐初以后就不用了。后两种道,即监察区域的道与军事区域的道的各自划分,使监察权与军权相分离,便于唐朝廷对地方的控制;④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中唐以后,监察区域的道与军事区域的道相互结合,军政长官合一,形成了藩镇,道就成了行政实体,是中央与州县之间的一级行政组织,地方行政体制也由州、县两级制演变为道、州、县变相的三级制。</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——摘编自白钢主编《中国政治制度史》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材料三　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行省实行群官负责和圆署会议制</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,行省官员通常由左丞相、平章、右丞、左丞、参知政事等六七人组成…… 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无论行政、财政、军事、司法诸事权,朝廷总是在直接掌握某些基本权力(如主要军队、官吏任用等)的同时,把相当一部分权力分寄于行省,然后借行省集权于中央。显而易见,元行省制中央集权是秦汉以来郡县制中央集权模式的较高级演化形态。</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——摘编自李治安《元代行省制度》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49580" y="424180"/>
            <a:ext cx="11112500" cy="526224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endParaRPr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①②表明汉代的郡国并行制是加强中央集权的措施,是郡县制的变形;③指出了唐初道的划分标准,④指出了唐代道的演变,唐的地方行政体制由两级制演变为三级制;⑤⑥论述了行省的运作,并从中央与地方关系的角度点明了行省制中央集权是秦汉以来郡县制中央集权模式的较高级演化形态。三则材料展现了古代中国地方行政制度的发展演变,凸显唯物史观、时空观念、史料实证、历史解释、家国情怀的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526224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endParaRPr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(1)根据材料一,指出汉初实行的地方行政制度,并说明“汉代封建只是郡县制的变形”的理由。</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(2)根据材料二并结合所学知识,概括唐朝“道”的职责与作用。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(3)根据材料三并结合所学知识,谈谈你对“元行省制中央集权是秦汉以来郡县制中央集权模式的较高级演化形态”的理解。</a:t>
            </a: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(1)制度:郡国并行制。理由:诸侯王国以下依然是郡县制;侯国直属中央。</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(2)职责:行政管理、行军路线、监察地方、军事防御。作用:在一定程度上加强了对地方官吏的监督,但后期随着军事职能的强化,作为行政实体的“道”出现,形成藩镇割据,严重削弱了中央集权。</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(3)理解:行省拥有较大权力,但受中央节制;行省实行群官负责和圆署会议制;中央分寄部分权力于行省,借行省集权中央;部分地方由中书省直接管理。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24820" cy="676954"/>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人才的选拔:古代中国的选官制度</a:t>
            </a:r>
          </a:p>
        </p:txBody>
      </p:sp>
      <p:sp>
        <p:nvSpPr>
          <p:cNvPr id="100" name="文本框 99"/>
          <p:cNvSpPr txBox="1"/>
          <p:nvPr/>
        </p:nvSpPr>
        <p:spPr>
          <a:xfrm>
            <a:off x="374650" y="1082040"/>
            <a:ext cx="1129220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从察举制实行之初,到东汉顺帝阳嘉年间,大致是以举荐为主的阶段。从阳嘉孝廉考试制度及晋代秀才对策制度的建立直到隋末,是举荐与考试相结合的阶段。到了唐代,则无须举荐而自由投考了。</a:t>
            </a:r>
            <a:r>
              <a:rPr sz="2800">
                <a:solidFill>
                  <a:srgbClr val="000000"/>
                </a:solidFill>
                <a:latin typeface="微软雅黑" panose="020B0503020204020204" charset="-122"/>
                <a:ea typeface="微软雅黑" panose="020B0503020204020204" charset="-122"/>
                <a:cs typeface="微软雅黑" panose="020B0503020204020204" charset="-122"/>
              </a:rPr>
              <a:t>考试程式也日益严密完备。在这一过程之中,我们看到了②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官僚科层制的程序化、规范化、非人格化、择优录用、考试取人等原则与方法的制约支配作用。</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——摘编自阎步克《察举制度变迁史稿》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39460" cy="67531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商周时期的政治制度</a:t>
            </a:r>
          </a:p>
        </p:txBody>
      </p:sp>
      <p:sp>
        <p:nvSpPr>
          <p:cNvPr id="100" name="文本框 99"/>
          <p:cNvSpPr txBox="1"/>
          <p:nvPr/>
        </p:nvSpPr>
        <p:spPr>
          <a:xfrm>
            <a:off x="553085" y="1171575"/>
            <a:ext cx="10446385"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一、夏商时期的政治制度</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王位世袭制</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建立</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禹死后</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其子启继位</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并传位给自己的后代。王位世袭制代替禅让制。</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特点</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王权具有神秘色彩。最高统治者把自己的行为说成是天的意志</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国家大事都通过占卜的方式决定。</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(3)</a:t>
            </a:r>
            <a:r>
              <a:rPr lang="zh-CN" sz="2800" b="0">
                <a:solidFill>
                  <a:srgbClr val="000000"/>
                </a:solidFill>
                <a:latin typeface="微软雅黑" panose="020B0503020204020204" charset="-122"/>
                <a:ea typeface="微软雅黑" panose="020B0503020204020204" charset="-122"/>
                <a:cs typeface="微软雅黑" panose="020B0503020204020204" charset="-122"/>
              </a:rPr>
              <a:t>继承方式</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父子相传和兄终弟及。</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67030" y="216535"/>
            <a:ext cx="1164780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材料二　科举之法,至王安石而一变。案③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科举之善,在能破朋党之私。前此选举,皆权在举之之人,士有应举之才,而举不之及,夫固无如之何。</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既可投牒自列,即不得不就而试之,应试者虽不必其皆见取,然终必于其中取出若干人。是不能应试者,有司虽欲循私举之而不得。苟能应试,终必有若干人可以获举也。此实选举之官徇私舞弊之限制,而亦人人有服官之权之所以兑现于实也。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然其弊亦有不容讳者,一则学非所用,诗赋之浮华无实,帖经墨义之孤陋寡闻是已;一则试之以一日之短长,可以侥幸而获,不知其果有学问与否也。</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欲祛第一弊,当变其所试之物;欲祛第二弊,则非以学校易科举不可,此宋时之改革所由起也。</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——摘编自吕思勉《中国制度史》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材料三　故⑥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愚以为八股之害,等于焚书,而败坏人材,有甚于咸阳之郊所坑者但四百六十余人也。</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请更其法:凡《四书》《五经》之文,皆问疑义……其所出之题不限盛衰治乱,使人不得意拟,而其文必出于场中之所作……又不然,则姑用唐、宋赋韵之法,犹可以杜节抄剽盗之弊……其表题专出唐、宋策题,兼问古今,人自不得不读《通鉴》矣。</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——顾炎武《日知录》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396938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①反映了察举制经历了以举荐为主、举荐与考试相结合、自由投考的演变历程;②说明了选官制度演变的制约因素;③④说明隋唐科举制有利有弊;⑤指出了革除科举制弊端的方法;⑥反映了八股取士的弊端;⑦反映了顾炎武改革科举制的主张。三则材料展现了古代中国选官制度的演变,凸显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(1)根据材料一,概括察举制的演变历程及其影响因素。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(2)根据材料二,指出隋唐时期科举制的进步性及其弊端。</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(3)根据材料三,概括顾炎武的观点,并结合所学知识分析顾炎武上述议论的背景。</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335" y="801370"/>
            <a:ext cx="11112500"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(1)演变历程:经历了以举荐为主、举荐与考试相结合、自由投考的演变历程。影响因素:官僚制度。</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(2)进步性:限制选官过程中的徇私舞弊。弊端:考生学非所用;存在一考而定、侥幸而获的情况。</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(3)观点:八股取士危害甚大;主张改革科举制,考试内容应灵活,不限于治乱兴衰,可以借鉴唐宋考查诗赋、策论。背景:君主专制空前强化,封建制度衰落;商品经济发展,资本主义萌芽产生;工商业者阶层日益壮大。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292205" cy="3969385"/>
          </a:xfrm>
          <a:prstGeom prst="rect">
            <a:avLst/>
          </a:prstGeom>
          <a:noFill/>
        </p:spPr>
        <p:txBody>
          <a:bodyPr wrap="none" rtlCol="0">
            <a:spAutoFit/>
          </a:bodyPr>
          <a:lstStyle/>
          <a:p>
            <a:pPr algn="l">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意义</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王位世袭制代替禅让制是历史的进步。</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它标志着社会财富和社会权力的集中</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家</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的私有观念深化</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algn="l">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是生产力进步的表现之一。</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以神权为依托</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象征权力的器物和建筑出现</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天下共主</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雏形初现。</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反映尊卑贵贱的各类墓葬、青铜制品也大量出现</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社会基本秩序建立。</a:t>
            </a:r>
            <a:endParaRPr lang="zh-CN" altLang="en-US" sz="28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0671175" cy="332295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2.夏朝的政治制度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(1)夏王是最高的统治者。</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(2)中央设有主管行政、军事、司法和宗教的机构与职官。</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(3)除对夏部族生活的地区实行直接统治外,夏朝对其他地方主要通过</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控制一些部族进行间接统治。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647805" cy="461581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3.商朝的政治制度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(1)内外服制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内服指商王直接控制的王畿地区,外服指商王间接控制的方国和部族。</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商王通过两种不同的管理制度来处理本族和臣服的外族的事务。</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(2)行政管理制度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①中央:设相、卿士等,掌管政务。</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②地方:封侯和伯,侯、伯定期向商王纳贡,并奉命征伐。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14667" y="306070"/>
            <a:ext cx="5080000" cy="2030095"/>
          </a:xfrm>
          <a:prstGeom prst="rect">
            <a:avLst/>
          </a:prstGeom>
          <a:noFill/>
          <a:ln w="9525">
            <a:noFill/>
          </a:ln>
        </p:spPr>
        <p:txBody>
          <a:bodyPr>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二、西周的政治制度</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1.</a:t>
            </a:r>
            <a:r>
              <a:rPr lang="zh-CN" sz="2800" b="0">
                <a:solidFill>
                  <a:srgbClr val="000000"/>
                </a:solidFill>
                <a:latin typeface="微软雅黑" panose="020B0503020204020204" charset="-122"/>
                <a:ea typeface="微软雅黑" panose="020B0503020204020204" charset="-122"/>
                <a:cs typeface="微软雅黑" panose="020B0503020204020204" charset="-122"/>
              </a:rPr>
              <a:t>分封制</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权益的分配制度</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7" name="表格 6"/>
          <p:cNvGraphicFramePr/>
          <p:nvPr>
            <p:custDataLst>
              <p:tags r:id="rId1"/>
            </p:custDataLst>
          </p:nvPr>
        </p:nvGraphicFramePr>
        <p:xfrm>
          <a:off x="536575" y="1796415"/>
          <a:ext cx="11120120" cy="4436110"/>
        </p:xfrm>
        <a:graphic>
          <a:graphicData uri="http://schemas.openxmlformats.org/drawingml/2006/table">
            <a:tbl>
              <a:tblPr firstRow="1" bandRow="1">
                <a:tableStyleId>{5940675A-B579-460E-94D1-54222C63F5DA}</a:tableStyleId>
              </a:tblPr>
              <a:tblGrid>
                <a:gridCol w="819150"/>
                <a:gridCol w="10300970"/>
              </a:tblGrid>
              <a:tr h="12096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①周灭商后,其人口和军力无法控制全国的广阔区域,需要诸侯国来镇守。</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②当时各个地区差异较大,需要通过分封来促进各地区对周文化的认同。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6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同姓贵族、异姓功臣和前朝贵族。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6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“以蕃屏周”、拉拢功臣、彰显功德、扩大疆域。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7565">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权利与义务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权利:诸侯在自己的封疆内实行再分封、设置官员、建立武装、征派赋役等。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62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义务:服从周王命令,镇守疆土、随从作战、交纳贡赋、朝觐述职等。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79755" y="633730"/>
          <a:ext cx="11033760" cy="5514975"/>
        </p:xfrm>
        <a:graphic>
          <a:graphicData uri="http://schemas.openxmlformats.org/drawingml/2006/table">
            <a:tbl>
              <a:tblPr firstRow="1" bandRow="1">
                <a:tableStyleId>{5940675A-B579-460E-94D1-54222C63F5DA}</a:tableStyleId>
              </a:tblPr>
              <a:tblGrid>
                <a:gridCol w="901065"/>
                <a:gridCol w="10132695"/>
              </a:tblGrid>
              <a:tr h="1123950">
                <a:tc row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周天子与诸侯:明确周天子的权力与权威,界定诸侯的义务,形成等级森严的序列,一定程度上加强了周王室与地方诸侯的纵向联系。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37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诸侯与诸侯:以血缘亲疏为标准分配国家权力,使诸侯之间形成了有序的排列屏障,加强了诸侯之间的横向联系。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61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瓦解原因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①铁犁牛耕的出现促进了生产力发展,各地区发展的不平衡导致强国兼并弱国。(根本原因)②受封诸侯有很大的权力和独立性。③血缘关系逐渐疏远。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81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作用</a:t>
                      </a:r>
                      <a:r>
                        <a:rPr lang="en-US" sz="2400" b="0">
                          <a:solidFill>
                            <a:srgbClr val="FF0000"/>
                          </a:solidFill>
                          <a:latin typeface="微软雅黑" panose="020B0503020204020204" charset="-122"/>
                          <a:ea typeface="微软雅黑" panose="020B0503020204020204" charset="-122"/>
                          <a:cs typeface="微软雅黑" panose="020B0503020204020204" charset="-122"/>
                        </a:rPr>
                        <a:t>[高频点]</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①稳定了统治秩序,扩大了疆域。②加强了各地区的文化交流,促进了人们的心理认同,推动了统一多民族国家的形成。</a:t>
                      </a:r>
                      <a:r>
                        <a:rPr lang="en-US" sz="2400" b="0">
                          <a:solidFill>
                            <a:srgbClr val="FF0000"/>
                          </a:solidFill>
                          <a:latin typeface="微软雅黑" panose="020B0503020204020204" charset="-122"/>
                          <a:ea typeface="微软雅黑" panose="020B0503020204020204" charset="-122"/>
                          <a:cs typeface="微软雅黑" panose="020B0503020204020204" charset="-122"/>
                        </a:rPr>
                        <a:t>[2017全国卷Ⅰ第24题]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93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局限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诸侯国有较大的独立性,隐含着分裂割据的隐患。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830" y="151765"/>
            <a:ext cx="11865610" cy="6554470"/>
          </a:xfrm>
          <a:prstGeom prst="rect">
            <a:avLst/>
          </a:prstGeom>
          <a:noFill/>
        </p:spPr>
        <p:txBody>
          <a:bodyPr wrap="none" rtlCol="0">
            <a:spAutoFit/>
          </a:bodyPr>
          <a:lstStyle/>
          <a:p>
            <a:pPr algn="l">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分封制在后世的发展</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　　第一次,秦楚之际项羽的分封。项羽尊楚怀王为义帝后,以霸王身份对全</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国进行分封,以建立自己的权威,号令天下,同时制约刘邦。但这次分封为时较</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短,以西汉成立结束。</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        第二次,汉初刘邦的分封。刘邦分封了多个异姓王和同姓王,异姓王除长</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沙王外都旋踵而亡,同姓王则酿成了后来的“七国之乱”。</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第三次,西晋建立初期的分封。为防止异姓篡位,统治者大封同姓,以期</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“历纪长久,本支百世”,结果导致“八王之乱”,兄弟自相残杀。</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第四次,明初朱元璋的分封。朱元璋希望利用皇室力量维护朱姓政权,故</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广分诸子,后爆发藩王夺取皇权的“靖难之役”。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57885" y="1847215"/>
            <a:ext cx="9716770" cy="829310"/>
          </a:xfrm>
          <a:ln>
            <a:noFill/>
          </a:ln>
        </p:spPr>
        <p:txBody>
          <a:bodyPr wrap="square"/>
          <a:lstStyle/>
          <a:p>
            <a:r>
              <a:rPr lang="zh-CN" altLang="en-US" sz="5330" b="1" dirty="0" smtClean="0">
                <a:sym typeface="+mn-ea"/>
              </a:rPr>
              <a:t>第一单元  古代中国的政治制度</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91900" cy="461581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2.宗法制——权益的继承制度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(1)内容</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①嫡长子继承制:嫡长子是财产和权力的主要继承者,有主祭祖先的特权。</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对嫡子(正妻的儿子)“立嫡以长不以贤”,对庶子(妃嫔或妾的儿子)“立子</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以贵(母亲地位的高低)不以长”。</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②大宗、小宗体系:大宗可以命令和约束小宗,小宗必须服从大宗。大宗、</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小宗具有相对性。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292205" cy="396938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(2)与分封制的关系:互为表里,相辅相成。</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①分封制是宗法制在政治制度方面的体现。分封的原则与对象严格按照</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宗法血缘关系进行,形成森严的等级。 </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②宗法制是分封制的内核和纽带。宗法制是分封制的基础,是调整统治阶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级内部权力、财产继承及分配秩序的原则,有利于分封制的顺利推行和稳</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定实施。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7530" y="680720"/>
            <a:ext cx="11635105" cy="526224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(3)瓦解的体现</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①小宗上升发展,大宗沉沦下降。这主要表现在两个方面:一是王室内部,继</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承纷争不断,天子地位下降。二是诸侯国内部,大夫专政,互相兼并;贵族没落,</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平民崛起。</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②人才的流动方式。各诸侯国尚贤思想流行,传统的世卿世禄制被打破。</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各诸侯国盛行养士之风,用人唯才,打破了宗法血缘限制。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③中央集权政治体制逐渐流行,打压奴隶主贵族(如楚国吴起变法、秦国商</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鞅变法等),定额的俸禄代替土地分封。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2097" y="195580"/>
            <a:ext cx="5080000" cy="953135"/>
          </a:xfrm>
          <a:prstGeom prst="rect">
            <a:avLst/>
          </a:prstGeom>
          <a:noFill/>
          <a:ln w="9525">
            <a:noFill/>
          </a:ln>
        </p:spPr>
        <p:txBody>
          <a:bodyPr>
            <a:spAutoFit/>
          </a:bodyPr>
          <a:lstStyle/>
          <a:p>
            <a:pPr indent="0"/>
            <a:r>
              <a:rPr lang="en-US" sz="2800" b="0">
                <a:solidFill>
                  <a:srgbClr val="000000"/>
                </a:solidFill>
                <a:latin typeface="微软雅黑" panose="020B0503020204020204" charset="-122"/>
                <a:ea typeface="微软雅黑" panose="020B0503020204020204" charset="-122"/>
                <a:cs typeface="微软雅黑" panose="020B0503020204020204" charset="-122"/>
              </a:rPr>
              <a:t>(4)</a:t>
            </a:r>
            <a:r>
              <a:rPr lang="zh-CN" sz="2800" b="0">
                <a:solidFill>
                  <a:srgbClr val="000000"/>
                </a:solidFill>
                <a:latin typeface="微软雅黑" panose="020B0503020204020204" charset="-122"/>
                <a:ea typeface="微软雅黑" panose="020B0503020204020204" charset="-122"/>
                <a:cs typeface="微软雅黑" panose="020B0503020204020204" charset="-122"/>
              </a:rPr>
              <a:t>影响</a:t>
            </a:r>
            <a:r>
              <a:rPr lang="en-US" sz="2800" b="0">
                <a:solidFill>
                  <a:srgbClr val="FF0000"/>
                </a:solidFill>
                <a:latin typeface="微软雅黑" panose="020B0503020204020204" charset="-122"/>
                <a:ea typeface="微软雅黑" panose="020B0503020204020204" charset="-122"/>
                <a:cs typeface="微软雅黑" panose="020B0503020204020204" charset="-122"/>
              </a:rPr>
              <a:t>[2019</a:t>
            </a:r>
            <a:r>
              <a:rPr lang="zh-CN" sz="2800" b="0">
                <a:solidFill>
                  <a:srgbClr val="FF0000"/>
                </a:solidFill>
                <a:latin typeface="微软雅黑" panose="020B0503020204020204" charset="-122"/>
                <a:ea typeface="微软雅黑" panose="020B0503020204020204" charset="-122"/>
                <a:cs typeface="微软雅黑" panose="020B0503020204020204" charset="-122"/>
              </a:rPr>
              <a:t>全国卷</a:t>
            </a:r>
            <a:r>
              <a:rPr lang="en-US" sz="2800" b="0">
                <a:solidFill>
                  <a:srgbClr val="FF0000"/>
                </a:solidFill>
                <a:latin typeface="微软雅黑" panose="020B0503020204020204" charset="-122"/>
                <a:ea typeface="微软雅黑" panose="020B0503020204020204" charset="-122"/>
                <a:cs typeface="微软雅黑" panose="020B0503020204020204" charset="-122"/>
              </a:rPr>
              <a:t>Ⅰ</a:t>
            </a:r>
            <a:r>
              <a:rPr lang="zh-CN" sz="2800" b="0">
                <a:solidFill>
                  <a:srgbClr val="FF0000"/>
                </a:solidFill>
                <a:latin typeface="微软雅黑" panose="020B0503020204020204" charset="-122"/>
                <a:ea typeface="微软雅黑" panose="020B0503020204020204" charset="-122"/>
                <a:cs typeface="微软雅黑" panose="020B0503020204020204" charset="-122"/>
              </a:rPr>
              <a:t>第</a:t>
            </a:r>
            <a:r>
              <a:rPr lang="en-US" sz="2800" b="0">
                <a:solidFill>
                  <a:srgbClr val="FF0000"/>
                </a:solidFill>
                <a:latin typeface="微软雅黑" panose="020B0503020204020204" charset="-122"/>
                <a:ea typeface="微软雅黑" panose="020B0503020204020204" charset="-122"/>
                <a:cs typeface="微软雅黑" panose="020B0503020204020204" charset="-122"/>
              </a:rPr>
              <a:t>24</a:t>
            </a:r>
            <a:r>
              <a:rPr lang="zh-CN" sz="2800" b="0">
                <a:solidFill>
                  <a:srgbClr val="FF0000"/>
                </a:solidFill>
                <a:latin typeface="微软雅黑" panose="020B0503020204020204" charset="-122"/>
                <a:ea typeface="微软雅黑" panose="020B0503020204020204" charset="-122"/>
                <a:cs typeface="微软雅黑" panose="020B0503020204020204" charset="-122"/>
              </a:rPr>
              <a:t>题</a:t>
            </a:r>
            <a:r>
              <a:rPr lang="en-US" sz="2800" b="0">
                <a:solidFill>
                  <a:srgbClr val="FF0000"/>
                </a:solidFill>
                <a:latin typeface="微软雅黑" panose="020B0503020204020204" charset="-122"/>
                <a:ea typeface="微软雅黑" panose="020B0503020204020204" charset="-122"/>
                <a:cs typeface="微软雅黑" panose="020B0503020204020204" charset="-122"/>
              </a:rPr>
              <a:t>]</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463550" y="1148715"/>
          <a:ext cx="11439525" cy="5166995"/>
        </p:xfrm>
        <a:graphic>
          <a:graphicData uri="http://schemas.openxmlformats.org/drawingml/2006/table">
            <a:tbl>
              <a:tblPr firstRow="1" bandRow="1">
                <a:tableStyleId>{5940675A-B579-460E-94D1-54222C63F5DA}</a:tableStyleId>
              </a:tblPr>
              <a:tblGrid>
                <a:gridCol w="763270"/>
                <a:gridCol w="10676255"/>
              </a:tblGrid>
              <a:tr h="14357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政治影响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有利于凝聚亲族,形成了森严的等级关系,将王权与族权结合起来,形成“家国一体”的权力格局,有利于统治集团内部的稳定。从长远来看,有利于社会安定,形成强大的民族凝聚力。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80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婚姻礼仪</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使一妻多妾制成为西周社会婚姻的基本形态,并使聘娶成为婚姻的合法程序,满足了宗法政治的需要,使婚姻政治化。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74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姓氏方面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姓氏建立在血缘关系基础上,以父权和族权为象征,是带有等级色彩的宗法制的反映。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57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思想文化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调节人际关系,规范伦理道德,促使中国文化成为伦理型文化,如祖庙、祠堂、宗谱等都是宗法观念在后世的反映;过分重视人情关系,人为划分远近尊卑,个人的自主意识和平等权利受到约束。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785" y="151765"/>
            <a:ext cx="11823700" cy="6554470"/>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3.礼乐制度——权益的认同制度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(1)内涵:礼是维护等级制度的典章制度和礼仪规定,是各级贵族的生活准则。</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包括吉礼(祭祀神祇、祖先之礼)、嘉礼(个人礼节,如冠礼、婚礼、射礼和</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饮酒礼)、凶礼(死丧之礼)、宾礼(朝聘之礼)、军礼(行军训练之礼)等。乐</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是与礼相应的乐舞,配合礼的进行。</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(2)目的:巩固统治者的身份地位,协调统治阶级内部的矛盾,维护统治秩序。</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(3)实质:维护分封制和宗法制的工具。</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(4)瓦解:春秋战国时期,出现了“礼崩乐坏”的局面。</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(5)影响:维护了西周政治的稳定,促进了西周社会的和谐,对后世产生了深</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远影响。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475" y="923290"/>
            <a:ext cx="11402060" cy="4615815"/>
          </a:xfrm>
          <a:prstGeom prst="rect">
            <a:avLst/>
          </a:prstGeom>
          <a:noFill/>
        </p:spPr>
        <p:txBody>
          <a:bodyPr wrap="none" rtlCol="0">
            <a:spAutoFit/>
          </a:bodyPr>
          <a:lstStyle/>
          <a:p>
            <a:pPr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三、中国早期政治制度的特点</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1.王权和神权紧密结合,带有浓厚的迷信色彩,形成了一套从中央到地方的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行政管理制度。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2.以血缘关系为纽带,族权与政权结合,形成了“家国一体”的政治结构,最</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高执政集团尚未实现权力的高度集中。</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3.实行严格的等级制度,很难逾越。</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4.政治制度前后沿袭,具有相对的延续性和稳定性。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3059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秦中央集权制度的形成</a:t>
            </a:r>
          </a:p>
        </p:txBody>
      </p:sp>
      <p:sp>
        <p:nvSpPr>
          <p:cNvPr id="100" name="文本框 99"/>
          <p:cNvSpPr txBox="1"/>
          <p:nvPr/>
        </p:nvSpPr>
        <p:spPr>
          <a:xfrm>
            <a:off x="438150" y="1005840"/>
            <a:ext cx="10446385" cy="396938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一、秦统一的条件</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1.政治:春秋战国时期,诸侯之间的兼并战争实现了区域性的统一。</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2.社会:长期战乱给社会带来巨大灾难,人民渴望安定统一。</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3.经济:各地区经济的发展,要求打破政治分裂带来的阻碍。</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4.秦自身实力的强大:秦地理位置优越,物质基础雄厚;秦王励精图治,广纳贤才;商鞅变法使国家日益强盛。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112500" cy="3322955"/>
          </a:xfrm>
          <a:prstGeom prst="rect">
            <a:avLst/>
          </a:prstGeom>
          <a:noFill/>
        </p:spPr>
        <p:txBody>
          <a:bodyPr wrap="none" rtlCol="0">
            <a:spAutoFit/>
          </a:bodyPr>
          <a:lstStyle/>
          <a:p>
            <a:pPr indent="0"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二、中央集权制度的确立</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1.皇帝制度——核心制度</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(1)权力:皇帝总揽全国的政治、经济和军事等一切大权,拥有最高权力。</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(2)特点:皇位世袭、皇权至上、皇帝独尊。</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140" y="374015"/>
            <a:ext cx="4445635" cy="737235"/>
          </a:xfrm>
          <a:prstGeom prst="rect">
            <a:avLst/>
          </a:prstGeom>
          <a:noFill/>
        </p:spPr>
        <p:txBody>
          <a:bodyPr wrap="none" rtlCol="0">
            <a:spAutoFit/>
          </a:bodyPr>
          <a:lstStyle/>
          <a:p>
            <a:pP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2.中央官制——三公九卿制</a:t>
            </a:r>
          </a:p>
        </p:txBody>
      </p:sp>
      <p:graphicFrame>
        <p:nvGraphicFramePr>
          <p:cNvPr id="3" name="表格 2"/>
          <p:cNvGraphicFramePr/>
          <p:nvPr>
            <p:custDataLst>
              <p:tags r:id="rId1"/>
            </p:custDataLst>
          </p:nvPr>
        </p:nvGraphicFramePr>
        <p:xfrm>
          <a:off x="733425" y="1437640"/>
          <a:ext cx="10968990" cy="4735195"/>
        </p:xfrm>
        <a:graphic>
          <a:graphicData uri="http://schemas.openxmlformats.org/drawingml/2006/table">
            <a:tbl>
              <a:tblPr firstRow="1" bandRow="1">
                <a:tableStyleId>{5940675A-B579-460E-94D1-54222C63F5DA}</a:tableStyleId>
              </a:tblPr>
              <a:tblGrid>
                <a:gridCol w="531495"/>
                <a:gridCol w="529590"/>
                <a:gridCol w="9907905"/>
              </a:tblGrid>
              <a:tr h="52578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三公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丞相:为百官之首,帮助皇帝处理全国政事。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21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御史大夫:执掌群臣奏章,下达皇帝诏令,并负责监察百官。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264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太尉:负责管理全国军务(虚设)。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28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九卿</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丞相之下设诸卿。诸卿分别掌管国家的各项具体事务,是中央政府的职能部门。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7975">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各部门分工明确,提高了工作效率;国家军政大事由公卿进行朝议,供皇帝裁决,减少了皇帝决策失误;最终决定权掌握在皇帝手中。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7500" y="527050"/>
            <a:ext cx="11557635" cy="526224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3.地方制度——郡县制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(1)渊源:春秋战国时期,一些诸侯国已陆续在新兼并的地区设立郡县。</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(2)目的:避免地方割据,加强中央集权。</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(3)实施:把全国分为36郡(后增至40余郡),由中央政府直接管辖;一郡之内又</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分为若干县。</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(4)内容:郡守是郡的最高行政长官,对上承受中央命令,对下督责所属各县,</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定期向丞相汇报工作;县的长官称县令或县长;郡守和县令、县长都由皇帝</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直接任命,不能世袭。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商周时期的政治制度</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秦中央集权制度的形成</a:t>
            </a:r>
          </a:p>
        </p:txBody>
      </p:sp>
      <p:sp>
        <p:nvSpPr>
          <p:cNvPr id="2" name="矩形 1">
            <a:hlinkClick r:id="rId2" action="ppaction://hlinksldjump"/>
          </p:cNvPr>
          <p:cNvSpPr/>
          <p:nvPr/>
        </p:nvSpPr>
        <p:spPr>
          <a:xfrm>
            <a:off x="689450" y="33655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汉到元政治制度的演变</a:t>
            </a:r>
          </a:p>
        </p:txBody>
      </p:sp>
      <p:sp>
        <p:nvSpPr>
          <p:cNvPr id="4" name="矩形 3">
            <a:hlinkClick r:id="rId2" action="ppaction://hlinksldjump"/>
          </p:cNvPr>
          <p:cNvSpPr/>
          <p:nvPr/>
        </p:nvSpPr>
        <p:spPr>
          <a:xfrm>
            <a:off x="689450" y="40335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明清君主专制制度的加强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577850"/>
            <a:ext cx="5872480" cy="737235"/>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图解历史</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秦朝地方行政组织简况</a:t>
            </a:r>
          </a:p>
        </p:txBody>
      </p:sp>
      <p:pic>
        <p:nvPicPr>
          <p:cNvPr id="88" name="1DY-1.EPS" descr="id:2147492785;FounderCES"/>
          <p:cNvPicPr>
            <a:picLocks noChangeAspect="1"/>
          </p:cNvPicPr>
          <p:nvPr/>
        </p:nvPicPr>
        <p:blipFill>
          <a:blip r:embed="rId2"/>
          <a:stretch>
            <a:fillRect/>
          </a:stretch>
        </p:blipFill>
        <p:spPr>
          <a:xfrm>
            <a:off x="2643505" y="1735455"/>
            <a:ext cx="5268595" cy="36937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5130" y="1294130"/>
            <a:ext cx="11382375" cy="138366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(5)作用:有利于中央加强对地方的控制和管理、巩固国家的统一、促进社</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会经济与文化的发展,是官僚政治取代贵族政治的重要标志。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270" y="151765"/>
            <a:ext cx="11924665" cy="5908040"/>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概念解读</a:t>
            </a:r>
          </a:p>
          <a:p>
            <a:pPr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专制主义　中央集权　贵族政治　官僚政治</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专制主义是一种决策方式,指皇帝个人集大权于一身,专断独裁,为此建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立了大一统国家的元首制度——皇帝制,并成立了辅佐皇帝的中央政府机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构。凸显以皇权为中心而构建的中央行政体制,充分体现了“家天下”特</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点。</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中央集权指中央控制地方、地方服从中央,为此建立了保障统一的地方行</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政制度和基层管理制度,即郡县制和乡里制度。</a:t>
            </a:r>
          </a:p>
          <a:p>
            <a:pPr algn="l">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18875" cy="3322955"/>
          </a:xfrm>
          <a:prstGeom prst="rect">
            <a:avLst/>
          </a:prstGeom>
          <a:noFill/>
        </p:spPr>
        <p:txBody>
          <a:bodyPr wrap="none" rtlCol="0">
            <a:spAutoFit/>
          </a:bodyPr>
          <a:lstStyle/>
          <a:p>
            <a:pPr algn="l">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贵族政治是建立在分封制和宗法制以及世卿世禄制基础之上的由贵</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族代表人物掌权的政治制度,分封制与贵族政治相伴而生。</a:t>
            </a:r>
          </a:p>
          <a:p>
            <a:pPr algn="l">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官僚政治是一种与专制统治相结合的政治形态,是指官吏普遍以食禄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任官为固定职业,只对君主和上级负责的政治体制。</a:t>
            </a:r>
          </a:p>
          <a:p>
            <a:pPr>
              <a:lnSpc>
                <a:spcPct val="150000"/>
              </a:lnSpc>
            </a:pPr>
            <a:endParaRPr lang="zh-CN" altLang="en-US" sz="2800" b="1"/>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0163810" cy="2676525"/>
          </a:xfrm>
          <a:prstGeom prst="rect">
            <a:avLst/>
          </a:prstGeom>
          <a:noFill/>
        </p:spPr>
        <p:txBody>
          <a:bodyPr wrap="none" rtlCol="0">
            <a:spAutoFit/>
          </a:bodyPr>
          <a:lstStyle/>
          <a:p>
            <a:pPr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三、巩固统一的措施</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1.统一车轨、文字、货币和度量衡,使中央政令能有效传至各地。</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2.修驰道、直道,开边移民,加强对边远地区的统治。</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3.颁行法律,编制户籍,整顿社会风俗等。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5130" y="474980"/>
            <a:ext cx="11382375" cy="5908040"/>
          </a:xfrm>
          <a:prstGeom prst="rect">
            <a:avLst/>
          </a:prstGeom>
          <a:noFill/>
        </p:spPr>
        <p:txBody>
          <a:bodyPr wrap="none" rtlCol="0">
            <a:spAutoFit/>
          </a:bodyPr>
          <a:lstStyle/>
          <a:p>
            <a:pPr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四、秦统一的影响</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1.积极影响</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(1)加强了中央集权,使秦朝国力日益增强。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(2)促进了中国封建经济、文化的发展,对祖国疆域的初步形成、国家政权</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的巩固及各民族的交融起了重要作用。</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(3)彻底打破了贵族分封制,奠定了中国两千多年政治制度的基本格局。其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创制的中央集权制度为历代封建王朝所沿用,且不断得到加强和完善。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2.消极影响:封建专制统治的强化使人民的处境日趋恶劣,阶级矛盾不断激</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化,给社会发展造成了极大破坏。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30595"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汉到元政治制度的演变</a:t>
            </a:r>
          </a:p>
        </p:txBody>
      </p:sp>
      <p:graphicFrame>
        <p:nvGraphicFramePr>
          <p:cNvPr id="3" name="表格 2"/>
          <p:cNvGraphicFramePr/>
          <p:nvPr>
            <p:custDataLst>
              <p:tags r:id="rId1"/>
            </p:custDataLst>
          </p:nvPr>
        </p:nvGraphicFramePr>
        <p:xfrm>
          <a:off x="464185" y="1111250"/>
          <a:ext cx="11416665" cy="5436235"/>
        </p:xfrm>
        <a:graphic>
          <a:graphicData uri="http://schemas.openxmlformats.org/drawingml/2006/table">
            <a:tbl>
              <a:tblPr firstRow="1" bandRow="1">
                <a:tableStyleId>{5940675A-B579-460E-94D1-54222C63F5DA}</a:tableStyleId>
              </a:tblPr>
              <a:tblGrid>
                <a:gridCol w="643890"/>
                <a:gridCol w="2482850"/>
                <a:gridCol w="3131185"/>
                <a:gridCol w="2486025"/>
                <a:gridCol w="2672715"/>
              </a:tblGrid>
              <a:tr h="8153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朝代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君主专制(中央官制)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中央集权(地方官制)</a:t>
                      </a:r>
                      <a:r>
                        <a:rPr lang="en-US" sz="2400" b="0">
                          <a:solidFill>
                            <a:srgbClr val="FF0000"/>
                          </a:solidFill>
                          <a:latin typeface="微软雅黑" panose="020B0503020204020204" charset="-122"/>
                          <a:ea typeface="微软雅黑" panose="020B0503020204020204" charset="-122"/>
                          <a:cs typeface="微软雅黑" panose="020B0503020204020204" charset="-122"/>
                        </a:rPr>
                        <a:t>[高频点]</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选官制度</a:t>
                      </a:r>
                      <a:r>
                        <a:rPr lang="en-US" sz="2400" b="0">
                          <a:solidFill>
                            <a:srgbClr val="FF0000"/>
                          </a:solidFill>
                          <a:latin typeface="微软雅黑" panose="020B0503020204020204" charset="-122"/>
                          <a:ea typeface="微软雅黑" panose="020B0503020204020204" charset="-122"/>
                          <a:cs typeface="微软雅黑" panose="020B0503020204020204" charset="-122"/>
                        </a:rPr>
                        <a:t>[高频点]</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监察制度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184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“汉承秦制”,丞相位高权重;汉武帝建内外朝制,用内朝牵制外朝。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汉初郡国并存,导致王国尾大不掉;汉景帝平定“七国之乱”,汉武帝颁布“推恩令”解除王国对中央的威胁。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实行察举制,地方向中央推荐人才。</a:t>
                      </a:r>
                      <a:r>
                        <a:rPr lang="en-US" sz="2400" b="0">
                          <a:solidFill>
                            <a:srgbClr val="FF0000"/>
                          </a:solidFill>
                          <a:latin typeface="微软雅黑" panose="020B0503020204020204" charset="-122"/>
                          <a:ea typeface="微软雅黑" panose="020B0503020204020204" charset="-122"/>
                          <a:cs typeface="微软雅黑" panose="020B0503020204020204" charset="-122"/>
                        </a:rPr>
                        <a:t>[2017海南高考第3题]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少府(掌宫廷手工业等)之下设御史台,并增设司隶校尉和刺史。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024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魏晋南北朝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逐渐形成三省体制,门阀政治形成。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大量增设州、郡、县,军事色彩浓厚。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创立看重门第出身的九品中正制。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御史台从少府中独立出来,中央不定期派遣巡御史监察地方官吏。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551815" y="586105"/>
          <a:ext cx="10948670" cy="5786120"/>
        </p:xfrm>
        <a:graphic>
          <a:graphicData uri="http://schemas.openxmlformats.org/drawingml/2006/table">
            <a:tbl>
              <a:tblPr firstRow="1" bandRow="1">
                <a:tableStyleId>{5940675A-B579-460E-94D1-54222C63F5DA}</a:tableStyleId>
              </a:tblPr>
              <a:tblGrid>
                <a:gridCol w="617220"/>
                <a:gridCol w="2381885"/>
                <a:gridCol w="3002280"/>
                <a:gridCol w="2383790"/>
                <a:gridCol w="2563495"/>
              </a:tblGrid>
              <a:tr h="775335">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朝代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君主专制(中央官制)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中央集权(地方官制)</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[高频点]</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选官制度</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[高频点]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监察制度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47140">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隋唐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确立并完善三省六部制,建立政事堂,弱化相权,强化皇权。</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[2018全国卷Ⅱ第26题]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隋至唐前期采取州县二级制,用道监察,唐中期设节度使,后期形成“藩镇割据”的局面。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创立科举制,采用分科考试的方式选拔官员。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御史台分为台院、殿院、察院,三院各司其职。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942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实行二府(中书门下和枢密院)三司(盐铁、户部、度支)制,分割相权,加强皇权。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收兵权,收行政权(文官任地方长官),收财权(转运使转运地方赋税)。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科举制走向成熟,文官队伍壮大。</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[2020全国卷Ⅱ第26题]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各州设通判监督知州,公文必须由二者联合署名才能生效。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64540" y="1012825"/>
          <a:ext cx="10661650" cy="5132705"/>
        </p:xfrm>
        <a:graphic>
          <a:graphicData uri="http://schemas.openxmlformats.org/drawingml/2006/table">
            <a:tbl>
              <a:tblPr firstRow="1" bandRow="1">
                <a:tableStyleId>{5940675A-B579-460E-94D1-54222C63F5DA}</a:tableStyleId>
              </a:tblPr>
              <a:tblGrid>
                <a:gridCol w="845185"/>
                <a:gridCol w="2075815"/>
                <a:gridCol w="2922270"/>
                <a:gridCol w="2321560"/>
                <a:gridCol w="2496820"/>
              </a:tblGrid>
              <a:tr h="1289685">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朝代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君主专制(中央官制)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中央集权(地方官制)</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[高频点]</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选官制度</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[高频点]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监察制度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43020">
                <a:tc>
                  <a:txBody>
                    <a:bodyPr/>
                    <a:lstStyle/>
                    <a:p>
                      <a:pPr indent="0" algn="ctr">
                        <a:buNone/>
                      </a:pPr>
                      <a:r>
                        <a:rPr lang="en-US" sz="2400">
                          <a:solidFill>
                            <a:srgbClr val="000000"/>
                          </a:solidFill>
                          <a:latin typeface="微软雅黑" panose="020B0503020204020204" charset="-122"/>
                          <a:ea typeface="微软雅黑" panose="020B0503020204020204" charset="-122"/>
                          <a:cs typeface="NEU-BZ-S92" charset="0"/>
                          <a:sym typeface="+mn-ea"/>
                        </a:rPr>
                        <a:t>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中书省、枢密院、御史台组成统治机构;宣政院统管全国少数民族事务和宗教事务,管辖西藏地区。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分设行省、宣慰司,委派官员代表中书省处理地方事务,权力重大。</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[2018天津高考第2题]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p>
                      <a:pPr indent="0">
                        <a:buNone/>
                      </a:pP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科举制遭冷落,儒学文人受压制</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b="0">
                        <a:solidFill>
                          <a:srgbClr val="000000"/>
                        </a:solidFill>
                        <a:latin typeface="微软雅黑" panose="020B0503020204020204" charset="-122"/>
                        <a:ea typeface="微软雅黑" panose="020B0503020204020204" charset="-122"/>
                        <a:cs typeface="微软雅黑" panose="020B0503020204020204" charset="-122"/>
                        <a:sym typeface="+mn-ea"/>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尤其重视监察御史,御史台与中书省互不统属,御史大夫有权直接选任台官。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9740" y="527050"/>
            <a:ext cx="11463655" cy="5262245"/>
          </a:xfrm>
          <a:prstGeom prst="rect">
            <a:avLst/>
          </a:prstGeom>
          <a:noFill/>
        </p:spPr>
        <p:txBody>
          <a:bodyPr wrap="none" rtlCol="0">
            <a:spAutoFit/>
          </a:bodyPr>
          <a:lstStyle/>
          <a:p>
            <a:pPr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思维拓展                  汉朝政治的特点</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1.汉承秦制:中央行政体制为三公九卿制,地方行政制度采取郡县和分封并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行制。</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[2018海南高考第2题] </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2.布衣将相:西汉开国诸臣授官将相的,绝大多数“起自布衣”,这些人大都</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没有贵族头衔,被称为“布衣将相”,贵族势力被削弱。</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3.重视母族亲属关系:汉代皇室的母族势力受到充分重视,西汉出现的吕后</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专政和窦太后专权,东汉出现的外戚干政,都是母族势力强大的表现,也是皇</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权不断加强的结果。</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[2015全国卷Ⅰ第25题]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689450" y="29021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早期政治制度的内容、特点及影响</a:t>
            </a:r>
          </a:p>
        </p:txBody>
      </p:sp>
      <p:sp>
        <p:nvSpPr>
          <p:cNvPr id="17" name="矩形 16">
            <a:hlinkClick r:id="rId2" action="ppaction://hlinksldjump"/>
          </p:cNvPr>
          <p:cNvSpPr/>
          <p:nvPr/>
        </p:nvSpPr>
        <p:spPr>
          <a:xfrm>
            <a:off x="689450" y="35858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专制主义的形成和发展</a:t>
            </a:r>
          </a:p>
        </p:txBody>
      </p:sp>
      <p:sp>
        <p:nvSpPr>
          <p:cNvPr id="2" name="矩形 1">
            <a:hlinkClick r:id="rId2" action="ppaction://hlinksldjump"/>
          </p:cNvPr>
          <p:cNvSpPr/>
          <p:nvPr/>
        </p:nvSpPr>
        <p:spPr>
          <a:xfrm>
            <a:off x="689450" y="426152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中央集权制度的形成和发展</a:t>
            </a:r>
          </a:p>
        </p:txBody>
      </p:sp>
      <p:sp>
        <p:nvSpPr>
          <p:cNvPr id="4" name="矩形 3">
            <a:hlinkClick r:id="rId2" action="ppaction://hlinksldjump"/>
          </p:cNvPr>
          <p:cNvSpPr/>
          <p:nvPr/>
        </p:nvSpPr>
        <p:spPr>
          <a:xfrm>
            <a:off x="689450" y="492954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中国古代的选官与监察制度</a:t>
            </a:r>
          </a:p>
        </p:txBody>
      </p:sp>
      <p:sp>
        <p:nvSpPr>
          <p:cNvPr id="5" name="文本框 4"/>
          <p:cNvSpPr txBox="1"/>
          <p:nvPr/>
        </p:nvSpPr>
        <p:spPr>
          <a:xfrm>
            <a:off x="3668395" y="207835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605" y="1012825"/>
            <a:ext cx="11402060" cy="332295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4.儒士受到重用:汉初,重视黄老之学,但是并不排挤儒学。汉武帝“罢黜</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百家,独尊儒术”后,儒士受到重用,几乎垄断了汉代官僚体系。</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5.地方势力强大:汉初,王国是中央集权的主要威胁。王国问题解决后,豪强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地主逐渐成为威胁中央集权的主要力量,并最终导致了东汉的灭亡和三国</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两晋南北朝的分裂局面。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463655" cy="4615815"/>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                              门阀政治</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门阀士族是以宗族为纽带形成的封建贵族特权集团,形成于魏晋之际,</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鼎盛于东晋,从东晋末年至南朝逐渐衰落。士族享有特权,把持朝政,世代为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官,等级严格,标榜门第,构成了强大的社会政治势力。门阀政治成为魏晋南</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北朝时期的重要特征。门阀之外的地主阶层通称庶族,他们政治社会地位</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低下,只能任低级小官,被排挤在士族上层社会之外。东晋末年至南朝,门阀</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士族衰落,庶族兴起,逐步执掌军政大权。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235" y="151765"/>
            <a:ext cx="11917680" cy="5908040"/>
          </a:xfrm>
          <a:prstGeom prst="rect">
            <a:avLst/>
          </a:prstGeom>
          <a:noFill/>
        </p:spPr>
        <p:txBody>
          <a:bodyPr wrap="none" rtlCol="0">
            <a:spAutoFit/>
          </a:bodyPr>
          <a:lstStyle/>
          <a:p>
            <a:pPr algn="l">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                    </a:t>
            </a:r>
          </a:p>
          <a:p>
            <a:pPr algn="ctr">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中国古代政治文明发展的四大定律</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中国古代政治文明的发展以血缘亲情为纽带,走的是家国同构之路,体现</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出血缘关系定律、专制主义定律、中央集权定律和道德政治定律四大定律。</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1.血缘关系定律。国家或社会通过政治、经济、法律、思想等措施,以加强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血缘关系的方式维护统治,突出表现为“家天下”制度、血缘宗族制度。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2.专制主义定律。自秦以来政治文明的发展基本上围绕专制主义展开,形成</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了以皇帝为中心的、具有高度向心力和凝聚力的政府组织。</a:t>
            </a:r>
          </a:p>
          <a:p>
            <a:pPr algn="l">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16335" cy="332295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3.中央集权定律。中央集权作为政权组织方式,使政令从上到下统一有效,</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促进了经济的发展和社会的进步。</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4.道德政治定律。政治制度与伦理道德相结合,“以礼入法”,以一整套道</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德制度来约束人们的行为以达到社会治理的目的。</a:t>
            </a:r>
          </a:p>
          <a:p>
            <a:pPr algn="l">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5447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明清君主专制制度的加强</a:t>
            </a:r>
          </a:p>
        </p:txBody>
      </p:sp>
      <p:sp>
        <p:nvSpPr>
          <p:cNvPr id="100" name="文本框 99"/>
          <p:cNvSpPr txBox="1"/>
          <p:nvPr/>
        </p:nvSpPr>
        <p:spPr>
          <a:xfrm>
            <a:off x="438150" y="1005840"/>
            <a:ext cx="1136586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一、明代君主专制的空前强化</a:t>
            </a:r>
            <a:r>
              <a:rPr lang="en-US" sz="2400" b="0">
                <a:solidFill>
                  <a:srgbClr val="FF0000"/>
                </a:solidFill>
                <a:latin typeface="微软雅黑" panose="020B0503020204020204" charset="-122"/>
                <a:ea typeface="微软雅黑" panose="020B0503020204020204" charset="-122"/>
                <a:cs typeface="微软雅黑" panose="020B0503020204020204" charset="-122"/>
              </a:rPr>
              <a:t>[高频点]</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1.废除宰相制度</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明太祖时,废宰相,权分六部,六部长官直接对皇帝负责。</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2.设立内阁</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[2020全国卷Ⅲ第27题]</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(1)明成祖时,选拔文官到文渊阁值班,充当秘书,内阁形成(其官员称为某殿或某阁大学士)。大学士具有票拟权,即浏览百官奏章,草拟处理意见,之后皇帝在票拟的基础上“批红”。</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77930" cy="461581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(2)明朝中后期,有的大学士深得皇帝信任,权力很大,被喻为宰相。但内阁</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始终不是法定的中央一级的行政机构或决策机构,只是为皇帝提供顾问的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内侍机构,不能对皇权起制约作用。</a:t>
            </a:r>
          </a:p>
          <a:p>
            <a:pPr algn="l">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3.宦官专权</a:t>
            </a:r>
            <a:r>
              <a:rPr lang="en-US" sz="2400" b="0">
                <a:solidFill>
                  <a:srgbClr val="FF0000"/>
                </a:solidFill>
                <a:latin typeface="微软雅黑" panose="020B0503020204020204" charset="-122"/>
                <a:ea typeface="微软雅黑" panose="020B0503020204020204" charset="-122"/>
                <a:cs typeface="微软雅黑" panose="020B0503020204020204" charset="-122"/>
              </a:rPr>
              <a:t>[2017全国卷Ⅱ第27题]</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宦官比内阁更多地得到皇帝信任,内廷宦官机构司礼监获得了协助甚</a:t>
            </a:r>
          </a:p>
          <a:p>
            <a:pPr algn="l">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至代理皇帝批红的权力,以致出现宦官专权的局面。这是皇帝授权的结果,</a:t>
            </a:r>
          </a:p>
          <a:p>
            <a:pPr algn="l">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也是利用宦官牵制内阁的产物。</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259820" cy="203009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4.设立特务机构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明朝设立厂卫机构(东厂、西厂、内行厂、锦衣卫),监察官民言行,其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凌驾于司法部门之上,受皇帝直接领导。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735" y="151765"/>
            <a:ext cx="11377930" cy="6554470"/>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1.宰相制度下,宰相是百官之首;内阁制下,阁臣只是皇帝的侍从顾问,本身</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并无决策权。尽管有的阁臣一度大权在握,但其权力实际上来自皇权,而非</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制度设置的授权。</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2.内阁虽不是法定的中央一级的行政机构或决策机构,但内阁并非无任何</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权力,在明朝很多时候,内阁都在履行宰相的职权。</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3.张居正以后,阁臣乏人,内阁权力逐渐落入宦官之手。宦官乱政是皇权专</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制的延伸。</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4.宰相的权力是法定的,宰相权力越大越表明皇权遭到削弱;内阁的权力不</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是法定的,是皇帝私人授予的,内阁权力越大越表明皇权得到加强。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22580" y="254000"/>
            <a:ext cx="7776845" cy="660400"/>
          </a:xfrm>
          <a:prstGeom prst="rect">
            <a:avLst/>
          </a:prstGeom>
          <a:noFill/>
          <a:ln w="9525">
            <a:noFill/>
          </a:ln>
        </p:spPr>
        <p:txBody>
          <a:bodyPr wrap="square">
            <a:spAutoFit/>
          </a:bodyPr>
          <a:lstStyle/>
          <a:p>
            <a:pPr indent="0"/>
            <a:r>
              <a:rPr lang="zh-CN" sz="2800" b="1">
                <a:solidFill>
                  <a:srgbClr val="FF0000"/>
                </a:solidFill>
                <a:latin typeface="微软雅黑" panose="020B0503020204020204" charset="-122"/>
                <a:ea typeface="微软雅黑" panose="020B0503020204020204" charset="-122"/>
              </a:rPr>
              <a:t>辨析比较　</a:t>
            </a:r>
            <a:r>
              <a:rPr lang="zh-CN" sz="2800" b="1">
                <a:solidFill>
                  <a:srgbClr val="000000"/>
                </a:solidFill>
                <a:latin typeface="微软雅黑" panose="020B0503020204020204" charset="-122"/>
                <a:ea typeface="微软雅黑" panose="020B0503020204020204" charset="-122"/>
              </a:rPr>
              <a:t>　明朝内阁制与英国内阁制的比较</a:t>
            </a:r>
            <a:endParaRPr lang="en-US" sz="900" b="0">
              <a:solidFill>
                <a:srgbClr val="000000"/>
              </a:solidFill>
              <a:latin typeface="NEU-BZ-S92" charset="0"/>
              <a:ea typeface="方正书宋_GBK" panose="03000509000000000000" charset="-122"/>
              <a:cs typeface="Times New Roman" panose="02020603050405020304" charset="0"/>
            </a:endParaRPr>
          </a:p>
          <a:p>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graphicFrame>
        <p:nvGraphicFramePr>
          <p:cNvPr id="3" name="表格 2"/>
          <p:cNvGraphicFramePr/>
          <p:nvPr>
            <p:custDataLst>
              <p:tags r:id="rId1"/>
            </p:custDataLst>
          </p:nvPr>
        </p:nvGraphicFramePr>
        <p:xfrm>
          <a:off x="604520" y="1043940"/>
          <a:ext cx="10788015" cy="5574665"/>
        </p:xfrm>
        <a:graphic>
          <a:graphicData uri="http://schemas.openxmlformats.org/drawingml/2006/table">
            <a:tbl>
              <a:tblPr firstRow="1" bandRow="1">
                <a:tableStyleId>{5940675A-B579-460E-94D1-54222C63F5DA}</a:tableStyleId>
              </a:tblPr>
              <a:tblGrid>
                <a:gridCol w="434340"/>
                <a:gridCol w="959485"/>
                <a:gridCol w="4432935"/>
                <a:gridCol w="4961255"/>
              </a:tblGrid>
              <a:tr h="43053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明朝内阁制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英国内阁制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053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相同</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内阁都是处理全国政务的机构。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731520">
                <a:tc rowSpan="5">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不同</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产生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君主专制强化的产物。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资产阶级革命和改革的产物。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341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性质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内阁既是皇帝的侍从咨询机构,也是处理国政的助理机构。</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国家行政机关。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42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官员任免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由皇帝意愿决定。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首相任命,经议会同意。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权力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无决策权。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总揽国家的行政权力。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22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加强了君主专制,不可能对皇权起制约作用。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代表国家元首对议会负责,有助于防止专制独裁。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2570" y="151765"/>
            <a:ext cx="11553825" cy="6554470"/>
          </a:xfrm>
          <a:prstGeom prst="rect">
            <a:avLst/>
          </a:prstGeom>
          <a:noFill/>
        </p:spPr>
        <p:txBody>
          <a:bodyPr wrap="none" rtlCol="0">
            <a:spAutoFit/>
          </a:bodyPr>
          <a:lstStyle/>
          <a:p>
            <a:pPr algn="l">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二、清代君主专制达到顶峰</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1.清初,仿明制,设内阁,奏章票拟由内阁负责。军国机要由议政王大臣会议</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定夺,皇权受到很大限制。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2.康熙亲政后,设南书房,当值的翰林院学士参与机要事务。中枢机构由内</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阁、议政王大臣会议、南书房组成,三者互相制约,最终集权于皇帝。</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3.康熙晚年,密折制度推行。</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(1)含义:部分官员向皇帝单独呈送密封报告,皇帝亲手批阅后返回,不经过其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他中转、收发环节。</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(2)作用:这种迅速、机密的联系方式,使皇帝能够更直接、广泛地获取信息,</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提高了决策效率,强化了对官僚机构的控制。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解题能力提升</a:t>
            </a:r>
          </a:p>
        </p:txBody>
      </p:sp>
      <p:sp>
        <p:nvSpPr>
          <p:cNvPr id="16" name="矩形 15">
            <a:hlinkClick r:id="rId2" action="ppaction://hlinksldjump"/>
          </p:cNvPr>
          <p:cNvSpPr/>
          <p:nvPr/>
        </p:nvSpPr>
        <p:spPr>
          <a:xfrm>
            <a:off x="689450" y="29021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古代中国的政治制度设计</a:t>
            </a:r>
          </a:p>
        </p:txBody>
      </p:sp>
      <p:sp>
        <p:nvSpPr>
          <p:cNvPr id="5" name="文本框 4"/>
          <p:cNvSpPr txBox="1"/>
          <p:nvPr/>
        </p:nvSpPr>
        <p:spPr>
          <a:xfrm>
            <a:off x="3668395" y="207835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8605" y="303530"/>
            <a:ext cx="11545570" cy="5908040"/>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4.雍正时,设立军机处——专制主义走向顶峰的标志。</a:t>
            </a:r>
            <a:r>
              <a:rPr lang="en-US" sz="2400">
                <a:solidFill>
                  <a:srgbClr val="FF0000"/>
                </a:solidFill>
                <a:latin typeface="微软雅黑" panose="020B0503020204020204" charset="-122"/>
                <a:ea typeface="微软雅黑" panose="020B0503020204020204" charset="-122"/>
                <a:cs typeface="微软雅黑" panose="020B0503020204020204" charset="-122"/>
                <a:sym typeface="+mn-ea"/>
              </a:rPr>
              <a:t>[2018北京高考第14题]</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(1)目的:处理西北军务。</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(2)职责:在皇帝直接监督下,军机处官员日夜轮流值班,商议军情,起草或处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理机要文书。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(3)特点:简(有官无吏,机构简单,人员精干);速(办事效率高);密(地处深宫,决</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策过程机密)。</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(4)作用:简化了处理政务的流程,提高了行政效率,军国大事皆由皇帝一人</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裁决,君主专制发展到顶峰。</a:t>
            </a:r>
          </a:p>
          <a:p>
            <a:pPr>
              <a:lnSpc>
                <a:spcPct val="150000"/>
              </a:lnSpc>
            </a:pP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490" y="1064260"/>
            <a:ext cx="11463655" cy="267652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5.雍正时,设立秘密立储制度。即皇帝亲书立储谕旨一式两份,一份密封藏</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于匣内,放置在乾清宫“正大光明”匾额之后;另一份皇帝自己保存,以备不</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虞。它的特点在于皇帝全权决定储君人选,打破嫡长子继承观念的约束,并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彻底排除了外部干扰。该制度的推行是皇权强化的重要表现。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3380" y="209550"/>
            <a:ext cx="10803890" cy="138366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思维拓展</a:t>
            </a:r>
            <a:endParaRPr lang="zh-CN" sz="2800"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                    监督皇帝的言行和决策</a:t>
            </a:r>
            <a:r>
              <a:rPr lang="en-US" sz="2800" b="1">
                <a:solidFill>
                  <a:srgbClr val="000000"/>
                </a:solidFill>
                <a:latin typeface="微软雅黑" panose="020B0503020204020204" charset="-122"/>
                <a:ea typeface="微软雅黑" panose="020B0503020204020204" charset="-122"/>
                <a:cs typeface="微软雅黑" panose="020B0503020204020204" charset="-122"/>
              </a:rPr>
              <a:t>——</a:t>
            </a:r>
            <a:r>
              <a:rPr lang="zh-CN" sz="2800" b="1">
                <a:solidFill>
                  <a:srgbClr val="000000"/>
                </a:solidFill>
                <a:latin typeface="微软雅黑" panose="020B0503020204020204" charset="-122"/>
                <a:ea typeface="微软雅黑" panose="020B0503020204020204" charset="-122"/>
                <a:cs typeface="微软雅黑" panose="020B0503020204020204" charset="-122"/>
              </a:rPr>
              <a:t>古代谏议制度的演变</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680085" y="1677670"/>
          <a:ext cx="10190480" cy="3360420"/>
        </p:xfrm>
        <a:graphic>
          <a:graphicData uri="http://schemas.openxmlformats.org/drawingml/2006/table">
            <a:tbl>
              <a:tblPr firstRow="1" bandRow="1">
                <a:tableStyleId>{5940675A-B579-460E-94D1-54222C63F5DA}</a:tableStyleId>
              </a:tblPr>
              <a:tblGrid>
                <a:gridCol w="830580"/>
                <a:gridCol w="9359900"/>
              </a:tblGrid>
              <a:tr h="840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秦汉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秦设谏议大夫,是郎中令的属官,无专门衙署;汉承秦制,改郎中令为光禄勋,谏议大夫为其下属。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0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魏晋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门下省专掌章奏谏议诸事,驳正违失。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0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隋唐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谏议使命由中书省和门下省共同承担,以保证决策尽可能听取多方面的意见。这一时期谏官职权有所扩大。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0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宋代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专设谏院,为独立的谏议机构,既可以向君主进谏以匡正时弊,还可以弹劾百官。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nvGraphicFramePr>
        <p:xfrm>
          <a:off x="680085" y="5038090"/>
          <a:ext cx="10190480" cy="378460"/>
        </p:xfrm>
        <a:graphic>
          <a:graphicData uri="http://schemas.openxmlformats.org/drawingml/2006/table">
            <a:tbl>
              <a:tblPr firstRow="1" bandRow="1">
                <a:tableStyleId>{5940675A-B579-460E-94D1-54222C63F5DA}</a:tableStyleId>
              </a:tblPr>
              <a:tblGrid>
                <a:gridCol w="833120"/>
                <a:gridCol w="9357360"/>
              </a:tblGrid>
              <a:tr h="3784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元明清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台谏渐趋合一,反映了中国封建社会后期君主专制的强化。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0671175" cy="3322955"/>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　　　　　　中国古代加强君主专制的主要方式</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1.削弱相权直至废除宰相制度。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(1)变革中枢机构,分割相权。如唐代三省六部制、宋代二府三司制。</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(2)转移相权。如汉代的内外朝制度。</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(3)明太祖时废除宰相制度。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16335" cy="3969385"/>
          </a:xfrm>
          <a:prstGeom prst="rect">
            <a:avLst/>
          </a:prstGeom>
          <a:noFill/>
        </p:spPr>
        <p:txBody>
          <a:bodyPr wrap="none" rtlCol="0">
            <a:spAutoFit/>
          </a:bodyPr>
          <a:lstStyle/>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2.加强思想控制。如秦始皇焚书坑儒,汉武帝独尊儒术,明清八股取士、</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清大兴文字狱等。</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3.以卑制尊。如明代选用宦官参政。</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4.注重官吏的选拔和任免。自秦废分封制后,官吏任免由皇帝一人决定。</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隋唐之后的科举考试是选拔忠君之臣的重要途径。</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5.加强监察机制。如秦代设御史大夫,汉代设刺史,明代设东厂、西厂等。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6" name="矩形 15">
            <a:hlinkClick r:id="rId2" action="ppaction://hlinksldjump"/>
          </p:cNvPr>
          <p:cNvSpPr/>
          <p:nvPr/>
        </p:nvSpPr>
        <p:spPr>
          <a:xfrm>
            <a:off x="5439250" y="16067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早期政治制度的内容、特点及影响</a:t>
            </a:r>
          </a:p>
        </p:txBody>
      </p:sp>
      <p:sp>
        <p:nvSpPr>
          <p:cNvPr id="17" name="矩形 16">
            <a:hlinkClick r:id="rId2" action="ppaction://hlinksldjump"/>
          </p:cNvPr>
          <p:cNvSpPr/>
          <p:nvPr/>
        </p:nvSpPr>
        <p:spPr>
          <a:xfrm>
            <a:off x="5439250" y="22904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专制主义的形成和发展</a:t>
            </a:r>
          </a:p>
        </p:txBody>
      </p:sp>
      <p:sp>
        <p:nvSpPr>
          <p:cNvPr id="2" name="矩形 1">
            <a:hlinkClick r:id="rId2" action="ppaction://hlinksldjump"/>
          </p:cNvPr>
          <p:cNvSpPr/>
          <p:nvPr/>
        </p:nvSpPr>
        <p:spPr>
          <a:xfrm>
            <a:off x="5439250" y="296612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中央集权制度的形成和发展</a:t>
            </a:r>
          </a:p>
        </p:txBody>
      </p:sp>
      <p:sp>
        <p:nvSpPr>
          <p:cNvPr id="3" name="矩形 2">
            <a:hlinkClick r:id="rId2" action="ppaction://hlinksldjump"/>
          </p:cNvPr>
          <p:cNvSpPr/>
          <p:nvPr/>
        </p:nvSpPr>
        <p:spPr>
          <a:xfrm>
            <a:off x="5439250" y="361255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中国古代的选官与监察制度</a:t>
            </a:r>
          </a:p>
        </p:txBody>
      </p:sp>
      <p:sp>
        <p:nvSpPr>
          <p:cNvPr id="5" name="文本框 4"/>
          <p:cNvSpPr txBox="1"/>
          <p:nvPr/>
        </p:nvSpPr>
        <p:spPr>
          <a:xfrm>
            <a:off x="6734175" y="8648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526245" y="50675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古代中国的政治制度设计</a:t>
            </a:r>
          </a:p>
        </p:txBody>
      </p:sp>
      <p:sp>
        <p:nvSpPr>
          <p:cNvPr id="8" name="文本框 7"/>
          <p:cNvSpPr txBox="1"/>
          <p:nvPr/>
        </p:nvSpPr>
        <p:spPr>
          <a:xfrm>
            <a:off x="6870065" y="433451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12300" cy="68039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早期政治制度的内容、特点及影响</a:t>
            </a:r>
            <a:endParaRPr lang="en-US" altLang="zh-CN" sz="3200" dirty="0">
              <a:solidFill>
                <a:schemeClr val="bg1"/>
              </a:solidFill>
              <a:latin typeface="微软雅黑" panose="020B0503020204020204" charset="-122"/>
              <a:ea typeface="微软雅黑" panose="020B0503020204020204" charset="-122"/>
              <a:sym typeface="+mn-ea"/>
            </a:endParaRPr>
          </a:p>
        </p:txBody>
      </p:sp>
      <p:sp>
        <p:nvSpPr>
          <p:cNvPr id="100" name="文本框 99"/>
          <p:cNvSpPr txBox="1"/>
          <p:nvPr/>
        </p:nvSpPr>
        <p:spPr>
          <a:xfrm>
            <a:off x="553085" y="1093470"/>
            <a:ext cx="1044638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夏商神权政治对中国统治思想的影响、宗法制和分封制对中华文明的奠基、礼乐制的内容及对稳定社会统治秩序的重要性等需要考生重点关注。在考查分封制、宗法制对中华文明的影响时,常突出“家国一体”和“家国情怀”。题型以选择题为主,难度适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148080" y="980440"/>
          <a:ext cx="9895840" cy="3455670"/>
        </p:xfrm>
        <a:graphic>
          <a:graphicData uri="http://schemas.openxmlformats.org/drawingml/2006/table">
            <a:tbl>
              <a:tblPr firstRow="1" bandRow="1">
                <a:tableStyleId>{5940675A-B579-460E-94D1-54222C63F5DA}</a:tableStyleId>
              </a:tblPr>
              <a:tblGrid>
                <a:gridCol w="5567045"/>
                <a:gridCol w="4328795"/>
              </a:tblGrid>
              <a:tr h="4933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2275">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1.宗法制的表现与影响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2.分封制的表现、作用及崩溃</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3.礼制的影响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4.“家国同构”观念的影响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5.早期政治制度的特点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1.早期政治制度的特点</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2.宗法制、分封制、礼乐制的影响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542395" cy="396938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示例1  </a:t>
            </a:r>
            <a:r>
              <a:rPr lang="zh-CN" altLang="en-US" sz="2800">
                <a:latin typeface="微软雅黑" panose="020B0503020204020204" charset="-122"/>
                <a:ea typeface="微软雅黑" panose="020B0503020204020204" charset="-122"/>
                <a:cs typeface="微软雅黑" panose="020B0503020204020204" charset="-122"/>
              </a:rPr>
              <a:t>[2020全国卷Ⅰ,24,4分]据《史记》记载,春秋时期,楚国国君熊通要</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求提升爵位等级,遭到周桓王拒绝。熊通怒称现在周边地区都归附了楚国,</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“而王不加位,我自尊耳”“乃自立,为(楚)武王”。这表明当时周朝</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A.礼乐制度不复存在　　　　　B.王位世袭制度消亡</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C.宗法制度开始解体	                D.分封制度受到挑战</a:t>
            </a:r>
          </a:p>
          <a:p>
            <a:pPr algn="l">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417300" cy="332295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本题通过楚国国君要求周王提升爵位等级考查分封制度走向瓦解。</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根据材料可知,楚国周边地区归附楚国后,楚国国君要求周王提升爵位等</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级被拒,随后自封为武王,这说明分封制度受到挑战,故D项正确。春秋时期</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礼乐制度走向瓦解,但当时这一制度仍然存在,故A项错误。材料没有涉及</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王位世袭制度,故B项错误。C项中“开始解体”由材料得不出来,排除。</a:t>
            </a:r>
            <a:endParaRPr lang="zh-CN" altLang="en-US" sz="2800"/>
          </a:p>
        </p:txBody>
      </p:sp>
      <p:sp>
        <p:nvSpPr>
          <p:cNvPr id="3" name="文本框 2"/>
          <p:cNvSpPr txBox="1"/>
          <p:nvPr/>
        </p:nvSpPr>
        <p:spPr>
          <a:xfrm>
            <a:off x="584200" y="436435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920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运用唯物史观解读中国古代的政治制度</a:t>
            </a:r>
          </a:p>
        </p:txBody>
      </p:sp>
      <p:sp>
        <p:nvSpPr>
          <p:cNvPr id="17" name="矩形 16">
            <a:hlinkClick r:id="rId2" action="ppaction://hlinksldjump"/>
          </p:cNvPr>
          <p:cNvSpPr/>
          <p:nvPr/>
        </p:nvSpPr>
        <p:spPr>
          <a:xfrm>
            <a:off x="689450" y="359985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运用唯物史观全面认识专制主义中央集权制度</a:t>
            </a:r>
          </a:p>
        </p:txBody>
      </p:sp>
      <p:sp>
        <p:nvSpPr>
          <p:cNvPr id="2" name="矩形 1">
            <a:hlinkClick r:id="rId2" action="ppaction://hlinksldjump"/>
          </p:cNvPr>
          <p:cNvSpPr/>
          <p:nvPr/>
        </p:nvSpPr>
        <p:spPr>
          <a:xfrm>
            <a:off x="689450" y="427993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运用历史解释认识科举制对中国社会发展的影响</a:t>
            </a:r>
          </a:p>
        </p:txBody>
      </p:sp>
      <p:sp>
        <p:nvSpPr>
          <p:cNvPr id="5" name="文本框 4"/>
          <p:cNvSpPr txBox="1"/>
          <p:nvPr/>
        </p:nvSpPr>
        <p:spPr>
          <a:xfrm>
            <a:off x="4011930" y="209042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975" y="1012825"/>
            <a:ext cx="11377930" cy="3969385"/>
          </a:xfrm>
          <a:prstGeom prst="rect">
            <a:avLst/>
          </a:prstGeom>
          <a:noFill/>
        </p:spPr>
        <p:txBody>
          <a:bodyPr wrap="none" rtlCol="0">
            <a:spAutoFit/>
          </a:bodyPr>
          <a:lstStyle/>
          <a:p>
            <a:pPr algn="l">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以点带面</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春秋时期楚国国君自立为王虽然是个例现象,但反映出当时分</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封制度受到了极大的挑战。这与分封制的弊端有密切的关系。分封制下,</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受封的诸侯在自己的领地内享有相当大的独立性。随着王权的衰微、诸</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侯国势力的日益壮大,分封制逐渐遭到破坏。春秋战国时期,一些大的诸</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侯国为争夺土地、人口及对其他诸侯国的支配权,不断进行争霸兼并战争,</a:t>
            </a:r>
          </a:p>
          <a:p>
            <a:pPr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从而导致分封制的瓦解。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664315" cy="267652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示例2  </a:t>
            </a:r>
            <a:r>
              <a:rPr lang="zh-CN" altLang="en-US" sz="2800">
                <a:latin typeface="微软雅黑" panose="020B0503020204020204" charset="-122"/>
                <a:ea typeface="微软雅黑" panose="020B0503020204020204" charset="-122"/>
                <a:cs typeface="微软雅黑" panose="020B0503020204020204" charset="-122"/>
              </a:rPr>
              <a:t>[2019全国卷Ⅰ,24,4分]据学者考订,商朝产生了17代30位王,多为兄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终弟及;而西周产生了11代12位王。这反映出</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A.禅让制度的长期影响　　　B.王位继承方式的变化</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C.君主寿命的时代差异	         D.血缘纽带关系的弱化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151765"/>
            <a:ext cx="11503025" cy="5908040"/>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本题从商周王位继承情况切入,考查西周宗法制的影响。世袭与禅让</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有着本质的不同,禅让是“传贤”,世袭是“传子”,故A项错误。商周时期</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处于中国国家形成的早期,生产力发展水平差异不大,人均寿命没有本质的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差别,故C项错误。从商至周,社会的血缘纽带关系日益增强,故D项错误。</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商朝延续了夏的世袭制,继承方式以兄终弟及为主,西周严格了宗法制,继承</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方式以父死子继为主。兄终弟及从继承上讲为一代,而父死子继从继承上</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讲则为两代,故商周两个王朝继承王位的王的世代和数量差别较大。此外,</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在西周实行宗法制之后,嫡长子继承的原则得以确立,减少了王位传承上的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纷争,也使西周的王从世代和数量上都较商朝少。故B项正确。</a:t>
            </a:r>
          </a:p>
        </p:txBody>
      </p:sp>
      <p:sp>
        <p:nvSpPr>
          <p:cNvPr id="3" name="文本框 2"/>
          <p:cNvSpPr txBox="1"/>
          <p:nvPr/>
        </p:nvSpPr>
        <p:spPr>
          <a:xfrm>
            <a:off x="344805" y="594868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035" y="1018540"/>
            <a:ext cx="11377930" cy="3969385"/>
          </a:xfrm>
          <a:prstGeom prst="rect">
            <a:avLst/>
          </a:prstGeom>
          <a:noFill/>
        </p:spPr>
        <p:txBody>
          <a:bodyPr wrap="none" rtlCol="0">
            <a:spAutoFit/>
          </a:bodyPr>
          <a:lstStyle/>
          <a:p>
            <a:pPr algn="l">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zh-CN" altLang="en-US" sz="2800">
                <a:latin typeface="微软雅黑" panose="020B0503020204020204" charset="-122"/>
                <a:ea typeface="微软雅黑" panose="020B0503020204020204" charset="-122"/>
                <a:cs typeface="微软雅黑" panose="020B0503020204020204" charset="-122"/>
              </a:rPr>
              <a:t>　王国维认为,商朝的王位继承以兄终弟及为主,父死子继为辅。</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而周朝实行嫡长子继承制的原因之一为“息争”。“德行”“才华”</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“功过”这些主观判断言人人殊,而“嫡庶”“长幼”则是客观存在、</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毫无争议的,又完全具有可操作性,既可以避免不必要的权力争端,又可以</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稳定对地方的统治。所以周朝推行“长嫡承统”,上到君王诸侯,下到世人</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平民,权益继承有法可依,有利于整个社会的稳定。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0220" y="412115"/>
            <a:ext cx="11433175" cy="138366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3  </a:t>
            </a:r>
            <a:r>
              <a:rPr lang="en-US" altLang="zh-CN" sz="2800">
                <a:latin typeface="微软雅黑" panose="020B0503020204020204" charset="-122"/>
                <a:ea typeface="微软雅黑" panose="020B0503020204020204" charset="-122"/>
                <a:cs typeface="微软雅黑" panose="020B0503020204020204" charset="-122"/>
              </a:rPr>
              <a:t>[2020海南高考,2,2分]下图是从汉至明的服饰示意图,所体现的阶层特征表明了</a:t>
            </a:r>
          </a:p>
        </p:txBody>
      </p:sp>
      <p:pic>
        <p:nvPicPr>
          <p:cNvPr id="204" name="海南卷1.jpg" descr="id:2147507773;FounderCES"/>
          <p:cNvPicPr>
            <a:picLocks noChangeAspect="1"/>
          </p:cNvPicPr>
          <p:nvPr/>
        </p:nvPicPr>
        <p:blipFill>
          <a:blip r:embed="rId2"/>
          <a:stretch>
            <a:fillRect/>
          </a:stretch>
        </p:blipFill>
        <p:spPr>
          <a:xfrm>
            <a:off x="8482965" y="1795780"/>
            <a:ext cx="2550160" cy="2812415"/>
          </a:xfrm>
          <a:prstGeom prst="rect">
            <a:avLst/>
          </a:prstGeom>
        </p:spPr>
      </p:pic>
      <p:sp>
        <p:nvSpPr>
          <p:cNvPr id="2" name="文本框 1"/>
          <p:cNvSpPr txBox="1"/>
          <p:nvPr/>
        </p:nvSpPr>
        <p:spPr>
          <a:xfrm>
            <a:off x="845820" y="2091055"/>
            <a:ext cx="6029960" cy="2676525"/>
          </a:xfrm>
          <a:prstGeom prst="rect">
            <a:avLst/>
          </a:prstGeom>
          <a:noFill/>
        </p:spPr>
        <p:txBody>
          <a:bodyPr wrap="square" rtlCol="0">
            <a:spAutoFit/>
          </a:bodyPr>
          <a:lstStyle/>
          <a:p>
            <a:pPr algn="l">
              <a:lnSpc>
                <a:spcPct val="150000"/>
              </a:lnSpc>
            </a:pPr>
            <a:r>
              <a:rPr sz="2800">
                <a:latin typeface="微软雅黑" panose="020B0503020204020204" charset="-122"/>
                <a:ea typeface="微软雅黑" panose="020B0503020204020204" charset="-122"/>
                <a:cs typeface="微软雅黑" panose="020B0503020204020204" charset="-122"/>
              </a:rPr>
              <a:t>A.统一多民族国家的发展历程 </a:t>
            </a:r>
          </a:p>
          <a:p>
            <a:pPr algn="l">
              <a:lnSpc>
                <a:spcPct val="150000"/>
              </a:lnSpc>
            </a:pPr>
            <a:r>
              <a:rPr sz="2800">
                <a:latin typeface="微软雅黑" panose="020B0503020204020204" charset="-122"/>
                <a:ea typeface="微软雅黑" panose="020B0503020204020204" charset="-122"/>
                <a:cs typeface="微软雅黑" panose="020B0503020204020204" charset="-122"/>
              </a:rPr>
              <a:t>B.礼制对中国服饰的深远影响</a:t>
            </a:r>
          </a:p>
          <a:p>
            <a:pPr algn="l">
              <a:lnSpc>
                <a:spcPct val="150000"/>
              </a:lnSpc>
            </a:pPr>
            <a:r>
              <a:rPr sz="2800">
                <a:latin typeface="微软雅黑" panose="020B0503020204020204" charset="-122"/>
                <a:ea typeface="微软雅黑" panose="020B0503020204020204" charset="-122"/>
                <a:cs typeface="微软雅黑" panose="020B0503020204020204" charset="-122"/>
              </a:rPr>
              <a:t>C.男耕女织小农经济的历史变迁</a:t>
            </a:r>
          </a:p>
          <a:p>
            <a:pPr algn="l">
              <a:lnSpc>
                <a:spcPct val="150000"/>
              </a:lnSpc>
            </a:pPr>
            <a:r>
              <a:rPr sz="2800">
                <a:latin typeface="微软雅黑" panose="020B0503020204020204" charset="-122"/>
                <a:ea typeface="微软雅黑" panose="020B0503020204020204" charset="-122"/>
                <a:cs typeface="微软雅黑" panose="020B0503020204020204" charset="-122"/>
              </a:rPr>
              <a:t>D.中国传统文化主流思想的演变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9095" y="190500"/>
            <a:ext cx="11102975" cy="5908040"/>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本题考查古代礼制对中国服饰的影响。由示意图中的“上”“中”</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“下”可知,不同等级的人服饰不同;由示意图中的“劳动者”“官吏”</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贵族妇女”可知,不同身份的人服饰不同。结合所学知识可知,这与传统礼制强调等级秩序、身份差异有关,B项正确。由“从汉至明的服饰示意图”并结合所学知识可知,其不能体现统一多民族国家的发展历程,A项错误。由“从汉至明的服饰示意图”可知,其无法体现从春秋战国时期就开始形成的小农经济的历史变迁;并且由“官吏”“贵族妇女”可知,其也不能体现男耕女织,C项错误。结合所学知识可知,儒家思想是中国传统文化主流思想,其经历了春秋战国时期的创立与发展、西汉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2770" y="745490"/>
            <a:ext cx="11046460" cy="1383665"/>
          </a:xfrm>
          <a:prstGeom prst="rect">
            <a:avLst/>
          </a:prstGeom>
          <a:noFill/>
        </p:spPr>
        <p:txBody>
          <a:bodyPr wrap="square" rtlCol="0">
            <a:spAutoFit/>
          </a:bodyPr>
          <a:lstStyle/>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期的改造与独尊、宋明时期的转型与成熟以及明清之际的批判与继承,但这与材料中示意图反映的主题不符,D项错误。</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73735" y="2276475"/>
            <a:ext cx="11046460"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7938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专制主义的形成和发展</a:t>
            </a:r>
          </a:p>
        </p:txBody>
      </p:sp>
      <p:sp>
        <p:nvSpPr>
          <p:cNvPr id="100" name="文本框 99"/>
          <p:cNvSpPr txBox="1"/>
          <p:nvPr/>
        </p:nvSpPr>
        <p:spPr>
          <a:xfrm>
            <a:off x="553085" y="1171575"/>
            <a:ext cx="1044638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高考注重考查专制主义发展演变的特点,特别是汉代以来皇权专制出现的异变:如外戚干政、宦官专权、内阁首辅权力扩大及军机处设置等。</a:t>
            </a:r>
          </a:p>
        </p:txBody>
      </p:sp>
      <p:graphicFrame>
        <p:nvGraphicFramePr>
          <p:cNvPr id="2" name="表格 1"/>
          <p:cNvGraphicFramePr/>
          <p:nvPr>
            <p:custDataLst>
              <p:tags r:id="rId1"/>
            </p:custDataLst>
          </p:nvPr>
        </p:nvGraphicFramePr>
        <p:xfrm>
          <a:off x="741680" y="3310255"/>
          <a:ext cx="9895840" cy="2559685"/>
        </p:xfrm>
        <a:graphic>
          <a:graphicData uri="http://schemas.openxmlformats.org/drawingml/2006/table">
            <a:tbl>
              <a:tblPr firstRow="1" bandRow="1">
                <a:tableStyleId>{5940675A-B579-460E-94D1-54222C63F5DA}</a:tableStyleId>
              </a:tblPr>
              <a:tblGrid>
                <a:gridCol w="5567045"/>
                <a:gridCol w="432879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汉至清君主专制的发展及异变</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专制皇权的异化与极端发展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186795" cy="332295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4</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[2020全国卷Ⅲ,27,4分]明万历年间,神宗下令工部铸钱供内府用,</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内阁首辅张居正“以利不胜费止之”。神宗向户部索求十万金,张居正</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面谏力争,“得停发太仓银十万两”。这反映出当时</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A.内阁权势强大                	B.皇权受到严重制约</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C.社会经济凋敝</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D.君权相权关系紧张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147425" cy="396938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本题考查对明朝内阁权势演变的理解。根据材料可知,张居正担任</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内阁首辅时,敢于驳正皇帝的不当言行,而明神宗不得不接受内阁首辅的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劝谏,这说明内阁权势强大,A项符合题意。内阁权力是皇帝赋予的,且内</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阁仅是内侍机构,不可能严重制约皇权,故B项错误;材料反映的是明朝的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政治状况,不涉及社会经济情况,故C项错误;明太祖朱元璋时已经废除宰</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相制度,排除D项。</a:t>
            </a:r>
          </a:p>
        </p:txBody>
      </p:sp>
      <p:sp>
        <p:nvSpPr>
          <p:cNvPr id="2" name="文本框 1"/>
          <p:cNvSpPr txBox="1"/>
          <p:nvPr/>
        </p:nvSpPr>
        <p:spPr>
          <a:xfrm>
            <a:off x="606425" y="493649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高分帮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双一流</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名校冲刺</a:t>
            </a:r>
          </a:p>
        </p:txBody>
      </p:sp>
      <p:sp>
        <p:nvSpPr>
          <p:cNvPr id="16" name="矩形 15">
            <a:hlinkClick r:id="rId2" action="ppaction://hlinksldjump"/>
          </p:cNvPr>
          <p:cNvSpPr/>
          <p:nvPr/>
        </p:nvSpPr>
        <p:spPr>
          <a:xfrm>
            <a:off x="689450" y="2920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地方治理的特色:古代中国地方行政制度</a:t>
            </a:r>
          </a:p>
        </p:txBody>
      </p:sp>
      <p:sp>
        <p:nvSpPr>
          <p:cNvPr id="17" name="矩形 16">
            <a:hlinkClick r:id="rId2" action="ppaction://hlinksldjump"/>
          </p:cNvPr>
          <p:cNvSpPr/>
          <p:nvPr/>
        </p:nvSpPr>
        <p:spPr>
          <a:xfrm>
            <a:off x="689450" y="359985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人才的选拔:古代中国的选官制度</a:t>
            </a:r>
          </a:p>
        </p:txBody>
      </p:sp>
      <p:sp>
        <p:nvSpPr>
          <p:cNvPr id="5" name="文本框 4"/>
          <p:cNvSpPr txBox="1"/>
          <p:nvPr/>
        </p:nvSpPr>
        <p:spPr>
          <a:xfrm>
            <a:off x="4011930" y="209042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1000" y="777240"/>
            <a:ext cx="11671935" cy="3969385"/>
          </a:xfrm>
          <a:prstGeom prst="rect">
            <a:avLst/>
          </a:prstGeom>
          <a:noFill/>
        </p:spPr>
        <p:txBody>
          <a:bodyPr wrap="none" rtlCol="0">
            <a:spAutoFit/>
          </a:bodyPr>
          <a:lstStyle/>
          <a:p>
            <a:pPr algn="l">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拓展延伸</a:t>
            </a:r>
            <a:r>
              <a:rPr lang="zh-CN" altLang="en-US" sz="2800">
                <a:latin typeface="微软雅黑" panose="020B0503020204020204" charset="-122"/>
                <a:ea typeface="微软雅黑" panose="020B0503020204020204" charset="-122"/>
                <a:cs typeface="微软雅黑" panose="020B0503020204020204" charset="-122"/>
              </a:rPr>
              <a:t>　               </a:t>
            </a:r>
            <a:r>
              <a:rPr lang="zh-CN" altLang="en-US" sz="2800" b="1">
                <a:latin typeface="微软雅黑" panose="020B0503020204020204" charset="-122"/>
                <a:ea typeface="微软雅黑" panose="020B0503020204020204" charset="-122"/>
                <a:cs typeface="微软雅黑" panose="020B0503020204020204" charset="-122"/>
              </a:rPr>
              <a:t>明朝内阁制度的特点</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1.体系完整,模式固定。内阁大臣一般从六部尚书或吏部侍郎等重要职位</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上选拔。嘉靖年间,阁臣不仅兼任六部尚书,而且兼署都察院,从而直接控制</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了部、院,由此形成完整的内阁中枢体制。</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2.内阁与司礼监微妙制衡。在中枢系统中,内阁有票拟权,司礼监有批红权。</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二者相互制衡,大部分时候维持着微妙的平衡。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1655" y="930910"/>
            <a:ext cx="11292205" cy="3322955"/>
          </a:xfrm>
          <a:prstGeom prst="rect">
            <a:avLst/>
          </a:prstGeom>
          <a:noFill/>
        </p:spPr>
        <p:txBody>
          <a:bodyPr wrap="none" rtlCol="0">
            <a:spAutoFit/>
          </a:bodyPr>
          <a:lstStyle/>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3.内阁斗争激烈。明初,首辅与其他阁臣往往没有明确的权力职责划分。</a:t>
            </a:r>
            <a:endParaRPr lang="zh-CN" altLang="en-US" sz="2800">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明朝中后期,首辅与其他阁臣的权力、地位差距逐渐扩大,以至于各阁臣</a:t>
            </a:r>
            <a:endParaRPr lang="zh-CN" altLang="en-US" sz="2800">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常常为夺取、维持首辅地位而相互倾轧,这在一定程度上造成政局不稳。</a:t>
            </a:r>
            <a:endParaRPr lang="zh-CN" altLang="en-US" sz="2800">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4.内阁的演变完全取决于皇帝的意志。皇帝始终掌握着国家的最高权柄,</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内阁不仅要受到皇帝亲信司礼监太监的牵制,更屈服于皇权的重压之下。</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647805" cy="332295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5</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[2017全国卷Ⅱ,27,4分]明初朱元璋严禁宦官读书识字,但中后期宦</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官读书识字逐渐制度化,士大夫甚至有针对性地编纂适合宦官学习的读本。</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由此可以推知,明代中后期	</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A.中枢决策过程发生异变　　　B.皇帝权力日趋衰落</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C.内阁议政功能已经丧失</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D.宦官掌握决策权力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1655" y="930910"/>
            <a:ext cx="11377930" cy="396938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解析</a:t>
            </a:r>
            <a:r>
              <a:rPr lang="zh-CN" altLang="en-US" sz="2800">
                <a:latin typeface="微软雅黑" panose="020B0503020204020204" charset="-122"/>
                <a:ea typeface="微软雅黑" panose="020B0503020204020204" charset="-122"/>
                <a:cs typeface="微软雅黑" panose="020B0503020204020204" charset="-122"/>
                <a:sym typeface="+mn-ea"/>
              </a:rPr>
              <a:t>   本题从明朝宦官读书识字逐渐制度化切入,考查明朝中枢决策过程</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的异变。由所学知识可知,“宦官读书识字逐渐制度化”是由于皇帝允许</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宦官参政,以牵制内阁。这使得识字成为宦官的必要素质,这是中枢决策过</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程发生异变的结果,A项正确。材料体现的是皇权专制的强化,而不是皇权</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衰落,B项错误;材料不涉及内阁,排除C项;明代决策权力掌握在皇帝手中,</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D项错误。 </a:t>
            </a:r>
          </a:p>
        </p:txBody>
      </p:sp>
      <p:sp>
        <p:nvSpPr>
          <p:cNvPr id="2" name="文本框 1"/>
          <p:cNvSpPr txBox="1"/>
          <p:nvPr/>
        </p:nvSpPr>
        <p:spPr>
          <a:xfrm>
            <a:off x="554990" y="505269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0710" y="902970"/>
            <a:ext cx="10991215" cy="332295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zh-CN" sz="2800" b="0">
                <a:solidFill>
                  <a:srgbClr val="000000"/>
                </a:solidFill>
                <a:latin typeface="微软雅黑" panose="020B0503020204020204" charset="-122"/>
                <a:ea typeface="微软雅黑" panose="020B0503020204020204" charset="-122"/>
                <a:cs typeface="微软雅黑" panose="020B0503020204020204" charset="-122"/>
              </a:rPr>
              <a:t>　古代中国专制主义中央集权制度的核心是皇权至上。但很多时候由于皇帝年幼不理政事等</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会有人代替皇帝处理政事</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因此便出现外戚干政</a:t>
            </a:r>
            <a:r>
              <a:rPr lang="en-US" sz="2800" b="0">
                <a:solidFill>
                  <a:srgbClr val="000000"/>
                </a:solidFill>
                <a:latin typeface="微软雅黑" panose="020B0503020204020204" charset="-122"/>
                <a:ea typeface="微软雅黑" panose="020B0503020204020204" charset="-122"/>
                <a:cs typeface="微软雅黑" panose="020B0503020204020204" charset="-122"/>
              </a:rPr>
              <a:t>(2015</a:t>
            </a:r>
            <a:r>
              <a:rPr lang="zh-CN"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sz="2800" b="0">
                <a:solidFill>
                  <a:srgbClr val="000000"/>
                </a:solidFill>
                <a:latin typeface="微软雅黑" panose="020B0503020204020204" charset="-122"/>
                <a:ea typeface="微软雅黑" panose="020B0503020204020204" charset="-122"/>
                <a:cs typeface="微软雅黑" panose="020B0503020204020204" charset="-122"/>
              </a:rPr>
              <a:t>Ⅰ</a:t>
            </a:r>
            <a:r>
              <a:rPr lang="zh-CN" sz="2800" b="0">
                <a:solidFill>
                  <a:srgbClr val="000000"/>
                </a:solidFill>
                <a:latin typeface="微软雅黑" panose="020B0503020204020204" charset="-122"/>
                <a:ea typeface="微软雅黑" panose="020B0503020204020204" charset="-122"/>
                <a:cs typeface="微软雅黑" panose="020B0503020204020204" charset="-122"/>
              </a:rPr>
              <a:t>第</a:t>
            </a:r>
            <a:r>
              <a:rPr lang="en-US" sz="2800" b="0">
                <a:solidFill>
                  <a:srgbClr val="000000"/>
                </a:solidFill>
                <a:latin typeface="微软雅黑" panose="020B0503020204020204" charset="-122"/>
                <a:ea typeface="微软雅黑" panose="020B0503020204020204" charset="-122"/>
                <a:cs typeface="微软雅黑" panose="020B0503020204020204" charset="-122"/>
              </a:rPr>
              <a:t>25</a:t>
            </a:r>
            <a:r>
              <a:rPr lang="zh-CN" sz="2800" b="0">
                <a:solidFill>
                  <a:srgbClr val="000000"/>
                </a:solidFill>
                <a:latin typeface="微软雅黑" panose="020B0503020204020204" charset="-122"/>
                <a:ea typeface="微软雅黑" panose="020B0503020204020204" charset="-122"/>
                <a:cs typeface="微软雅黑" panose="020B0503020204020204" charset="-122"/>
              </a:rPr>
              <a:t>题</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、宦官专权等现象。这种现象反映的不是皇权的削弱</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而是皇权的加强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因为宦官、外戚的权力皆来自皇帝。同样</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明中后期内阁权力的增大反映的也是皇权的强化。</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1230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中央集权制度的形成和发展</a:t>
            </a:r>
          </a:p>
        </p:txBody>
      </p:sp>
      <p:sp>
        <p:nvSpPr>
          <p:cNvPr id="100" name="文本框 99"/>
          <p:cNvSpPr txBox="1"/>
          <p:nvPr/>
        </p:nvSpPr>
        <p:spPr>
          <a:xfrm>
            <a:off x="541655" y="1171575"/>
            <a:ext cx="1129220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高考注重考查不同时期封建政府加强中央集权的措施和影响等。其中,中央集权制度的优势(社会资源的动员能力)、中央与地方力量的博弈作为历史研究的新成果已经成为高考新的命题趋势。</a:t>
            </a:r>
          </a:p>
        </p:txBody>
      </p:sp>
      <p:graphicFrame>
        <p:nvGraphicFramePr>
          <p:cNvPr id="2" name="表格 1"/>
          <p:cNvGraphicFramePr/>
          <p:nvPr>
            <p:custDataLst>
              <p:tags r:id="rId1"/>
            </p:custDataLst>
          </p:nvPr>
        </p:nvGraphicFramePr>
        <p:xfrm>
          <a:off x="864235" y="3444240"/>
          <a:ext cx="9895840" cy="2559685"/>
        </p:xfrm>
        <a:graphic>
          <a:graphicData uri="http://schemas.openxmlformats.org/drawingml/2006/table">
            <a:tbl>
              <a:tblPr firstRow="1" bandRow="1">
                <a:tableStyleId>{5940675A-B579-460E-94D1-54222C63F5DA}</a:tableStyleId>
              </a:tblPr>
              <a:tblGrid>
                <a:gridCol w="5088255"/>
                <a:gridCol w="480758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1.中央集权制度的优势</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2.汉至清前期加强中央集权的措施及影响</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3.汉朝国家治理对中国历史的意义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1.中央集权制度的特点</a:t>
                      </a:r>
                    </a:p>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2.汉至清前期中央与地方权力的博弈与结果</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542395" cy="332295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6</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[2019全国卷Ⅱ,24,4分]战国后期,秦国建造了一批大型水利工程,如</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郑国渠、都江堰等,一些至今仍在发挥作用。这些工程能够在秦国完成,主</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要是因为</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A.公田制度逐渐完善　　　　B.铁制生产工具普及</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C.交通运输网络通畅</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D.国家组织能力强大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568430" cy="396938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本题从秦国建造的大型水利工程切入,考查中央集权制度的优势。</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秦国自商鞅变法后,国力不断增强,国家组织能力强大,能够集中物力、财</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力和人力办大事,故答案为D项。结合所学知识可知,春秋战国时期井田制</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(公田制)走向瓦解,故A项错误。战国后期铁制生产工具普及,对修建大型</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水利工程起了重要作用,但起决定作用的是人,而不是物(工具),故B项错误。</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当时的交通落后,C项排除。</a:t>
            </a:r>
          </a:p>
        </p:txBody>
      </p:sp>
      <p:sp>
        <p:nvSpPr>
          <p:cNvPr id="2" name="文本框 1"/>
          <p:cNvSpPr txBox="1"/>
          <p:nvPr/>
        </p:nvSpPr>
        <p:spPr>
          <a:xfrm>
            <a:off x="534670" y="505206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5130" y="840740"/>
            <a:ext cx="11069955" cy="396938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zh-CN" sz="2800" b="0">
                <a:solidFill>
                  <a:srgbClr val="000000"/>
                </a:solidFill>
                <a:latin typeface="微软雅黑" panose="020B0503020204020204" charset="-122"/>
                <a:ea typeface="微软雅黑" panose="020B0503020204020204" charset="-122"/>
                <a:cs typeface="微软雅黑" panose="020B0503020204020204" charset="-122"/>
              </a:rPr>
              <a:t>　秦国的制度优势在于社会治理效率。刘瑜曾指出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春秋战国时期的几百年征战给当时的各地君主带去了</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国家建构</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压力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唯有那些能够最大程度地控制和管理生产以及汲取社会资源的政权能够</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适者生存</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。于是</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集权最成功的秦国</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脱颖而出</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并在征服其他国家后将这一</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秦国模式</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推广到整个中国。将史学研究的新成果运用到高考题中已成为命题新趋势</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需要考生重视。</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504930" cy="396938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7</a:t>
            </a:r>
            <a:r>
              <a:rPr lang="zh-CN" altLang="en-US" sz="2800" b="1">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[2019全国卷Ⅰ,25,4分]汉武帝时,朝廷制作出许多一尺见方的白鹿</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皮,称为“皮币”,定价为40万钱一张。诸侯王参加献礼时,必须购皮币用来</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置放礼物,而当时一个“千户侯”一年的租税收入约为20万钱。朝廷这种</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做法</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A.加强了货币管理 　　　　　B.确立了思想上的统一 </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C.削弱了诸侯实力</a:t>
            </a:r>
            <a:r>
              <a:rPr lang="zh-CN" altLang="en-US"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rPr>
              <a:t>D.实现了对地方的控制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92494;FounderCES"/>
          <p:cNvPicPr>
            <a:picLocks noChangeAspect="1"/>
          </p:cNvPicPr>
          <p:nvPr/>
        </p:nvPicPr>
        <p:blipFill>
          <a:blip r:embed="rId3"/>
          <a:stretch>
            <a:fillRect/>
          </a:stretch>
        </p:blipFill>
        <p:spPr>
          <a:xfrm>
            <a:off x="360680" y="828675"/>
            <a:ext cx="11457940" cy="434340"/>
          </a:xfrm>
          <a:prstGeom prst="rect">
            <a:avLst/>
          </a:prstGeom>
        </p:spPr>
      </p:pic>
      <p:graphicFrame>
        <p:nvGraphicFramePr>
          <p:cNvPr id="3" name="表格 2"/>
          <p:cNvGraphicFramePr/>
          <p:nvPr>
            <p:custDataLst>
              <p:tags r:id="rId1"/>
            </p:custDataLst>
          </p:nvPr>
        </p:nvGraphicFramePr>
        <p:xfrm>
          <a:off x="360680" y="1272540"/>
          <a:ext cx="11457305" cy="4352925"/>
        </p:xfrm>
        <a:graphic>
          <a:graphicData uri="http://schemas.openxmlformats.org/drawingml/2006/table">
            <a:tbl>
              <a:tblPr firstRow="1" bandRow="1">
                <a:tableStyleId>{5940675A-B579-460E-94D1-54222C63F5DA}</a:tableStyleId>
              </a:tblPr>
              <a:tblGrid>
                <a:gridCol w="2877820"/>
                <a:gridCol w="2162175"/>
                <a:gridCol w="2453640"/>
                <a:gridCol w="2421255"/>
                <a:gridCol w="1542415"/>
              </a:tblGrid>
              <a:tr h="1035050">
                <a:tc rowSpan="5">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1.了解宗法制和分封制的基本内容,认识中国早期政治制度的特点</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商周时期的政治制度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宗法制的表现与影响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2019全国卷Ⅰ,T24</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2016江苏高考,T1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44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分封制的表现、作用及崩溃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2020海南高考,T1</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2020全国卷Ⅰ,T24</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75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礼制的影响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2020海南高考,T2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44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“家国同构”观念的影响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2016海南高考,T3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家国情怀</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92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早期政治制度的特点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2018年4月浙江选考,T1</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670" y="967105"/>
            <a:ext cx="11438890" cy="4615815"/>
          </a:xfrm>
          <a:prstGeom prst="rect">
            <a:avLst/>
          </a:prstGeom>
          <a:noFill/>
        </p:spPr>
        <p:txBody>
          <a:bodyPr wrap="non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本题从西汉时的“皮币”切入,考查汉武帝对诸侯实力的削弱。由</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材料可知,汉武帝时将“皮币”定价为40万钱一张,而当时一个“千户侯”</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一年的租税收入约为20万钱,诸侯王置办一张“皮币”就得花费较多的收</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入,这从经济上削弱了诸侯的实力,故C项正确。“皮币”不是货币,材料现</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象不是对货币进行管理,故A项错误。“皮币”政策是经济手段,非文化教</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育措施,无法确立思想上的统一,故B项错误。材料现象加强了而非实现了</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rPr>
              <a:t>朝廷对地方的控制,故D项错误。</a:t>
            </a:r>
          </a:p>
        </p:txBody>
      </p:sp>
      <p:sp>
        <p:nvSpPr>
          <p:cNvPr id="2" name="文本框 1"/>
          <p:cNvSpPr txBox="1"/>
          <p:nvPr/>
        </p:nvSpPr>
        <p:spPr>
          <a:xfrm>
            <a:off x="606425" y="549592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7685" y="826770"/>
            <a:ext cx="10913745" cy="461581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zh-CN" sz="2800" b="0">
                <a:solidFill>
                  <a:srgbClr val="000000"/>
                </a:solidFill>
                <a:latin typeface="微软雅黑" panose="020B0503020204020204" charset="-122"/>
                <a:ea typeface="微软雅黑" panose="020B0503020204020204" charset="-122"/>
                <a:cs typeface="微软雅黑" panose="020B0503020204020204" charset="-122"/>
              </a:rPr>
              <a:t>　西汉建立后</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实行郡国并行制</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王国问题出现</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中央集权制度面临严峻挑战。为解决王国问题</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汉景帝在平定</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七国之乱</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后收回了王国的官吏任免权。汉武帝时</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除颁布</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推恩令</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以外</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在经济上采取了盐铁官营、制作</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皮币</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等措施对王国势力进行打击</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这些措施不仅削弱了诸侯国的实力</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也为解决边患问题创造了条件</a:t>
            </a:r>
            <a:r>
              <a:rPr lang="en-US" sz="2800" b="0">
                <a:solidFill>
                  <a:srgbClr val="000000"/>
                </a:solidFill>
                <a:latin typeface="微软雅黑" panose="020B0503020204020204" charset="-122"/>
                <a:ea typeface="微软雅黑" panose="020B0503020204020204" charset="-122"/>
                <a:cs typeface="微软雅黑" panose="020B0503020204020204" charset="-122"/>
              </a:rPr>
              <a:t>(2017</a:t>
            </a:r>
            <a:r>
              <a:rPr lang="zh-CN" sz="2800" b="0">
                <a:solidFill>
                  <a:srgbClr val="000000"/>
                </a:solidFill>
                <a:latin typeface="微软雅黑" panose="020B0503020204020204" charset="-122"/>
                <a:ea typeface="微软雅黑" panose="020B0503020204020204" charset="-122"/>
                <a:cs typeface="微软雅黑" panose="020B0503020204020204" charset="-122"/>
              </a:rPr>
              <a:t>年全国卷</a:t>
            </a:r>
            <a:r>
              <a:rPr lang="en-US" sz="2800" b="0">
                <a:solidFill>
                  <a:srgbClr val="000000"/>
                </a:solidFill>
                <a:latin typeface="微软雅黑" panose="020B0503020204020204" charset="-122"/>
                <a:ea typeface="微软雅黑" panose="020B0503020204020204" charset="-122"/>
                <a:cs typeface="微软雅黑" panose="020B0503020204020204" charset="-122"/>
              </a:rPr>
              <a:t>Ⅰ</a:t>
            </a:r>
            <a:r>
              <a:rPr lang="zh-CN" sz="2800" b="0">
                <a:solidFill>
                  <a:srgbClr val="000000"/>
                </a:solidFill>
                <a:latin typeface="微软雅黑" panose="020B0503020204020204" charset="-122"/>
                <a:ea typeface="微软雅黑" panose="020B0503020204020204" charset="-122"/>
                <a:cs typeface="微软雅黑" panose="020B0503020204020204" charset="-122"/>
              </a:rPr>
              <a:t>第</a:t>
            </a:r>
            <a:r>
              <a:rPr lang="en-US" sz="2800" b="0">
                <a:solidFill>
                  <a:srgbClr val="000000"/>
                </a:solidFill>
                <a:latin typeface="微软雅黑" panose="020B0503020204020204" charset="-122"/>
                <a:ea typeface="微软雅黑" panose="020B0503020204020204" charset="-122"/>
                <a:cs typeface="微软雅黑" panose="020B0503020204020204" charset="-122"/>
              </a:rPr>
              <a:t>25</a:t>
            </a:r>
            <a:r>
              <a:rPr lang="zh-CN" sz="2800" b="0">
                <a:solidFill>
                  <a:srgbClr val="000000"/>
                </a:solidFill>
                <a:latin typeface="微软雅黑" panose="020B0503020204020204" charset="-122"/>
                <a:ea typeface="微软雅黑" panose="020B0503020204020204" charset="-122"/>
                <a:cs typeface="微软雅黑" panose="020B0503020204020204" charset="-122"/>
              </a:rPr>
              <a:t>题</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。此外</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他还接受董仲舒的建议</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罢黜百家</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独尊儒术</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专制主义中央集权制度得以巩固。</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1625" y="366395"/>
            <a:ext cx="11812270" cy="2030095"/>
          </a:xfrm>
          <a:prstGeom prst="rect">
            <a:avLst/>
          </a:prstGeom>
          <a:noFill/>
        </p:spPr>
        <p:txBody>
          <a:bodyPr wrap="none" rtlCol="0">
            <a:spAutoFit/>
          </a:bodyPr>
          <a:lstStyle/>
          <a:p>
            <a:pPr>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8  </a:t>
            </a:r>
            <a:r>
              <a:rPr lang="en-US" altLang="zh-CN" sz="2800">
                <a:latin typeface="微软雅黑" panose="020B0503020204020204" charset="-122"/>
                <a:ea typeface="微软雅黑" panose="020B0503020204020204" charset="-122"/>
                <a:cs typeface="微软雅黑" panose="020B0503020204020204" charset="-122"/>
              </a:rPr>
              <a:t>[2018全国卷Ⅰ,25,4分]据学者研究,唐朝“安史之乱”后百余年间的</a:t>
            </a:r>
          </a:p>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藩镇基本情况如下表所示。</a:t>
            </a:r>
          </a:p>
          <a:p>
            <a:pPr algn="ctr">
              <a:lnSpc>
                <a:spcPct val="150000"/>
              </a:lnSpc>
            </a:pPr>
            <a:r>
              <a:rPr lang="en-US" altLang="zh-CN" sz="2800" b="1">
                <a:latin typeface="微软雅黑" panose="020B0503020204020204" charset="-122"/>
                <a:ea typeface="微软雅黑" panose="020B0503020204020204" charset="-122"/>
                <a:cs typeface="微软雅黑" panose="020B0503020204020204" charset="-122"/>
              </a:rPr>
              <a:t>“安史之乱”后百余年间唐朝藩镇基本情况表</a:t>
            </a:r>
          </a:p>
        </p:txBody>
      </p:sp>
      <p:graphicFrame>
        <p:nvGraphicFramePr>
          <p:cNvPr id="8" name="表格 7"/>
          <p:cNvGraphicFramePr/>
          <p:nvPr>
            <p:custDataLst>
              <p:tags r:id="rId1"/>
            </p:custDataLst>
          </p:nvPr>
        </p:nvGraphicFramePr>
        <p:xfrm>
          <a:off x="940435" y="2397125"/>
          <a:ext cx="10494645" cy="3124200"/>
        </p:xfrm>
        <a:graphic>
          <a:graphicData uri="http://schemas.openxmlformats.org/drawingml/2006/table">
            <a:tbl>
              <a:tblPr firstRow="1" bandRow="1">
                <a:tableStyleId>{5940675A-B579-460E-94D1-54222C63F5DA}</a:tableStyleId>
              </a:tblPr>
              <a:tblGrid>
                <a:gridCol w="1402715"/>
                <a:gridCol w="1049655"/>
                <a:gridCol w="1360170"/>
                <a:gridCol w="1499235"/>
                <a:gridCol w="5182870"/>
              </a:tblGrid>
              <a:tr h="6248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藩镇类型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数量(个)</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官员任免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赋税供纳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兵额与功能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8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河朔型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藩镇自擅</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不上供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拥重兵以自立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8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中原型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8</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朝廷任命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少上供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驻重兵防骄藩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8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边疆型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17</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朝廷任命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少上供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驻重兵守边疆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48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东南型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9</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朝廷任命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上供</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驻兵少防盗贼</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62965" y="849630"/>
            <a:ext cx="10200640" cy="2030095"/>
          </a:xfrm>
          <a:prstGeom prst="rect">
            <a:avLst/>
          </a:prstGeom>
          <a:noFill/>
          <a:ln w="9525">
            <a:noFill/>
          </a:ln>
        </p:spPr>
        <p:txBody>
          <a:bodyPr wrap="square">
            <a:spAutoFit/>
          </a:bodyPr>
          <a:lstStyle/>
          <a:p>
            <a:pPr indent="0">
              <a:lnSpc>
                <a:spcPct val="150000"/>
              </a:lnSpc>
            </a:pP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由此可知</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这一时期的藩镇　　　　　　</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A.</a:t>
            </a:r>
            <a:r>
              <a:rPr lang="zh-CN" sz="2800" b="0">
                <a:solidFill>
                  <a:srgbClr val="000000"/>
                </a:solidFill>
                <a:latin typeface="微软雅黑" panose="020B0503020204020204" charset="-122"/>
                <a:ea typeface="微软雅黑" panose="020B0503020204020204" charset="-122"/>
                <a:cs typeface="微软雅黑" panose="020B0503020204020204" charset="-122"/>
              </a:rPr>
              <a:t>控制了朝廷财政收入</a:t>
            </a:r>
            <a:r>
              <a:rPr lang="en-US" sz="2800" b="0">
                <a:solidFill>
                  <a:srgbClr val="000000"/>
                </a:solidFill>
                <a:latin typeface="微软雅黑" panose="020B0503020204020204" charset="-122"/>
                <a:ea typeface="微软雅黑" panose="020B0503020204020204" charset="-122"/>
                <a:cs typeface="微软雅黑" panose="020B0503020204020204" charset="-122"/>
              </a:rPr>
              <a:t>	             B.</a:t>
            </a:r>
            <a:r>
              <a:rPr lang="zh-CN" sz="2800" b="0">
                <a:solidFill>
                  <a:srgbClr val="000000"/>
                </a:solidFill>
                <a:latin typeface="微软雅黑" panose="020B0503020204020204" charset="-122"/>
                <a:ea typeface="微软雅黑" panose="020B0503020204020204" charset="-122"/>
                <a:cs typeface="微软雅黑" panose="020B0503020204020204" charset="-122"/>
              </a:rPr>
              <a:t>彼此之间攻伐不已</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C.</a:t>
            </a:r>
            <a:r>
              <a:rPr lang="zh-CN" sz="2800" b="0">
                <a:solidFill>
                  <a:srgbClr val="000000"/>
                </a:solidFill>
                <a:latin typeface="微软雅黑" panose="020B0503020204020204" charset="-122"/>
                <a:ea typeface="微软雅黑" panose="020B0503020204020204" charset="-122"/>
                <a:cs typeface="微软雅黑" panose="020B0503020204020204" charset="-122"/>
              </a:rPr>
              <a:t>注重维护中央的权威</a:t>
            </a:r>
            <a:r>
              <a:rPr lang="en-US" sz="2800" b="0">
                <a:solidFill>
                  <a:srgbClr val="000000"/>
                </a:solidFill>
                <a:latin typeface="微软雅黑" panose="020B0503020204020204" charset="-122"/>
                <a:ea typeface="微软雅黑" panose="020B0503020204020204" charset="-122"/>
                <a:cs typeface="微软雅黑" panose="020B0503020204020204" charset="-122"/>
              </a:rPr>
              <a:t>	            D.</a:t>
            </a:r>
            <a:r>
              <a:rPr lang="zh-CN" sz="2800" b="0">
                <a:solidFill>
                  <a:srgbClr val="000000"/>
                </a:solidFill>
                <a:latin typeface="微软雅黑" panose="020B0503020204020204" charset="-122"/>
                <a:ea typeface="微软雅黑" panose="020B0503020204020204" charset="-122"/>
                <a:cs typeface="微软雅黑" panose="020B0503020204020204" charset="-122"/>
              </a:rPr>
              <a:t>延续了唐朝的统治</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606425" y="411480"/>
            <a:ext cx="11146790" cy="461581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本题从唐朝后期不同类型的藩镇在数量、官员任免、赋税供纳、兵额与功能方面的情况切入,考查藩镇对唐朝统治的影响。由表格信息可知,大多数藩镇官员由朝廷任命,且不同程度上供纳赋税,藩镇的功能多为防骄藩、守边疆、防盗贼,这些都有利于唐朝统治的维持,故D项正确。藩镇“控制了朝廷财政收入”“彼此之间攻伐不已”仅由材料无法得出,故排除A、B两项;河朔型藩镇自己任免官员、不供纳赋税、拥重兵以自立,并不注重维护中央的权威,故排除C项。</a:t>
            </a:r>
            <a:endParaRPr lang="en-US" altLang="zh-CN"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06425" y="524065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D</a:t>
            </a:r>
            <a:endParaRPr lang="zh-CN" altLang="en-US"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332295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解题反思</a:t>
            </a:r>
            <a:r>
              <a:rPr sz="2800" b="1">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本题打破思维定式,考查藩镇在维护中央统治方面的积极作用。唐朝为了巩固对地方的管理,根据山川形势将全国划分为诸道,设采访使代表中央监察地方。唐肃宗时改采访使为观察使,后来观察使和节度使由一人兼任,行政监察权和军事权合二为一,这是唐后期藩镇局面形成的重要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67652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9</a:t>
            </a:r>
            <a:r>
              <a:rPr sz="2800" b="1">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[2019全国卷Ⅲ,26,4分]北宋实行募兵制,兵士待遇较为优厚,应募者以此养家糊口,兵员最多时达120多万人。这一制度</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A.加重了政府财政负担　　　B.提升了军队的战斗力</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C.弱化了对地方的控制　　	D.加剧了社会贫富分化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367770" cy="396938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本题从北宋的募兵制切入,考查兵制与国家财政的关系。北宋实行募兵制,兵士待遇优厚,兵员人数众多,这会耗费国家大量财力,加重政府财政负担,故A项正确。募兵制的实行并未提升军队战斗力,在与辽、西夏的战争中北宋多次遭遇惨败, B项排除。在实行募兵制的同时,北宋政府“强干弱枝”,加强了对地方的控制,C项排除。这一制度与社会贫富分化的加剧不存在必然联系,D项排除。</a:t>
            </a:r>
          </a:p>
        </p:txBody>
      </p:sp>
      <p:sp>
        <p:nvSpPr>
          <p:cNvPr id="3" name="文本框 2"/>
          <p:cNvSpPr txBox="1"/>
          <p:nvPr/>
        </p:nvSpPr>
        <p:spPr>
          <a:xfrm>
            <a:off x="583565" y="489712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461581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解题反思</a:t>
            </a:r>
            <a:r>
              <a:rPr sz="2800">
                <a:solidFill>
                  <a:srgbClr val="000000"/>
                </a:solidFill>
                <a:latin typeface="微软雅黑" panose="020B0503020204020204" charset="-122"/>
                <a:ea typeface="微软雅黑" panose="020B0503020204020204" charset="-122"/>
                <a:cs typeface="微软雅黑" panose="020B0503020204020204" charset="-122"/>
              </a:rPr>
              <a:t>　新教材《中外历史纲要(上)》中对北宋的募兵政策进行了专门介绍。这一试题的出现预示着未来高考的考查点有可能直接来自新教材。2018年全国卷Ⅰ第41题对基层社会治理的考查,2019年全国卷Ⅰ第33题对拉美国家独立后没有走上现代化道路的原因的考查,以及2019年全国卷Ⅲ第40题对汉朝和罗马帝国在国家治理上的异同的考查等都具有明显的衔接新旧教材、助推高考改革的特色,考生在复习备考时应加以重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1230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中国古代</a:t>
            </a:r>
            <a:r>
              <a:rPr lang="zh-CN" altLang="en-US" sz="3200" dirty="0">
                <a:latin typeface="微软雅黑" panose="020B0503020204020204" charset="-122"/>
                <a:ea typeface="微软雅黑" panose="020B0503020204020204" charset="-122"/>
                <a:sym typeface="+mn-ea"/>
              </a:rPr>
              <a:t>的</a:t>
            </a:r>
            <a:r>
              <a:rPr lang="en-US" altLang="zh-CN" sz="3200" dirty="0">
                <a:latin typeface="微软雅黑" panose="020B0503020204020204" charset="-122"/>
                <a:ea typeface="微软雅黑" panose="020B0503020204020204" charset="-122"/>
                <a:sym typeface="+mn-ea"/>
              </a:rPr>
              <a:t>选官</a:t>
            </a:r>
            <a:r>
              <a:rPr lang="zh-CN" altLang="en-US" sz="3200" dirty="0">
                <a:latin typeface="微软雅黑" panose="020B0503020204020204" charset="-122"/>
                <a:ea typeface="微软雅黑" panose="020B0503020204020204" charset="-122"/>
                <a:sym typeface="+mn-ea"/>
              </a:rPr>
              <a:t>与监察</a:t>
            </a:r>
            <a:r>
              <a:rPr lang="en-US" altLang="zh-CN" sz="3200" dirty="0">
                <a:latin typeface="微软雅黑" panose="020B0503020204020204" charset="-122"/>
                <a:ea typeface="微软雅黑" panose="020B0503020204020204" charset="-122"/>
                <a:sym typeface="+mn-ea"/>
              </a:rPr>
              <a:t>制度</a:t>
            </a:r>
          </a:p>
        </p:txBody>
      </p:sp>
      <p:sp>
        <p:nvSpPr>
          <p:cNvPr id="100" name="文本框 99"/>
          <p:cNvSpPr txBox="1"/>
          <p:nvPr/>
        </p:nvSpPr>
        <p:spPr>
          <a:xfrm>
            <a:off x="541655" y="1171575"/>
            <a:ext cx="1129220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中国古代的选官制度是高频考点,监察制度考查相对较少。一般结合专制主义中央集权制度的演变与发展来考查。题型以选择题为主,突出考查中国古代选官制度和监察制度的演变历程、特点及影响。</a:t>
            </a:r>
          </a:p>
        </p:txBody>
      </p:sp>
      <p:graphicFrame>
        <p:nvGraphicFramePr>
          <p:cNvPr id="2" name="表格 1"/>
          <p:cNvGraphicFramePr/>
          <p:nvPr>
            <p:custDataLst>
              <p:tags r:id="rId1"/>
            </p:custDataLst>
          </p:nvPr>
        </p:nvGraphicFramePr>
        <p:xfrm>
          <a:off x="786130" y="3302000"/>
          <a:ext cx="9895840" cy="2559685"/>
        </p:xfrm>
        <a:graphic>
          <a:graphicData uri="http://schemas.openxmlformats.org/drawingml/2006/table">
            <a:tbl>
              <a:tblPr firstRow="1" bandRow="1">
                <a:tableStyleId>{5940675A-B579-460E-94D1-54222C63F5DA}</a:tableStyleId>
              </a:tblPr>
              <a:tblGrid>
                <a:gridCol w="5088255"/>
                <a:gridCol w="480758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1.察举制的弊端及影响</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2.科举制的发展及积极影响</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3.秦汉时期监察制度的特点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1.九品中正制出现的原因及影响</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2.科举制在唐宋时期的积极作用</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3.监察与谏议制度对加强专制主义中央集权的作用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92494;FounderCES"/>
          <p:cNvPicPr>
            <a:picLocks noChangeAspect="1"/>
          </p:cNvPicPr>
          <p:nvPr/>
        </p:nvPicPr>
        <p:blipFill>
          <a:blip r:embed="rId3"/>
          <a:stretch>
            <a:fillRect/>
          </a:stretch>
        </p:blipFill>
        <p:spPr>
          <a:xfrm>
            <a:off x="360680" y="828675"/>
            <a:ext cx="11457940" cy="434340"/>
          </a:xfrm>
          <a:prstGeom prst="rect">
            <a:avLst/>
          </a:prstGeom>
        </p:spPr>
      </p:pic>
      <p:graphicFrame>
        <p:nvGraphicFramePr>
          <p:cNvPr id="2" name="表格 1"/>
          <p:cNvGraphicFramePr/>
          <p:nvPr>
            <p:custDataLst>
              <p:tags r:id="rId1"/>
            </p:custDataLst>
          </p:nvPr>
        </p:nvGraphicFramePr>
        <p:xfrm>
          <a:off x="360680" y="1262380"/>
          <a:ext cx="11457940" cy="5343271"/>
        </p:xfrm>
        <a:graphic>
          <a:graphicData uri="http://schemas.openxmlformats.org/drawingml/2006/table">
            <a:tbl>
              <a:tblPr firstRow="1" bandRow="1">
                <a:tableStyleId>{5940675A-B579-460E-94D1-54222C63F5DA}</a:tableStyleId>
              </a:tblPr>
              <a:tblGrid>
                <a:gridCol w="2878455"/>
                <a:gridCol w="2162810"/>
                <a:gridCol w="2452370"/>
                <a:gridCol w="2421890"/>
                <a:gridCol w="1542415"/>
              </a:tblGrid>
              <a:tr h="1145540">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2.了解秦朝的统一业绩和中国古代中央集权制度的形成及其影响;认识统一多民族封建国家建立在中国历史上的意义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7">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1.秦中央集权制度的形成</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2.汉到元政治制度的演变</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3.明清君主专制制度的加强</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汉至清君主专制的发展及异变</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2020全国卷Ⅲ,T27</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2019北京高考,T15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2535">
                <a:tc>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3.列举从汉到元政治制度演变的史实,说明中国古代政治制度的特点;认识统一多民族封建国家巩固的意义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中央集权制度的优势</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2019全国卷Ⅱ,T24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1210">
                <a:tc rowSpan="5">
                  <a:txBody>
                    <a:bodyPr/>
                    <a:lstStyle/>
                    <a:p>
                      <a:pPr indent="0">
                        <a:lnSpc>
                          <a:spcPct val="13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4.了解明清时期封建专制的发展,认识君主专制制度的加强对中国社会发展的影响;了解明清时期统一全国和经略边疆的相关举措,认识其重要意义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汉至清前期加强中央集权的措施及影响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2020江苏高考,T21</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2020天津高考,T16</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2019全国卷Ⅰ,T25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007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汉朝国家治理对中国历史的意义</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2019全国卷Ⅲ,T40(2)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524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察举制的弊端及影响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2019海南高考,T21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59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科举制的发展及积极影响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2020全国卷Ⅱ,T26</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2019海南高考,T2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76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秦汉时期监察制度的特点</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2019年4月浙江选考,T 27</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332295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10</a:t>
            </a:r>
            <a:r>
              <a:rPr sz="2800" b="1">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[2020全国卷Ⅱ,26,4分]宋太祖开宝六年(973年)省试后,主考官李昉徇私录取“材质最陋”的同乡武济川一事被告发,太祖在讲武殿出题重试,殿试遂成常制。经此事后,宋代科举</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A.否定了世家大族特权	         B.确立了省试考试权威</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C.完善了考试录取程序	         D.提高了人才选拔标准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67652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本题考查宋代科举制的完善。根据材料可知,宋代科举考试程序增加了殿试,以防徇私舞弊的发生,这完善了考试录取程序,故C项正确。材料没有涉及世家大族特权及人才选拔标准的内容,故A、D两项错误;皇帝亲自主持殿试确定录取人员后,省试考试权威相应下降,故B项错误。</a:t>
            </a:r>
          </a:p>
        </p:txBody>
      </p:sp>
      <p:sp>
        <p:nvSpPr>
          <p:cNvPr id="3" name="文本框 2"/>
          <p:cNvSpPr txBox="1"/>
          <p:nvPr/>
        </p:nvSpPr>
        <p:spPr>
          <a:xfrm>
            <a:off x="661670" y="359854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67652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备考指导</a:t>
            </a:r>
            <a:r>
              <a:rPr sz="2800">
                <a:solidFill>
                  <a:srgbClr val="000000"/>
                </a:solidFill>
                <a:latin typeface="微软雅黑" panose="020B0503020204020204" charset="-122"/>
                <a:ea typeface="微软雅黑" panose="020B0503020204020204" charset="-122"/>
                <a:cs typeface="微软雅黑" panose="020B0503020204020204" charset="-122"/>
              </a:rPr>
              <a:t>　中国古代的科举制在世界文明史上有着重要地位。近代西方的文官制以及近现代的教育考试制度,都与科举制有着密切联系。[见P273　官员的选拔与管理]在弘扬中华优秀传统文化的背景下,科举制无疑是一个命题重点,要引起重视。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73075" y="151765"/>
            <a:ext cx="11399520" cy="5908040"/>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sz="2800" b="1">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 [2019年4月浙江选考,27,2分]史载,汉武帝“元封五年,初置部刺史,掌奉诏条察州”,有学者认为此部刺史是由秦代的监(御史)嬗变而成。秦时除置一守一尉外,又置一监。汉兴,省监不置。惠帝三年,“相国奏御史监三辅。”武帝置刺史,“郡守不得面奏事,而刺史得面奏事”。这说明</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①秦与汉在地方均设有专门负责监察的官员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②秦与汉监察方向有别,一在中央,一在地方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③秦汉监察体制的实际效能有限</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④秦汉监察机构的设置受到最高执政集团的重视</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A.①④　　B.②③　　C.①③④　　D.②③④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332295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b="0">
                <a:solidFill>
                  <a:srgbClr val="000000"/>
                </a:solidFill>
                <a:latin typeface="微软雅黑" panose="020B0503020204020204" charset="-122"/>
                <a:ea typeface="微软雅黑" panose="020B0503020204020204" charset="-122"/>
                <a:cs typeface="微软雅黑" panose="020B0503020204020204" charset="-122"/>
              </a:rPr>
              <a:t>  </a:t>
            </a:r>
            <a:r>
              <a:rPr sz="2800" b="0">
                <a:solidFill>
                  <a:srgbClr val="000000"/>
                </a:solidFill>
                <a:latin typeface="微软雅黑" panose="020B0503020204020204" charset="-122"/>
                <a:ea typeface="微软雅黑" panose="020B0503020204020204" charset="-122"/>
                <a:cs typeface="微软雅黑" panose="020B0503020204020204" charset="-122"/>
              </a:rPr>
              <a:t>本题以秦汉时期设置的监察官员切入,考查这一时期监察制度的特点。材料“元封五年,初置部刺史,掌奉诏条察州”“秦时除置一守一尉外,又置一监”表明①正确。秦汉都重视对中央和地方的监察,故排除②。材料未体现秦汉监察体制的实际效能,故排除③。秦汉时期监察机构直属中央,表明其受到最高执政集团的重视,故④正确。因此,本题答案为A项。</a:t>
            </a:r>
          </a:p>
        </p:txBody>
      </p:sp>
      <p:sp>
        <p:nvSpPr>
          <p:cNvPr id="3" name="文本框 2"/>
          <p:cNvSpPr txBox="1"/>
          <p:nvPr/>
        </p:nvSpPr>
        <p:spPr>
          <a:xfrm>
            <a:off x="552450" y="411035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checkerboard(across)">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3" grpId="0"/>
      <p:bldP spid="3"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83565" y="835025"/>
            <a:ext cx="11112500" cy="267652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解题反思</a:t>
            </a:r>
            <a:r>
              <a:rPr sz="2800">
                <a:solidFill>
                  <a:srgbClr val="000000"/>
                </a:solidFill>
                <a:latin typeface="微软雅黑" panose="020B0503020204020204" charset="-122"/>
                <a:ea typeface="微软雅黑" panose="020B0503020204020204" charset="-122"/>
                <a:cs typeface="微软雅黑" panose="020B0503020204020204" charset="-122"/>
              </a:rPr>
              <a:t>　中国古代的监察制度始于秦朝,发展于两汉,完善于北宋,强化于明清。这一制度在加强政府对官吏的监督、调整统治阶级内部的矛盾等方面起到了一定的作用。它加强了中央对地方的控制,成为巩固封建统治的重要手段,但是它不能杜绝官僚队伍中的腐败和低效等现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938645" cy="67291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古代中国</a:t>
            </a:r>
            <a:r>
              <a:rPr lang="zh-CN" altLang="en-US" sz="3200" dirty="0">
                <a:latin typeface="微软雅黑" panose="020B0503020204020204" charset="-122"/>
                <a:ea typeface="微软雅黑" panose="020B0503020204020204" charset="-122"/>
                <a:sym typeface="+mn-ea"/>
              </a:rPr>
              <a:t>的</a:t>
            </a:r>
            <a:r>
              <a:rPr lang="zh-CN" sz="3200" dirty="0">
                <a:latin typeface="微软雅黑" panose="020B0503020204020204" charset="-122"/>
                <a:ea typeface="微软雅黑" panose="020B0503020204020204" charset="-122"/>
                <a:sym typeface="+mn-ea"/>
              </a:rPr>
              <a:t>政治制度设计</a:t>
            </a:r>
          </a:p>
        </p:txBody>
      </p:sp>
      <p:sp>
        <p:nvSpPr>
          <p:cNvPr id="100" name="文本框 99"/>
          <p:cNvSpPr txBox="1"/>
          <p:nvPr/>
        </p:nvSpPr>
        <p:spPr>
          <a:xfrm>
            <a:off x="519430" y="883285"/>
            <a:ext cx="1143635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古人在设计政治制度时,面临的难题是什么?换言之,他们煞费苦心、处心积虑地进行制度上的改造,要解决什么样的政治难题?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我觉得古人面对的政治难题主要有以下六个:</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第一,如何防止地方力量坐大,形成对中央政府的致命挑战?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第二,如何防止军事集团把枪口对准统治者自己的胸膛?</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第三,如何防止外朝官僚集团做大,形成对皇权的威胁与挑战?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第四,如何对待皇亲国戚这些“自己人”,是用他们还是不用他们?</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第五,如何对待社会基层力量,是尊重、利用还是控制它?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第六,如何处理中原政权(天朝大国)与周边政权(边陲小邦)的关系,是朝贡、羁縻还是直接治理?</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——刘建军编著《古代中国政治制度十六讲》</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655447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材料摘自刘建军编著的《古代中国政治制度十六讲》,该著作对古代中国政治制度的基本权力结构、运行过程及权力关系的变迁进行了较为深入的研究,具有较高史料价值。而摘录的这一段,基本上勾勒出了中国古代政治制度设计面临的困境,能够帮助我们了解中国古代国家治理的特色。</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2.材料内容</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材料中提炼的六个问题精练地概括了古代中国政治制度的总体特征和构成要素,将古代中国的政治制度用全新的理论框架进行解读。材料中“如何防止地方力量做大,形成对中央政府的致命挑战”“如何防止军事集团把枪口对准统治者自己的胸膛”讨论了如何加强中央集权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495300" y="487680"/>
            <a:ext cx="11447780" cy="5908040"/>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问题,可结合秦朝郡县制、汉代推恩令、宋朝“强干弱枝”等措施进行分析。材料中“如何防止外朝官僚集团做大,形成对皇权的威胁与挑战”“如何对待皇亲国戚这些‘自己人’,是用他们还是不用他们”则讨论了如何加强君主专制的问题,可结合西汉中外朝制度、唐代三省六部制、宋代二府三司制、明朝废除宰相制度等措施进行分析。“如何对待社会基层力量,是尊重、利用还是控制它”讨论了国家如何对待基层力量,进行基层治理的问题,可结合古代宗族组织、乡约宣讲、民间救济组织对基层治理的贡献及政府的态度分析。“如何处理中原政权(天朝大国)与周边政权(边陲小邦)的关系,是朝贡、羁縻还是直接治理”则讨论了如何处理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checkerboard(across)">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e0bb0b6e-5ce3-4912-b458-8020e636b1eb}"/>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e19931c8-cbe2-4c63-b0aa-58d678ed241a}"/>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e12d7637-9087-4ef2-ac2e-7234c1155448}"/>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fae77a7f-27a8-49d3-a088-6ff6ec82ae96}"/>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742ce1ba-f23b-41d1-8f1a-b6b107b50f9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a4bd5f3e-19de-4c5f-954f-fc6062241b4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1a22514-a63a-4171-ab12-50316e356afc}"/>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a476240-d734-4303-9895-9541369cffbe}"/>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ce3c9ea0-6909-4efd-8cbe-ceb3dca714d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45509c0-a77e-4101-af1b-ed228b4c8851}"/>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e00fee41-3642-42c1-a52b-80f96382dc0c}"/>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e87f4dee-debe-4b2d-a67a-2309e64dfad7}"/>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66c0fcc-3cce-4bad-8d6c-e49439a2b0e4}"/>
  <p:tag name="TABLE_ENDDRAG_ORIGIN_RECT" val="839*404"/>
  <p:tag name="TABLE_ENDDRAG_RECT" val="60*79*839*40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5533</Words>
  <Application>WPS 演示</Application>
  <PresentationFormat>自定义</PresentationFormat>
  <Paragraphs>775</Paragraphs>
  <Slides>134</Slides>
  <Notes>1</Notes>
  <HiddenSlides>0</HiddenSlides>
  <MMClips>0</MMClips>
  <ScaleCrop>false</ScaleCrop>
  <HeadingPairs>
    <vt:vector size="4" baseType="variant">
      <vt:variant>
        <vt:lpstr>主题</vt:lpstr>
      </vt:variant>
      <vt:variant>
        <vt:i4>1</vt:i4>
      </vt:variant>
      <vt:variant>
        <vt:lpstr>幻灯片标题</vt:lpstr>
      </vt:variant>
      <vt:variant>
        <vt:i4>134</vt:i4>
      </vt:variant>
    </vt:vector>
  </HeadingPairs>
  <TitlesOfParts>
    <vt:vector size="135" baseType="lpstr">
      <vt:lpstr>Office 主题​​</vt:lpstr>
      <vt:lpstr>幻灯片 1</vt:lpstr>
      <vt:lpstr>第一单元  古代中国的政治制度</vt:lpstr>
      <vt:lpstr>幻灯片 3</vt:lpstr>
      <vt:lpstr>幻灯片 4</vt:lpstr>
      <vt:lpstr>幻灯片 5</vt:lpstr>
      <vt:lpstr>幻灯片 6</vt:lpstr>
      <vt:lpstr>幻灯片 7</vt:lpstr>
      <vt:lpstr>  考情解读</vt:lpstr>
      <vt:lpstr>  考情解读</vt:lpstr>
      <vt:lpstr>  知识体系构建</vt:lpstr>
      <vt:lpstr>  时空坐标通览</vt:lpstr>
      <vt:lpstr>幻灯片 12</vt:lpstr>
      <vt:lpstr>  考点1   商周时期的政治制度</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  考点2   秦中央集权制度的形成</vt:lpstr>
      <vt:lpstr>幻灯片 27</vt:lpstr>
      <vt:lpstr>幻灯片 28</vt:lpstr>
      <vt:lpstr>幻灯片 29</vt:lpstr>
      <vt:lpstr>幻灯片 30</vt:lpstr>
      <vt:lpstr>幻灯片 31</vt:lpstr>
      <vt:lpstr>幻灯片 32</vt:lpstr>
      <vt:lpstr>幻灯片 33</vt:lpstr>
      <vt:lpstr>幻灯片 34</vt:lpstr>
      <vt:lpstr>幻灯片 35</vt:lpstr>
      <vt:lpstr>  考点3   汉到元政治制度的演变</vt:lpstr>
      <vt:lpstr>幻灯片 37</vt:lpstr>
      <vt:lpstr>幻灯片 38</vt:lpstr>
      <vt:lpstr>幻灯片 39</vt:lpstr>
      <vt:lpstr>幻灯片 40</vt:lpstr>
      <vt:lpstr>幻灯片 41</vt:lpstr>
      <vt:lpstr>幻灯片 42</vt:lpstr>
      <vt:lpstr>幻灯片 43</vt:lpstr>
      <vt:lpstr>  考点4   明清君主专制制度的加强</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  考法1   早期政治制度的内容、特点及影响</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  考法2   专制主义的形成和发展</vt:lpstr>
      <vt:lpstr>幻灯片 68</vt:lpstr>
      <vt:lpstr>幻灯片 69</vt:lpstr>
      <vt:lpstr>幻灯片 70</vt:lpstr>
      <vt:lpstr>幻灯片 71</vt:lpstr>
      <vt:lpstr>幻灯片 72</vt:lpstr>
      <vt:lpstr>幻灯片 73</vt:lpstr>
      <vt:lpstr>幻灯片 74</vt:lpstr>
      <vt:lpstr>  考法3   中央集权制度的形成和发展</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  考法4   中国古代的选官与监察制度</vt:lpstr>
      <vt:lpstr>幻灯片 90</vt:lpstr>
      <vt:lpstr>幻灯片 91</vt:lpstr>
      <vt:lpstr>幻灯片 92</vt:lpstr>
      <vt:lpstr>幻灯片 93</vt:lpstr>
      <vt:lpstr>幻灯片 94</vt:lpstr>
      <vt:lpstr>幻灯片 95</vt:lpstr>
      <vt:lpstr>  情境   古代中国的政治制度设计</vt:lpstr>
      <vt:lpstr>幻灯片 97</vt:lpstr>
      <vt:lpstr>幻灯片 98</vt:lpstr>
      <vt:lpstr>幻灯片 99</vt:lpstr>
      <vt:lpstr>幻灯片 100</vt:lpstr>
      <vt:lpstr>幻灯片 101</vt:lpstr>
      <vt:lpstr>幻灯片 102</vt:lpstr>
      <vt:lpstr>幻灯片 103</vt:lpstr>
      <vt:lpstr>幻灯片 104</vt:lpstr>
      <vt:lpstr>幻灯片 105</vt:lpstr>
      <vt:lpstr>素养1   运用唯物史观解读中国古代的政治制度</vt:lpstr>
      <vt:lpstr>幻灯片 107</vt:lpstr>
      <vt:lpstr>幻灯片 108</vt:lpstr>
      <vt:lpstr>幻灯片 109</vt:lpstr>
      <vt:lpstr>幻灯片 110</vt:lpstr>
      <vt:lpstr>幻灯片 111</vt:lpstr>
      <vt:lpstr>素养2   运用唯物史观全面认识专制主义中央集权制度</vt:lpstr>
      <vt:lpstr>幻灯片 113</vt:lpstr>
      <vt:lpstr>幻灯片 114</vt:lpstr>
      <vt:lpstr>幻灯片 115</vt:lpstr>
      <vt:lpstr>幻灯片 116</vt:lpstr>
      <vt:lpstr>幻灯片 117</vt:lpstr>
      <vt:lpstr>幻灯片 118</vt:lpstr>
      <vt:lpstr>素养3   运用历史解释认识科举制对中国社会发展的影响</vt:lpstr>
      <vt:lpstr>幻灯片 120</vt:lpstr>
      <vt:lpstr>幻灯片 121</vt:lpstr>
      <vt:lpstr>幻灯片 122</vt:lpstr>
      <vt:lpstr>研析1   地方治理的特色:古代中国地方行政制度</vt:lpstr>
      <vt:lpstr>幻灯片 124</vt:lpstr>
      <vt:lpstr>幻灯片 125</vt:lpstr>
      <vt:lpstr>幻灯片 126</vt:lpstr>
      <vt:lpstr>幻灯片 127</vt:lpstr>
      <vt:lpstr>幻灯片 128</vt:lpstr>
      <vt:lpstr>研析2   人才的选拔:古代中国的选官制度</vt:lpstr>
      <vt:lpstr>幻灯片 130</vt:lpstr>
      <vt:lpstr>幻灯片 131</vt:lpstr>
      <vt:lpstr>幻灯片 132</vt:lpstr>
      <vt:lpstr>幻灯片 133</vt:lpstr>
      <vt:lpstr>幻灯片 134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120</cp:revision>
  <dcterms:created xsi:type="dcterms:W3CDTF">2021-01-08T01:23:00Z</dcterms:created>
  <dcterms:modified xsi:type="dcterms:W3CDTF">2021-09-23T07:24:01Z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