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3"/>
  </p:notesMasterIdLst>
  <p:handoutMasterIdLst>
    <p:handoutMasterId r:id="rId44"/>
  </p:handoutMasterIdLst>
  <p:sldIdLst>
    <p:sldId id="331" r:id="rId6"/>
    <p:sldId id="332" r:id="rId7"/>
    <p:sldId id="333" r:id="rId8"/>
    <p:sldId id="334" r:id="rId9"/>
    <p:sldId id="335" r:id="rId10"/>
    <p:sldId id="261" r:id="rId11"/>
    <p:sldId id="492" r:id="rId12"/>
    <p:sldId id="280" r:id="rId13"/>
    <p:sldId id="278" r:id="rId14"/>
    <p:sldId id="272" r:id="rId15"/>
    <p:sldId id="422" r:id="rId16"/>
    <p:sldId id="423" r:id="rId17"/>
    <p:sldId id="519" r:id="rId18"/>
    <p:sldId id="290" r:id="rId19"/>
    <p:sldId id="424" r:id="rId20"/>
    <p:sldId id="427" r:id="rId21"/>
    <p:sldId id="428" r:id="rId22"/>
    <p:sldId id="520" r:id="rId23"/>
    <p:sldId id="294" r:id="rId24"/>
    <p:sldId id="456" r:id="rId25"/>
    <p:sldId id="457" r:id="rId26"/>
    <p:sldId id="463" r:id="rId27"/>
    <p:sldId id="458" r:id="rId28"/>
    <p:sldId id="464" r:id="rId29"/>
    <p:sldId id="279" r:id="rId30"/>
    <p:sldId id="273" r:id="rId31"/>
    <p:sldId id="346" r:id="rId32"/>
    <p:sldId id="540" r:id="rId33"/>
    <p:sldId id="347" r:id="rId34"/>
    <p:sldId id="541" r:id="rId35"/>
    <p:sldId id="348" r:id="rId36"/>
    <p:sldId id="542" r:id="rId37"/>
    <p:sldId id="306" r:id="rId38"/>
    <p:sldId id="351" r:id="rId39"/>
    <p:sldId id="543" r:id="rId40"/>
    <p:sldId id="352" r:id="rId41"/>
    <p:sldId id="544"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新民主主义革命的开始</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新民主主义革命的开始</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新民主主义革命的开始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新民主主义革命的开始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新民主主义革命的开始</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3.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notesSlide" Target="../notesSlides/notesSlide1.xml"/><Relationship Id="rId17" Type="http://schemas.openxmlformats.org/officeDocument/2006/relationships/slide" Target="slide9.xml"/><Relationship Id="rId2" Type="http://schemas.openxmlformats.org/officeDocument/2006/relationships/tags" Target="../tags/tag126.xml"/><Relationship Id="rId16" Type="http://schemas.openxmlformats.org/officeDocument/2006/relationships/slide" Target="slide2.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5.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5.xml"/></Relationships>
</file>

<file path=ppt/slides/_rels/slide10.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 Target="slide9.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4.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5.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 Target="slide9.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0.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1.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19.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 Target="slide9.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7.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8.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61.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5.xml"/><Relationship Id="rId4" Type="http://schemas.openxmlformats.org/officeDocument/2006/relationships/slide" Target="slide33.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62.xml"/></Relationships>
</file>

<file path=ppt/slides/_rels/slide2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4.xml"/><Relationship Id="rId1" Type="http://schemas.openxmlformats.org/officeDocument/2006/relationships/tags" Target="../tags/tag163.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65.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66.xml"/></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6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 Target="slide25.xml"/><Relationship Id="rId4" Type="http://schemas.openxmlformats.org/officeDocument/2006/relationships/notesSlide" Target="../notesSlides/notesSlide4.xml"/></Relationships>
</file>

<file path=ppt/slides/_rels/slide3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70.xml"/></Relationships>
</file>

<file path=ppt/slides/_rels/slide3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71.xml"/></Relationships>
</file>

<file path=ppt/slides/_rels/slide3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72.xml"/></Relationships>
</file>

<file path=ppt/slides/_rels/slide3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tags" Target="../tags/tag17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5.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xml"/><Relationship Id="rId5" Type="http://schemas.openxmlformats.org/officeDocument/2006/relationships/slide" Target="slide6.xml"/><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5.xml"/><Relationship Id="rId4"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8424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3"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03158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4"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7792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5"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282700" y="98615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第四</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新民主主义革命的开始</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5571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6"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6884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7"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82900"/>
            <a:ext cx="4595496" cy="627895"/>
            <a:chOff x="1034884" y="629878"/>
            <a:chExt cx="4173368" cy="627895"/>
          </a:xfrm>
        </p:grpSpPr>
        <p:sp>
          <p:nvSpPr>
            <p:cNvPr id="17" name="圆角矩形 6">
              <a:hlinkClick r:id="rId5" action="ppaction://hlinksldjump"/>
            </p:cNvPr>
            <p:cNvSpPr/>
            <p:nvPr>
              <p:custDataLst>
                <p:tags r:id="rId2"/>
              </p:custDataLst>
            </p:nvPr>
          </p:nvSpPr>
          <p:spPr>
            <a:xfrm flipH="1">
              <a:off x="2642643" y="664168"/>
              <a:ext cx="2565609"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新文化运动</a:t>
              </a: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16865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知道陈独秀、胡适等新文化运动的代表人物，了解新文化运动在中国近代思想解放运动中的地位和作用</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5" name="表格 4"/>
          <p:cNvGraphicFramePr/>
          <p:nvPr>
            <p:custDataLst>
              <p:tags r:id="rId1"/>
            </p:custDataLst>
          </p:nvPr>
        </p:nvGraphicFramePr>
        <p:xfrm>
          <a:off x="628015" y="4324985"/>
          <a:ext cx="10864329" cy="2193925"/>
        </p:xfrm>
        <a:graphic>
          <a:graphicData uri="http://schemas.openxmlformats.org/drawingml/2006/table">
            <a:tbl>
              <a:tblPr firstRow="1" bandRow="1">
                <a:tableStyleId>{5940675A-B579-460E-94D1-54222C63F5DA}</a:tableStyleId>
              </a:tblPr>
              <a:tblGrid>
                <a:gridCol w="565785"/>
                <a:gridCol w="845934"/>
                <a:gridCol w="9452610"/>
              </a:tblGrid>
              <a:tr h="2193925">
                <a:tc>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新</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文</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化</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运</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动</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政治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新生的中华民国很快陷入政治混乱的局面之中</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思想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①一部分先进知识分子经过痛苦的反思认识到必须进行一场思想文化领域的革新运动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②西方启蒙思想的传入并受到知识分子的欢迎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6690995" y="2834005"/>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12</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P56</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P58</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32155" y="1650365"/>
          <a:ext cx="10728325" cy="3760470"/>
        </p:xfrm>
        <a:graphic>
          <a:graphicData uri="http://schemas.openxmlformats.org/drawingml/2006/table">
            <a:tbl>
              <a:tblPr firstRow="1" bandRow="1">
                <a:tableStyleId>{5940675A-B579-460E-94D1-54222C63F5DA}</a:tableStyleId>
              </a:tblPr>
              <a:tblGrid>
                <a:gridCol w="466725"/>
                <a:gridCol w="892810"/>
                <a:gridCol w="7078980"/>
                <a:gridCol w="2289810"/>
              </a:tblGrid>
              <a:tr h="731520">
                <a:tc rowSpan="5">
                  <a:txBody>
                    <a:bodyPr/>
                    <a:lstStyle/>
                    <a:p>
                      <a:pPr algn="ctr">
                        <a:lnSpc>
                          <a:spcPct val="130000"/>
                        </a:lnSpc>
                        <a:buClrTx/>
                        <a:buSzTx/>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新文化运动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zh-CN" sz="2400">
                          <a:solidFill>
                            <a:srgbClr val="000000"/>
                          </a:solidFill>
                          <a:latin typeface="黑体" panose="02010609060101010101" pitchFamily="49" charset="-122"/>
                          <a:ea typeface="黑体" panose="02010609060101010101" pitchFamily="49" charset="-122"/>
                          <a:sym typeface="+mn-ea"/>
                        </a:rPr>
                        <a:t>兴起标志</a:t>
                      </a:r>
                      <a:endParaRPr lang="en-US" altLang="zh-CN" sz="2400" b="0">
                        <a:solidFill>
                          <a:srgbClr val="000000"/>
                        </a:solidFill>
                        <a:latin typeface="黑体" panose="02010609060101010101" pitchFamily="49" charset="-122"/>
                        <a:ea typeface="黑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陈独秀在上海创办《青年杂志》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在创刊号上发表《敬告青年》一文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正式吹响了新文化运动的号角</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0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0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0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0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陈独秀</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zh-CN" sz="2400">
                          <a:solidFill>
                            <a:srgbClr val="000000"/>
                          </a:solidFill>
                          <a:latin typeface="黑体" panose="02010609060101010101" pitchFamily="49" charset="-122"/>
                          <a:ea typeface="黑体" panose="02010609060101010101" pitchFamily="49" charset="-122"/>
                          <a:sym typeface="+mn-ea"/>
                        </a:rPr>
                        <a:t>阵地</a:t>
                      </a:r>
                      <a:endParaRPr lang="en-US" altLang="zh-CN" sz="2400" b="0">
                        <a:solidFill>
                          <a:srgbClr val="000000"/>
                        </a:solidFill>
                        <a:latin typeface="黑体" panose="02010609060101010101" pitchFamily="49" charset="-122"/>
                        <a:ea typeface="黑体" panose="02010609060101010101" pitchFamily="49" charset="-122"/>
                        <a:cs typeface="方正黑体_GBK" charset="0"/>
                        <a:sym typeface="+mn-ea"/>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《新青年》和北京大学</a:t>
                      </a:r>
                      <a:r>
                        <a:rPr lang="en-US" sz="2400" b="0">
                          <a:solidFill>
                            <a:srgbClr val="000000"/>
                          </a:solidFill>
                          <a:latin typeface="宋体" panose="02010600030101010101" pitchFamily="2" charset="-122"/>
                          <a:ea typeface="宋体" panose="02010600030101010101" pitchFamily="2" charset="-122"/>
                          <a:cs typeface="方正书宋_GBK" charset="0"/>
                        </a:rPr>
                        <a:t>是新文化运动最为重要的阵地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zh-CN" sz="2400">
                          <a:solidFill>
                            <a:srgbClr val="000000"/>
                          </a:solidFill>
                          <a:latin typeface="黑体" panose="02010609060101010101" pitchFamily="49" charset="-122"/>
                          <a:ea typeface="黑体" panose="02010609060101010101" pitchFamily="49" charset="-122"/>
                          <a:sym typeface="+mn-ea"/>
                        </a:rPr>
                        <a:t>领导阶级</a:t>
                      </a:r>
                      <a:endParaRPr lang="en-US" altLang="zh-CN" sz="2400" b="0">
                        <a:solidFill>
                          <a:srgbClr val="000000"/>
                        </a:solidFill>
                        <a:latin typeface="黑体" panose="02010609060101010101" pitchFamily="49" charset="-122"/>
                        <a:ea typeface="黑体" panose="02010609060101010101" pitchFamily="49" charset="-122"/>
                        <a:cs typeface="方正书宋_GBK" charset="0"/>
                        <a:sym typeface="+mn-ea"/>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资产阶级激进派</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zh-CN" sz="2400">
                          <a:solidFill>
                            <a:srgbClr val="000000"/>
                          </a:solidFill>
                          <a:latin typeface="黑体" panose="02010609060101010101" pitchFamily="49" charset="-122"/>
                          <a:ea typeface="黑体" panose="02010609060101010101" pitchFamily="49" charset="-122"/>
                          <a:sym typeface="+mn-ea"/>
                        </a:rPr>
                        <a:t>口号</a:t>
                      </a:r>
                      <a:endParaRPr lang="en-US" altLang="zh-CN" sz="2400" b="0">
                        <a:solidFill>
                          <a:srgbClr val="000000"/>
                        </a:solidFill>
                        <a:latin typeface="黑体" panose="02010609060101010101" pitchFamily="49" charset="-122"/>
                        <a:ea typeface="黑体" panose="02010609060101010101" pitchFamily="49" charset="-122"/>
                        <a:cs typeface="方正书宋_GBK" charset="0"/>
                        <a:sym typeface="+mn-ea"/>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民主与科学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“德先生”和“赛先生”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3439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zh-CN" sz="2400">
                          <a:solidFill>
                            <a:srgbClr val="000000"/>
                          </a:solidFill>
                          <a:latin typeface="黑体" panose="02010609060101010101" pitchFamily="49" charset="-122"/>
                          <a:ea typeface="黑体" panose="02010609060101010101" pitchFamily="49" charset="-122"/>
                          <a:sym typeface="+mn-ea"/>
                        </a:rPr>
                        <a:t>内容</a:t>
                      </a:r>
                      <a:endParaRPr lang="en-US" altLang="zh-CN" sz="2400" b="0">
                        <a:solidFill>
                          <a:srgbClr val="000000"/>
                        </a:solidFill>
                        <a:latin typeface="黑体" panose="02010609060101010101" pitchFamily="49" charset="-122"/>
                        <a:ea typeface="黑体" panose="02010609060101010101" pitchFamily="49" charset="-122"/>
                        <a:cs typeface="方正书宋_GBK" charset="0"/>
                        <a:sym typeface="+mn-ea"/>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革命思想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抨击旧道德和旧文化</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提倡民主与科学</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文学革命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推动旧文学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倡导白话文</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15" name="p23 陈独秀.jpg"/>
          <p:cNvPicPr>
            <a:picLocks noChangeAspect="1"/>
          </p:cNvPicPr>
          <p:nvPr/>
        </p:nvPicPr>
        <p:blipFill>
          <a:blip r:embed="rId4"/>
          <a:stretch>
            <a:fillRect/>
          </a:stretch>
        </p:blipFill>
        <p:spPr>
          <a:xfrm>
            <a:off x="9229725" y="1884680"/>
            <a:ext cx="2122170" cy="269367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71855" y="1722120"/>
          <a:ext cx="10314305" cy="2926080"/>
        </p:xfrm>
        <a:graphic>
          <a:graphicData uri="http://schemas.openxmlformats.org/drawingml/2006/table">
            <a:tbl>
              <a:tblPr firstRow="1" bandRow="1">
                <a:tableStyleId>{5940675A-B579-460E-94D1-54222C63F5DA}</a:tableStyleId>
              </a:tblPr>
              <a:tblGrid>
                <a:gridCol w="622300"/>
                <a:gridCol w="791210"/>
                <a:gridCol w="985520"/>
                <a:gridCol w="7915275"/>
              </a:tblGrid>
              <a:tr h="73152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新</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文</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化</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运</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动</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主要代表人物及其活动</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鲁迅</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白话小说《狂人日记》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以新文学的形式深刻揭露了封建礼教的吃人本质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号召人民起来推翻封建社会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陈独秀</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首先提出民主与科学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认定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“只有这两位先生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可以救治中国政治上道德上学术上思想上一切的黑暗。”</a:t>
                      </a:r>
                    </a:p>
                    <a:p>
                      <a:pPr indent="0" algn="l">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发表《文学革命论》一文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主张推倒旧文学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建设新文学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胡适</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1917年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在《新青年》发表《文学改良刍议》一文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主张以白话文作为新文学的语言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07085" y="1738630"/>
          <a:ext cx="10551795" cy="4389120"/>
        </p:xfrm>
        <a:graphic>
          <a:graphicData uri="http://schemas.openxmlformats.org/drawingml/2006/table">
            <a:tbl>
              <a:tblPr firstRow="1" bandRow="1">
                <a:tableStyleId>{5940675A-B579-460E-94D1-54222C63F5DA}</a:tableStyleId>
              </a:tblPr>
              <a:tblGrid>
                <a:gridCol w="707390"/>
                <a:gridCol w="707390"/>
                <a:gridCol w="9137015"/>
              </a:tblGrid>
              <a:tr h="182880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新</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文</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化</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运</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动</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经过新文化运动的倡导</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白话文逐渐普及开来</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①动摇了封建道德礼教的统治地位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使中国人民接受了一次民主与科学的洗礼</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为随后爆发的五四运动起了思想宣传和铺垫作用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②促进了中国人民的觉醒</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为马克思主义在中国的传播创造了条件</a:t>
                      </a:r>
                    </a:p>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局限</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对于中国传统文化的看法带有一定的片面性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教训</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要加强与群众运动的结合</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对中国传统文化要全面地、一分为二地看待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不应绝对地肯定或否定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8479" y="1276309"/>
            <a:ext cx="4024631" cy="627895"/>
            <a:chOff x="1034884" y="629878"/>
            <a:chExt cx="3421256" cy="627895"/>
          </a:xfrm>
        </p:grpSpPr>
        <p:sp>
          <p:nvSpPr>
            <p:cNvPr id="17" name="圆角矩形 6">
              <a:hlinkClick r:id="rId5" action="ppaction://hlinksldjump"/>
            </p:cNvPr>
            <p:cNvSpPr/>
            <p:nvPr>
              <p:custDataLst>
                <p:tags r:id="rId2"/>
              </p:custDataLst>
            </p:nvPr>
          </p:nvSpPr>
          <p:spPr>
            <a:xfrm flipH="1">
              <a:off x="2455639" y="643213"/>
              <a:ext cx="2000501"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五四运动</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390" y="2296795"/>
            <a:ext cx="11015980" cy="1050290"/>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知道五四爱国运动的基本史实</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认识五四运动是中国新民主主义革命的开端。</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nvPr>
        </p:nvGraphicFramePr>
        <p:xfrm>
          <a:off x="581025" y="3333750"/>
          <a:ext cx="11015345" cy="2631440"/>
        </p:xfrm>
        <a:graphic>
          <a:graphicData uri="http://schemas.openxmlformats.org/drawingml/2006/table">
            <a:tbl>
              <a:tblPr firstRow="1" bandRow="1">
                <a:tableStyleId>{5940675A-B579-460E-94D1-54222C63F5DA}</a:tableStyleId>
              </a:tblPr>
              <a:tblGrid>
                <a:gridCol w="666115"/>
                <a:gridCol w="679450"/>
                <a:gridCol w="735965"/>
                <a:gridCol w="8933815"/>
              </a:tblGrid>
              <a:tr h="731520">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爆发</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背景</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俄国十月革命的胜利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使中国人民找到了前进的方向</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一战期间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日本加紧对中国侵略</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巴黎和会上中国外交的失败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99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北洋军阀的黑暗统治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使国内阶级矛盾日益加深</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中国民族资本主义进一步发展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工人阶级队伍不断壮大</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新文化运动促进了马克思主义的传播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推动了人们思想的解放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使中国出现了一批新的知识分子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441440" y="1904365"/>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13</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P59</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P62</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18160" y="1506855"/>
          <a:ext cx="11157585" cy="3954780"/>
        </p:xfrm>
        <a:graphic>
          <a:graphicData uri="http://schemas.openxmlformats.org/drawingml/2006/table">
            <a:tbl>
              <a:tblPr firstRow="1" bandRow="1">
                <a:tableStyleId>{5940675A-B579-460E-94D1-54222C63F5DA}</a:tableStyleId>
              </a:tblPr>
              <a:tblGrid>
                <a:gridCol w="499745"/>
                <a:gridCol w="724535"/>
                <a:gridCol w="6565265"/>
                <a:gridCol w="3368040"/>
              </a:tblGrid>
              <a:tr h="662940">
                <a:tc rowSpan="4">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爆发</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导火索</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l">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1919年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巴黎和会上中国外交失败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即英、法、美等列强操纵会议</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把德国在中国山东的特权全部转让给日本</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1919年5月4日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lnSpc>
                          <a:spcPct val="150000"/>
                        </a:lnSpc>
                        <a:buNone/>
                      </a:pP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lnSpc>
                          <a:spcPct val="150000"/>
                        </a:lnSpc>
                        <a:buNone/>
                      </a:pP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lnSpc>
                          <a:spcPct val="150000"/>
                        </a:lnSpc>
                        <a:buNone/>
                      </a:pP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lnSpc>
                          <a:spcPct val="150000"/>
                        </a:lnSpc>
                        <a:buNone/>
                      </a:pP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lnSpc>
                          <a:spcPct val="150000"/>
                        </a:lnSpc>
                        <a:buNone/>
                      </a:pP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en-US" sz="2400">
                          <a:solidFill>
                            <a:srgbClr val="000000"/>
                          </a:solidFill>
                          <a:latin typeface="仿宋" panose="02010609060101010101" charset="-122"/>
                          <a:ea typeface="仿宋" panose="02010609060101010101" charset="-122"/>
                          <a:cs typeface="宋体" panose="02010600030101010101" pitchFamily="2" charset="-122"/>
                          <a:sym typeface="+mn-ea"/>
                        </a:rPr>
                        <a:t>五四运动</a:t>
                      </a:r>
                      <a:endParaRPr lang="en-US" altLang="en-US" sz="2400" b="0">
                        <a:solidFill>
                          <a:srgbClr val="000000"/>
                        </a:solidFill>
                        <a:latin typeface="仿宋" panose="02010609060101010101" charset="-122"/>
                        <a:ea typeface="仿宋" panose="02010609060101010101" charset="-122"/>
                        <a:cs typeface="宋体" panose="02010600030101010101" pitchFamily="2" charset="-122"/>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爆发</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北京3000多名学生汇集在天安门前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发表宣言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揭露帝国主义列强的侵略行径</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并举行示威游行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口号与要求</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提出“外争主权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内除国贼”“誓死力争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还我青岛”“取消二十一条”“拒绝在和约上签字”等口号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要求严惩亲日派卖国贼曹汝霖、陆宗舆、章宗祥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16" name="image23.jpg"/>
          <p:cNvPicPr>
            <a:picLocks noChangeAspect="1"/>
          </p:cNvPicPr>
          <p:nvPr/>
        </p:nvPicPr>
        <p:blipFill>
          <a:blip r:embed="rId4"/>
          <a:stretch>
            <a:fillRect/>
          </a:stretch>
        </p:blipFill>
        <p:spPr>
          <a:xfrm>
            <a:off x="8351520" y="2987040"/>
            <a:ext cx="3268980" cy="24549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19150" y="1804670"/>
          <a:ext cx="10444480" cy="3840480"/>
        </p:xfrm>
        <a:graphic>
          <a:graphicData uri="http://schemas.openxmlformats.org/drawingml/2006/table">
            <a:tbl>
              <a:tblPr firstRow="1" bandRow="1">
                <a:tableStyleId>{5940675A-B579-460E-94D1-54222C63F5DA}</a:tableStyleId>
              </a:tblPr>
              <a:tblGrid>
                <a:gridCol w="739775"/>
                <a:gridCol w="701040"/>
                <a:gridCol w="9003665"/>
              </a:tblGrid>
              <a:tr h="1097280">
                <a:tc rowSpan="3">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扩大</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北京学生的爱国斗争得到社会各阶层人士的广泛拥护。面对中国人民的正义抗争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日本帝国主义胁迫北洋政府取缔学生的爱国运动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发展扩大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6月5日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上海工人罢工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商人罢市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声援学生的爱国斗争。工人阶级成为五四运动的主力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运动的中心由北京转移到了上海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北洋政府不得不释放被捕的学生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罢免曹汝霖等人的职务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中国代表也没有在“巴黎和约”上签字。五四运动的直接目标得到了实现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835">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一次彻底反帝反封建的伟大爱国革命运动</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10845" y="1469390"/>
          <a:ext cx="11342370" cy="4902835"/>
        </p:xfrm>
        <a:graphic>
          <a:graphicData uri="http://schemas.openxmlformats.org/drawingml/2006/table">
            <a:tbl>
              <a:tblPr firstRow="1" bandRow="1">
                <a:tableStyleId>{5940675A-B579-460E-94D1-54222C63F5DA}</a:tableStyleId>
              </a:tblPr>
              <a:tblGrid>
                <a:gridCol w="746760"/>
                <a:gridCol w="10595610"/>
              </a:tblGrid>
              <a:tr h="490283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五四运动是一场以先进青年知识分子为先锋、广大人民群众参加的彻底反帝反封建的伟大爱国革命运动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是一场中国人民为拯救民族危亡、捍卫民族尊严、凝聚民族力量而掀起的伟大社会革命运动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是一场传播新思想新文化新知识的伟大思想启蒙运动</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意义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五四运动以彻底反帝反封建的革命性、追求救国强国真理的进步性、各族各界群众积极参与的广泛性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推动了中国社会进步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促进了马克思主义在中国的传播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促进了马克思主义同中国工人运动的结合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为中国共产党成立做了思想上干部上的准备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为新的革命力量、革命文化、革命斗争登上历史舞台创造了条件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是中国旧民主主义革命走向新民主主义革命的转折点</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在近代以来中华民族追求民族独立和发展进步的历史进程中具有里程碑意义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促进了民族意识的全面觉醒</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263015" y="2363470"/>
          <a:ext cx="9352280" cy="2084070"/>
        </p:xfrm>
        <a:graphic>
          <a:graphicData uri="http://schemas.openxmlformats.org/drawingml/2006/table">
            <a:tbl>
              <a:tblPr firstRow="1" bandRow="1">
                <a:tableStyleId>{5940675A-B579-460E-94D1-54222C63F5DA}</a:tableStyleId>
              </a:tblPr>
              <a:tblGrid>
                <a:gridCol w="816610"/>
                <a:gridCol w="8535670"/>
              </a:tblGrid>
              <a:tr h="2084070">
                <a:tc>
                  <a:txBody>
                    <a:bodyPr/>
                    <a:lstStyle/>
                    <a:p>
                      <a:pPr indent="0" algn="ctr">
                        <a:lnSpc>
                          <a:spcPct val="20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五四</a:t>
                      </a:r>
                    </a:p>
                    <a:p>
                      <a:pPr indent="0" algn="ctr">
                        <a:lnSpc>
                          <a:spcPct val="20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精神</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2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彻底地不妥协地反帝反封建的爱国精神</a:t>
                      </a:r>
                    </a:p>
                    <a:p>
                      <a:pPr indent="0">
                        <a:lnSpc>
                          <a:spcPct val="2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不怕牺牲、勇于斗争的精神</a:t>
                      </a:r>
                    </a:p>
                    <a:p>
                      <a:pPr indent="0">
                        <a:lnSpc>
                          <a:spcPct val="20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崇尚民主、科学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追求进步的精神</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40" y="1672549"/>
            <a:ext cx="10040620" cy="890905"/>
            <a:chOff x="1034884" y="629243"/>
            <a:chExt cx="8526545" cy="890905"/>
          </a:xfrm>
        </p:grpSpPr>
        <p:sp>
          <p:nvSpPr>
            <p:cNvPr id="17" name="圆角矩形 6">
              <a:hlinkClick r:id="rId5" action="ppaction://hlinksldjump"/>
            </p:cNvPr>
            <p:cNvSpPr/>
            <p:nvPr>
              <p:custDataLst>
                <p:tags r:id="rId2"/>
              </p:custDataLst>
            </p:nvPr>
          </p:nvSpPr>
          <p:spPr>
            <a:xfrm flipH="1">
              <a:off x="2642913" y="629243"/>
              <a:ext cx="6918516" cy="89090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李大钊、中共一大与中国共产党的成立、中共二大、京汉铁路工人大罢工</a:t>
              </a:r>
            </a:p>
          </p:txBody>
        </p:sp>
        <p:sp>
          <p:nvSpPr>
            <p:cNvPr id="18" name="椭圆 7"/>
            <p:cNvSpPr>
              <a:spLocks noChangeAspect="1"/>
            </p:cNvSpPr>
            <p:nvPr>
              <p:custDataLst>
                <p:tags r:id="rId3"/>
              </p:custDataLst>
            </p:nvPr>
          </p:nvSpPr>
          <p:spPr>
            <a:xfrm>
              <a:off x="1034884" y="629243"/>
              <a:ext cx="1511504" cy="89090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82600" y="3034030"/>
            <a:ext cx="11189335" cy="1124585"/>
          </a:xfrm>
          <a:prstGeom prst="rect">
            <a:avLst/>
          </a:prstGeom>
          <a:noFill/>
          <a:ln w="9525">
            <a:noFill/>
          </a:ln>
        </p:spPr>
        <p:txBody>
          <a:bodyPr wrap="square">
            <a:spAutoFit/>
          </a:bodyPr>
          <a:lstStyle/>
          <a:p>
            <a:pPr indent="0">
              <a:lnSpc>
                <a:spcPct val="140000"/>
              </a:lnSpc>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了解李大钊传播马克思主义的史实</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了解中国共产党第一次全国代表大会召开的史实</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认识中国共产党成立的历史意义</a:t>
            </a:r>
            <a:r>
              <a:rPr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641350" y="4180840"/>
          <a:ext cx="10843895" cy="5607050"/>
        </p:xfrm>
        <a:graphic>
          <a:graphicData uri="http://schemas.openxmlformats.org/drawingml/2006/table">
            <a:tbl>
              <a:tblPr firstRow="1" bandRow="1">
                <a:tableStyleId>{5940675A-B579-460E-94D1-54222C63F5DA}</a:tableStyleId>
              </a:tblPr>
              <a:tblGrid>
                <a:gridCol w="1042670"/>
                <a:gridCol w="805180"/>
                <a:gridCol w="8996045"/>
              </a:tblGrid>
              <a:tr h="21945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马克思主义的传播</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1917年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俄国十月社会主义革命的胜利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使中国先进知识分子看到了曙光</a:t>
                      </a:r>
                    </a:p>
                    <a:p>
                      <a:pPr indent="0" algn="l">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经过五四运动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宣传新思想、新文化的刊物大量涌现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越来越多的先进知识分子开始关注马克思主义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656070" y="2677160"/>
            <a:ext cx="5080000" cy="460375"/>
          </a:xfrm>
          <a:prstGeom prst="rect">
            <a:avLst/>
          </a:prstGeom>
          <a:noFill/>
          <a:ln w="9525">
            <a:noFill/>
          </a:ln>
        </p:spPr>
        <p:txBody>
          <a:bodyPr>
            <a:spAutoFit/>
          </a:bodyPr>
          <a:lstStyle/>
          <a:p>
            <a:pPr indent="0"/>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统编教材八上第</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课（</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P63</a:t>
            </a:r>
            <a:r>
              <a:rPr lang="en-US" sz="24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P68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109" name="04.eps" descr="id:2147514470;FounderCES"/>
          <p:cNvPicPr>
            <a:picLocks noChangeAspect="1"/>
          </p:cNvPicPr>
          <p:nvPr/>
        </p:nvPicPr>
        <p:blipFill>
          <a:blip r:embed="rId2"/>
          <a:stretch>
            <a:fillRect/>
          </a:stretch>
        </p:blipFill>
        <p:spPr>
          <a:xfrm>
            <a:off x="647700" y="2347595"/>
            <a:ext cx="10827385" cy="404114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01650" y="1512570"/>
          <a:ext cx="11180445" cy="4845685"/>
        </p:xfrm>
        <a:graphic>
          <a:graphicData uri="http://schemas.openxmlformats.org/drawingml/2006/table">
            <a:tbl>
              <a:tblPr firstRow="1" bandRow="1">
                <a:tableStyleId>{5940675A-B579-460E-94D1-54222C63F5DA}</a:tableStyleId>
              </a:tblPr>
              <a:tblGrid>
                <a:gridCol w="706755"/>
                <a:gridCol w="777240"/>
                <a:gridCol w="6276975"/>
                <a:gridCol w="3419475"/>
              </a:tblGrid>
              <a:tr h="4826635">
                <a:tc>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马克</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思主</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义的</a:t>
                      </a: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传播</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基本</a:t>
                      </a:r>
                    </a:p>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1918年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李大钊接连发表《法俄革命之比较观》《庶民的胜利》《布尔什维主义的胜利》等文章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热情讴歌俄国十月革命</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1919年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《新青年》刊载了李大钊的文章《我的马克思主义观》</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对马克思主义做了较为系统的介绍</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全国各地建立了许多研究和宣传马克思主义的团体</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不少知识分子开始走向工人群众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他们帮助工人组织工会等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向工人宣传马克思主义。马克思主义开始与中国工人运动结合起来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lgn="ctr">
                        <a:lnSpc>
                          <a:spcPct val="100000"/>
                        </a:lnSpc>
                        <a:buNone/>
                      </a:pPr>
                      <a:endParaRPr lang="zh-CN" altLang="en-US" sz="2400" b="0">
                        <a:solidFill>
                          <a:srgbClr val="000000"/>
                        </a:solidFill>
                        <a:latin typeface="仿宋" panose="02010609060101010101" charset="-122"/>
                        <a:ea typeface="仿宋" panose="02010609060101010101" charset="-122"/>
                        <a:cs typeface="NEU-BZ-S92" charset="0"/>
                      </a:endParaRPr>
                    </a:p>
                    <a:p>
                      <a:pPr indent="0" algn="ctr">
                        <a:lnSpc>
                          <a:spcPct val="100000"/>
                        </a:lnSpc>
                        <a:buNone/>
                      </a:pPr>
                      <a:r>
                        <a:rPr lang="zh-CN" altLang="en-US" sz="2400" b="0">
                          <a:solidFill>
                            <a:srgbClr val="000000"/>
                          </a:solidFill>
                          <a:latin typeface="仿宋" panose="02010609060101010101" charset="-122"/>
                          <a:ea typeface="仿宋" panose="02010609060101010101" charset="-122"/>
                          <a:cs typeface="NEU-BZ-S92" charset="0"/>
                        </a:rPr>
                        <a:t>李大钊</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17" name="image24.jpg"/>
          <p:cNvPicPr>
            <a:picLocks noChangeAspect="1"/>
          </p:cNvPicPr>
          <p:nvPr/>
        </p:nvPicPr>
        <p:blipFill>
          <a:blip r:embed="rId4"/>
          <a:stretch>
            <a:fillRect/>
          </a:stretch>
        </p:blipFill>
        <p:spPr>
          <a:xfrm>
            <a:off x="8400415" y="1578610"/>
            <a:ext cx="3140075" cy="397573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81990" y="1703705"/>
          <a:ext cx="10770870" cy="3108960"/>
        </p:xfrm>
        <a:graphic>
          <a:graphicData uri="http://schemas.openxmlformats.org/drawingml/2006/table">
            <a:tbl>
              <a:tblPr firstRow="1" bandRow="1">
                <a:tableStyleId>{5940675A-B579-460E-94D1-54222C63F5DA}</a:tableStyleId>
              </a:tblPr>
              <a:tblGrid>
                <a:gridCol w="460375"/>
                <a:gridCol w="1132840"/>
                <a:gridCol w="878840"/>
                <a:gridCol w="8298815"/>
              </a:tblGrid>
              <a:tr h="182880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中国共产党的成立</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条件</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思想基础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五四运动促进了马克思主义的广泛传播</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阶级基础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工人阶级队伍日益壮大</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组织基础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上海、北京、长沙、武昌等地先后建立共产党早期组织</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外部条件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共产国际的帮助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标志：中共一大召开</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1921年7月23日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在上海开幕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后转移到浙江嘉兴南湖的一艘游船上</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代表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毛泽东、董必武、李达等13位代表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共产国际代表马林等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71500" y="1529080"/>
          <a:ext cx="11050905" cy="4826635"/>
        </p:xfrm>
        <a:graphic>
          <a:graphicData uri="http://schemas.openxmlformats.org/drawingml/2006/table">
            <a:tbl>
              <a:tblPr firstRow="1" bandRow="1">
                <a:tableStyleId>{5940675A-B579-460E-94D1-54222C63F5DA}</a:tableStyleId>
              </a:tblPr>
              <a:tblGrid>
                <a:gridCol w="445770"/>
                <a:gridCol w="446405"/>
                <a:gridCol w="821055"/>
                <a:gridCol w="1062990"/>
                <a:gridCol w="1376680"/>
                <a:gridCol w="6898005"/>
              </a:tblGrid>
              <a:tr h="365760">
                <a:tc rowSpan="6">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中国共产党的成立</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6">
                  <a:txBody>
                    <a:bodyPr/>
                    <a:lstStyle/>
                    <a:p>
                      <a:pPr indent="0" algn="ctr">
                        <a:lnSpc>
                          <a:spcPct val="120000"/>
                        </a:lnSpc>
                        <a:buNone/>
                      </a:pPr>
                      <a:r>
                        <a:rPr lang="en-US" altLang="zh-CN" sz="2400">
                          <a:solidFill>
                            <a:srgbClr val="000000"/>
                          </a:solidFill>
                          <a:latin typeface="宋体" panose="02010600030101010101" pitchFamily="2" charset="-122"/>
                          <a:ea typeface="宋体" panose="02010600030101010101" pitchFamily="2" charset="-122"/>
                        </a:rPr>
                        <a:t> </a:t>
                      </a:r>
                    </a:p>
                    <a:p>
                      <a:pPr indent="0" algn="ctr">
                        <a:lnSpc>
                          <a:spcPct val="120000"/>
                        </a:lnSpc>
                        <a:buNone/>
                      </a:pPr>
                      <a:r>
                        <a:rPr lang="zh-CN" altLang="en-US" sz="2400">
                          <a:solidFill>
                            <a:srgbClr val="000000"/>
                          </a:solidFill>
                          <a:latin typeface="黑体" panose="02010609060101010101" pitchFamily="49" charset="-122"/>
                          <a:ea typeface="黑体" panose="02010609060101010101" pitchFamily="49" charset="-122"/>
                          <a:cs typeface="NEU-BZ-S92" charset="0"/>
                          <a:sym typeface="+mn-ea"/>
                        </a:rPr>
                        <a:t>标</a:t>
                      </a:r>
                    </a:p>
                    <a:p>
                      <a:pPr indent="0" algn="ctr">
                        <a:lnSpc>
                          <a:spcPct val="120000"/>
                        </a:lnSpc>
                        <a:buNone/>
                      </a:pPr>
                      <a:r>
                        <a:rPr lang="zh-CN" altLang="en-US" sz="2400">
                          <a:solidFill>
                            <a:srgbClr val="000000"/>
                          </a:solidFill>
                          <a:latin typeface="黑体" panose="02010609060101010101" pitchFamily="49" charset="-122"/>
                          <a:ea typeface="黑体" panose="02010609060101010101" pitchFamily="49" charset="-122"/>
                          <a:cs typeface="NEU-BZ-S92" charset="0"/>
                          <a:sym typeface="+mn-ea"/>
                        </a:rPr>
                        <a:t>志</a:t>
                      </a:r>
                    </a:p>
                    <a:p>
                      <a:pPr indent="0" algn="ctr">
                        <a:lnSpc>
                          <a:spcPct val="120000"/>
                        </a:lnSpc>
                        <a:buNone/>
                      </a:pPr>
                      <a:r>
                        <a:rPr lang="zh-CN" altLang="en-US" sz="2400">
                          <a:solidFill>
                            <a:srgbClr val="000000"/>
                          </a:solidFill>
                          <a:latin typeface="黑体" panose="02010609060101010101" pitchFamily="49" charset="-122"/>
                          <a:ea typeface="黑体" panose="02010609060101010101" pitchFamily="49" charset="-122"/>
                          <a:cs typeface="NEU-BZ-S92" charset="0"/>
                          <a:sym typeface="+mn-ea"/>
                        </a:rPr>
                        <a:t>﹕中共一大召开</a:t>
                      </a:r>
                      <a:endParaRPr lang="en-US" altLang="zh-CN" sz="2400">
                        <a:solidFill>
                          <a:srgbClr val="000000"/>
                        </a:solidFill>
                        <a:latin typeface="宋体" panose="02010600030101010101" pitchFamily="2" charset="-122"/>
                        <a:ea typeface="宋体" panose="02010600030101010101" pitchFamily="2" charset="-122"/>
                      </a:endParaRPr>
                    </a:p>
                    <a:p>
                      <a:pPr indent="0" algn="ctr">
                        <a:lnSpc>
                          <a:spcPct val="12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通过中国共产党第一个</a:t>
                      </a:r>
                      <a:r>
                        <a:rPr lang="en-US" sz="2400" b="0">
                          <a:solidFill>
                            <a:srgbClr val="000000"/>
                          </a:solidFill>
                          <a:latin typeface="宋体" panose="02010600030101010101" pitchFamily="2" charset="-122"/>
                          <a:ea typeface="宋体" panose="02010600030101010101" pitchFamily="2" charset="-122"/>
                          <a:cs typeface="方正黑体_GBK" charset="0"/>
                        </a:rPr>
                        <a:t>纲领</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党的名称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中国无产阶级的先锋队——中国共产党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奋斗目标</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推翻资产阶级政权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建立无产阶级专政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实现共产主义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中心工作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领导和组织</a:t>
                      </a:r>
                      <a:r>
                        <a:rPr lang="en-US" sz="2400" b="0">
                          <a:solidFill>
                            <a:srgbClr val="000000"/>
                          </a:solidFill>
                          <a:latin typeface="宋体" panose="02010600030101010101" pitchFamily="2" charset="-122"/>
                          <a:ea typeface="宋体" panose="02010600030101010101" pitchFamily="2" charset="-122"/>
                          <a:cs typeface="方正黑体_GBK" charset="0"/>
                        </a:rPr>
                        <a:t>工人运动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领导机构</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中央局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陈独秀当选中央局书记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中国共产党的诞生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是中国历史上开天辟地的大事变。自从有了中国共产党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中国革命的面貌就焕然一新了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2160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焕然一新新的含义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“新”指的是新的领导阶级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中国共产党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、新的指导思想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马克思主义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、新的奋斗目标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推翻资产阶级政权</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实现共产主义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、新的革命道路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由旧民主主义革命转向新民主主义革命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000125" y="1807845"/>
          <a:ext cx="10010775" cy="2926080"/>
        </p:xfrm>
        <a:graphic>
          <a:graphicData uri="http://schemas.openxmlformats.org/drawingml/2006/table">
            <a:tbl>
              <a:tblPr firstRow="1" bandRow="1">
                <a:tableStyleId>{5940675A-B579-460E-94D1-54222C63F5DA}</a:tableStyleId>
              </a:tblPr>
              <a:tblGrid>
                <a:gridCol w="873760"/>
                <a:gridCol w="832485"/>
                <a:gridCol w="1123950"/>
                <a:gridCol w="7180580"/>
              </a:tblGrid>
              <a:tr h="365760">
                <a:tc rowSpan="4">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中共二大</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1922年7月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在上海召开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最终奋</a:t>
                      </a:r>
                    </a:p>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斗目标</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实现共产主义</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党的主</a:t>
                      </a:r>
                    </a:p>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要任务</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打倒军阀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推翻帝国主义的压迫</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将中国统一为真正的民主共和国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民主革</a:t>
                      </a:r>
                    </a:p>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命纲领</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中国共产党在中国历史上</a:t>
                      </a:r>
                      <a:r>
                        <a:rPr lang="en-US" sz="2400" b="0">
                          <a:solidFill>
                            <a:srgbClr val="000000"/>
                          </a:solidFill>
                          <a:latin typeface="宋体" panose="02010600030101010101" pitchFamily="2" charset="-122"/>
                          <a:ea typeface="宋体" panose="02010600030101010101" pitchFamily="2" charset="-122"/>
                          <a:cs typeface="方正黑体_GBK" charset="0"/>
                        </a:rPr>
                        <a:t>第一次提出了明确的反帝反封建的民主革命纲领</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94995" y="1628775"/>
          <a:ext cx="11003915" cy="4389120"/>
        </p:xfrm>
        <a:graphic>
          <a:graphicData uri="http://schemas.openxmlformats.org/drawingml/2006/table">
            <a:tbl>
              <a:tblPr firstRow="1" bandRow="1">
                <a:tableStyleId>{5940675A-B579-460E-94D1-54222C63F5DA}</a:tableStyleId>
              </a:tblPr>
              <a:tblGrid>
                <a:gridCol w="617220"/>
                <a:gridCol w="805180"/>
                <a:gridCol w="6324600"/>
                <a:gridCol w="3256915"/>
              </a:tblGrid>
              <a:tr h="1097280">
                <a:tc rowSpan="3">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全国工人运动的高涨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在党的组织和推动下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从1922年初到1923年春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全国掀起了第一次工人运动的高潮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nSpc>
                          <a:spcPct val="13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buNone/>
                      </a:pP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30000"/>
                        </a:lnSpc>
                        <a:buNone/>
                      </a:pPr>
                      <a:r>
                        <a:rPr lang="en-US" altLang="en-US" sz="2400" b="0">
                          <a:solidFill>
                            <a:srgbClr val="000000"/>
                          </a:solidFill>
                          <a:latin typeface="仿宋" panose="02010609060101010101" charset="-122"/>
                          <a:ea typeface="仿宋" panose="02010609060101010101" charset="-122"/>
                          <a:cs typeface="宋体" panose="02010600030101010101" pitchFamily="2" charset="-122"/>
                        </a:rPr>
                        <a:t>京汉铁路工人大罢工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典型</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事件</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1923年2月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京汉铁路工人举行大罢工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将第一次全国工人运动高潮推向了顶峰。罢工遭到帝国主义和直系军阀吴佩孚的血腥镇压。此后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全国工人运动暂时转入低潮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启示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京汉铁路工人罢工失败后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中国共产党认识到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单枪匹马不能取得革命的胜利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必须团结一切可能的同盟者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才能战胜强大的敌人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20" name="image25.jpg"/>
          <p:cNvPicPr>
            <a:picLocks noChangeAspect="1"/>
          </p:cNvPicPr>
          <p:nvPr/>
        </p:nvPicPr>
        <p:blipFill>
          <a:blip r:embed="rId4"/>
          <a:stretch>
            <a:fillRect/>
          </a:stretch>
        </p:blipFill>
        <p:spPr>
          <a:xfrm>
            <a:off x="8387715" y="1816100"/>
            <a:ext cx="3183255" cy="233172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91229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330705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62447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60418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7244715" y="2730500"/>
            <a:ext cx="4127500" cy="2033266"/>
            <a:chOff x="3549527" y="2100735"/>
            <a:chExt cx="5107993" cy="2033249"/>
          </a:xfrm>
        </p:grpSpPr>
        <p:sp>
          <p:nvSpPr>
            <p:cNvPr id="18" name="文本框 2">
              <a:hlinkClick r:id="rId2" action="ppaction://hlinksldjump"/>
            </p:cNvPr>
            <p:cNvSpPr txBox="1"/>
            <p:nvPr/>
          </p:nvSpPr>
          <p:spPr>
            <a:xfrm>
              <a:off x="3559940" y="2100735"/>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06373" y="2634178"/>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3" name="文本框 2"/>
          <p:cNvSpPr txBox="1"/>
          <p:nvPr/>
        </p:nvSpPr>
        <p:spPr>
          <a:xfrm>
            <a:off x="668655" y="3362325"/>
            <a:ext cx="10840720" cy="2968625"/>
          </a:xfrm>
          <a:prstGeom prst="rect">
            <a:avLst/>
          </a:prstGeom>
          <a:noFill/>
          <a:ln w="9525">
            <a:solidFill>
              <a:schemeClr val="tx1"/>
            </a:solidFill>
          </a:ln>
        </p:spPr>
        <p:txBody>
          <a:bodyPr wrap="square">
            <a:spAutoFit/>
          </a:bodyPr>
          <a:lstStyle/>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）洋务运动的思想主张是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自强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求富</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戊戌变法的思想主张是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变法图强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辛亥革命的思想主张是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三民主义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新文化运动的思想主张是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民主与科学”。</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）陈独秀是新文化运动的发起者，但最早在中国宣传马克思主义的是李大钊。</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）五四运动爆发的根本原因是帝国主义加紧侵略中国和北洋军阀的黑暗统治；巴黎和会上中国的外交失败是五四运动爆发的直接原因。</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794385" y="1769745"/>
            <a:ext cx="10518140" cy="4225290"/>
          </a:xfrm>
          <a:prstGeom prst="rect">
            <a:avLst/>
          </a:prstGeom>
          <a:noFill/>
          <a:ln w="9525">
            <a:solidFill>
              <a:schemeClr val="tx1"/>
            </a:solidFill>
          </a:ln>
        </p:spPr>
        <p:txBody>
          <a:bodyPr wrap="square">
            <a:spAutoFit/>
          </a:bodyPr>
          <a:lstStyle/>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）五四运动的领导阶级是无产阶级，而不是中国共产党，当时中国共产党还没有成立。</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）五四运动期间提出的口号“外争主权（</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具有反对帝国主义的性质</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内除国贼（</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具有反对封建主义的性质</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最能反映五四运动的性质。</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取得了阶段性胜利，并不是彻底的胜利。它只是实现了运动的直接目标，并没有改变中国半殖民地半封建社会的性质。其反帝反封建的彻底性主要表现在同帝国主义、封建军阀势不两立与绝不妥协的革命斗争精神。</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822325" y="1937385"/>
            <a:ext cx="10405745" cy="3229610"/>
          </a:xfrm>
          <a:prstGeom prst="rect">
            <a:avLst/>
          </a:prstGeom>
          <a:noFill/>
          <a:ln w="9525">
            <a:solidFill>
              <a:schemeClr val="tx1"/>
            </a:solidFill>
          </a:ln>
        </p:spPr>
        <p:txBody>
          <a:bodyPr wrap="square">
            <a:spAutoFit/>
          </a:bodyPr>
          <a:lstStyle/>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）中共一大把资产阶级作为革命对象，不符合当时的国情；中共二大以帝国主义和封建主义作为革命对象，切合当时中国实际。因此，中共二大是中共一大的延续，在思想纲领上进一步完成了建党的任务。</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）中国共产党的诞生，使中国革命面貌焕然一新。“新”指的是新的领导阶级、新的奋斗目标、新的指导思想。</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64230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598170" y="2640965"/>
          <a:ext cx="10968355" cy="9301480"/>
        </p:xfrm>
        <a:graphic>
          <a:graphicData uri="http://schemas.openxmlformats.org/drawingml/2006/table">
            <a:tbl>
              <a:tblPr firstRow="1" bandRow="1">
                <a:tableStyleId>{5940675A-B579-460E-94D1-54222C63F5DA}</a:tableStyleId>
              </a:tblPr>
              <a:tblGrid>
                <a:gridCol w="1487805"/>
                <a:gridCol w="9480550"/>
              </a:tblGrid>
              <a:tr h="365760">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中国近代的三次思想解放潮流</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48666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资产阶级维新派</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19世纪末</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资产阶级维新派与封建顽固势力围绕要不要变法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要不要兴民权、实行君主立宪制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要不要提倡西学、改革教育制度进行了一场激烈的论战。这是资本主义思想与封建思想的正面交锋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形成了中国近代第一次思想解放潮流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1"/>
            </p:custDataLst>
          </p:nvPr>
        </p:nvGraphicFramePr>
        <p:xfrm>
          <a:off x="864235" y="2428240"/>
          <a:ext cx="10336530" cy="3840480"/>
        </p:xfrm>
        <a:graphic>
          <a:graphicData uri="http://schemas.openxmlformats.org/drawingml/2006/table">
            <a:tbl>
              <a:tblPr firstRow="1" bandRow="1">
                <a:tableStyleId>{5940675A-B579-460E-94D1-54222C63F5DA}</a:tableStyleId>
              </a:tblPr>
              <a:tblGrid>
                <a:gridCol w="2159000"/>
                <a:gridCol w="976630"/>
                <a:gridCol w="948055"/>
                <a:gridCol w="878840"/>
                <a:gridCol w="2907030"/>
                <a:gridCol w="1102995"/>
                <a:gridCol w="1363980"/>
              </a:tblGrid>
              <a:tr h="41910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719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新文化运动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782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五四运动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652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中共一大与中国共产党的成立、京汉铁路工人大罢工</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陈独秀、李大钊组建中国共产党的过程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各地共产主义小组成立100周年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人物</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84200" y="1802765"/>
          <a:ext cx="10968355" cy="9301480"/>
        </p:xfrm>
        <a:graphic>
          <a:graphicData uri="http://schemas.openxmlformats.org/drawingml/2006/table">
            <a:tbl>
              <a:tblPr firstRow="1" bandRow="1">
                <a:tableStyleId>{5940675A-B579-460E-94D1-54222C63F5DA}</a:tableStyleId>
              </a:tblPr>
              <a:tblGrid>
                <a:gridCol w="1487805"/>
                <a:gridCol w="9480550"/>
              </a:tblGrid>
              <a:tr h="365760">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中国近代的三次思想解放潮流</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9728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资产阶级革命派</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资产阶级革命派与保皇派围绕要不要以暴力推翻清政府、要不要实行民主政治、要不要改变封建土地制度等问题展开了一场论战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使民主革命思想得到传播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形成了又一次思想解放潮流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资产阶级激进派</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1915年新文化运动兴起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以民权、平等和达尔文的进化论为指导思想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以民主、科学为旗帜</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动摇了封建正统思想的统治地位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在社会上掀起了一股思想解放的新潮流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98170" y="1774825"/>
          <a:ext cx="10968355" cy="2998470"/>
        </p:xfrm>
        <a:graphic>
          <a:graphicData uri="http://schemas.openxmlformats.org/drawingml/2006/table">
            <a:tbl>
              <a:tblPr firstRow="1" bandRow="1">
                <a:tableStyleId>{5940675A-B579-460E-94D1-54222C63F5DA}</a:tableStyleId>
              </a:tblPr>
              <a:tblGrid>
                <a:gridCol w="582295"/>
                <a:gridCol w="1257300"/>
                <a:gridCol w="9128760"/>
              </a:tblGrid>
              <a:tr h="365760">
                <a:tc gridSpan="3">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五四运动是中国新民主主义革命的开端</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463040">
                <a:tc rowSpan="2">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主要原因</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五四运动是一场彻底地反对帝国主义和彻底地反对封建主义的伟大爱国革命运动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是一场中国人民为拯救民族危亡、捍卫民族尊严、凝聚民族力量而掀起的伟大社会革命运动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是一场传播新思想新文化新知识的伟大思想启蒙运动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967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领导</a:t>
                      </a:r>
                    </a:p>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力量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五四运动中无产阶级开始登上中国政治舞台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起到了主力军的作用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显示了新的伟大力量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98170" y="1732915"/>
          <a:ext cx="10968355" cy="5278120"/>
        </p:xfrm>
        <a:graphic>
          <a:graphicData uri="http://schemas.openxmlformats.org/drawingml/2006/table">
            <a:tbl>
              <a:tblPr firstRow="1" bandRow="1">
                <a:tableStyleId>{5940675A-B579-460E-94D1-54222C63F5DA}</a:tableStyleId>
              </a:tblPr>
              <a:tblGrid>
                <a:gridCol w="456565"/>
                <a:gridCol w="1383030"/>
                <a:gridCol w="9128760"/>
              </a:tblGrid>
              <a:tr h="365760">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五四运动是中国新民主主义革命的开端</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rowSpan="3">
                  <a:txBody>
                    <a:bodyPr/>
                    <a:lstStyle/>
                    <a:p>
                      <a:pPr indent="0">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主要原因</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发展前途</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五四运动发生在俄国十月革命后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它不可能再走资本主义道路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必然要走社会主义道路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运动作用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五四运动促进了马克思主义在中国的传播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为中国共产党的诞生奠定了思想基础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以上各项都是辛亥革命等以往运动所不具备的新因素、新情况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从此以后工人阶级开始领导中国革命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他们在中国共产党的正确领导下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以马克思主义为指导</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开始了民主革命的新阶段——新民主主义革命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79661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nvPr>
        </p:nvGraphicFramePr>
        <p:xfrm>
          <a:off x="705485" y="2871470"/>
          <a:ext cx="10691495" cy="2266950"/>
        </p:xfrm>
        <a:graphic>
          <a:graphicData uri="http://schemas.openxmlformats.org/drawingml/2006/table">
            <a:tbl>
              <a:tblPr firstRow="1" bandRow="1">
                <a:tableStyleId>{5940675A-B579-460E-94D1-54222C63F5DA}</a:tableStyleId>
              </a:tblPr>
              <a:tblGrid>
                <a:gridCol w="418465"/>
                <a:gridCol w="10273030"/>
              </a:tblGrid>
              <a:tr h="365760">
                <a:tc gridSpan="2">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新文化运动与五四运动</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rowSpan="2">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相同点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两者都发生在北洋军阀统治时期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都是针对北洋军阀政府的反动政策而发起的运动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967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两者都是中国资产阶级民族民主革命的重要组成部分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都是进行思想大解放和寻求救国救民道路的运动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nvPr>
        </p:nvGraphicFramePr>
        <p:xfrm>
          <a:off x="706120" y="1502410"/>
          <a:ext cx="10733405" cy="5545455"/>
        </p:xfrm>
        <a:graphic>
          <a:graphicData uri="http://schemas.openxmlformats.org/drawingml/2006/table">
            <a:tbl>
              <a:tblPr firstRow="1" bandRow="1">
                <a:tableStyleId>{5940675A-B579-460E-94D1-54222C63F5DA}</a:tableStyleId>
              </a:tblPr>
              <a:tblGrid>
                <a:gridCol w="447040"/>
                <a:gridCol w="1113790"/>
                <a:gridCol w="9172575"/>
              </a:tblGrid>
              <a:tr h="365760">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新文化运动与五四运动</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21665">
                <a:tc rowSpan="3">
                  <a:txBody>
                    <a:bodyPr/>
                    <a:lstStyle/>
                    <a:p>
                      <a:pPr indent="0">
                        <a:lnSpc>
                          <a:spcPct val="150000"/>
                        </a:lnSpc>
                        <a:buNone/>
                      </a:pPr>
                      <a:r>
                        <a:rPr lang="en-US" altLang="zh-CN" sz="2400">
                          <a:solidFill>
                            <a:srgbClr val="FF00FF"/>
                          </a:solidFill>
                          <a:latin typeface="黑体" panose="02010609060101010101" pitchFamily="49" charset="-122"/>
                          <a:ea typeface="黑体" panose="02010609060101010101" pitchFamily="49" charset="-122"/>
                        </a:rPr>
                        <a:t>不同点</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领导者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前者主要由激进的民主主义知识分子领导</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后者由具有初步共产主义思想的知识分子领导</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608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指导</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思想</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前者以“民主”“科学”和达尔文的进化理论为指导思想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后者则以马克思主义理论为指导思想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前者是一次伟大的思想解放运动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后者是一场彻底地反对帝国主义和封建主义的伟大爱国革命运动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是一场中国人民为拯救民族危亡、捍卫民族尊严、凝聚民族力量而掀起的伟大社会革命运动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是一场传播新思想新文化新知识的伟大思想启蒙运动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nvPr>
        </p:nvGraphicFramePr>
        <p:xfrm>
          <a:off x="734060" y="1711960"/>
          <a:ext cx="10733405" cy="4096512"/>
        </p:xfrm>
        <a:graphic>
          <a:graphicData uri="http://schemas.openxmlformats.org/drawingml/2006/table">
            <a:tbl>
              <a:tblPr firstRow="1" bandRow="1">
                <a:tableStyleId>{5940675A-B579-460E-94D1-54222C63F5DA}</a:tableStyleId>
              </a:tblPr>
              <a:tblGrid>
                <a:gridCol w="447040"/>
                <a:gridCol w="1155700"/>
                <a:gridCol w="9130665"/>
              </a:tblGrid>
              <a:tr h="365760">
                <a:tc gridSpan="3">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比较一</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新文化运动与五四运动</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463040">
                <a:tc rowSpan="2">
                  <a:txBody>
                    <a:bodyPr/>
                    <a:lstStyle/>
                    <a:p>
                      <a:pPr indent="0">
                        <a:lnSpc>
                          <a:spcPct val="160000"/>
                        </a:lnSpc>
                        <a:buNone/>
                      </a:pPr>
                      <a:r>
                        <a:rPr lang="en-US" altLang="zh-CN" sz="2400">
                          <a:solidFill>
                            <a:srgbClr val="FF00FF"/>
                          </a:solidFill>
                          <a:latin typeface="黑体" panose="02010609060101010101" pitchFamily="49" charset="-122"/>
                          <a:ea typeface="黑体" panose="02010609060101010101" pitchFamily="49" charset="-122"/>
                        </a:rPr>
                        <a:t>不同点</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前者是一次思想解放运动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促使人们追求科学、民主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探索救国救民的真理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为马克思主义在中国的传播创造了条件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后者使马克思主义在中国得到广泛传播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为中国共产党的诞生准备了思想基础、阶级基础和骨干力量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是中国新民主主义革命的开端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运动</a:t>
                      </a:r>
                    </a:p>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力量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前者主要是知识分子</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范围不大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而在五四运动中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工人阶级作为独立的政治力量登上历史舞台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表现出了巨大的力量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95960" y="1859280"/>
          <a:ext cx="10631805" cy="3291840"/>
        </p:xfrm>
        <a:graphic>
          <a:graphicData uri="http://schemas.openxmlformats.org/drawingml/2006/table">
            <a:tbl>
              <a:tblPr firstRow="1" bandRow="1">
                <a:tableStyleId>{5940675A-B579-460E-94D1-54222C63F5DA}</a:tableStyleId>
              </a:tblPr>
              <a:tblGrid>
                <a:gridCol w="445770"/>
                <a:gridCol w="1338580"/>
                <a:gridCol w="3870960"/>
                <a:gridCol w="4976495"/>
              </a:tblGrid>
              <a:tr h="365760">
                <a:tc gridSpan="4">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中国旧民主主义革命与新民主主义革命</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gridSpan="3">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旧民主主义革命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新民主主义革命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rowSpan="3">
                  <a:txBody>
                    <a:bodyPr/>
                    <a:lstStyle/>
                    <a:p>
                      <a:pPr indent="0">
                        <a:lnSpc>
                          <a:spcPct val="18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相同点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社会性质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都处于半殖民地半封建社会</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革命任务</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都是反对帝国主义和封建主义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578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革命性质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都属于资产阶级民主革命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81990" y="1649730"/>
          <a:ext cx="10715625" cy="4681728"/>
        </p:xfrm>
        <a:graphic>
          <a:graphicData uri="http://schemas.openxmlformats.org/drawingml/2006/table">
            <a:tbl>
              <a:tblPr firstRow="1" bandRow="1">
                <a:tableStyleId>{5940675A-B579-460E-94D1-54222C63F5DA}</a:tableStyleId>
              </a:tblPr>
              <a:tblGrid>
                <a:gridCol w="445770"/>
                <a:gridCol w="1338580"/>
                <a:gridCol w="3870960"/>
                <a:gridCol w="5060315"/>
              </a:tblGrid>
              <a:tr h="365760">
                <a:tc gridSpan="4">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比较二</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中国旧民主主义革命与新民主主义革命</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gridSpan="3">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旧民主主义革命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新民主主义革命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rowSpan="4">
                  <a:txBody>
                    <a:bodyPr/>
                    <a:lstStyle/>
                    <a:p>
                      <a:pPr indent="0">
                        <a:lnSpc>
                          <a:spcPct val="16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不同点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领导阶级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资产阶级</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无产阶级</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指导思想</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三民主义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马列主义、毛泽东思想</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群众基础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革命纲领不彻底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群众发动不充分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提出了彻底的革命纲领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广泛发动人民群众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967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革命前途</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建立资产阶级共和国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走资本主义道路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建立人民民主专政的国家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走社会主义道路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最终实现共产主义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836295" y="1939290"/>
          <a:ext cx="10336530" cy="3511296"/>
        </p:xfrm>
        <a:graphic>
          <a:graphicData uri="http://schemas.openxmlformats.org/drawingml/2006/table">
            <a:tbl>
              <a:tblPr firstRow="1" bandRow="1">
                <a:tableStyleId>{5940675A-B579-460E-94D1-54222C63F5DA}</a:tableStyleId>
              </a:tblPr>
              <a:tblGrid>
                <a:gridCol w="2355215"/>
                <a:gridCol w="7981315"/>
              </a:tblGrid>
              <a:tr h="236220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2021年是中国共产党成立100周年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这部分内容是重中之重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延伸到党不同历史时期的各种方针政策</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背景、原因、内容、结果、影响等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从整体上形成党的革命历程。五四运动是新民主主义革命的开端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它可以链接的知识点也非常广泛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如中国共产党的成立、第一次世界大战、巴黎和会等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是一个起点式的单元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52210" y="2881944"/>
            <a:ext cx="350520" cy="1685416"/>
            <a:chOff x="12823" y="1322"/>
            <a:chExt cx="552" cy="2654"/>
          </a:xfrm>
        </p:grpSpPr>
        <p:sp>
          <p:nvSpPr>
            <p:cNvPr id="10" name="椭圆 9"/>
            <p:cNvSpPr/>
            <p:nvPr/>
          </p:nvSpPr>
          <p:spPr>
            <a:xfrm>
              <a:off x="12824" y="132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p:nvSpPr>
          <p:spPr>
            <a:xfrm>
              <a:off x="12823" y="3425"/>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5176520" y="2837180"/>
            <a:ext cx="5192395" cy="1804035"/>
            <a:chOff x="7910" y="3610"/>
            <a:chExt cx="8177" cy="2841"/>
          </a:xfrm>
        </p:grpSpPr>
        <p:sp>
          <p:nvSpPr>
            <p:cNvPr id="18" name="文本框 2">
              <a:hlinkClick r:id="rId2" action="ppaction://hlinksldjump"/>
            </p:cNvPr>
            <p:cNvSpPr txBox="1"/>
            <p:nvPr/>
          </p:nvSpPr>
          <p:spPr>
            <a:xfrm>
              <a:off x="7927" y="3610"/>
              <a:ext cx="816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五四运动与五四精神</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7910" y="5726"/>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中国共产党的诞生</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308896"/>
            <a:ext cx="5868035" cy="627895"/>
            <a:chOff x="1034884" y="629878"/>
            <a:chExt cx="4919090" cy="627895"/>
          </a:xfrm>
        </p:grpSpPr>
        <p:sp>
          <p:nvSpPr>
            <p:cNvPr id="7" name="圆角矩形 6">
              <a:hlinkClick r:id="rId5" action="ppaction://hlinksldjump"/>
            </p:cNvPr>
            <p:cNvSpPr/>
            <p:nvPr>
              <p:custDataLst>
                <p:tags r:id="rId1"/>
              </p:custDataLst>
            </p:nvPr>
          </p:nvSpPr>
          <p:spPr>
            <a:xfrm flipH="1">
              <a:off x="2547181" y="664168"/>
              <a:ext cx="340679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五四运动与五四精神</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03555" y="2966720"/>
            <a:ext cx="10962005" cy="2306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2015·河北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12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它标志着中国人</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至少是中国知识分子特别是青年学生意识的觉醒</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是1840年以来中国青年知识分子群体第一次全身心地投入</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由此揭开了中国历史的新篇章</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即中国的政治已不再限于职业政治家范围</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而扩大到了知识分子阶层特别是青年学生层面。“它”是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sp>
        <p:nvSpPr>
          <p:cNvPr id="55" name="文本框 99"/>
          <p:cNvSpPr txBox="1">
            <a:spLocks noChangeArrowheads="1"/>
          </p:cNvSpPr>
          <p:nvPr/>
        </p:nvSpPr>
        <p:spPr bwMode="auto">
          <a:xfrm>
            <a:off x="595630" y="5288915"/>
            <a:ext cx="678497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戊戌变法</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辛亥革命</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新文化运动</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五四运动 </a:t>
            </a:r>
            <a:endPar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6880815" y="478527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12495" y="1821815"/>
            <a:ext cx="10179685" cy="4225290"/>
          </a:xfrm>
          <a:prstGeom prst="rect">
            <a:avLst/>
          </a:prstGeom>
          <a:noFill/>
          <a:ln w="9525">
            <a:noFill/>
          </a:ln>
        </p:spPr>
        <p:txBody>
          <a:bodyPr wrap="square">
            <a:spAutoFit/>
          </a:bodyPr>
          <a:lstStyle/>
          <a:p>
            <a:pPr indent="0">
              <a:lnSpc>
                <a:spcPct val="16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2019·保定高阳一模</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五四运动的参加者许德珩回忆说</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“同样是爱国的革命运动</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然而五四运动却高于辛亥革命。”得出这一论断的主要依据是五四运动</a:t>
            </a:r>
            <a:r>
              <a:rPr lang="zh-CN" altLang="zh-CN"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sym typeface="+mn-ea"/>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敢于彻底反帝反封建</a:t>
            </a:r>
          </a:p>
          <a:p>
            <a:pPr indent="0">
              <a:lnSpc>
                <a:spcPct val="16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B.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提出“打倒列强</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除军阀”的口号</a:t>
            </a:r>
          </a:p>
          <a:p>
            <a:pPr indent="0">
              <a:lnSpc>
                <a:spcPct val="16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C.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标志着国共第二次合作成功</a:t>
            </a:r>
          </a:p>
          <a:p>
            <a:pPr indent="0">
              <a:lnSpc>
                <a:spcPct val="16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D.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明确了西安事变和平解决的意义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299415" y="319904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374900"/>
            <a:ext cx="10904220" cy="2602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70000"/>
              </a:lnSpc>
            </a:pP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2020·河北</a:t>
            </a:r>
            <a:r>
              <a:rPr lang="zh-CN" altLang="en-US" sz="2400" b="1" dirty="0" smtClean="0">
                <a:latin typeface="宋体" panose="02010600030101010101" pitchFamily="2" charset="-122"/>
                <a:ea typeface="宋体" panose="02010600030101010101" pitchFamily="2" charset="-122"/>
                <a:sym typeface="+mn-ea"/>
              </a:rPr>
              <a:t>，</a:t>
            </a:r>
            <a:r>
              <a:rPr lang="en-US" altLang="zh-CN" sz="2400" b="1" dirty="0" smtClean="0">
                <a:latin typeface="宋体" panose="02010600030101010101" pitchFamily="2" charset="-122"/>
                <a:ea typeface="宋体" panose="02010600030101010101" pitchFamily="2" charset="-122"/>
                <a:sym typeface="+mn-ea"/>
              </a:rPr>
              <a:t>13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这些人信奉马克思主义</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主张对外反抗西方列强</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对内反对封建军阀。他们采取俄国布尔什维主义的活动方式</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秘密组织政党。1921年</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他们创立了中国共产党</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中国革命进入了一个崭新的阶段。“这些人”的主要代表是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55" name="文本框 99"/>
          <p:cNvSpPr txBox="1">
            <a:spLocks noChangeArrowheads="1"/>
          </p:cNvSpPr>
          <p:nvPr/>
        </p:nvSpPr>
        <p:spPr bwMode="auto">
          <a:xfrm>
            <a:off x="648335" y="4983480"/>
            <a:ext cx="10707370" cy="1419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8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曾国藩　李鸿章                      B.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康有为　梁启超</a:t>
            </a:r>
          </a:p>
          <a:p>
            <a:pPr>
              <a:lnSpc>
                <a:spcPct val="18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孙中山　黄兴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D.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陈独秀　李大钊</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769465" y="447475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6" name="组合 35"/>
          <p:cNvGrpSpPr/>
          <p:nvPr/>
        </p:nvGrpSpPr>
        <p:grpSpPr>
          <a:xfrm>
            <a:off x="706392" y="1705011"/>
            <a:ext cx="5607050" cy="627895"/>
            <a:chOff x="1034884" y="629878"/>
            <a:chExt cx="4700310" cy="627895"/>
          </a:xfrm>
        </p:grpSpPr>
        <p:sp>
          <p:nvSpPr>
            <p:cNvPr id="7" name="圆角矩形 6">
              <a:hlinkClick r:id=""/>
            </p:cNvPr>
            <p:cNvSpPr/>
            <p:nvPr>
              <p:custDataLst>
                <p:tags r:id="rId1"/>
              </p:custDataLst>
            </p:nvPr>
          </p:nvSpPr>
          <p:spPr>
            <a:xfrm flipH="1">
              <a:off x="2547181" y="664168"/>
              <a:ext cx="31880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中国共产党的诞生</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64225" y="2358390"/>
            <a:ext cx="365125" cy="2560328"/>
            <a:chOff x="6371773" y="2307651"/>
            <a:chExt cx="365125" cy="2463689"/>
          </a:xfrm>
        </p:grpSpPr>
        <p:sp>
          <p:nvSpPr>
            <p:cNvPr id="10" name="椭圆 9"/>
            <p:cNvSpPr/>
            <p:nvPr/>
          </p:nvSpPr>
          <p:spPr>
            <a:xfrm>
              <a:off x="6371773" y="230765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363657"/>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85743" y="4400500"/>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711700" y="2357755"/>
            <a:ext cx="7110730" cy="2923550"/>
            <a:chOff x="3437766" y="1958148"/>
            <a:chExt cx="7110987" cy="2923881"/>
          </a:xfrm>
        </p:grpSpPr>
        <p:sp>
          <p:nvSpPr>
            <p:cNvPr id="18" name="文本框 2">
              <a:hlinkClick r:id="rId2" action="ppaction://hlinksldjump"/>
            </p:cNvPr>
            <p:cNvSpPr txBox="1"/>
            <p:nvPr/>
          </p:nvSpPr>
          <p:spPr>
            <a:xfrm>
              <a:off x="3437766" y="1958148"/>
              <a:ext cx="6996430" cy="460396"/>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新文化运动</a:t>
              </a:r>
            </a:p>
          </p:txBody>
        </p:sp>
        <p:sp>
          <p:nvSpPr>
            <p:cNvPr id="20" name="文本框 2">
              <a:hlinkClick r:id="rId3" action="ppaction://hlinksldjump"/>
            </p:cNvPr>
            <p:cNvSpPr txBox="1"/>
            <p:nvPr/>
          </p:nvSpPr>
          <p:spPr>
            <a:xfrm>
              <a:off x="3451737" y="3038918"/>
              <a:ext cx="7010400" cy="460396"/>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五四运动</a:t>
              </a:r>
            </a:p>
          </p:txBody>
        </p:sp>
        <p:sp>
          <p:nvSpPr>
            <p:cNvPr id="23" name="文本框 2">
              <a:hlinkClick r:id="rId4" action="ppaction://hlinksldjump"/>
            </p:cNvPr>
            <p:cNvSpPr txBox="1"/>
            <p:nvPr/>
          </p:nvSpPr>
          <p:spPr>
            <a:xfrm>
              <a:off x="3447926" y="4087470"/>
              <a:ext cx="7100827" cy="79455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李大钊、中共一大与中国共产党的成立、</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中共二大、京汉铁路工人大罢工</a:t>
              </a: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09857b79-c0e6-455a-8da6-2b3b0e103c1f}"/>
  <p:tag name="TABLE_ENDDRAG_ORIGIN_RECT" val="813*594"/>
  <p:tag name="TABLE_ENDDRAG_RECT" val="54*191*813*594"/>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09857b79-c0e6-455a-8da6-2b3b0e103c1f}"/>
  <p:tag name="TABLE_ENDDRAG_ORIGIN_RECT" val="813*185"/>
  <p:tag name="TABLE_ENDDRAG_RECT" val="54*191*813*186"/>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TABLE_ENDDRAG_ORIGIN_RECT" val="852*103"/>
  <p:tag name="TABLE_ENDDRAG_RECT" val="52*333*852*103"/>
  <p:tag name="KSO_WM_UNIT_TABLE_BEAUTIFY" val="smartTable{0eea1ee2-c33f-451c-bed5-d041f771d7db}"/>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4551dc7d-22b8-4b13-99df-fb89128cce9c}"/>
  <p:tag name="TABLE_ENDDRAG_ORIGIN_RECT" val="844*198"/>
  <p:tag name="TABLE_ENDDRAG_RECT" val="57*110*844*198"/>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393445ca-839c-4abc-abdb-d7fe41f0f391}"/>
  <p:tag name="TABLE_ENDDRAG_ORIGIN_RECT" val="812*198"/>
  <p:tag name="TABLE_ENDDRAG_RECT" val="56*156*812*198"/>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854a4d83-c8b5-440b-a692-708f04351b60}"/>
  <p:tag name="TABLE_ENDDRAG_ORIGIN_RECT" val="796*186"/>
  <p:tag name="TABLE_ENDDRAG_RECT" val="82*158*796*186"/>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e7fa2b02-83de-4fbd-85cd-a72ff7a81f9c}"/>
  <p:tag name="TABLE_ENDDRAG_ORIGIN_RECT" val="867*157"/>
  <p:tag name="TABLE_ENDDRAG_RECT" val="45*272*867*157"/>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e4c018f0-1638-4077-9a18-5bf6e35a7c6e}"/>
  <p:tag name="TABLE_ENDDRAG_ORIGIN_RECT" val="878*265"/>
  <p:tag name="TABLE_ENDDRAG_RECT" val="40*119*878*265"/>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6b52f3ce-321d-4d8b-aa53-cf74f14e8128}"/>
  <p:tag name="TABLE_ENDDRAG_ORIGIN_RECT" val="795*263"/>
  <p:tag name="TABLE_ENDDRAG_RECT" val="85*170*795*263"/>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31c60e30-7f98-4b25-b1c5-d37944fb5ccf}"/>
  <p:tag name="TABLE_ENDDRAG_ORIGIN_RECT" val="893*386"/>
  <p:tag name="TABLE_ENDDRAG_RECT" val="32*109*893*386"/>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31c60e30-7f98-4b25-b1c5-d37944fb5ccf}"/>
  <p:tag name="TABLE_ENDDRAG_ORIGIN_RECT" val="878*337"/>
  <p:tag name="TABLE_ENDDRAG_RECT" val="38*117*878*337"/>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570b42be-cf3b-491a-89ef-4e58e83d8fe4}"/>
  <p:tag name="TABLE_ENDDRAG_ORIGIN_RECT" val="853*445"/>
  <p:tag name="TABLE_ENDDRAG_RECT" val="50*115*853*445"/>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570b42be-cf3b-491a-89ef-4e58e83d8fe4}"/>
  <p:tag name="TABLE_ENDDRAG_ORIGIN_RECT" val="853*445"/>
  <p:tag name="TABLE_ENDDRAG_RECT" val="50*115*853*445"/>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dc75b0f3-25a6-42fa-842b-10d103865b71}"/>
  <p:tag name="TABLE_ENDDRAG_ORIGIN_RECT" val="848*217"/>
  <p:tag name="TABLE_ENDDRAG_RECT" val="48*127*848*217"/>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01a0fa6d-9d00-4ec0-ad90-e4172bcddd42}"/>
  <p:tag name="TABLE_ENDDRAG_ORIGIN_RECT" val="841*272"/>
  <p:tag name="TABLE_ENDDRAG_RECT" val="60*119*841*27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d577f42c-124c-4e7a-91b4-ef882d3738a0}"/>
  <p:tag name="TABLE_ENDDRAG_ORIGIN_RECT" val="788*195"/>
  <p:tag name="TABLE_ENDDRAG_RECT" val="75*145*788*195"/>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5d38b447-8454-4e86-bcf7-b6c25130a38a}"/>
  <p:tag name="TABLE_ENDDRAG_ORIGIN_RECT" val="866*324"/>
  <p:tag name="TABLE_ENDDRAG_RECT" val="46*119*866*324"/>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60e2573f-5b90-4d02-bc4e-9f46ab9c5d01}"/>
  <p:tag name="TABLE_ENDDRAG_ORIGIN_RECT" val="863*708"/>
  <p:tag name="TABLE_ENDDRAG_RECT" val="43*162*863*708"/>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60e2573f-5b90-4d02-bc4e-9f46ab9c5d01}"/>
  <p:tag name="TABLE_ENDDRAG_ORIGIN_RECT" val="863*708"/>
  <p:tag name="TABLE_ENDDRAG_RECT" val="43*162*863*708"/>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e24c528c-f0b1-4c6e-9d09-a32640a974cf}"/>
  <p:tag name="TABLE_ENDDRAG_ORIGIN_RECT" val="863*196"/>
  <p:tag name="TABLE_ENDDRAG_RECT" val="43*132*863*196"/>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e24c528c-f0b1-4c6e-9d09-a32640a974cf}"/>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ca78dcd8-43dd-4c1f-8b7d-4e53b6c3c07a}"/>
  <p:tag name="TABLE_ENDDRAG_ORIGIN_RECT" val="845*537"/>
  <p:tag name="TABLE_ENDDRAG_RECT" val="55*184*845*537"/>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ca78dcd8-43dd-4c1f-8b7d-4e53b6c3c07a}"/>
  <p:tag name="TABLE_ENDDRAG_ORIGIN_RECT" val="845*537"/>
  <p:tag name="TABLE_ENDDRAG_RECT" val="55*184*845*537"/>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ca78dcd8-43dd-4c1f-8b7d-4e53b6c3c07a}"/>
  <p:tag name="TABLE_ENDDRAG_ORIGIN_RECT" val="845*537"/>
  <p:tag name="TABLE_ENDDRAG_RECT" val="55*184*845*537"/>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a214fcc0-a284-469d-b75d-2f129c1e7e98}"/>
  <p:tag name="TABLE_ENDDRAG_ORIGIN_RECT" val="843*314"/>
  <p:tag name="TABLE_ENDDRAG_RECT" val="41*134*843*314"/>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a214fcc0-a284-469d-b75d-2f129c1e7e98}"/>
  <p:tag name="TABLE_ENDDRAG_ORIGIN_RECT" val="843*314"/>
  <p:tag name="TABLE_ENDDRAG_RECT" val="41*134*843*314"/>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1641</Words>
  <Application>WPS 演示</Application>
  <PresentationFormat>自定义</PresentationFormat>
  <Paragraphs>392</Paragraphs>
  <Slides>37</Slides>
  <Notes>4</Notes>
  <HiddenSlides>0</HiddenSlides>
  <MMClips>0</MMClips>
  <ScaleCrop>false</ScaleCrop>
  <HeadingPairs>
    <vt:vector size="4" baseType="variant">
      <vt:variant>
        <vt:lpstr>主题</vt:lpstr>
      </vt:variant>
      <vt:variant>
        <vt:i4>5</vt:i4>
      </vt:variant>
      <vt:variant>
        <vt:lpstr>幻灯片标题</vt:lpstr>
      </vt:variant>
      <vt:variant>
        <vt:i4>37</vt:i4>
      </vt:variant>
    </vt:vector>
  </HeadingPairs>
  <TitlesOfParts>
    <vt:vector size="42"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1184</cp:revision>
  <dcterms:created xsi:type="dcterms:W3CDTF">2020-07-19T08:35:00Z</dcterms:created>
  <dcterms:modified xsi:type="dcterms:W3CDTF">2022-02-25T16:30:07Z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