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276" r:id="rId24"/>
    <p:sldId id="351" r:id="rId25"/>
    <p:sldId id="352" r:id="rId26"/>
    <p:sldId id="353" r:id="rId27"/>
    <p:sldId id="259" r:id="rId28"/>
    <p:sldId id="269" r:id="rId29"/>
    <p:sldId id="315" r:id="rId30"/>
    <p:sldId id="324" r:id="rId31"/>
    <p:sldId id="332" r:id="rId32"/>
    <p:sldId id="274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第四部分　世界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古代史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第十八单元　封建时代的亚欧社会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3975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庄园法庭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主持者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主持法庭的是领主或他的管家。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庄园法庭起着维护庄园公共秩序的作用。庄园法庭既维护了领主的利益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也在一定程度上限制了领主的特权。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处罚手段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惩罚各种违法行为的手段通常是处以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罚金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审判依据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习惯法或村法。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45302" y="38536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45302" y="432100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46676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三、中世纪城市和大学的兴起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自由和自治的城市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西欧新的城市不断产生。意大利、法兰西、英格兰、德意志等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都出现了许多著名的城市。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城市自治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城市居民采取各种方式反抗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争取城市的自由和自治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常用的手段包括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金钱赎买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和武力斗争。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城市取得自由和自治权的形式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是从国王或领主手里取得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特许状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12743" y="1775483"/>
            <a:ext cx="3726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12742" y="2242826"/>
            <a:ext cx="3726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54331" y="4134220"/>
            <a:ext cx="16179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54331" y="4601563"/>
            <a:ext cx="16179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24936" y="5308393"/>
            <a:ext cx="120789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24936" y="5775736"/>
            <a:ext cx="12078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15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城市居民的身份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手工工匠和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是城市的基本居民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他们一般是从周围农村的农民转变而来的。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手工业者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主要从事小商品生产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拥有简单的生产资料。商人专事商业和贸易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通常比手工业者富裕。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城市手工业者和商人不断分化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出现了富裕的大手工业作坊主、商人和银行家等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他们成为早期的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资产阶级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29186" y="1796265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29186" y="2284390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3565" y="2980829"/>
            <a:ext cx="16394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3565" y="3448172"/>
            <a:ext cx="16394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51011" y="4747284"/>
            <a:ext cx="16394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51011" y="5214627"/>
            <a:ext cx="16394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9805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大学的兴起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西欧的教育与学术出现了新的气象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的兴起被认为是欧洲中世纪教育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最美好的花朵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巴黎出现了许多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教会学校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和教师私人办的学校。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巴黎教师行会得到罗马教皇和国王的支持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自治权利得到保证。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课程设置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基础课程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文法、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、逻辑、算术、几何、天文和音乐。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专业课程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法学、医学和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28268" y="944210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28268" y="1421944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29869" y="2710665"/>
            <a:ext cx="163647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29869" y="3188399"/>
            <a:ext cx="16364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48350" y="5048619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48350" y="5526353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84868" y="5631001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84868" y="6108735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167722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四、拜占庭帝国和《查士丁尼法典》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查士丁尼及《查士丁尼法典》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东罗马帝国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版图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涵盖了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希腊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以及亚洲西部和非洲北部地区。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黄金时代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东罗马帝国的经济比较活跃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社会比较稳定。西罗马帝国灭亡后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东罗马帝国则延续下来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并且进入了一个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黄金时代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31539" y="29912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1539" y="34585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6609" y="4747282"/>
            <a:ext cx="162714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6609" y="5214625"/>
            <a:ext cx="16271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8305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《罗马民法大全》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稳固帝国的社会秩序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保证皇帝的专制权力。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查士丁尼法典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》《法学汇纂》《法理概要》《新法典》。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罗马民法大全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》奠定了欧洲民法的基础。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14617" y="3032783"/>
            <a:ext cx="24600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14617" y="3500126"/>
            <a:ext cx="24600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14617" y="4186173"/>
            <a:ext cx="24600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14617" y="4674298"/>
            <a:ext cx="24600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63891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拜占庭帝国的灭亡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衰落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人不断进攻拜占庭帝国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占领了帝国的部分地区。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帝国版图不断被蚕食。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长期的对外战争导致帝国财政枯竭。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西欧封建主组建军队攻打拜占庭帝国。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17822" y="2398938"/>
            <a:ext cx="1191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17822" y="2876672"/>
            <a:ext cx="11912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04781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灭亡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:1453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奥斯曼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帝国攻破君士坦丁堡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拜占庭帝国灭亡。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拜占庭帝国对基督教、希腊罗马的古典文化传统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以及西亚、北非等地的东方文化因素兼收并蓄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创造出独具特色的拜占庭文化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在世界上产生过重大影响。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拜占庭帝国保存了大量的希腊、罗马古籍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为后来西欧的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文艺复兴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提供了丰富的精神营养。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06835" y="881866"/>
            <a:ext cx="124449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06835" y="1359600"/>
            <a:ext cx="12444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1477" y="4975884"/>
            <a:ext cx="16019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1478" y="5443227"/>
            <a:ext cx="16019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32426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五、古代日本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1.6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世纪前的日本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(1)1—2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日本有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多个小国。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在本州中部兴起的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政权基本实现了统一。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大和国的最高统治者称为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大王依靠贵族统治全国。王室和贵族各有自己的私有领地。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28876" y="2357374"/>
            <a:ext cx="5797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28875" y="2824717"/>
            <a:ext cx="5797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57818" y="35523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68209" y="40196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4445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大化改新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6—9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日本积极吸收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大和皇族中的改革派发动宫廷政变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孝德天皇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年号大化。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日本仿效唐朝的典章制度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进行了一系列改革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大化改新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77572" y="2388546"/>
            <a:ext cx="7745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77572" y="2845498"/>
            <a:ext cx="7745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87757" y="2980828"/>
            <a:ext cx="162814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87758" y="3437780"/>
            <a:ext cx="162814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41784" y="4716110"/>
            <a:ext cx="162814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41785" y="5204235"/>
            <a:ext cx="162814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08146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为中心的中央集权制度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地方设国、郡、里三级。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废除一切私地、私民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将土地、部民收归国有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成为公地、公民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国家将土地分给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每隔六年授田一次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不能终生使用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也不能买卖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统一赋税。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大化改新使日本发展成为一个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中央集权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制的封建国家。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10856" y="14533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10856" y="19310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34510" y="321982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34510" y="368716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16318" y="4393992"/>
            <a:ext cx="160060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16318" y="4850944"/>
            <a:ext cx="16006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9083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幕府统治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武士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贵族、豪门、寺院大量购买、兼并土地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地方豪强为了保护自己的庄园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把自己家族和仆从中的青壮男子武装起来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组成一种血缘关系和主从制相结合的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军事集团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成员称为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71329" y="27418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71329" y="32091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02533" y="4487510"/>
            <a:ext cx="160054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02533" y="4965244"/>
            <a:ext cx="160054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40154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幕府统治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世纪晚期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源氏首领源赖朝获得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征夷大将军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设幕府于镰仓。日本由此进入近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年的幕府统治时期。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幕府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与天皇朝廷并存。天皇大权旁落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幕府将军实际上把持着国家大权。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43415" y="2409329"/>
            <a:ext cx="20193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43415" y="2866281"/>
            <a:ext cx="20193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6193" y="35627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6193" y="40300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6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6690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六、阿拉伯帝国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穆罕默德创立伊斯兰教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阿拉伯半岛各部落之间为争夺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与牧场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相互仇杀。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氏族部落盛行多神崇拜。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穆罕默德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创立了伊斯兰教。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国家雏形的诞生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:622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穆罕默德率领一些信徒迁居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麦地那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建立了穆斯林公社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阿拉伯国家的雏形由此诞生。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穆罕默德率穆斯林占领麦加。此后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阿拉伯半岛基本统一。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31002" y="19313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31002" y="23986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18417" y="3687410"/>
            <a:ext cx="16110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18417" y="4154753"/>
            <a:ext cx="16110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534628" y="427106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534628" y="473840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0093" y="4861920"/>
            <a:ext cx="4217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0092" y="5329263"/>
            <a:ext cx="4217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81827" y="5433083"/>
            <a:ext cx="5902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81826" y="5900426"/>
            <a:ext cx="5902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5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24964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阿拉伯帝国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北进叙利亚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东灭波斯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进而征服阿富汗和印度西北部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直抵中国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控制了中亚大部分地区。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在西线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阿拉伯人攻克埃及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横扫北非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在西南欧洲的战场上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占领了西班牙。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版图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阿拉伯帝国的版图横跨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亚、欧、非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三大洲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是当时世界上疆域最大的帝国。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伴随着帝国的扩张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伊斯兰教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向阿拉伯半岛以外的地区广泛传播。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00166" y="21391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00166" y="26272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12128" y="3905619"/>
            <a:ext cx="20274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12128" y="4372962"/>
            <a:ext cx="20274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48803" y="5090183"/>
            <a:ext cx="16306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48803" y="5557526"/>
            <a:ext cx="1630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57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85538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阿拉伯文化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繁荣原因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哈里发重视知识。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哈里发在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巴格达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智慧宫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集科学院、图书馆、翻译馆于一体。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为延揽翻译人才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哈里发以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支付稿酬。于是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大量的希腊、波斯、印度的典籍被译为阿拉伯文。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05989" y="2731447"/>
            <a:ext cx="11925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05989" y="3198790"/>
            <a:ext cx="11925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54436" y="390562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54436" y="437296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7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成就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阿拉伯人改造了古印度人从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的计数法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形成了我们现在使用的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阿拉伯数字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并创造了完整的代数学。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医学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医学集成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》和《医典》两部书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长期被欧洲医学界奉为经典。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天方夜谭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》是阿拉伯文学的瑰宝。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东西方文化交流的使者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阿拉伯人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担当了沟通东西方文化的角色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为世界文化的发展作出了卓越贡献。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造纸术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、指南针、火药等重大发明和印度的棉花、食糖等都是由阿拉伯人传入欧洲的。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61025" y="1328675"/>
            <a:ext cx="201934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61025" y="1806409"/>
            <a:ext cx="2019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0572" y="1931348"/>
            <a:ext cx="161673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0572" y="2388300"/>
            <a:ext cx="16167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0572" y="3084117"/>
            <a:ext cx="161673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0572" y="3561851"/>
            <a:ext cx="16167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69363" y="4247277"/>
            <a:ext cx="161673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69363" y="4725011"/>
            <a:ext cx="16167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81796" y="5426361"/>
            <a:ext cx="123448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81796" y="5904095"/>
            <a:ext cx="12344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0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88568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欧洲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、亚洲的封建国家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565093"/>
              </p:ext>
            </p:extLst>
          </p:nvPr>
        </p:nvGraphicFramePr>
        <p:xfrm>
          <a:off x="692150" y="1282055"/>
          <a:ext cx="10807700" cy="49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3" imgW="3826154" imgH="1764552" progId="Word.Document.12">
                  <p:embed/>
                </p:oleObj>
              </mc:Choice>
              <mc:Fallback>
                <p:oleObj name="文档" r:id="rId3" imgW="3826154" imgH="17645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282055"/>
                        <a:ext cx="10807700" cy="498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196659"/>
              </p:ext>
            </p:extLst>
          </p:nvPr>
        </p:nvGraphicFramePr>
        <p:xfrm>
          <a:off x="692150" y="1374474"/>
          <a:ext cx="10807700" cy="4363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3" imgW="3826154" imgH="1544612" progId="Word.Document.12">
                  <p:embed/>
                </p:oleObj>
              </mc:Choice>
              <mc:Fallback>
                <p:oleObj name="文档" r:id="rId3" imgW="3826154" imgH="15446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74474"/>
                        <a:ext cx="10807700" cy="4363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10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我以我的信义宣誓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从现在起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我将像一个封臣对待封君那样真诚无欺地效忠于伯爵。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伯爵手持权杖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向所有向他宣誓效忠和致敬的人授予封地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然后众人一起宣誓。这一仪式应出现于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古代印度河流域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中世纪的欧洲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封建社会的日本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古代两河流域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封臣对待封君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并结合所学知识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世纪前期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法兰克王国对土地的分封形式进行改革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形成封君与封臣的关系。这一关系的形成有明确和规范的仪式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臣服礼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。故这一仪式出现于中世纪的欧洲。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六七世纪时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日本的社会矛盾十分尖锐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大贵族奴隶主势力强大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政局混乱。为了解决这一问题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日本采取的主要措施是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实行民主政治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实行明治维新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进行大化改新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建立奴隶制国家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六七世纪时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日本为解决社会矛盾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实行大化改新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使日本发展成为一个中央集权制的封建国家。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09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40698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一、基督教的兴起和法兰克王国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基督教的兴起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诞生时间与地点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罗马帝国统治下的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巴勒斯坦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罗马皇帝将基督教确定为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促进了基督教的传播。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28147" y="3084737"/>
            <a:ext cx="160059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28147" y="3552080"/>
            <a:ext cx="16005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89965" y="366193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89965" y="413966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2662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法兰克王国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:481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克洛维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巩固统治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克洛维皈依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基督教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承认罗马教会在欧洲的重要地位。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克洛维把原属罗马国有的土地和无主土地赐给教会和部下。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克洛维统治时期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法兰克王国不断扩张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实力强大。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93784" y="2118383"/>
            <a:ext cx="124179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93784" y="2596117"/>
            <a:ext cx="12417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06135" y="3302947"/>
            <a:ext cx="12173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06135" y="3770290"/>
            <a:ext cx="12173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2040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封君与封臣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世纪前期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法兰克王国要求得到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的人必须提供兵役服务。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这种以土地的封赐为纽带而形成的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封建制度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在西欧已经普遍存在。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封君与封臣的关系有着严格的等级性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而且权利、义务交织在一起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有一定的契约意义。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89239" y="187939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89239" y="233634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97257" y="3043175"/>
            <a:ext cx="12937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97257" y="3510518"/>
            <a:ext cx="12937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4039" y="3635457"/>
            <a:ext cx="4105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4039" y="4102800"/>
            <a:ext cx="410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2404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查理曼帝国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成为法兰克王国国王。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继位后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查理四处征伐。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年前后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法兰克王国成为当时西欧最大的王国。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查理继续实行鼓励基督教发展的政策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命令每个教区的人民把每年收入的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1/10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贡献给教会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什一税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42051" y="2409329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42051" y="287667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60012" y="4757675"/>
            <a:ext cx="12135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60012" y="5225018"/>
            <a:ext cx="12135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17295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查理曼帝国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教皇在罗马为查理举行了加冕礼。查理被称为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查理大帝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。他统治时期的法兰克王国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查理曼帝国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:843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查理曼的三个孙子缔结条约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将帝国一分为三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形成以后德意志、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法兰西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和意大利三个国家的雏形。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399699" y="2762620"/>
            <a:ext cx="16218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399699" y="3229963"/>
            <a:ext cx="16218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84830" y="4518684"/>
            <a:ext cx="12833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84830" y="4986027"/>
            <a:ext cx="12833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二、西欧庄园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庄园的领主与佃户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一种新的农业经济组织形式逐渐流行开来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这就是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。大约到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庄园遍布欧洲各地。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庄园是一个独立的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自给自足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的经济和政治单位。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庄园的居民均为领主的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佃户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包括自由的农民和缺少自由的农奴。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庄园的耕地分为两部分。一部分由领主自己保留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直接经营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自营地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收入全部归领主所有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剩下的耕地是佃户的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份地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是佃户的生活来源。庄园的周围大多是林地、荒地等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共用地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35348" y="19209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35348" y="23882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51284" y="2502847"/>
            <a:ext cx="16262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51284" y="2980581"/>
            <a:ext cx="16262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553137" y="310552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53137" y="35624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65058" y="4851193"/>
            <a:ext cx="11894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65058" y="5318536"/>
            <a:ext cx="1189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28148" y="5433083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28148" y="5900426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3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315</TotalTime>
  <Words>2054</Words>
  <Application>Microsoft Office PowerPoint</Application>
  <PresentationFormat>宽屏</PresentationFormat>
  <Paragraphs>139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43</cp:revision>
  <dcterms:created xsi:type="dcterms:W3CDTF">2020-12-05T02:41:23Z</dcterms:created>
  <dcterms:modified xsi:type="dcterms:W3CDTF">2021-01-12T07:44:20Z</dcterms:modified>
</cp:coreProperties>
</file>