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notesSlides/notesSlide4.xml" ContentType="application/vnd.openxmlformats-officedocument.presentationml.notesSlide+xml"/>
  <Override PartName="/ppt/tags/tag153.xml" ContentType="application/vnd.openxmlformats-officedocument.presentationml.tag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36"/>
  </p:notesMasterIdLst>
  <p:handoutMasterIdLst>
    <p:handoutMasterId r:id="rId37"/>
  </p:handoutMasterIdLst>
  <p:sldIdLst>
    <p:sldId id="331" r:id="rId6"/>
    <p:sldId id="332" r:id="rId7"/>
    <p:sldId id="333" r:id="rId8"/>
    <p:sldId id="335" r:id="rId9"/>
    <p:sldId id="261" r:id="rId10"/>
    <p:sldId id="280" r:id="rId11"/>
    <p:sldId id="627" r:id="rId12"/>
    <p:sldId id="278" r:id="rId13"/>
    <p:sldId id="272" r:id="rId14"/>
    <p:sldId id="422" r:id="rId15"/>
    <p:sldId id="423" r:id="rId16"/>
    <p:sldId id="519" r:id="rId17"/>
    <p:sldId id="551" r:id="rId18"/>
    <p:sldId id="577" r:id="rId19"/>
    <p:sldId id="677" r:id="rId20"/>
    <p:sldId id="290" r:id="rId21"/>
    <p:sldId id="424" r:id="rId22"/>
    <p:sldId id="427" r:id="rId23"/>
    <p:sldId id="428" r:id="rId24"/>
    <p:sldId id="587" r:id="rId25"/>
    <p:sldId id="678" r:id="rId26"/>
    <p:sldId id="679" r:id="rId27"/>
    <p:sldId id="279" r:id="rId28"/>
    <p:sldId id="273" r:id="rId29"/>
    <p:sldId id="346" r:id="rId30"/>
    <p:sldId id="347" r:id="rId31"/>
    <p:sldId id="540" r:id="rId32"/>
    <p:sldId id="672" r:id="rId33"/>
    <p:sldId id="306" r:id="rId34"/>
    <p:sldId id="348"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第十四讲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科技文化与社会生活</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科技文化与社会生活</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科技文化与社会生活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科技文化与社会生活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科技文化与社会生活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4.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8.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2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1.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3.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4.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5.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6.xml"/></Relationships>
</file>

<file path=ppt/slides/_rels/slide16.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50.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1.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3.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2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5.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5.xml"/><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56.xml"/></Relationships>
</file>

<file path=ppt/slides/_rels/slide2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58.xml"/><Relationship Id="rId1" Type="http://schemas.openxmlformats.org/officeDocument/2006/relationships/tags" Target="../tags/tag157.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59.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6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2.xml"/><Relationship Id="rId1" Type="http://schemas.openxmlformats.org/officeDocument/2006/relationships/tags" Target="../tags/tag161.xml"/><Relationship Id="rId5" Type="http://schemas.openxmlformats.org/officeDocument/2006/relationships/slide" Target="slide23.xml"/><Relationship Id="rId4" Type="http://schemas.openxmlformats.org/officeDocument/2006/relationships/notesSlide" Target="../notesSlides/notesSlide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tags" Target="../tags/tag163.xml"/></Relationships>
</file>

<file path=ppt/slides/_rels/slide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slide" Target="slide4.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 Target="slide1.xml"/><Relationship Id="rId5" Type="http://schemas.openxmlformats.org/officeDocument/2006/relationships/slide" Target="slide5.xml"/><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8424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03158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7792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282700" y="1014095"/>
            <a:ext cx="10796270" cy="1106805"/>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第十四</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科技文化与社会生活</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5571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6884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29285" y="1687195"/>
          <a:ext cx="10892155" cy="4279392"/>
        </p:xfrm>
        <a:graphic>
          <a:graphicData uri="http://schemas.openxmlformats.org/drawingml/2006/table">
            <a:tbl>
              <a:tblPr firstRow="1" bandRow="1">
                <a:tableStyleId>{5940675A-B579-460E-94D1-54222C63F5DA}</a:tableStyleId>
              </a:tblPr>
              <a:tblGrid>
                <a:gridCol w="576580"/>
                <a:gridCol w="685165"/>
                <a:gridCol w="7052945"/>
                <a:gridCol w="2577465"/>
              </a:tblGrid>
              <a:tr h="4274820">
                <a:tc>
                  <a:txBody>
                    <a:bodyPr/>
                    <a:lstStyle/>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两</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弹</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一</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星</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展</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过</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原子弹：1964年10月16日，我国第一颗原子弹爆炸成功</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导弹：1966年，我国第一次成功进行了发射导弹核武器的试验</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氢弹：1967年，我国第一颗氢弹爆炸成功</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人造地球卫星：1970年，我国用长征号运载火箭，成功地发射了第一颗人造地球卫星——东方红一号，成为世界上第五个能独立发射人造地球卫星的国家，标志着我国的空间技术跨入了世界前列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第一颗原子弹</a:t>
                      </a: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爆炸成功</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348" name="image101.jpg"/>
          <p:cNvPicPr>
            <a:picLocks noChangeAspect="1"/>
          </p:cNvPicPr>
          <p:nvPr/>
        </p:nvPicPr>
        <p:blipFill>
          <a:blip r:embed="rId4"/>
          <a:stretch>
            <a:fillRect/>
          </a:stretch>
        </p:blipFill>
        <p:spPr>
          <a:xfrm>
            <a:off x="9152255" y="1826895"/>
            <a:ext cx="2169795" cy="291909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24865" y="1659255"/>
          <a:ext cx="10542270" cy="4389120"/>
        </p:xfrm>
        <a:graphic>
          <a:graphicData uri="http://schemas.openxmlformats.org/drawingml/2006/table">
            <a:tbl>
              <a:tblPr firstRow="1" bandRow="1">
                <a:tableStyleId>{5940675A-B579-460E-94D1-54222C63F5DA}</a:tableStyleId>
              </a:tblPr>
              <a:tblGrid>
                <a:gridCol w="688975"/>
                <a:gridCol w="908685"/>
                <a:gridCol w="5946140"/>
                <a:gridCol w="2998470"/>
              </a:tblGrid>
              <a:tr h="954405">
                <a:tc rowSpan="2">
                  <a:txBody>
                    <a:bodyPr/>
                    <a:lstStyle/>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两</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弹</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一</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星</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历史</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极大地鼓舞了中国人民的志气，振奋了中华民族的精神。它打破了当时有核大国的核垄断，增强了我国的国防实力，增强了我国的综合国力，大大提高了我国的国际地位，维护了我国的国家安全，也维护了世界和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50000"/>
                        </a:lnSpc>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5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第一颗人造地球卫星</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102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精神</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“两弹一星”精神，即热爱祖国、无私奉献、自力更生、艰苦奋斗、勇于攀登的精神；是爱国主义、集体主义、社会主义精神和科学精神的体现，是现代化建设道路上奋勇开拓的巨大动力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349" name="image102.jpg"/>
          <p:cNvPicPr>
            <a:picLocks noChangeAspect="1"/>
          </p:cNvPicPr>
          <p:nvPr/>
        </p:nvPicPr>
        <p:blipFill>
          <a:blip r:embed="rId4"/>
          <a:stretch>
            <a:fillRect/>
          </a:stretch>
        </p:blipFill>
        <p:spPr>
          <a:xfrm>
            <a:off x="8502015" y="1701165"/>
            <a:ext cx="2743200" cy="221234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1153795" y="1878330"/>
          <a:ext cx="9659620" cy="3840480"/>
        </p:xfrm>
        <a:graphic>
          <a:graphicData uri="http://schemas.openxmlformats.org/drawingml/2006/table">
            <a:tbl>
              <a:tblPr firstRow="1" bandRow="1">
                <a:tableStyleId>{5940675A-B579-460E-94D1-54222C63F5DA}</a:tableStyleId>
              </a:tblPr>
              <a:tblGrid>
                <a:gridCol w="669925"/>
                <a:gridCol w="8989695"/>
              </a:tblGrid>
              <a:tr h="256159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航</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天</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成</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就</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20世纪90年代，我国开始实施载人航天工程</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1999年11月，神舟一号无人飞船成功完成载人航天工程的第一次飞行试验，开启了我国的飞天之旅</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2003年10月，航天员杨利伟乘坐神舟五号飞船升入太空，并成功返回地面。我国成为世界上第三个掌握载人航天技术的国家</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2008年9月，神舟七号载人飞船升入太空，航天员翟志刚成功完成出舱任务，实现了太空行走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31850" y="1523365"/>
          <a:ext cx="10429875" cy="4754880"/>
        </p:xfrm>
        <a:graphic>
          <a:graphicData uri="http://schemas.openxmlformats.org/drawingml/2006/table">
            <a:tbl>
              <a:tblPr firstRow="1" bandRow="1">
                <a:tableStyleId>{5940675A-B579-460E-94D1-54222C63F5DA}</a:tableStyleId>
              </a:tblPr>
              <a:tblGrid>
                <a:gridCol w="603250"/>
                <a:gridCol w="774065"/>
                <a:gridCol w="9052560"/>
              </a:tblGrid>
              <a:tr h="468630">
                <a:tc rowSpan="3">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杂</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交</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水</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稻</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20世纪70年代，农业科学家袁隆平成功培育出籼型杂交水稻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722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袁隆平和他的杂交水稻，为解决我国这样一个人口大国的吃饭问题和保障我国的粮食安全，作出了巨大贡献</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袁隆平的杂交水稻技术对解决世界性饥饿问题也有重要贡献。中国的杂交水稻被推广到印度、越南、菲律宾等许多国家和地区，增产效果十分明显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486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袁隆平</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国将首届最高科学技术奖授予了袁隆平。同时，他也是我国第一个特等发明奖的获得者。20世纪90年代，联合国粮农组织将推广杂交水稻列为解决发展中国家粮食短缺问题的战略措施。袁隆平荣获多项国际大奖，被称为“杂交水稻之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1068705" y="1798955"/>
          <a:ext cx="9869805" cy="3840480"/>
        </p:xfrm>
        <a:graphic>
          <a:graphicData uri="http://schemas.openxmlformats.org/drawingml/2006/table">
            <a:tbl>
              <a:tblPr firstRow="1" bandRow="1">
                <a:tableStyleId>{5940675A-B579-460E-94D1-54222C63F5DA}</a:tableStyleId>
              </a:tblPr>
              <a:tblGrid>
                <a:gridCol w="1092835"/>
                <a:gridCol w="942340"/>
                <a:gridCol w="7834630"/>
              </a:tblGrid>
              <a:tr h="831215">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青蒿素</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20世纪60年代，为寻找治疗疟疾的新型有效药物，许多国家组织科研力量展开研究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56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20世纪70年代初，屠呦呦发现了青蒿素，开创了治疗疟疾的新方法。青蒿素类药物得到世界卫生组织的认可和大力推广</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56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成就</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由于对人类生命健康事业作出了巨大贡献，屠呦呦获得2015年诺贝尔生理学或医学奖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1027430" y="1715135"/>
          <a:ext cx="10065385" cy="4389120"/>
        </p:xfrm>
        <a:graphic>
          <a:graphicData uri="http://schemas.openxmlformats.org/drawingml/2006/table">
            <a:tbl>
              <a:tblPr firstRow="1" bandRow="1">
                <a:tableStyleId>{5940675A-B579-460E-94D1-54222C63F5DA}</a:tableStyleId>
              </a:tblPr>
              <a:tblGrid>
                <a:gridCol w="728980"/>
                <a:gridCol w="731520"/>
                <a:gridCol w="8604885"/>
              </a:tblGrid>
              <a:tr h="28956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文化事业的发展</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方针</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1956年，毛泽东提出在科学文化工作中实行“百花齐放”“百家争鸣”的方针，即艺术问题上“百花齐放”，学术问题上“百家争鸣”</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37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文化硕果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长篇小说《红岩》《青春之歌》、话剧《茶馆》、大型音乐舞蹈史诗《东方红》、电影《英雄儿女》《林则徐》等</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中共十一届三中全会后，文化事业进一步发展。中国与国外的文化交流日益增多，文艺工作者、作品屡获国际奖项。2012年，中国作家莫言获得诺贝尔文学奖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390" y="1696085"/>
            <a:ext cx="8200390" cy="670560"/>
            <a:chOff x="1034884" y="720630"/>
            <a:chExt cx="6970983" cy="486469"/>
          </a:xfrm>
        </p:grpSpPr>
        <p:sp>
          <p:nvSpPr>
            <p:cNvPr id="17" name="圆角矩形 6">
              <a:hlinkClick r:id="rId5" action="ppaction://hlinksldjump"/>
            </p:cNvPr>
            <p:cNvSpPr/>
            <p:nvPr>
              <p:custDataLst>
                <p:tags r:id="rId2"/>
              </p:custDataLst>
            </p:nvPr>
          </p:nvSpPr>
          <p:spPr>
            <a:xfrm flipH="1">
              <a:off x="2455639" y="720630"/>
              <a:ext cx="5550228" cy="48646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日常生活的变化、交通与通信的不断发展</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721091"/>
              <a:ext cx="1511441" cy="486008"/>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622300" y="3023235"/>
            <a:ext cx="10774045" cy="119888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从衣、食、住、行、用等方面的变化，了解经济的快速发展和人民</a:t>
            </a:r>
          </a:p>
          <a:p>
            <a:pPr indent="0">
              <a:lnSpc>
                <a:spcPct val="150000"/>
              </a:lnSpc>
              <a:spcBef>
                <a:spcPts val="0"/>
              </a:spcBef>
              <a:spcAft>
                <a:spcPts val="0"/>
              </a:spcAft>
            </a:pP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生活水平的提高。</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sp>
        <p:nvSpPr>
          <p:cNvPr id="3" name="文本框 2"/>
          <p:cNvSpPr txBox="1"/>
          <p:nvPr/>
        </p:nvSpPr>
        <p:spPr>
          <a:xfrm>
            <a:off x="6092190" y="2618740"/>
            <a:ext cx="5262245"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19</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P97</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P101</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719455" y="4426585"/>
          <a:ext cx="10416540" cy="8046720"/>
        </p:xfrm>
        <a:graphic>
          <a:graphicData uri="http://schemas.openxmlformats.org/drawingml/2006/table">
            <a:tbl>
              <a:tblPr firstRow="1" bandRow="1">
                <a:tableStyleId>{5940675A-B579-460E-94D1-54222C63F5DA}</a:tableStyleId>
              </a:tblPr>
              <a:tblGrid>
                <a:gridCol w="1030605"/>
                <a:gridCol w="878205"/>
                <a:gridCol w="8507730"/>
              </a:tblGrid>
              <a:tr h="838200">
                <a:tc>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日常</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生活</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新中国成立前，物价飞涨，民生凋敝。新中国成立后，人民当家做主，经济恢复，物价稳定，人民生活发生了根本变化，生活水平不断提高。改革开放以来，人民生活明显改善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92150" y="1577340"/>
          <a:ext cx="10767060" cy="4749800"/>
        </p:xfrm>
        <a:graphic>
          <a:graphicData uri="http://schemas.openxmlformats.org/drawingml/2006/table">
            <a:tbl>
              <a:tblPr firstRow="1" bandRow="1">
                <a:tableStyleId>{5940675A-B579-460E-94D1-54222C63F5DA}</a:tableStyleId>
              </a:tblPr>
              <a:tblGrid>
                <a:gridCol w="469900"/>
                <a:gridCol w="808990"/>
                <a:gridCol w="9488170"/>
              </a:tblGrid>
              <a:tr h="742315">
                <a:tc rowSpan="2">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日</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常</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生</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活</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衣着方面</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改革开放前，经济发展水平较低，不能满足人们生活需要，人们买衣服要凭布票，不仅数量有限，色彩和样式也很单调</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改革开放后，随着经济的快速发展和思想观念的解放，人们的衣着变得丰富多彩起来。服饰已经不仅仅是满足御寒等需要的工具，更是人们显示风度、展示个性的方式</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32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饮食方面</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改革开放前，饮食结构比较单一，有些农村甚至没有解决最基本的温饱问题</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改革开放后，吃饭问题基本上得到了解决，人们不但能“吃饱”，而且还要“吃好”，讲究营养均衡、粗细搭配，绿色食品等科学卫生的概念也日益深入人心</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92150" y="1772920"/>
          <a:ext cx="10836910" cy="4274820"/>
        </p:xfrm>
        <a:graphic>
          <a:graphicData uri="http://schemas.openxmlformats.org/drawingml/2006/table">
            <a:tbl>
              <a:tblPr firstRow="1" bandRow="1">
                <a:tableStyleId>{5940675A-B579-460E-94D1-54222C63F5DA}</a:tableStyleId>
              </a:tblPr>
              <a:tblGrid>
                <a:gridCol w="484505"/>
                <a:gridCol w="808355"/>
                <a:gridCol w="6579235"/>
                <a:gridCol w="2964815"/>
              </a:tblGrid>
              <a:tr h="1463040">
                <a:tc rowSpan="2">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日</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常</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生</a:t>
                      </a:r>
                    </a:p>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活</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住房方面</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改革开放前，住房比较拥挤，室内设施也很简单</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改革开放后，人均住房面积扩大，室内装修和居住环境明显改善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富裕农村居民住宅区</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326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生活方式</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以来，城乡居民收入不断增加，消费总量不断增长，消费结构也不断优化。随着人民生活水平的提高，休闲娱乐成为人们日常生活的一部分。人们开始注重和享受文化、旅游、健身等多种休闲生活，生活方式发生了很大变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354" name="image104.jpg"/>
          <p:cNvPicPr>
            <a:picLocks noChangeAspect="1"/>
          </p:cNvPicPr>
          <p:nvPr/>
        </p:nvPicPr>
        <p:blipFill>
          <a:blip r:embed="rId4"/>
          <a:stretch>
            <a:fillRect/>
          </a:stretch>
        </p:blipFill>
        <p:spPr>
          <a:xfrm>
            <a:off x="8623935" y="2098040"/>
            <a:ext cx="2877185" cy="269113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73760" y="1859915"/>
          <a:ext cx="10443845" cy="3840480"/>
        </p:xfrm>
        <a:graphic>
          <a:graphicData uri="http://schemas.openxmlformats.org/drawingml/2006/table">
            <a:tbl>
              <a:tblPr firstRow="1" bandRow="1">
                <a:tableStyleId>{5940675A-B579-460E-94D1-54222C63F5DA}</a:tableStyleId>
              </a:tblPr>
              <a:tblGrid>
                <a:gridCol w="680085"/>
                <a:gridCol w="796290"/>
                <a:gridCol w="8967470"/>
              </a:tblGrid>
              <a:tr h="450850">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交</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通</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方</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面</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新中国成立前，我国交通条件很落后。新中国成立后，国家投入巨额资金改善交通条件，并取得巨大成就</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87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成就</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铁路：截至2010年底，中国的铁路营运里程已居世界第二位。1997年以来全国铁路实现了几次大提速，大大提高了运营效率</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47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公路：全国建立起比较密集的公路网，在黄河、长江等急流阻隔的江河上架设了一座座公路大桥，许多偏远闭塞的山区也通了汽车。我国高速公路里程已居世界前列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1521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342" name="14.eps" descr="id:2147516617;FounderCES"/>
          <p:cNvPicPr>
            <a:picLocks noChangeAspect="1"/>
          </p:cNvPicPr>
          <p:nvPr/>
        </p:nvPicPr>
        <p:blipFill>
          <a:blip r:embed="rId2"/>
          <a:stretch>
            <a:fillRect/>
          </a:stretch>
        </p:blipFill>
        <p:spPr>
          <a:xfrm>
            <a:off x="422910" y="2787650"/>
            <a:ext cx="11378565" cy="312293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89940" y="1664335"/>
          <a:ext cx="10626090" cy="7717155"/>
        </p:xfrm>
        <a:graphic>
          <a:graphicData uri="http://schemas.openxmlformats.org/drawingml/2006/table">
            <a:tbl>
              <a:tblPr firstRow="1" bandRow="1">
                <a:tableStyleId>{5940675A-B579-460E-94D1-54222C63F5DA}</a:tableStyleId>
              </a:tblPr>
              <a:tblGrid>
                <a:gridCol w="680085"/>
                <a:gridCol w="796290"/>
                <a:gridCol w="5003800"/>
                <a:gridCol w="4145915"/>
              </a:tblGrid>
              <a:tr h="664210">
                <a:tc rowSpan="3">
                  <a:txBody>
                    <a:bodyPr/>
                    <a:lstStyle/>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交</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通</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方</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面</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成就</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航空：现在全国各大城市和一些中等城市、旅游胜地都有航线，并与世界许多国家的大城市设有直通航线，中国已成为世界民航大国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高速运行的高铁动车组</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32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城市道路建设：很多城市大力发展轨道交通，改善城市交通状况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94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交通运输网：铁路、公路、民用航空、水运和地下轨道交通建设飞速发展，已形成综合交通运输网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356" name="image105.jpg"/>
          <p:cNvPicPr>
            <a:picLocks noChangeAspect="1"/>
          </p:cNvPicPr>
          <p:nvPr/>
        </p:nvPicPr>
        <p:blipFill>
          <a:blip r:embed="rId4"/>
          <a:stretch>
            <a:fillRect/>
          </a:stretch>
        </p:blipFill>
        <p:spPr>
          <a:xfrm>
            <a:off x="7331710" y="2106295"/>
            <a:ext cx="4070350" cy="252095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1320800" y="2013585"/>
          <a:ext cx="9392920" cy="2743200"/>
        </p:xfrm>
        <a:graphic>
          <a:graphicData uri="http://schemas.openxmlformats.org/drawingml/2006/table">
            <a:tbl>
              <a:tblPr firstRow="1" bandRow="1">
                <a:tableStyleId>{5940675A-B579-460E-94D1-54222C63F5DA}</a:tableStyleId>
              </a:tblPr>
              <a:tblGrid>
                <a:gridCol w="680085"/>
                <a:gridCol w="796290"/>
                <a:gridCol w="7916545"/>
              </a:tblGrid>
              <a:tr h="767715">
                <a:tc rowSpan="2">
                  <a:txBody>
                    <a:bodyPr/>
                    <a:lstStyle/>
                    <a:p>
                      <a:pPr algn="ctr">
                        <a:lnSpc>
                          <a:spcPct val="170000"/>
                        </a:lnSpc>
                        <a:buClrTx/>
                        <a:buSzTx/>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出</a:t>
                      </a:r>
                    </a:p>
                    <a:p>
                      <a:pPr algn="ctr">
                        <a:lnSpc>
                          <a:spcPct val="170000"/>
                        </a:lnSpc>
                        <a:buClrTx/>
                        <a:buSzTx/>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行</a:t>
                      </a:r>
                    </a:p>
                    <a:p>
                      <a:pPr algn="ctr">
                        <a:lnSpc>
                          <a:spcPct val="170000"/>
                        </a:lnSpc>
                        <a:buClrTx/>
                        <a:buSzTx/>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方</a:t>
                      </a:r>
                    </a:p>
                    <a:p>
                      <a:pPr algn="ctr">
                        <a:lnSpc>
                          <a:spcPct val="170000"/>
                        </a:lnSpc>
                        <a:buClrTx/>
                        <a:buSzTx/>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式</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随着交通设施的改善和人民生活水平的提高，人们的出行方式也发生了很大变化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649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除了自行车、公交车、出租车，还有方便快捷的地铁，私家汽车也早已进入寻常百姓家。长途旅行时，人们可以选择火车、汽车、飞机、轮船等多种交通工具</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76910" y="1481455"/>
          <a:ext cx="10767695" cy="4937760"/>
        </p:xfrm>
        <a:graphic>
          <a:graphicData uri="http://schemas.openxmlformats.org/drawingml/2006/table">
            <a:tbl>
              <a:tblPr firstRow="1" bandRow="1">
                <a:tableStyleId>{5940675A-B579-460E-94D1-54222C63F5DA}</a:tableStyleId>
              </a:tblPr>
              <a:tblGrid>
                <a:gridCol w="725170"/>
                <a:gridCol w="727710"/>
                <a:gridCol w="9314815"/>
              </a:tblGrid>
              <a:tr h="521335">
                <a:tc rowSpan="3">
                  <a:txBody>
                    <a:bodyPr/>
                    <a:lstStyle/>
                    <a:p>
                      <a:pPr indent="0" algn="ctr">
                        <a:lnSpc>
                          <a:spcPct val="150000"/>
                        </a:lnSpc>
                        <a:buNone/>
                      </a:pPr>
                      <a:r>
                        <a:rPr lang="en-US" altLang="zh-CN" sz="2400">
                          <a:solidFill>
                            <a:srgbClr val="FF00FF"/>
                          </a:solidFill>
                          <a:latin typeface="黑体" panose="02010609060101010101" pitchFamily="49" charset="-122"/>
                          <a:ea typeface="黑体" panose="02010609060101010101" pitchFamily="49" charset="-122"/>
                        </a:rPr>
                        <a:t>通信方面</a:t>
                      </a:r>
                      <a:endParaRPr lang="en-US" altLang="zh-CN" sz="2400" b="0">
                        <a:solidFill>
                          <a:srgbClr val="FF00FF"/>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新中国成立后，国家不断增加对电信事业的投资，逐渐形成全国电信网络。改革开放后，电信产业快速发展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658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成就</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通信网络：如今，我国的电信网络规模和用户数均居全球第一，发展速度也位居世界前列。在全国大多数地区，固定电话早已进入千家万户，移动电话的使用十分普遍</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互联网：中国的互联网虽然起步较晚，但发展迅速。中国网民规模不断扩大，互联网普及率越来越高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1437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通信事业的发展和通信方式的变迁，使信息的传递变得快捷和简便，深刻地改变着人们的思想观念和生活方式</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4907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87398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825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62271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6783751"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2936" y="141047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10818" y="2368113"/>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2" name="文本框 1"/>
          <p:cNvSpPr txBox="1"/>
          <p:nvPr/>
        </p:nvSpPr>
        <p:spPr>
          <a:xfrm>
            <a:off x="668655" y="3116580"/>
            <a:ext cx="10699115" cy="3415030"/>
          </a:xfrm>
          <a:prstGeom prst="rect">
            <a:avLst/>
          </a:prstGeom>
          <a:noFill/>
          <a:ln w="9525">
            <a:solidFill>
              <a:schemeClr val="tx1"/>
            </a:solidFill>
          </a:ln>
        </p:spPr>
        <p:txBody>
          <a:bodyPr wrap="square">
            <a:spAutoFit/>
          </a:bodyPr>
          <a:lstStyle/>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）“两弹一星”</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指的是核弹、导弹和人造地球卫星</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其中核弹包括原子弹和氢弹。</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）邓稼先被誉为“两弹元勋”</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其中的“两弹”指的是核弹和导弹。</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1964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第一颗原子弹爆炸成功标志着中国打破了帝国主义的核垄断</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第一颗人造地球卫星——东方红一号成功发射标志着中国在空间领域跻身先进国家行列。</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1249045" y="1840865"/>
            <a:ext cx="9676130" cy="3969385"/>
          </a:xfrm>
          <a:prstGeom prst="rect">
            <a:avLst/>
          </a:prstGeom>
          <a:noFill/>
          <a:ln w="9525">
            <a:solidFill>
              <a:schemeClr val="tx1"/>
            </a:solidFill>
          </a:ln>
        </p:spPr>
        <p:txBody>
          <a:bodyPr wrap="square">
            <a:spAutoFit/>
          </a:bodyPr>
          <a:lstStyle/>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）中国第一颗氢弹爆炸成功、第一颗人造地球卫星成功发射、籼型杂交水稻培育成功</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都发生在“文化大革命”时期</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第一颗原子弹爆炸成功不在这一时期。</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）袁隆平是籼型杂交水稻第一人</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被称为“杂交水稻之父”</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屠呦呦获得</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年诺贝尔生理学或医学奖。</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）国家综合国力的增强以及强大的物质保障</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是科技和社会生活等方面发生翻天覆地变化的重要原因。</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28289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5" name="表格 4"/>
          <p:cNvGraphicFramePr/>
          <p:nvPr>
            <p:custDataLst>
              <p:tags r:id="rId1"/>
            </p:custDataLst>
          </p:nvPr>
        </p:nvGraphicFramePr>
        <p:xfrm>
          <a:off x="789940" y="2067560"/>
          <a:ext cx="10328275" cy="2818130"/>
        </p:xfrm>
        <a:graphic>
          <a:graphicData uri="http://schemas.openxmlformats.org/drawingml/2006/table">
            <a:tbl>
              <a:tblPr firstRow="1" bandRow="1">
                <a:tableStyleId>{5940675A-B579-460E-94D1-54222C63F5DA}</a:tableStyleId>
              </a:tblPr>
              <a:tblGrid>
                <a:gridCol w="970280"/>
                <a:gridCol w="9357995"/>
              </a:tblGrid>
              <a:tr h="459105">
                <a:tc gridSpan="2">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探究一：新中国取得巨大科技成就的原因和启示</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17983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新中国成立后，党和政府重视发展科技</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广大科技工作者的努力</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全国人民的支持</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我国综合国力增强</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相对稳定的国内、国际环境</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第三次科技革命的机遇</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79195">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启示</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科学技术是第一生产力，科技可以富民强国；我国要大力发展科学技术，增强综合国力；作为新时代的中学生，我们应该好好学习，注意培养自己的创新精神，为将来的科技创新打下坚实的基础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1186180" y="1854835"/>
          <a:ext cx="9623425" cy="3597910"/>
        </p:xfrm>
        <a:graphic>
          <a:graphicData uri="http://schemas.openxmlformats.org/drawingml/2006/table">
            <a:tbl>
              <a:tblPr firstRow="1" bandRow="1">
                <a:tableStyleId>{5940675A-B579-460E-94D1-54222C63F5DA}</a:tableStyleId>
              </a:tblPr>
              <a:tblGrid>
                <a:gridCol w="9623425"/>
              </a:tblGrid>
              <a:tr h="489585">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探究二：邓稼先和袁隆平等科学家身上值得我们学习的精神</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108325">
                <a:tc>
                  <a:txBody>
                    <a:bodyPr/>
                    <a:lstStyle/>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善于观察、勤于思考的科学精神</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勤奋学习、刻苦钻研的精神</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勇于奉献、集体利益至上的精神</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时刻坚持对党的无限忠诚和对人民的挚爱之心，在工作中做到守土有责，遇到困难时要有破解之策，在利益面前要有淡泊情怀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1382395" y="2026285"/>
          <a:ext cx="9286875" cy="3108960"/>
        </p:xfrm>
        <a:graphic>
          <a:graphicData uri="http://schemas.openxmlformats.org/drawingml/2006/table">
            <a:tbl>
              <a:tblPr firstRow="1" bandRow="1">
                <a:tableStyleId>{5940675A-B579-460E-94D1-54222C63F5DA}</a:tableStyleId>
              </a:tblPr>
              <a:tblGrid>
                <a:gridCol w="873125"/>
                <a:gridCol w="8413750"/>
              </a:tblGrid>
              <a:tr h="0">
                <a:tc gridSpan="2">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探究三：新中国社会生活方面变化的原因</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26695">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政治</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相对宽松和谐的政治环境和氛围</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1925">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经济</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改革开放使经济不断发展，人民生活水平不断提高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939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科技</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科技创新和进步有力地改善了人们的生活</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1665">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思想</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思想观念的解放</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41815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2854325" y="3836035"/>
            <a:ext cx="5080000" cy="252730"/>
          </a:xfrm>
          <a:prstGeom prst="rect">
            <a:avLst/>
          </a:prstGeom>
          <a:noFill/>
          <a:ln w="9525">
            <a:noFill/>
          </a:ln>
        </p:spPr>
        <p:txBody>
          <a:bodyPr>
            <a:spAutoFit/>
          </a:bodyPr>
          <a:lstStyle/>
          <a:p>
            <a:pPr indent="0"/>
            <a:r>
              <a:rPr lang="en-US" sz="1050" b="0">
                <a:solidFill>
                  <a:srgbClr val="000000"/>
                </a:solidFill>
                <a:latin typeface="NEU-BZ-S92" charset="0"/>
                <a:cs typeface="方正书宋_GBK" charset="0"/>
              </a:rPr>
              <a:t> </a:t>
            </a:r>
            <a:endParaRPr lang="zh-CN" altLang="en-US"/>
          </a:p>
        </p:txBody>
      </p:sp>
      <p:graphicFrame>
        <p:nvGraphicFramePr>
          <p:cNvPr id="6" name="表格 5"/>
          <p:cNvGraphicFramePr/>
          <p:nvPr>
            <p:custDataLst>
              <p:tags r:id="rId1"/>
            </p:custDataLst>
          </p:nvPr>
        </p:nvGraphicFramePr>
        <p:xfrm>
          <a:off x="720090" y="2379345"/>
          <a:ext cx="10678795" cy="3730752"/>
        </p:xfrm>
        <a:graphic>
          <a:graphicData uri="http://schemas.openxmlformats.org/drawingml/2006/table">
            <a:tbl>
              <a:tblPr firstRow="1" bandRow="1">
                <a:tableStyleId>{5940675A-B579-460E-94D1-54222C63F5DA}</a:tableStyleId>
              </a:tblPr>
              <a:tblGrid>
                <a:gridCol w="981075"/>
                <a:gridCol w="9697720"/>
              </a:tblGrid>
              <a:tr h="306705">
                <a:tc gridSpan="2">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比较：中国近代以来社会生活的四次变化及其历史背景</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836295">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第一次</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鸦片战争后，中国开始沦为半殖民地半封建社会，“洋货”大量涌入，上海等近代化大都市崛起，在被迫开放的沿海沿江地区，人民的生活与以前相比，发生了显著变化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第二次</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“中华民国”建立后，民主共和观念深入人心，旧的风俗习惯受到了极大的冲击，人们的精神生活相应地发生了变化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4315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p:nvPr>
            <p:custDataLst>
              <p:tags r:id="rId1"/>
            </p:custDataLst>
          </p:nvPr>
        </p:nvGraphicFramePr>
        <p:xfrm>
          <a:off x="697230" y="2719705"/>
          <a:ext cx="10742295" cy="3359150"/>
        </p:xfrm>
        <a:graphic>
          <a:graphicData uri="http://schemas.openxmlformats.org/drawingml/2006/table">
            <a:tbl>
              <a:tblPr firstRow="1" bandRow="1">
                <a:tableStyleId>{5940675A-B579-460E-94D1-54222C63F5DA}</a:tableStyleId>
              </a:tblPr>
              <a:tblGrid>
                <a:gridCol w="1859280"/>
                <a:gridCol w="836930"/>
                <a:gridCol w="780415"/>
                <a:gridCol w="737235"/>
                <a:gridCol w="2893060"/>
                <a:gridCol w="1578610"/>
                <a:gridCol w="2056765"/>
              </a:tblGrid>
              <a:tr h="448945">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6459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国防与科技</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2019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两弹一星、科学精神</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分析题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影响、精神</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品质</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804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新中国成立以来科技成就硕果累累，特别是改革开放以来成就斐然。近几年来，我国在科技各领域都取得了显著成就。尤其是在军事科技、计算机技术、航天航空、5G技术、生物医药等领域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nvPr>
        </p:nvGraphicFramePr>
        <p:xfrm>
          <a:off x="1027430" y="1694815"/>
          <a:ext cx="10062210" cy="4352544"/>
        </p:xfrm>
        <a:graphic>
          <a:graphicData uri="http://schemas.openxmlformats.org/drawingml/2006/table">
            <a:tbl>
              <a:tblPr firstRow="1" bandRow="1">
                <a:tableStyleId>{5940675A-B579-460E-94D1-54222C63F5DA}</a:tableStyleId>
              </a:tblPr>
              <a:tblGrid>
                <a:gridCol w="981075"/>
                <a:gridCol w="9081135"/>
              </a:tblGrid>
              <a:tr h="306705">
                <a:tc gridSpan="2">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比较：中国近代以来社会生活的四次变化及其历史背景</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101725">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第三次</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中华人民共和国成立后，随着第一个五年计划和三大改造的完成，资产阶级和地主阶级相继被消灭，人们的思想意识、生活方式发生了较大变化，人民生活水平有了较大提高，但依然存在比较严重的困难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296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第四次</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改革开放后，我国经济发展蒸蒸日上，综合国力日益增强，人们的思想意识发生了巨大变化，人民的生活水平得到了前所未有的提高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27348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62633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560597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40300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2">
            <a:hlinkClick r:id="rId2" action="ppaction://hlinksldjump"/>
          </p:cNvPr>
          <p:cNvSpPr txBox="1"/>
          <p:nvPr/>
        </p:nvSpPr>
        <p:spPr>
          <a:xfrm>
            <a:off x="6724015" y="3506470"/>
            <a:ext cx="4537710" cy="46037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科技成就</a:t>
            </a:r>
            <a:endParaRPr lang="zh-CN" altLang="zh-CN" sz="2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97197" y="2522256"/>
            <a:ext cx="4326890" cy="627895"/>
            <a:chOff x="1034884" y="629878"/>
            <a:chExt cx="3627170" cy="627895"/>
          </a:xfrm>
        </p:grpSpPr>
        <p:sp>
          <p:nvSpPr>
            <p:cNvPr id="7" name="圆角矩形 6">
              <a:hlinkClick r:id="rId5" action="ppaction://hlinksldjump"/>
            </p:cNvPr>
            <p:cNvSpPr/>
            <p:nvPr>
              <p:custDataLst>
                <p:tags r:id="rId1"/>
              </p:custDataLst>
            </p:nvPr>
          </p:nvSpPr>
          <p:spPr>
            <a:xfrm flipH="1">
              <a:off x="2547181" y="664168"/>
              <a:ext cx="211487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科技成就</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4" name="组合 13"/>
          <p:cNvGrpSpPr/>
          <p:nvPr/>
        </p:nvGrpSpPr>
        <p:grpSpPr>
          <a:xfrm>
            <a:off x="2499483" y="1425374"/>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
        <p:nvSpPr>
          <p:cNvPr id="2" name="文本框 1"/>
          <p:cNvSpPr txBox="1"/>
          <p:nvPr/>
        </p:nvSpPr>
        <p:spPr>
          <a:xfrm>
            <a:off x="753110" y="3438525"/>
            <a:ext cx="10291445" cy="2306955"/>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，27</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探究问题。（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en-US" sz="2400" b="1">
                <a:solidFill>
                  <a:srgbClr val="000000"/>
                </a:solidFill>
                <a:latin typeface="楷体" panose="02010609060101010101" charset="-122"/>
                <a:ea typeface="楷体" panose="02010609060101010101" charset="-122"/>
                <a:cs typeface="楷体" panose="02010609060101010101" charset="-122"/>
              </a:rPr>
              <a:t>1964</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10</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16</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我国成功爆炸第一颗原子弹</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“东方巨响”震惊了世界。这一成就集中代表我国科学技术当时所能达到的新水平</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有力地打破了超级大国的核垄断和核讹诈</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提高了我国的国际地位。</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586105" y="1430655"/>
            <a:ext cx="11132185" cy="4965065"/>
          </a:xfrm>
          <a:prstGeom prst="rect">
            <a:avLst/>
          </a:prstGeom>
          <a:noFill/>
          <a:ln w="9525">
            <a:noFill/>
          </a:ln>
        </p:spPr>
        <p:txBody>
          <a:bodyPr wrap="square">
            <a:spAutoFit/>
          </a:bodyPr>
          <a:lstStyle/>
          <a:p>
            <a:pPr indent="0">
              <a:lnSpc>
                <a:spcPct val="12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zh-CN" sz="2400" b="1">
                <a:solidFill>
                  <a:srgbClr val="000000"/>
                </a:solidFill>
                <a:latin typeface="楷体" panose="02010609060101010101" charset="-122"/>
                <a:ea typeface="楷体" panose="02010609060101010101" charset="-122"/>
                <a:cs typeface="楷体" panose="02010609060101010101" charset="-122"/>
              </a:rPr>
              <a:t>原子能工业是在苏联单方面终止合同、撤走专家的情况下</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自力更生发展起来的。在核原料生产方面</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中国科技人员和工人克服了难以想象的困难</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先后建成了衡阳铀水冶厂和兰州气体扩散厂</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解决了浓缩铀的核心制造工艺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确保了原子弹的试验成功。</a:t>
            </a:r>
          </a:p>
          <a:p>
            <a:pPr indent="0">
              <a:lnSpc>
                <a:spcPct val="12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当中国工人阶级和科学技术人员创造出这一伟大业绩的时候</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他们的工作环境、生活条件极端困难。自然灾害和严重的经济困难</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使人们的物质生活条件下降到最低点</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为在</a:t>
            </a:r>
            <a:r>
              <a:rPr lang="en-US" sz="2400" b="1">
                <a:solidFill>
                  <a:srgbClr val="000000"/>
                </a:solidFill>
                <a:latin typeface="楷体" panose="02010609060101010101" charset="-122"/>
                <a:ea typeface="楷体" panose="02010609060101010101" charset="-122"/>
                <a:cs typeface="楷体" panose="02010609060101010101" charset="-122"/>
              </a:rPr>
              <a:t>1965</a:t>
            </a:r>
            <a:r>
              <a:rPr lang="zh-CN" sz="2400" b="1">
                <a:solidFill>
                  <a:srgbClr val="000000"/>
                </a:solidFill>
                <a:latin typeface="楷体" panose="02010609060101010101" charset="-122"/>
                <a:ea typeface="楷体" panose="02010609060101010101" charset="-122"/>
                <a:cs typeface="楷体" panose="02010609060101010101" charset="-122"/>
              </a:rPr>
              <a:t>年以前偿还苏联</a:t>
            </a:r>
            <a:r>
              <a:rPr lang="en-US" sz="2400" b="1">
                <a:solidFill>
                  <a:srgbClr val="000000"/>
                </a:solidFill>
                <a:latin typeface="楷体" panose="02010609060101010101" charset="-122"/>
                <a:ea typeface="楷体" panose="02010609060101010101" charset="-122"/>
                <a:cs typeface="楷体" panose="02010609060101010101" charset="-122"/>
              </a:rPr>
              <a:t>14</a:t>
            </a:r>
            <a:r>
              <a:rPr lang="zh-CN" sz="2400" b="1">
                <a:solidFill>
                  <a:srgbClr val="000000"/>
                </a:solidFill>
                <a:latin typeface="楷体" panose="02010609060101010101" charset="-122"/>
                <a:ea typeface="楷体" panose="02010609060101010101" charset="-122"/>
                <a:cs typeface="楷体" panose="02010609060101010101" charset="-122"/>
              </a:rPr>
              <a:t>亿新卢布以上的债务</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所有中国人都勒紧裤带</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西方大国对中国的经济封锁、战争威胁和军事压力</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不但基本断绝了国家最需要的先进设备和技术交换</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而且也促使我国必须做好应对外敌的准备。中国人民就是在这种恶劣环境下</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默默地创造着奇迹。</a:t>
            </a:r>
          </a:p>
          <a:p>
            <a:pPr indent="0">
              <a:lnSpc>
                <a:spcPct val="12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——以上材料均摘编自《中国共产党历史》</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1076325" y="1512570"/>
            <a:ext cx="10025380" cy="396938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指出材料一中的“东方巨响”与原子弹的首次使用相距多少年。（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）并据材料一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指出“东方巨响”在当时对中国国际地位的影响。（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）综合上述材料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探究我国从“东方巨响”中得到的经验。（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750435" y="3062605"/>
            <a:ext cx="2200910" cy="460375"/>
          </a:xfrm>
          <a:prstGeom prst="rect">
            <a:avLst/>
          </a:prstGeom>
        </p:spPr>
        <p:txBody>
          <a:bodyPr wrap="square">
            <a:spAutoFit/>
          </a:bodyPr>
          <a:lstStyle/>
          <a:p>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时间：19年。</a:t>
            </a:r>
          </a:p>
        </p:txBody>
      </p:sp>
      <p:sp>
        <p:nvSpPr>
          <p:cNvPr id="7" name="矩形 6"/>
          <p:cNvSpPr/>
          <p:nvPr/>
        </p:nvSpPr>
        <p:spPr>
          <a:xfrm>
            <a:off x="1944370" y="3718560"/>
            <a:ext cx="9242425" cy="460375"/>
          </a:xfrm>
          <a:prstGeom prst="rect">
            <a:avLst/>
          </a:prstGeom>
        </p:spPr>
        <p:txBody>
          <a:bodyPr wrap="square">
            <a:spAutoFit/>
          </a:bodyPr>
          <a:lstStyle/>
          <a:p>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影响：打破了超级大国的核垄断和核讹诈，提高了我国的国际地位。</a:t>
            </a:r>
          </a:p>
        </p:txBody>
      </p:sp>
      <p:sp>
        <p:nvSpPr>
          <p:cNvPr id="9" name="矩形 8"/>
          <p:cNvSpPr/>
          <p:nvPr/>
        </p:nvSpPr>
        <p:spPr>
          <a:xfrm>
            <a:off x="1869440" y="4839335"/>
            <a:ext cx="8494395" cy="1753235"/>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走科技强国之路，重视发展国防建设；社会主义建设要自力更生、艰苦奋斗、勇于克服一切困难；要善于调动生产劳动者的积极性，增强其主人翁精神；等等。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90565" y="2748919"/>
            <a:ext cx="350520" cy="1793558"/>
            <a:chOff x="6385743" y="2522739"/>
            <a:chExt cx="350520" cy="1725875"/>
          </a:xfrm>
        </p:grpSpPr>
        <p:sp>
          <p:nvSpPr>
            <p:cNvPr id="10" name="椭圆 9"/>
            <p:cNvSpPr/>
            <p:nvPr/>
          </p:nvSpPr>
          <p:spPr>
            <a:xfrm>
              <a:off x="6385743" y="2522739"/>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85743" y="3887934"/>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12413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1889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28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1174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638040" y="2720975"/>
            <a:ext cx="7014210" cy="2244091"/>
            <a:chOff x="3266299" y="2055916"/>
            <a:chExt cx="7231526" cy="2244239"/>
          </a:xfrm>
        </p:grpSpPr>
        <p:sp>
          <p:nvSpPr>
            <p:cNvPr id="18" name="文本框 2">
              <a:hlinkClick r:id="rId2" action="ppaction://hlinksldjump"/>
            </p:cNvPr>
            <p:cNvSpPr txBox="1"/>
            <p:nvPr/>
          </p:nvSpPr>
          <p:spPr>
            <a:xfrm>
              <a:off x="3270109" y="2055916"/>
              <a:ext cx="7139558" cy="830000"/>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“两弹一星”、神舟飞船、杂交水稻、</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青蒿素</a:t>
              </a:r>
            </a:p>
          </p:txBody>
        </p:sp>
        <p:sp>
          <p:nvSpPr>
            <p:cNvPr id="23" name="文本框 2">
              <a:hlinkClick r:id="rId3" action="ppaction://hlinksldjump"/>
            </p:cNvPr>
            <p:cNvSpPr txBox="1"/>
            <p:nvPr/>
          </p:nvSpPr>
          <p:spPr>
            <a:xfrm>
              <a:off x="3266299" y="3470155"/>
              <a:ext cx="7231526" cy="830000"/>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日常生活的变化、交通与通信的不断</a:t>
              </a:r>
            </a:p>
            <a:p>
              <a:pPr lvl="0"/>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发展</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59100"/>
            <a:ext cx="9961880" cy="627895"/>
            <a:chOff x="1034884" y="629878"/>
            <a:chExt cx="9046812" cy="627895"/>
          </a:xfrm>
        </p:grpSpPr>
        <p:sp>
          <p:nvSpPr>
            <p:cNvPr id="17" name="圆角矩形 6">
              <a:hlinkClick r:id="rId5" action="ppaction://hlinksldjump"/>
            </p:cNvPr>
            <p:cNvSpPr/>
            <p:nvPr>
              <p:custDataLst>
                <p:tags r:id="rId2"/>
              </p:custDataLst>
            </p:nvPr>
          </p:nvSpPr>
          <p:spPr>
            <a:xfrm flipH="1">
              <a:off x="2642642" y="664168"/>
              <a:ext cx="7439054"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“两弹一星”、神舟飞船、杂交水稻、青蒿素</a:t>
              </a: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406140"/>
            <a:ext cx="10407650" cy="645160"/>
          </a:xfrm>
          <a:prstGeom prst="rect">
            <a:avLst/>
          </a:prstGeom>
        </p:spPr>
        <p:txBody>
          <a:bodyPr wrap="square">
            <a:spAutoFit/>
          </a:bodyPr>
          <a:lstStyle/>
          <a:p>
            <a:pPr>
              <a:lnSpc>
                <a:spcPct val="15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了解“两弹一星”和“杂交水稻”等，认识科学技术的重要作用</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6856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6679565" y="3091815"/>
            <a:ext cx="5092065"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18</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P90</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P96</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684530" y="4084955"/>
          <a:ext cx="10850880" cy="2414016"/>
        </p:xfrm>
        <a:graphic>
          <a:graphicData uri="http://schemas.openxmlformats.org/drawingml/2006/table">
            <a:tbl>
              <a:tblPr firstRow="1" bandRow="1">
                <a:tableStyleId>{5940675A-B579-460E-94D1-54222C63F5DA}</a:tableStyleId>
              </a:tblPr>
              <a:tblGrid>
                <a:gridCol w="492760"/>
                <a:gridCol w="740410"/>
                <a:gridCol w="9617710"/>
              </a:tblGrid>
              <a:tr h="235585">
                <a:tc rowSpan="2">
                  <a:txBody>
                    <a:bodyPr/>
                    <a:lstStyle/>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a:t>
                      </a: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两</a:t>
                      </a: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弹</a:t>
                      </a: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一</a:t>
                      </a: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星</a:t>
                      </a:r>
                    </a:p>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指的是核弹</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原子弹和氢弹</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、导弹和人造地球卫星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102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国内：20世纪50年代中期，随着我国工业化目标的提出，发展国防尖端科学技术成为国防现代化的重要内容。第三次科技革命加速发展</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国际：新中国成立后，面临帝国主义的武力威胁和核讹诈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ac255b7d-a5df-4d55-a066-875732b726bd}"/>
  <p:tag name="TABLE_ENDDRAG_ORIGIN_RECT" val="813*401"/>
  <p:tag name="TABLE_ENDDRAG_RECT" val="72*206*813*40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dd9d0709-33c7-4b02-af78-a88fd4f74913}"/>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34fd0b0a-016e-467e-aa8d-7e54175e70fe}"/>
  <p:tag name="TABLE_ENDDRAG_ORIGIN_RECT" val="830*1015"/>
  <p:tag name="TABLE_ENDDRAG_RECT" val="58*120*830*1015"/>
</p:tagLst>
</file>

<file path=ppt/tags/tag142.xml><?xml version="1.0" encoding="utf-8"?>
<p:tagLst xmlns:a="http://schemas.openxmlformats.org/drawingml/2006/main" xmlns:r="http://schemas.openxmlformats.org/officeDocument/2006/relationships" xmlns:p="http://schemas.openxmlformats.org/presentationml/2006/main">
  <p:tag name="KSO_WM_UNIT_TABLE_BEAUTIFY" val="smartTable{34fd0b0a-016e-467e-aa8d-7e54175e70fe}"/>
  <p:tag name="TABLE_ENDDRAG_ORIGIN_RECT" val="830*1015"/>
  <p:tag name="TABLE_ENDDRAG_RECT" val="58*120*830*1015"/>
</p:tagLst>
</file>

<file path=ppt/tags/tag143.xml><?xml version="1.0" encoding="utf-8"?>
<p:tagLst xmlns:a="http://schemas.openxmlformats.org/drawingml/2006/main" xmlns:r="http://schemas.openxmlformats.org/officeDocument/2006/relationships" xmlns:p="http://schemas.openxmlformats.org/presentationml/2006/main">
  <p:tag name="TABLE_ENDDRAG_ORIGIN_RECT" val="760*357"/>
  <p:tag name="TABLE_ENDDRAG_RECT" val="90*147*760*357"/>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2f5602a0-4875-4c00-84e7-d3ee61a10192}"/>
  <p:tag name="TABLE_ENDDRAG_ORIGIN_RECT" val="780*516"/>
  <p:tag name="TABLE_ENDDRAG_RECT" val="78*143*780*516"/>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ef2742c1-2f20-419a-8091-772f1389bd91}"/>
  <p:tag name="TABLE_ENDDRAG_ORIGIN_RECT" val="827*588"/>
  <p:tag name="TABLE_ENDDRAG_RECT" val="64*139*827*588"/>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ef2742c1-2f20-419a-8091-772f1389bd91}"/>
  <p:tag name="TABLE_ENDDRAG_ORIGIN_RECT" val="827*588"/>
  <p:tag name="TABLE_ENDDRAG_RECT" val="64*139*827*588"/>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6fde2a3f-fb39-4032-8a3d-ba5d129113d7}"/>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TABLE_BEAUTIFY" val="smartTable{ed97315b-31f5-47db-8aa4-5e8de960f9a6}"/>
  <p:tag name="TABLE_ENDDRAG_ORIGIN_RECT" val="820*973"/>
  <p:tag name="TABLE_ENDDRAG_RECT" val="60*134*820*973"/>
</p:tagLst>
</file>

<file path=ppt/tags/tag151.xml><?xml version="1.0" encoding="utf-8"?>
<p:tagLst xmlns:a="http://schemas.openxmlformats.org/drawingml/2006/main" xmlns:r="http://schemas.openxmlformats.org/officeDocument/2006/relationships" xmlns:p="http://schemas.openxmlformats.org/presentationml/2006/main">
  <p:tag name="KSO_WM_UNIT_TABLE_BEAUTIFY" val="smartTable{ed97315b-31f5-47db-8aa4-5e8de960f9a6}"/>
  <p:tag name="TABLE_ENDDRAG_ORIGIN_RECT" val="820*973"/>
  <p:tag name="TABLE_ENDDRAG_RECT" val="60*134*820*973"/>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f8e3b8e7-c15f-492a-9b12-4e8273323f8e}"/>
  <p:tag name="TABLE_ENDDRAG_ORIGIN_RECT" val="836*906"/>
  <p:tag name="TABLE_ENDDRAG_RECT" val="54*131*836*906"/>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f8e3b8e7-c15f-492a-9b12-4e8273323f8e}"/>
  <p:tag name="TABLE_ENDDRAG_ORIGIN_RECT" val="836*906"/>
  <p:tag name="TABLE_ENDDRAG_RECT" val="54*131*836*906"/>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f8e3b8e7-c15f-492a-9b12-4e8273323f8e}"/>
  <p:tag name="TABLE_ENDDRAG_ORIGIN_RECT" val="836*906"/>
  <p:tag name="TABLE_ENDDRAG_RECT" val="54*131*836*906"/>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42cf1cce-0f38-45ef-8777-fb2294886b2a}"/>
  <p:tag name="TABLE_ENDDRAG_ORIGIN_RECT" val="823*490"/>
  <p:tag name="TABLE_ENDDRAG_RECT" val="53*140*823*490"/>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192c6434-2c42-42ac-9bef-225dd05b79ce}"/>
  <p:tag name="TABLE_ENDDRAG_ORIGIN_RECT" val="813*221"/>
  <p:tag name="TABLE_ENDDRAG_RECT" val="62*176*813*221"/>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TABLE_ENDDRAG_ORIGIN_RECT" val="725*308"/>
  <p:tag name="TABLE_ENDDRAG_RECT" val="80*144*725*308"/>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2e7ce5fd-c9be-41c0-8f44-092ffa94b3e9}"/>
  <p:tag name="TABLE_ENDDRAG_ORIGIN_RECT" val="626*242"/>
  <p:tag name="TABLE_ENDDRAG_RECT" val="108*170*626*242"/>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bfda0dc5-ee7b-489b-bf7a-a04f5dd61bca}"/>
  <p:tag name="TABLE_ENDDRAG_ORIGIN_RECT" val="822*554"/>
  <p:tag name="TABLE_ENDDRAG_RECT" val="53*179*822*554"/>
</p:tagLst>
</file>

<file path=ppt/tags/tag1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bfda0dc5-ee7b-489b-bf7a-a04f5dd61bca}"/>
  <p:tag name="TABLE_ENDDRAG_ORIGIN_RECT" val="822*554"/>
  <p:tag name="TABLE_ENDDRAG_RECT" val="53*179*822*554"/>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1381</Words>
  <Application>WPS 演示</Application>
  <PresentationFormat>自定义</PresentationFormat>
  <Paragraphs>312</Paragraphs>
  <Slides>30</Slides>
  <Notes>5</Notes>
  <HiddenSlides>0</HiddenSlides>
  <MMClips>0</MMClips>
  <ScaleCrop>false</ScaleCrop>
  <HeadingPairs>
    <vt:vector size="4" baseType="variant">
      <vt:variant>
        <vt:lpstr>主题</vt:lpstr>
      </vt:variant>
      <vt:variant>
        <vt:i4>5</vt:i4>
      </vt:variant>
      <vt:variant>
        <vt:lpstr>幻灯片标题</vt:lpstr>
      </vt:variant>
      <vt:variant>
        <vt:i4>30</vt:i4>
      </vt:variant>
    </vt:vector>
  </HeadingPairs>
  <TitlesOfParts>
    <vt:vector size="35"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1743</cp:revision>
  <dcterms:created xsi:type="dcterms:W3CDTF">2020-07-19T08:35:00Z</dcterms:created>
  <dcterms:modified xsi:type="dcterms:W3CDTF">2022-02-25T16:19:36Z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