
<file path=[Content_Types].xml><?xml version="1.0" encoding="utf-8"?>
<Types xmlns="http://schemas.openxmlformats.org/package/2006/content-types">
  <Override PartName="/ppt/slideMasters/slideMaster3.xml" ContentType="application/vnd.openxmlformats-officedocument.presentationml.slideMaster+xml"/>
  <Override PartName="/ppt/tags/tag8.xml" ContentType="application/vnd.openxmlformats-officedocument.presentationml.tags+xml"/>
  <Override PartName="/ppt/tags/tag104.xml" ContentType="application/vnd.openxmlformats-officedocument.presentationml.tags+xml"/>
  <Override PartName="/ppt/slideLayouts/slideLayout57.xml" ContentType="application/vnd.openxmlformats-officedocument.presentationml.slideLayout+xml"/>
  <Override PartName="/ppt/theme/theme5.xml" ContentType="application/vnd.openxmlformats-officedocument.theme+xml"/>
  <Override PartName="/ppt/tags/tag140.xml" ContentType="application/vnd.openxmlformats-officedocument.presentationml.tags+xml"/>
  <Override PartName="/ppt/tags/tag151.xml" ContentType="application/vnd.openxmlformats-officedocument.presentationml.tags+xml"/>
  <Override PartName="/ppt/slides/slide36.xml" ContentType="application/vnd.openxmlformats-officedocument.presentationml.slide+xml"/>
  <Override PartName="/ppt/slideLayouts/slideLayout46.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tags/tag49.xml" ContentType="application/vnd.openxmlformats-officedocument.presentationml.tags+xml"/>
  <Override PartName="/ppt/slideLayouts/slideLayout35.xml" ContentType="application/vnd.openxmlformats-officedocument.presentationml.slideLayout+xml"/>
  <Override PartName="/ppt/tags/tag96.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ags/tag38.xml" ContentType="application/vnd.openxmlformats-officedocument.presentationml.tags+xml"/>
  <Override PartName="/ppt/tags/tag85.xml" ContentType="application/vnd.openxmlformats-officedocument.presentationml.tags+xml"/>
  <Override PartName="/ppt/slideLayouts/slideLayout60.xml" ContentType="application/vnd.openxmlformats-officedocument.presentationml.slideLayout+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tags/tag41.xml" ContentType="application/vnd.openxmlformats-officedocument.presentationml.tags+xml"/>
  <Override PartName="/ppt/tags/tag145.xml" ContentType="application/vnd.openxmlformats-officedocument.presentationml.tags+xml"/>
  <Override PartName="/ppt/tags/tag30.xml" ContentType="application/vnd.openxmlformats-officedocument.presentationml.tags+xml"/>
  <Override PartName="/ppt/tags/tag134.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ags/tag112.xml" ContentType="application/vnd.openxmlformats-officedocument.presentationml.tags+xml"/>
  <Override PartName="/ppt/tags/tag123.xml" ContentType="application/vnd.openxmlformats-officedocument.presentationml.tags+xml"/>
  <Default Extension="png" ContentType="image/png"/>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tags/tag101.xml" ContentType="application/vnd.openxmlformats-officedocument.presentationml.tags+xml"/>
  <Override PartName="/ppt/slides/slide33.xml" ContentType="application/vnd.openxmlformats-officedocument.presentationml.slide+xml"/>
  <Override PartName="/ppt/tags/tag68.xml" ContentType="application/vnd.openxmlformats-officedocument.presentationml.tags+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tags/tag57.xml" ContentType="application/vnd.openxmlformats-officedocument.presentationml.tags+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tags/tag35.xml" ContentType="application/vnd.openxmlformats-officedocument.presentationml.tags+xml"/>
  <Override PartName="/ppt/tags/tag46.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3.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slideMasters/slideMaster5.xml" ContentType="application/vnd.openxmlformats-officedocument.presentationml.slideMaster+xml"/>
  <Override PartName="/ppt/handoutMasters/handoutMaster1.xml" ContentType="application/vnd.openxmlformats-officedocument.presentationml.handoutMaster+xml"/>
  <Override PartName="/ppt/tags/tag20.xml" ContentType="application/vnd.openxmlformats-officedocument.presentationml.tags+xml"/>
  <Override PartName="/ppt/tags/tag106.xml" ContentType="application/vnd.openxmlformats-officedocument.presentationml.tags+xml"/>
  <Override PartName="/ppt/tags/tag124.xml" ContentType="application/vnd.openxmlformats-officedocument.presentationml.tags+xml"/>
  <Override PartName="/ppt/slideLayouts/slideLayout59.xml" ContentType="application/vnd.openxmlformats-officedocument.presentationml.slideLayout+xml"/>
  <Override PartName="/ppt/theme/theme7.xml" ContentType="application/vnd.openxmlformats-officedocument.theme+xml"/>
  <Override PartName="/ppt/tags/tag142.xml" ContentType="application/vnd.openxmlformats-officedocument.presentationml.tags+xml"/>
  <Override PartName="/ppt/tags/tag153.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slideLayouts/slideLayout48.xml" ContentType="application/vnd.openxmlformats-officedocument.presentationml.slideLayout+xml"/>
  <Override PartName="/ppt/tags/tag131.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ags/tag98.xml" ContentType="application/vnd.openxmlformats-officedocument.presentationml.tags+xml"/>
  <Override PartName="/ppt/tags/tag102.xml" ContentType="application/vnd.openxmlformats-officedocument.presentationml.tags+xml"/>
  <Override PartName="/ppt/tags/tag120.xml" ContentType="application/vnd.openxmlformats-officedocument.presentationml.tags+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tags/tag58.xml" ContentType="application/vnd.openxmlformats-officedocument.presentationml.tags+xml"/>
  <Override PartName="/ppt/tags/tag69.xml" ContentType="application/vnd.openxmlformats-officedocument.presentationml.tags+xml"/>
  <Override PartName="/ppt/tags/tag87.xml" ContentType="application/vnd.openxmlformats-officedocument.presentationml.tags+xml"/>
  <Override PartName="/ppt/slideLayouts/slideLayout44.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tags/tag29.xml" ContentType="application/vnd.openxmlformats-officedocument.presentationml.tags+xml"/>
  <Override PartName="/ppt/tags/tag47.xml" ContentType="application/vnd.openxmlformats-officedocument.presentationml.tags+xml"/>
  <Override PartName="/ppt/slideLayouts/slideLayout33.xml" ContentType="application/vnd.openxmlformats-officedocument.presentationml.slideLayout+xml"/>
  <Override PartName="/ppt/tags/tag76.xml" ContentType="application/vnd.openxmlformats-officedocument.presentationml.tags+xml"/>
  <Override PartName="/ppt/tags/tag94.xml" ContentType="application/vnd.openxmlformats-officedocument.presentationml.tags+xml"/>
  <Override PartName="/ppt/slideLayouts/slideLayout51.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83.xml" ContentType="application/vnd.openxmlformats-officedocument.presentationml.tags+xml"/>
  <Override PartName="/ppt/slideLayouts/slideLayout40.xml" ContentType="application/vnd.openxmlformats-officedocument.presentationml.slideLayout+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90.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tags/tag147.xml" ContentType="application/vnd.openxmlformats-officedocument.presentationml.tags+xml"/>
  <Override PartName="/ppt/tags/tag32.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tags/tag136.xml" ContentType="application/vnd.openxmlformats-officedocument.presentationml.tags+xml"/>
  <Override PartName="/ppt/tags/tag154.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tags/tag143.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tags/tag7.xml" ContentType="application/vnd.openxmlformats-officedocument.presentationml.tags+xml"/>
  <Override PartName="/ppt/slideLayouts/slideLayout38.xml" ContentType="application/vnd.openxmlformats-officedocument.presentationml.slideLayout+xml"/>
  <Override PartName="/ppt/tags/tag103.xml" ContentType="application/vnd.openxmlformats-officedocument.presentationml.tags+xml"/>
  <Override PartName="/ppt/slideLayouts/slideLayout49.xml" ContentType="application/vnd.openxmlformats-officedocument.presentationml.slideLayout+xml"/>
  <Override PartName="/ppt/theme/theme4.xml" ContentType="application/vnd.openxmlformats-officedocument.theme+xml"/>
  <Override PartName="/ppt/tags/tag132.xml" ContentType="application/vnd.openxmlformats-officedocument.presentationml.tags+xml"/>
  <Override PartName="/ppt/tags/tag150.xml" ContentType="application/vnd.openxmlformats-officedocument.presentationml.tags+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Layouts/slideLayout16.xml" ContentType="application/vnd.openxmlformats-officedocument.presentationml.slideLayout+xml"/>
  <Override PartName="/ppt/tags/tag3.xml" ContentType="application/vnd.openxmlformats-officedocument.presentationml.tags+xml"/>
  <Override PartName="/ppt/tags/tag59.xml" ContentType="application/vnd.openxmlformats-officedocument.presentationml.tags+xml"/>
  <Override PartName="/ppt/slideLayouts/slideLayout34.xml" ContentType="application/vnd.openxmlformats-officedocument.presentationml.slideLayout+xml"/>
  <Override PartName="/ppt/tags/tag77.xml" ContentType="application/vnd.openxmlformats-officedocument.presentationml.tags+xml"/>
  <Override PartName="/ppt/tags/tag88.xml" ContentType="application/vnd.openxmlformats-officedocument.presentationml.tags+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slideLayouts/slideLayout30.xml" ContentType="application/vnd.openxmlformats-officedocument.presentationml.slideLayout+xml"/>
  <Override PartName="/ppt/tags/tag73.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tags/tag137.xml" ContentType="application/vnd.openxmlformats-officedocument.presentationml.tags+xml"/>
  <Override PartName="/ppt/tags/tag148.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33.xml" ContentType="application/vnd.openxmlformats-officedocument.presentationml.tags+xml"/>
  <Override PartName="/ppt/tags/tag144.xml" ContentType="application/vnd.openxmlformats-officedocument.presentationml.tags+xml"/>
  <Override PartName="/ppt/slides/slide29.xml" ContentType="application/vnd.openxmlformats-officedocument.presentationml.slide+xml"/>
  <Override PartName="/ppt/tags/tag122.xml" ContentType="application/vnd.openxmlformats-officedocument.presentationml.tags+xml"/>
  <Override PartName="/ppt/slideLayouts/slideLayout39.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slideLayouts/slideLayout28.xml" ContentType="application/vnd.openxmlformats-officedocument.presentationml.slideLayout+xml"/>
  <Override PartName="/ppt/tags/tag89.xml" ContentType="application/vnd.openxmlformats-officedocument.presentationml.tags+xml"/>
  <Override PartName="/ppt/tags/tag111.xml" ContentType="application/vnd.openxmlformats-officedocument.presentationml.tags+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slideLayouts/slideLayout53.xml" ContentType="application/vnd.openxmlformats-officedocument.presentationml.slideLayout+xml"/>
  <Override PartName="/ppt/slides/slide32.xml" ContentType="application/vnd.openxmlformats-officedocument.presentationml.slide+xml"/>
  <Override PartName="/ppt/tags/tag56.xml" ContentType="application/vnd.openxmlformats-officedocument.presentationml.tags+xml"/>
  <Override PartName="/ppt/tags/tag67.xml" ContentType="application/vnd.openxmlformats-officedocument.presentationml.tags+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tags/tag45.xml" ContentType="application/vnd.openxmlformats-officedocument.presentationml.tags+xml"/>
  <Override PartName="/ppt/slideLayouts/slideLayout31.xml" ContentType="application/vnd.openxmlformats-officedocument.presentationml.slideLayout+xml"/>
  <Override PartName="/ppt/tags/tag92.xml" ContentType="application/vnd.openxmlformats-officedocument.presentationml.tags+xml"/>
  <Override PartName="/ppt/tags/tag149.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tags/tag138.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theme/theme6.xml" ContentType="application/vnd.openxmlformats-officedocument.theme+xml"/>
  <Override PartName="/ppt/tags/tag152.xml" ContentType="application/vnd.openxmlformats-officedocument.presentationml.tags+xml"/>
  <Override PartName="/ppt/slideLayouts/slideLayout58.xml" ContentType="application/vnd.openxmlformats-officedocument.presentationml.slideLayout+xml"/>
  <Override PartName="/ppt/tags/tag141.xml" ContentType="application/vnd.openxmlformats-officedocument.presentationml.tags+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ags/tag130.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tags/tag39.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slideLayouts/slideLayout14.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Override PartName="/ppt/slides/slide40.xml" ContentType="application/vnd.openxmlformats-officedocument.presentationml.slide+xml"/>
  <Override PartName="/ppt/tags/tag17.xml" ContentType="application/vnd.openxmlformats-officedocument.presentationml.tags+xml"/>
  <Override PartName="/ppt/tags/tag64.xml" ContentType="application/vnd.openxmlformats-officedocument.presentationml.tags+xml"/>
  <Override PartName="/ppt/slideLayouts/slideLayout50.xml" ContentType="application/vnd.openxmlformats-officedocument.presentationml.slideLayout+xml"/>
  <Override PartName="/ppt/tags/tag53.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135.xml" ContentType="application/vnd.openxmlformats-officedocument.presentationml.tags+xml"/>
  <Override PartName="/ppt/tags/tag146.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2"/>
    <p:sldMasterId id="2147483678" r:id="rId3"/>
    <p:sldMasterId id="2147483690" r:id="rId4"/>
    <p:sldMasterId id="2147483702" r:id="rId5"/>
  </p:sldMasterIdLst>
  <p:notesMasterIdLst>
    <p:notesMasterId r:id="rId47"/>
  </p:notesMasterIdLst>
  <p:handoutMasterIdLst>
    <p:handoutMasterId r:id="rId48"/>
  </p:handoutMasterIdLst>
  <p:sldIdLst>
    <p:sldId id="331" r:id="rId6"/>
    <p:sldId id="332" r:id="rId7"/>
    <p:sldId id="333" r:id="rId8"/>
    <p:sldId id="278" r:id="rId9"/>
    <p:sldId id="272" r:id="rId10"/>
    <p:sldId id="423" r:id="rId11"/>
    <p:sldId id="290" r:id="rId12"/>
    <p:sldId id="574" r:id="rId13"/>
    <p:sldId id="575" r:id="rId14"/>
    <p:sldId id="576" r:id="rId15"/>
    <p:sldId id="577" r:id="rId16"/>
    <p:sldId id="578" r:id="rId17"/>
    <p:sldId id="579" r:id="rId18"/>
    <p:sldId id="580" r:id="rId19"/>
    <p:sldId id="581" r:id="rId20"/>
    <p:sldId id="582" r:id="rId21"/>
    <p:sldId id="294" r:id="rId22"/>
    <p:sldId id="583" r:id="rId23"/>
    <p:sldId id="584" r:id="rId24"/>
    <p:sldId id="585" r:id="rId25"/>
    <p:sldId id="586" r:id="rId26"/>
    <p:sldId id="587" r:id="rId27"/>
    <p:sldId id="588" r:id="rId28"/>
    <p:sldId id="589" r:id="rId29"/>
    <p:sldId id="548" r:id="rId30"/>
    <p:sldId id="590" r:id="rId31"/>
    <p:sldId id="591" r:id="rId32"/>
    <p:sldId id="592" r:id="rId33"/>
    <p:sldId id="593" r:id="rId34"/>
    <p:sldId id="550" r:id="rId35"/>
    <p:sldId id="594" r:id="rId36"/>
    <p:sldId id="261" r:id="rId37"/>
    <p:sldId id="511" r:id="rId38"/>
    <p:sldId id="528" r:id="rId39"/>
    <p:sldId id="529" r:id="rId40"/>
    <p:sldId id="530" r:id="rId41"/>
    <p:sldId id="531" r:id="rId42"/>
    <p:sldId id="532" r:id="rId43"/>
    <p:sldId id="385" r:id="rId44"/>
    <p:sldId id="536" r:id="rId45"/>
    <p:sldId id="489" r:id="rId4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3399"/>
    <a:srgbClr val="01B0F0"/>
    <a:srgbClr val="FAB529"/>
    <a:srgbClr val="008BD6"/>
    <a:srgbClr val="FF6B00"/>
    <a:srgbClr val="E36B2A"/>
    <a:srgbClr val="D7A800"/>
    <a:srgbClr val="95411F"/>
    <a:srgbClr val="FF0066"/>
    <a:srgbClr val="FF505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1179"/>
    <p:restoredTop sz="94617"/>
  </p:normalViewPr>
  <p:slideViewPr>
    <p:cSldViewPr snapToGrid="0">
      <p:cViewPr varScale="1">
        <p:scale>
          <a:sx n="62" d="100"/>
          <a:sy n="62" d="100"/>
        </p:scale>
        <p:origin x="-592" y="-8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01" d="100"/>
          <a:sy n="101" d="100"/>
        </p:scale>
        <p:origin x="2712" y="200"/>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handoutMaster" Target="handoutMasters/handoutMaster1.xml"/><Relationship Id="rId8" Type="http://schemas.openxmlformats.org/officeDocument/2006/relationships/slide" Target="slides/slide3.xml"/><Relationship Id="rId51"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AB4ED5-D631-4E45-A588-D5036665C4BB}" type="datetimeFigureOut">
              <a:rPr kumimoji="1" lang="zh-CN" altLang="en-US" smtClean="0"/>
              <a:pPr/>
              <a:t>2022/2/26</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7EF320-0423-7242-A28E-55FBD17D617F}" type="slidenum">
              <a:rPr kumimoji="1" lang="zh-CN" altLang="en-US" smtClean="0"/>
              <a:pPr/>
              <a:t>‹#›</a:t>
            </a:fld>
            <a:endParaRPr kumimoji="1" lang="zh-CN" altLang="en-US"/>
          </a:p>
        </p:txBody>
      </p:sp>
    </p:spTree>
    <p:extLst>
      <p:ext uri="{BB962C8B-B14F-4D97-AF65-F5344CB8AC3E}">
        <p14:creationId xmlns:p14="http://schemas.microsoft.com/office/powerpoint/2010/main" xmlns="" val="18206448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D5BA0-58A9-468A-A6DC-E5C4BF13CF7A}" type="datetimeFigureOut">
              <a:rPr lang="zh-CN" altLang="en-US" smtClean="0"/>
              <a:pPr/>
              <a:t>2022/2/26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03EF8-77E2-42F8-A12D-7F7DA63747F5}" type="slidenum">
              <a:rPr lang="zh-CN" altLang="en-US" smtClean="0"/>
              <a:pPr/>
              <a:t>‹#›</a:t>
            </a:fld>
            <a:endParaRPr lang="zh-CN" altLang="en-US"/>
          </a:p>
        </p:txBody>
      </p:sp>
    </p:spTree>
    <p:extLst>
      <p:ext uri="{BB962C8B-B14F-4D97-AF65-F5344CB8AC3E}">
        <p14:creationId xmlns:p14="http://schemas.microsoft.com/office/powerpoint/2010/main" xmlns="" val="3605892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32</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2.xml"/><Relationship Id="rId5" Type="http://schemas.openxmlformats.org/officeDocument/2006/relationships/tags" Target="../tags/tag11.xml"/><Relationship Id="rId4" Type="http://schemas.openxmlformats.org/officeDocument/2006/relationships/tags" Target="../tags/tag10.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2.xml"/><Relationship Id="rId5" Type="http://schemas.openxmlformats.org/officeDocument/2006/relationships/tags" Target="../tags/tag16.xml"/><Relationship Id="rId4" Type="http://schemas.openxmlformats.org/officeDocument/2006/relationships/tags" Target="../tags/tag15.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2.xml"/><Relationship Id="rId5" Type="http://schemas.openxmlformats.org/officeDocument/2006/relationships/tags" Target="../tags/tag21.xml"/><Relationship Id="rId4" Type="http://schemas.openxmlformats.org/officeDocument/2006/relationships/tags" Target="../tags/tag20.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2.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21.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2.xml"/><Relationship Id="rId4" Type="http://schemas.openxmlformats.org/officeDocument/2006/relationships/tags" Target="../tags/tag39.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2.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2.xml"/><Relationship Id="rId5" Type="http://schemas.openxmlformats.org/officeDocument/2006/relationships/tags" Target="../tags/tag53.xml"/><Relationship Id="rId4" Type="http://schemas.openxmlformats.org/officeDocument/2006/relationships/tags" Target="../tags/tag52.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2.xml"/><Relationship Id="rId4" Type="http://schemas.openxmlformats.org/officeDocument/2006/relationships/tags" Target="../tags/tag57.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2.xml"/><Relationship Id="rId5" Type="http://schemas.openxmlformats.org/officeDocument/2006/relationships/tags" Target="../tags/tag62.xml"/><Relationship Id="rId4" Type="http://schemas.openxmlformats.org/officeDocument/2006/relationships/tags" Target="../tags/tag61.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slideMaster" Target="../slideMasters/slideMaster3.xml"/><Relationship Id="rId5" Type="http://schemas.openxmlformats.org/officeDocument/2006/relationships/tags" Target="../tags/tag73.xml"/><Relationship Id="rId4" Type="http://schemas.openxmlformats.org/officeDocument/2006/relationships/tags" Target="../tags/tag72.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slideMaster" Target="../slideMasters/slideMaster3.xml"/><Relationship Id="rId5" Type="http://schemas.openxmlformats.org/officeDocument/2006/relationships/tags" Target="../tags/tag78.xml"/><Relationship Id="rId4" Type="http://schemas.openxmlformats.org/officeDocument/2006/relationships/tags" Target="../tags/tag77.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slideMaster" Target="../slideMasters/slideMaster3.xml"/><Relationship Id="rId5" Type="http://schemas.openxmlformats.org/officeDocument/2006/relationships/tags" Target="../tags/tag83.xml"/><Relationship Id="rId4" Type="http://schemas.openxmlformats.org/officeDocument/2006/relationships/tags" Target="../tags/tag82.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86.xml"/><Relationship Id="rId7" Type="http://schemas.openxmlformats.org/officeDocument/2006/relationships/slideMaster" Target="../slideMasters/slideMaster3.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s>
</file>

<file path=ppt/slideLayouts/_rels/slideLayout32.xml.rels><?xml version="1.0" encoding="UTF-8" standalone="yes"?>
<Relationships xmlns="http://schemas.openxmlformats.org/package/2006/relationships"><Relationship Id="rId8" Type="http://schemas.openxmlformats.org/officeDocument/2006/relationships/tags" Target="../tags/tag97.xml"/><Relationship Id="rId3" Type="http://schemas.openxmlformats.org/officeDocument/2006/relationships/tags" Target="../tags/tag92.xml"/><Relationship Id="rId7" Type="http://schemas.openxmlformats.org/officeDocument/2006/relationships/tags" Target="../tags/tag96.xml"/><Relationship Id="rId2" Type="http://schemas.openxmlformats.org/officeDocument/2006/relationships/tags" Target="../tags/tag91.xml"/><Relationship Id="rId1" Type="http://schemas.openxmlformats.org/officeDocument/2006/relationships/tags" Target="../tags/tag90.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9"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 Id="rId5" Type="http://schemas.openxmlformats.org/officeDocument/2006/relationships/slideMaster" Target="../slideMasters/slideMaster3.xml"/><Relationship Id="rId4" Type="http://schemas.openxmlformats.org/officeDocument/2006/relationships/tags" Target="../tags/tag101.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 Id="rId4"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07.xml"/><Relationship Id="rId7" Type="http://schemas.openxmlformats.org/officeDocument/2006/relationships/slideMaster" Target="../slideMasters/slideMaster3.xml"/><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slideMaster" Target="../slideMasters/slideMaster3.xml"/><Relationship Id="rId5" Type="http://schemas.openxmlformats.org/officeDocument/2006/relationships/tags" Target="../tags/tag115.xml"/><Relationship Id="rId4" Type="http://schemas.openxmlformats.org/officeDocument/2006/relationships/tags" Target="../tags/tag114.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 Id="rId5" Type="http://schemas.openxmlformats.org/officeDocument/2006/relationships/slideMaster" Target="../slideMasters/slideMaster3.xml"/><Relationship Id="rId4" Type="http://schemas.openxmlformats.org/officeDocument/2006/relationships/tags" Target="../tags/tag119.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 Id="rId6" Type="http://schemas.openxmlformats.org/officeDocument/2006/relationships/slideMaster" Target="../slideMasters/slideMaster3.xml"/><Relationship Id="rId5" Type="http://schemas.openxmlformats.org/officeDocument/2006/relationships/tags" Target="../tags/tag124.xml"/><Relationship Id="rId4" Type="http://schemas.openxmlformats.org/officeDocument/2006/relationships/tags" Target="../tags/tag12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格式0">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89622" y="124667"/>
            <a:ext cx="11795380" cy="58477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专题六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中外历史上的重大改革与制度创新</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热点聚焦</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9060101010101" pitchFamily="49" charset="-122"/>
                <a:ea typeface="黑体" panose="02010609060101010101" pitchFamily="49" charset="-122"/>
              </a:rPr>
              <a:t>返回目录</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格式1">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111789" y="124667"/>
            <a:ext cx="11968422" cy="58477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专题六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中外历史上的重大改革与制度创新</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知识概括</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2022/2/26</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格式3">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76676" y="124345"/>
            <a:ext cx="12038648" cy="58477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专题六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中外历史上的重大改革与制度创新</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知识清单</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2022/2/26</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82262" y="99591"/>
            <a:ext cx="12109738" cy="58477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专题六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中外历史上的重大改革与制度创新</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题组演练</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tags" Target="../tags/tag1.xml"/><Relationship Id="rId18" Type="http://schemas.openxmlformats.org/officeDocument/2006/relationships/tags" Target="../tags/tag6.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17" Type="http://schemas.openxmlformats.org/officeDocument/2006/relationships/tags" Target="../tags/tag5.xml"/><Relationship Id="rId2" Type="http://schemas.openxmlformats.org/officeDocument/2006/relationships/slideLayout" Target="../slideLayouts/slideLayout18.xml"/><Relationship Id="rId16" Type="http://schemas.openxmlformats.org/officeDocument/2006/relationships/tags" Target="../tags/tag4.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tags" Target="../tags/tag3.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tags" Target="../tags/tag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tags" Target="../tags/tag63.xml"/><Relationship Id="rId18" Type="http://schemas.openxmlformats.org/officeDocument/2006/relationships/tags" Target="../tags/tag68.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3.xml"/><Relationship Id="rId17" Type="http://schemas.openxmlformats.org/officeDocument/2006/relationships/tags" Target="../tags/tag67.xml"/><Relationship Id="rId2" Type="http://schemas.openxmlformats.org/officeDocument/2006/relationships/slideLayout" Target="../slideLayouts/slideLayout29.xml"/><Relationship Id="rId16" Type="http://schemas.openxmlformats.org/officeDocument/2006/relationships/tags" Target="../tags/tag66.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tags" Target="../tags/tag65.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tags" Target="../tags/tag6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6.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theme" Target="../theme/theme4.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7.xml"/><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theme" Target="../theme/theme5.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0" Type="http://schemas.openxmlformats.org/officeDocument/2006/relationships/slideLayout" Target="../slideLayouts/slideLayout59.xml"/><Relationship Id="rId4" Type="http://schemas.openxmlformats.org/officeDocument/2006/relationships/slideLayout" Target="../slideLayouts/slideLayout53.xml"/><Relationship Id="rId9"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1"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 id="2147483663" r:id="rId14"/>
    <p:sldLayoutId id="2147483664" r:id="rId15"/>
    <p:sldLayoutId id="2147483665" r:id="rId16"/>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200DF-8F23-4D63-BD48-B4C00360F1D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132.xml"/><Relationship Id="rId13" Type="http://schemas.openxmlformats.org/officeDocument/2006/relationships/slide" Target="slide32.xml"/><Relationship Id="rId3" Type="http://schemas.openxmlformats.org/officeDocument/2006/relationships/tags" Target="../tags/tag127.xml"/><Relationship Id="rId7" Type="http://schemas.openxmlformats.org/officeDocument/2006/relationships/tags" Target="../tags/tag131.xml"/><Relationship Id="rId12" Type="http://schemas.openxmlformats.org/officeDocument/2006/relationships/slide" Target="slide2.xml"/><Relationship Id="rId2" Type="http://schemas.openxmlformats.org/officeDocument/2006/relationships/tags" Target="../tags/tag126.xml"/><Relationship Id="rId1" Type="http://schemas.openxmlformats.org/officeDocument/2006/relationships/tags" Target="../tags/tag125.xml"/><Relationship Id="rId6" Type="http://schemas.openxmlformats.org/officeDocument/2006/relationships/tags" Target="../tags/tag130.xml"/><Relationship Id="rId11" Type="http://schemas.openxmlformats.org/officeDocument/2006/relationships/slide" Target="slide4.xml"/><Relationship Id="rId5" Type="http://schemas.openxmlformats.org/officeDocument/2006/relationships/tags" Target="../tags/tag129.xml"/><Relationship Id="rId10" Type="http://schemas.openxmlformats.org/officeDocument/2006/relationships/slide" Target="slide3.xml"/><Relationship Id="rId4" Type="http://schemas.openxmlformats.org/officeDocument/2006/relationships/tags" Target="../tags/tag128.xml"/><Relationship Id="rId9" Type="http://schemas.openxmlformats.org/officeDocument/2006/relationships/slideLayout" Target="../slideLayouts/slideLayout45.xml"/></Relationships>
</file>

<file path=ppt/slides/_rels/slide1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42.xml"/></Relationships>
</file>

<file path=ppt/slides/_rels/slide1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43.xml"/></Relationships>
</file>

<file path=ppt/slides/_rels/slide1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44.xml"/></Relationships>
</file>

<file path=ppt/slides/_rels/slide1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45.xml"/></Relationships>
</file>

<file path=ppt/slides/_rels/slide1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46.xml"/></Relationships>
</file>

<file path=ppt/slides/_rels/slide1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47.xml"/></Relationships>
</file>

<file path=ppt/slides/_rels/slide1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48.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50.xml"/><Relationship Id="rId1" Type="http://schemas.openxmlformats.org/officeDocument/2006/relationships/tags" Target="../tags/tag149.xml"/><Relationship Id="rId4" Type="http://schemas.openxmlformats.org/officeDocument/2006/relationships/slide" Target="slide4.xml"/></Relationships>
</file>

<file path=ppt/slides/_rels/slide18.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52.xml"/><Relationship Id="rId1" Type="http://schemas.openxmlformats.org/officeDocument/2006/relationships/tags" Target="../tags/tag151.xml"/><Relationship Id="rId4" Type="http://schemas.openxmlformats.org/officeDocument/2006/relationships/slide" Target="slide4.xml"/></Relationships>
</file>

<file path=ppt/slides/_rels/slide26.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54.xml"/><Relationship Id="rId1" Type="http://schemas.openxmlformats.org/officeDocument/2006/relationships/tags" Target="../tags/tag153.xml"/><Relationship Id="rId4" Type="http://schemas.openxmlformats.org/officeDocument/2006/relationships/slide" Target="slide4.xml"/></Relationships>
</file>

<file path=ppt/slides/_rels/slide31.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5.xml"/><Relationship Id="rId1" Type="http://schemas.openxmlformats.org/officeDocument/2006/relationships/slideLayout" Target="../slideLayouts/slideLayout3.xml"/><Relationship Id="rId6" Type="http://schemas.openxmlformats.org/officeDocument/2006/relationships/slide" Target="slide30.xml"/><Relationship Id="rId5" Type="http://schemas.openxmlformats.org/officeDocument/2006/relationships/slide" Target="slide25.xml"/><Relationship Id="rId4" Type="http://schemas.openxmlformats.org/officeDocument/2006/relationships/slide" Target="slide1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tags" Target="../tags/tag135.xml"/><Relationship Id="rId2" Type="http://schemas.openxmlformats.org/officeDocument/2006/relationships/tags" Target="../tags/tag134.xml"/><Relationship Id="rId1" Type="http://schemas.openxmlformats.org/officeDocument/2006/relationships/tags" Target="../tags/tag133.xml"/><Relationship Id="rId5" Type="http://schemas.openxmlformats.org/officeDocument/2006/relationships/slide" Target="slide4.xml"/><Relationship Id="rId4"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36.xml"/></Relationships>
</file>

<file path=ppt/slides/_rels/slide7.xml.rels><?xml version="1.0" encoding="UTF-8" standalone="yes"?>
<Relationships xmlns="http://schemas.openxmlformats.org/package/2006/relationships"><Relationship Id="rId3" Type="http://schemas.openxmlformats.org/officeDocument/2006/relationships/tags" Target="../tags/tag139.xml"/><Relationship Id="rId2" Type="http://schemas.openxmlformats.org/officeDocument/2006/relationships/tags" Target="../tags/tag138.xml"/><Relationship Id="rId1" Type="http://schemas.openxmlformats.org/officeDocument/2006/relationships/tags" Target="../tags/tag137.xml"/><Relationship Id="rId5" Type="http://schemas.openxmlformats.org/officeDocument/2006/relationships/slide" Target="slide4.xml"/><Relationship Id="rId4"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40.xml"/></Relationships>
</file>

<file path=ppt/slides/_rels/slide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4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3013276" y="3224065"/>
            <a:ext cx="6228000" cy="799200"/>
            <a:chOff x="3027246" y="1986474"/>
            <a:chExt cx="5990707" cy="902160"/>
          </a:xfrm>
        </p:grpSpPr>
        <p:sp>
          <p:nvSpPr>
            <p:cNvPr id="38" name="圆角矩形 6">
              <a:hlinkClick r:id=""/>
            </p:cNvPr>
            <p:cNvSpPr/>
            <p:nvPr>
              <p:custDataLst>
                <p:tags r:id="rId7"/>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9" name="椭圆 7"/>
            <p:cNvSpPr>
              <a:spLocks noChangeAspect="1"/>
            </p:cNvSpPr>
            <p:nvPr>
              <p:custDataLst>
                <p:tags r:id="rId8"/>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2800" b="1" strike="noStrike" noProof="1">
                  <a:solidFill>
                    <a:schemeClr val="bg1"/>
                  </a:solidFill>
                  <a:latin typeface="FZDaHei-B02" panose="03000509000000000000" pitchFamily="66" charset="-122"/>
                  <a:ea typeface="FZDaHei-B02" panose="03000509000000000000" pitchFamily="66" charset="-122"/>
                </a:rPr>
                <a:t>2</a:t>
              </a:r>
            </a:p>
          </p:txBody>
        </p:sp>
        <p:sp>
          <p:nvSpPr>
            <p:cNvPr id="45" name="文本框 2">
              <a:hlinkClick r:id="rId10" action="ppaction://hlinksldjump"/>
            </p:cNvPr>
            <p:cNvSpPr txBox="1"/>
            <p:nvPr/>
          </p:nvSpPr>
          <p:spPr>
            <a:xfrm>
              <a:off x="4055472" y="1986474"/>
              <a:ext cx="4838313" cy="833825"/>
            </a:xfrm>
            <a:prstGeom prst="rect">
              <a:avLst/>
            </a:prstGeom>
            <a:noFill/>
            <a:ln w="9525">
              <a:noFill/>
            </a:ln>
          </p:spPr>
          <p:txBody>
            <a:bodyPr wrap="square" anchor="t">
              <a:spAutoFit/>
            </a:bodyPr>
            <a:lstStyle/>
            <a:p>
              <a:pPr algn="ctr">
                <a:lnSpc>
                  <a:spcPct val="150000"/>
                </a:lnSpc>
              </a:pPr>
              <a:r>
                <a:rPr lang="zh-CN" altLang="en-US" sz="2800" b="1" dirty="0" smtClean="0">
                  <a:solidFill>
                    <a:srgbClr val="01B0F0"/>
                  </a:solidFill>
                  <a:latin typeface="黑体" panose="02010609060101010101" pitchFamily="49" charset="-122"/>
                  <a:ea typeface="黑体" panose="02010609060101010101" pitchFamily="49" charset="-122"/>
                </a:rPr>
                <a:t>数据</a:t>
              </a:r>
              <a:r>
                <a:rPr lang="zh-CN" altLang="en-US" sz="2800" b="1" dirty="0">
                  <a:solidFill>
                    <a:srgbClr val="01B0F0"/>
                  </a:solidFill>
                  <a:latin typeface="黑体" panose="02010609060101010101" pitchFamily="49" charset="-122"/>
                  <a:ea typeface="黑体" panose="02010609060101010101" pitchFamily="49" charset="-122"/>
                </a:rPr>
                <a:t>盘点</a:t>
              </a:r>
              <a:r>
                <a:rPr lang="zh-CN" altLang="en-US" sz="2800" b="1" dirty="0" smtClean="0">
                  <a:solidFill>
                    <a:srgbClr val="01B0F0"/>
                  </a:solidFill>
                  <a:latin typeface="黑体" panose="02010609060101010101" pitchFamily="49" charset="-122"/>
                  <a:ea typeface="黑体" panose="02010609060101010101" pitchFamily="49" charset="-122"/>
                </a:rPr>
                <a:t>  知识概括</a:t>
              </a:r>
              <a:endParaRPr lang="zh-CN" altLang="en-US" sz="2800" b="1" dirty="0">
                <a:solidFill>
                  <a:srgbClr val="01B0F0"/>
                </a:solidFill>
                <a:latin typeface="黑体" panose="02010609060101010101" pitchFamily="49" charset="-122"/>
                <a:ea typeface="黑体" panose="02010609060101010101" pitchFamily="49" charset="-122"/>
              </a:endParaRPr>
            </a:p>
          </p:txBody>
        </p:sp>
        <p:sp>
          <p:nvSpPr>
            <p:cNvPr id="62" name="圆角矩形 61"/>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67" name="组合 66"/>
          <p:cNvGrpSpPr/>
          <p:nvPr/>
        </p:nvGrpSpPr>
        <p:grpSpPr>
          <a:xfrm>
            <a:off x="3001217" y="4288870"/>
            <a:ext cx="6228000" cy="799200"/>
            <a:chOff x="3043127" y="3212301"/>
            <a:chExt cx="5992288" cy="912996"/>
          </a:xfrm>
        </p:grpSpPr>
        <p:sp>
          <p:nvSpPr>
            <p:cNvPr id="42" name="圆角矩形 6">
              <a:hlinkClick r:id="" action="ppaction://noaction"/>
            </p:cNvPr>
            <p:cNvSpPr/>
            <p:nvPr>
              <p:custDataLst>
                <p:tags r:id="rId5"/>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3" name="椭圆 7"/>
            <p:cNvSpPr>
              <a:spLocks noChangeAspect="1"/>
            </p:cNvSpPr>
            <p:nvPr>
              <p:custDataLst>
                <p:tags r:id="rId6"/>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3</a:t>
              </a:r>
            </a:p>
          </p:txBody>
        </p:sp>
        <p:sp>
          <p:nvSpPr>
            <p:cNvPr id="46" name="文本框 16">
              <a:hlinkClick r:id="rId11" action="ppaction://hlinksldjump"/>
            </p:cNvPr>
            <p:cNvSpPr txBox="1"/>
            <p:nvPr/>
          </p:nvSpPr>
          <p:spPr>
            <a:xfrm>
              <a:off x="4326508" y="3212301"/>
              <a:ext cx="4329600" cy="843840"/>
            </a:xfrm>
            <a:prstGeom prst="rect">
              <a:avLst/>
            </a:prstGeom>
            <a:noFill/>
            <a:ln w="9525">
              <a:noFill/>
            </a:ln>
          </p:spPr>
          <p:txBody>
            <a:bodyPr wrap="square" anchor="t">
              <a:spAutoFit/>
            </a:bodyPr>
            <a:lstStyle/>
            <a:p>
              <a:pPr algn="ctr">
                <a:lnSpc>
                  <a:spcPct val="150000"/>
                </a:lnSpc>
              </a:pPr>
              <a:r>
                <a:rPr lang="zh-CN" altLang="en-US" sz="2800" b="1" dirty="0" smtClean="0">
                  <a:solidFill>
                    <a:srgbClr val="01B0F0"/>
                  </a:solidFill>
                  <a:latin typeface="黑体" panose="02010609060101010101" pitchFamily="49" charset="-122"/>
                  <a:ea typeface="黑体" panose="02010609060101010101" pitchFamily="49" charset="-122"/>
                  <a:sym typeface="宋体" panose="02010600030101010101" pitchFamily="2" charset="-122"/>
                </a:rPr>
                <a:t>数据透视  知识清单</a:t>
              </a:r>
              <a:endPar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endParaRPr>
            </a:p>
          </p:txBody>
        </p:sp>
        <p:sp>
          <p:nvSpPr>
            <p:cNvPr id="63" name="圆角矩形 6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sp>
        <p:nvSpPr>
          <p:cNvPr id="70" name="文本框 5"/>
          <p:cNvSpPr txBox="1"/>
          <p:nvPr/>
        </p:nvSpPr>
        <p:spPr>
          <a:xfrm>
            <a:off x="1035745" y="1083945"/>
            <a:ext cx="11043225" cy="923330"/>
          </a:xfrm>
          <a:prstGeom prst="rect">
            <a:avLst/>
          </a:prstGeom>
          <a:noFill/>
          <a:ln w="9525">
            <a:noFill/>
          </a:ln>
        </p:spPr>
        <p:txBody>
          <a:bodyPr wrap="square" anchor="t">
            <a:spAutoFit/>
          </a:bodyPr>
          <a:lstStyle/>
          <a:p>
            <a:pPr algn="ctr">
              <a:lnSpc>
                <a:spcPct val="150000"/>
              </a:lnSpc>
            </a:pPr>
            <a:r>
              <a:rPr lang="zh-CN" altLang="en-US" sz="36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专题六  中外历史上的重大改革与制度创新</a:t>
            </a:r>
            <a:endParaRPr lang="zh-CN" altLang="en-US" sz="32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p:txBody>
      </p:sp>
      <p:sp>
        <p:nvSpPr>
          <p:cNvPr id="3" name="矩形 2"/>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4" name="矩形 73"/>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4" name="矩形 3"/>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 name="组合 1"/>
          <p:cNvGrpSpPr/>
          <p:nvPr/>
        </p:nvGrpSpPr>
        <p:grpSpPr>
          <a:xfrm>
            <a:off x="3027246" y="2173886"/>
            <a:ext cx="6228000" cy="797912"/>
            <a:chOff x="3027246" y="1967738"/>
            <a:chExt cx="5990707" cy="920896"/>
          </a:xfrm>
        </p:grpSpPr>
        <p:sp>
          <p:nvSpPr>
            <p:cNvPr id="5" name="圆角矩形 6">
              <a:hlinkClick r:id=""/>
            </p:cNvPr>
            <p:cNvSpPr/>
            <p:nvPr>
              <p:custDataLst>
                <p:tags r:id="rId3"/>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6" name="椭圆 7"/>
            <p:cNvSpPr>
              <a:spLocks noChangeAspect="1"/>
            </p:cNvSpPr>
            <p:nvPr>
              <p:custDataLst>
                <p:tags r:id="rId4"/>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2800" b="1" strike="noStrike" noProof="1">
                  <a:solidFill>
                    <a:schemeClr val="bg1"/>
                  </a:solidFill>
                  <a:latin typeface="FZDaHei-B02" panose="03000509000000000000" pitchFamily="66" charset="-122"/>
                  <a:ea typeface="FZDaHei-B02" panose="03000509000000000000" pitchFamily="66" charset="-122"/>
                </a:rPr>
                <a:t>1</a:t>
              </a:r>
            </a:p>
          </p:txBody>
        </p:sp>
        <p:sp>
          <p:nvSpPr>
            <p:cNvPr id="7" name="文本框 2">
              <a:hlinkClick r:id="rId12" action="ppaction://hlinksldjump"/>
            </p:cNvPr>
            <p:cNvSpPr txBox="1"/>
            <p:nvPr/>
          </p:nvSpPr>
          <p:spPr>
            <a:xfrm>
              <a:off x="4055472" y="1967738"/>
              <a:ext cx="4838313" cy="735961"/>
            </a:xfrm>
            <a:prstGeom prst="rect">
              <a:avLst/>
            </a:prstGeom>
            <a:noFill/>
            <a:ln w="9525">
              <a:noFill/>
            </a:ln>
          </p:spPr>
          <p:txBody>
            <a:bodyPr wrap="square" anchor="t">
              <a:spAutoFit/>
            </a:bodyPr>
            <a:lstStyle/>
            <a:p>
              <a:pPr algn="ctr">
                <a:lnSpc>
                  <a:spcPct val="150000"/>
                </a:lnSpc>
              </a:pPr>
              <a:r>
                <a:rPr lang="zh-CN" altLang="en-US" sz="2800" b="1" dirty="0" smtClean="0">
                  <a:solidFill>
                    <a:srgbClr val="01B0F0"/>
                  </a:solidFill>
                  <a:latin typeface="黑体" panose="02010609060101010101" pitchFamily="49" charset="-122"/>
                  <a:ea typeface="黑体" panose="02010609060101010101" pitchFamily="49" charset="-122"/>
                </a:rPr>
                <a:t>数据共享  热点聚焦</a:t>
              </a:r>
              <a:endParaRPr lang="zh-CN" altLang="en-US" sz="2800" b="1" dirty="0">
                <a:solidFill>
                  <a:srgbClr val="01B0F0"/>
                </a:solidFill>
                <a:latin typeface="黑体" panose="02010609060101010101" pitchFamily="49" charset="-122"/>
                <a:ea typeface="黑体" panose="02010609060101010101" pitchFamily="49" charset="-122"/>
              </a:endParaRPr>
            </a:p>
          </p:txBody>
        </p:sp>
        <p:sp>
          <p:nvSpPr>
            <p:cNvPr id="8" name="圆角矩形 7"/>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9" name="组合 8"/>
          <p:cNvGrpSpPr/>
          <p:nvPr/>
        </p:nvGrpSpPr>
        <p:grpSpPr>
          <a:xfrm>
            <a:off x="3016457" y="5344246"/>
            <a:ext cx="6228000" cy="799200"/>
            <a:chOff x="3043127" y="3212301"/>
            <a:chExt cx="5992288" cy="912996"/>
          </a:xfrm>
        </p:grpSpPr>
        <p:sp>
          <p:nvSpPr>
            <p:cNvPr id="10" name="圆角矩形 6">
              <a:hlinkClick r:id="" action="ppaction://noaction"/>
            </p:cNvPr>
            <p:cNvSpPr/>
            <p:nvPr>
              <p:custDataLst>
                <p:tags r:id="rId1"/>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1" name="椭圆 7"/>
            <p:cNvSpPr>
              <a:spLocks noChangeAspect="1"/>
            </p:cNvSpPr>
            <p:nvPr>
              <p:custDataLst>
                <p:tags r:id="rId2"/>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4</a:t>
              </a:r>
            </a:p>
          </p:txBody>
        </p:sp>
        <p:sp>
          <p:nvSpPr>
            <p:cNvPr id="12" name="文本框 16">
              <a:hlinkClick r:id="rId13" action="ppaction://hlinksldjump"/>
            </p:cNvPr>
            <p:cNvSpPr txBox="1"/>
            <p:nvPr/>
          </p:nvSpPr>
          <p:spPr>
            <a:xfrm>
              <a:off x="4299626" y="3212301"/>
              <a:ext cx="4329600" cy="843840"/>
            </a:xfrm>
            <a:prstGeom prst="rect">
              <a:avLst/>
            </a:prstGeom>
            <a:noFill/>
            <a:ln w="9525">
              <a:noFill/>
            </a:ln>
          </p:spPr>
          <p:txBody>
            <a:bodyPr wrap="square" anchor="t">
              <a:spAutoFit/>
            </a:bodyPr>
            <a:lstStyle/>
            <a:p>
              <a:pPr algn="ctr">
                <a:lnSpc>
                  <a:spcPct val="150000"/>
                </a:lnSpc>
              </a:pPr>
              <a:r>
                <a:rPr lang="zh-CN" altLang="en-US" sz="2800" b="1" dirty="0" smtClean="0">
                  <a:solidFill>
                    <a:srgbClr val="01B0F0"/>
                  </a:solidFill>
                  <a:latin typeface="黑体" panose="02010609060101010101" pitchFamily="49" charset="-122"/>
                  <a:ea typeface="黑体" panose="02010609060101010101" pitchFamily="49" charset="-122"/>
                  <a:sym typeface="宋体" panose="02010600030101010101" pitchFamily="2" charset="-122"/>
                </a:rPr>
                <a:t>数据分类  题组演练</a:t>
              </a:r>
              <a:endPar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endParaRPr>
            </a:p>
          </p:txBody>
        </p:sp>
        <p:sp>
          <p:nvSpPr>
            <p:cNvPr id="13" name="圆角矩形 1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2474077478"/>
              </p:ext>
            </p:extLst>
          </p:nvPr>
        </p:nvGraphicFramePr>
        <p:xfrm>
          <a:off x="819769" y="2171699"/>
          <a:ext cx="10531102" cy="3534508"/>
        </p:xfrm>
        <a:graphic>
          <a:graphicData uri="http://schemas.openxmlformats.org/drawingml/2006/table">
            <a:tbl>
              <a:tblPr firstRow="1" bandRow="1">
                <a:tableStyleId>{5940675A-B579-460E-94D1-54222C63F5DA}</a:tableStyleId>
              </a:tblPr>
              <a:tblGrid>
                <a:gridCol w="446324"/>
                <a:gridCol w="756138"/>
                <a:gridCol w="817685"/>
                <a:gridCol w="8510955"/>
              </a:tblGrid>
              <a:tr h="3534508">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中国</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solidFill>
                          <a:latin typeface="黑体" panose="02010609060101010101" pitchFamily="49" charset="-122"/>
                          <a:ea typeface="黑体" panose="02010609060101010101" pitchFamily="49" charset="-122"/>
                          <a:cs typeface="方正黑体_GBK" charset="0"/>
                        </a:rPr>
                        <a:t>改革开放</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solidFill>
                          <a:latin typeface="黑体" panose="02010609060101010101" pitchFamily="49" charset="-122"/>
                          <a:ea typeface="黑体" panose="02010609060101010101" pitchFamily="49" charset="-122"/>
                          <a:cs typeface="方正黑体_GBK" charset="0"/>
                        </a:rPr>
                        <a:t>城市经济体制改革</a:t>
                      </a:r>
                      <a:endParaRPr lang="en-US" altLang="zh-CN" sz="2400" b="0" kern="1200" dirty="0" smtClean="0">
                        <a:solidFill>
                          <a:schemeClr val="tx1"/>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）概况：</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1984</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10</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月，中共十二届三中全会通过了</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中共中央关于经济体制改革的决定</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；随后，城市改革全面展开；</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1992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年，中共十四大明确提出要建立社会主义市场经济体制</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indent="0" algn="l" defTabSz="914400" rtl="0" eaLnBrk="1" latinLnBrk="0" hangingPunct="1">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）意义：大大调动了企业、职工的积极性，增强了企业的活力；我国城乡出现了经济大发展的崭新局面</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71692529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865727663"/>
              </p:ext>
            </p:extLst>
          </p:nvPr>
        </p:nvGraphicFramePr>
        <p:xfrm>
          <a:off x="881315" y="1635369"/>
          <a:ext cx="10531102" cy="4651131"/>
        </p:xfrm>
        <a:graphic>
          <a:graphicData uri="http://schemas.openxmlformats.org/drawingml/2006/table">
            <a:tbl>
              <a:tblPr firstRow="1" bandRow="1">
                <a:tableStyleId>{5940675A-B579-460E-94D1-54222C63F5DA}</a:tableStyleId>
              </a:tblPr>
              <a:tblGrid>
                <a:gridCol w="446324"/>
                <a:gridCol w="756138"/>
                <a:gridCol w="817685"/>
                <a:gridCol w="8510955"/>
              </a:tblGrid>
              <a:tr h="4651131">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中国</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solidFill>
                          <a:latin typeface="黑体" panose="02010609060101010101" pitchFamily="49" charset="-122"/>
                          <a:ea typeface="黑体" panose="02010609060101010101" pitchFamily="49" charset="-122"/>
                          <a:cs typeface="方正黑体_GBK" charset="0"/>
                        </a:rPr>
                        <a:t>改革开放</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solidFill>
                          <a:latin typeface="黑体" panose="02010609060101010101" pitchFamily="49" charset="-122"/>
                          <a:ea typeface="黑体" panose="02010609060101010101" pitchFamily="49" charset="-122"/>
                          <a:cs typeface="方正黑体_GBK" charset="0"/>
                        </a:rPr>
                        <a:t>对外开放</a:t>
                      </a:r>
                      <a:endParaRPr lang="en-US" altLang="zh-CN" sz="2400" b="0" kern="1200" dirty="0" smtClean="0">
                        <a:solidFill>
                          <a:schemeClr val="tx1"/>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）概况：</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1980</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年，中央决定在广东、福建两省兴办深圳、珠海、汕头、厦门</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个经济特区；</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1984</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年，进一步开放</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14</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个沿海城市；</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1985</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年，开辟</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个沿海经济开放区；</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1988</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年，海南岛被划为经济特区；</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1990</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年，上海浦东开发区建立起来；</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1992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年后，相继开放了大批符合条件的内陆市县</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indent="0" algn="l" defTabSz="914400" rtl="0" eaLnBrk="1" latinLnBrk="0" hangingPunct="1">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）作用：为经济发展起到了示范作用，推动了改革开放的进程；加速了我国社会主义现代化建设的步伐，促进了我国对外贸易和国民经济的迅速发展</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384133501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2884421306"/>
              </p:ext>
            </p:extLst>
          </p:nvPr>
        </p:nvGraphicFramePr>
        <p:xfrm>
          <a:off x="846145" y="2145322"/>
          <a:ext cx="10531101" cy="3666391"/>
        </p:xfrm>
        <a:graphic>
          <a:graphicData uri="http://schemas.openxmlformats.org/drawingml/2006/table">
            <a:tbl>
              <a:tblPr firstRow="1" bandRow="1">
                <a:tableStyleId>{5940675A-B579-460E-94D1-54222C63F5DA}</a:tableStyleId>
              </a:tblPr>
              <a:tblGrid>
                <a:gridCol w="446324"/>
                <a:gridCol w="756138"/>
                <a:gridCol w="9328639"/>
              </a:tblGrid>
              <a:tr h="3666391">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世界</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solidFill>
                          <a:latin typeface="黑体" panose="02010609060101010101" pitchFamily="49" charset="-122"/>
                          <a:ea typeface="黑体" panose="02010609060101010101" pitchFamily="49" charset="-122"/>
                          <a:cs typeface="方正黑体_GBK" charset="0"/>
                        </a:rPr>
                        <a:t>战时共产主义政策</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）概况：</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1918—1921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年，苏俄实行以余粮征集制和取消自由贸易等为主要内容的改革</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indent="0" algn="l" defTabSz="914400" rtl="0" eaLnBrk="1" latinLnBrk="0" hangingPunct="1">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）认识：在巩固新生的苏维埃政权和保证国内战争的胜利等方面起到了积极作用；但试图直接过渡到社会主义的方式是不符合客观经济发展规律的，制约了苏维埃俄国经济的发展</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13637696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3015271512"/>
              </p:ext>
            </p:extLst>
          </p:nvPr>
        </p:nvGraphicFramePr>
        <p:xfrm>
          <a:off x="846145" y="2145322"/>
          <a:ext cx="10531101" cy="3824655"/>
        </p:xfrm>
        <a:graphic>
          <a:graphicData uri="http://schemas.openxmlformats.org/drawingml/2006/table">
            <a:tbl>
              <a:tblPr firstRow="1" bandRow="1">
                <a:tableStyleId>{5940675A-B579-460E-94D1-54222C63F5DA}</a:tableStyleId>
              </a:tblPr>
              <a:tblGrid>
                <a:gridCol w="446324"/>
                <a:gridCol w="756138"/>
                <a:gridCol w="9328639"/>
              </a:tblGrid>
              <a:tr h="3824655">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世界</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solidFill>
                          <a:latin typeface="黑体" panose="02010609060101010101" pitchFamily="49" charset="-122"/>
                          <a:ea typeface="黑体" panose="02010609060101010101" pitchFamily="49" charset="-122"/>
                          <a:cs typeface="方正黑体_GBK" charset="0"/>
                        </a:rPr>
                        <a:t>新经济政策</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）概况：</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1921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年春，苏维埃政府开始实施以征收粮食税代替余粮征集制、实行自由贸易、允许私人经营中小企业、实行按劳取酬的工资制为主要内容的新经济政策。其特点是允许多种经济并存，大力发展商品经济</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indent="0" algn="l" defTabSz="914400" rtl="0" eaLnBrk="1" latinLnBrk="0" hangingPunct="1">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）意义：新经济政策从苏维埃俄国的国情出发，调动了生产者的积极性，迅速缓解了危机，巩固了工农联盟，促使国民经济稳步发展</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224119005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3792565197"/>
              </p:ext>
            </p:extLst>
          </p:nvPr>
        </p:nvGraphicFramePr>
        <p:xfrm>
          <a:off x="863729" y="2373922"/>
          <a:ext cx="10531101" cy="3226778"/>
        </p:xfrm>
        <a:graphic>
          <a:graphicData uri="http://schemas.openxmlformats.org/drawingml/2006/table">
            <a:tbl>
              <a:tblPr firstRow="1" bandRow="1">
                <a:tableStyleId>{5940675A-B579-460E-94D1-54222C63F5DA}</a:tableStyleId>
              </a:tblPr>
              <a:tblGrid>
                <a:gridCol w="446324"/>
                <a:gridCol w="756138"/>
                <a:gridCol w="9328639"/>
              </a:tblGrid>
              <a:tr h="3226778">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世界</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solidFill>
                          <a:latin typeface="黑体" panose="02010609060101010101" pitchFamily="49" charset="-122"/>
                          <a:ea typeface="黑体" panose="02010609060101010101" pitchFamily="49" charset="-122"/>
                          <a:cs typeface="方正黑体_GBK" charset="0"/>
                        </a:rPr>
                        <a:t>赫鲁晓夫改革</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）概况：赫鲁晓夫在批判斯大林个人崇拜的同时，在经济上进行了一些改革</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indent="0" algn="l" defTabSz="914400" rtl="0" eaLnBrk="1" latinLnBrk="0" hangingPunct="1">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）认识：没有从根本上解决苏联模式高度集中的经济体制弊端，并且存在严重偏差</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264674247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2469456932"/>
              </p:ext>
            </p:extLst>
          </p:nvPr>
        </p:nvGraphicFramePr>
        <p:xfrm>
          <a:off x="1057160" y="2409091"/>
          <a:ext cx="10056317" cy="3226778"/>
        </p:xfrm>
        <a:graphic>
          <a:graphicData uri="http://schemas.openxmlformats.org/drawingml/2006/table">
            <a:tbl>
              <a:tblPr firstRow="1" bandRow="1">
                <a:tableStyleId>{5940675A-B579-460E-94D1-54222C63F5DA}</a:tableStyleId>
              </a:tblPr>
              <a:tblGrid>
                <a:gridCol w="446324"/>
                <a:gridCol w="756138"/>
                <a:gridCol w="8853855"/>
              </a:tblGrid>
              <a:tr h="3226778">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世界</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solidFill>
                          <a:latin typeface="黑体" panose="02010609060101010101" pitchFamily="49" charset="-122"/>
                          <a:ea typeface="黑体" panose="02010609060101010101" pitchFamily="49" charset="-122"/>
                          <a:cs typeface="方正黑体_GBK" charset="0"/>
                        </a:rPr>
                        <a:t>勃列日涅夫改革</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）概况：在经济上推行“新政策”；为了同美国展开军备竞赛，苏联把科技进步的重心放在军事方面</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indent="0" algn="l" defTabSz="914400" rtl="0" eaLnBrk="1" latinLnBrk="0" hangingPunct="1">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）认识：改革没有从根本上突破高度集中的计划经济体制；国民经济呈现出畸形发展状态。高投入、高消耗、低效率成为苏联经济的痼疾</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162580065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3578376266"/>
              </p:ext>
            </p:extLst>
          </p:nvPr>
        </p:nvGraphicFramePr>
        <p:xfrm>
          <a:off x="1048368" y="2329961"/>
          <a:ext cx="10390425" cy="3226778"/>
        </p:xfrm>
        <a:graphic>
          <a:graphicData uri="http://schemas.openxmlformats.org/drawingml/2006/table">
            <a:tbl>
              <a:tblPr firstRow="1" bandRow="1">
                <a:tableStyleId>{5940675A-B579-460E-94D1-54222C63F5DA}</a:tableStyleId>
              </a:tblPr>
              <a:tblGrid>
                <a:gridCol w="446324"/>
                <a:gridCol w="756138"/>
                <a:gridCol w="9187963"/>
              </a:tblGrid>
              <a:tr h="3226778">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世界</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solidFill>
                          <a:latin typeface="黑体" panose="02010609060101010101" pitchFamily="49" charset="-122"/>
                          <a:ea typeface="黑体" panose="02010609060101010101" pitchFamily="49" charset="-122"/>
                          <a:cs typeface="方正黑体_GBK" charset="0"/>
                        </a:rPr>
                        <a:t>戈尔巴乔夫改革</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）概况：实施加速经济改革的方案，后转向政治体制改革，取消苏共的领导地位，实行多党制，倡导“公开性”和“政治多元化”</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indent="0" algn="l" defTabSz="914400" rtl="0" eaLnBrk="1" latinLnBrk="0" hangingPunct="1">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）影响：使人们的思想发生混乱，无政府状态蔓延，局势迅速失控；各加盟共和国的分离趋势随之加剧</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167390520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01602" y="1493542"/>
            <a:ext cx="6268474" cy="642691"/>
            <a:chOff x="1261925" y="629878"/>
            <a:chExt cx="5395056" cy="642691"/>
          </a:xfrm>
        </p:grpSpPr>
        <p:sp>
          <p:nvSpPr>
            <p:cNvPr id="17" name="圆角矩形 6"/>
            <p:cNvSpPr/>
            <p:nvPr>
              <p:custDataLst>
                <p:tags r:id="rId1"/>
              </p:custDataLst>
            </p:nvPr>
          </p:nvSpPr>
          <p:spPr>
            <a:xfrm flipH="1">
              <a:off x="2455865" y="678963"/>
              <a:ext cx="4201116" cy="593606"/>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社会主义性质的制度创新</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2"/>
              </p:custDataLst>
            </p:nvPr>
          </p:nvSpPr>
          <p:spPr>
            <a:xfrm>
              <a:off x="1261925" y="629878"/>
              <a:ext cx="1029144"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三</a:t>
              </a:r>
              <a:endParaRPr lang="zh-CN" altLang="en-US" sz="2800" b="1" strike="noStrike" noProof="1">
                <a:solidFill>
                  <a:schemeClr val="bg1"/>
                </a:solidFill>
              </a:endParaRPr>
            </a:p>
          </p:txBody>
        </p:sp>
        <p:sp>
          <p:nvSpPr>
            <p:cNvPr id="19" name="圆角矩形 18"/>
            <p:cNvSpPr/>
            <p:nvPr/>
          </p:nvSpPr>
          <p:spPr bwMode="auto">
            <a:xfrm rot="16200000">
              <a:off x="2329866" y="849765"/>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3773842535"/>
              </p:ext>
            </p:extLst>
          </p:nvPr>
        </p:nvGraphicFramePr>
        <p:xfrm>
          <a:off x="1099479" y="2829819"/>
          <a:ext cx="9888853" cy="3236873"/>
        </p:xfrm>
        <a:graphic>
          <a:graphicData uri="http://schemas.openxmlformats.org/drawingml/2006/table">
            <a:tbl>
              <a:tblPr firstRow="1" bandRow="1">
                <a:tableStyleId>{5940675A-B579-460E-94D1-54222C63F5DA}</a:tableStyleId>
              </a:tblPr>
              <a:tblGrid>
                <a:gridCol w="420784"/>
                <a:gridCol w="818491"/>
                <a:gridCol w="8649578"/>
              </a:tblGrid>
              <a:tr h="3236873">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中国</a:t>
                      </a:r>
                    </a:p>
                  </a:txBody>
                  <a:tcPr anchor="ct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solidFill>
                          <a:latin typeface="黑体" panose="02010609060101010101" pitchFamily="49" charset="-122"/>
                          <a:ea typeface="黑体" panose="02010609060101010101" pitchFamily="49" charset="-122"/>
                          <a:cs typeface="方正黑体_GBK" charset="0"/>
                        </a:rPr>
                        <a:t>政治协商制度</a:t>
                      </a: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1</a:t>
                      </a:r>
                      <a:r>
                        <a:rPr lang="zh-CN" altLang="en-US" sz="2400" kern="1200" dirty="0" smtClean="0">
                          <a:solidFill>
                            <a:schemeClr val="tx1"/>
                          </a:solidFill>
                          <a:latin typeface="宋体" pitchFamily="2" charset="-122"/>
                          <a:ea typeface="宋体" pitchFamily="2" charset="-122"/>
                          <a:cs typeface="+mn-cs"/>
                        </a:rPr>
                        <a:t>）形成：</a:t>
                      </a:r>
                      <a:r>
                        <a:rPr lang="en-US" altLang="zh-CN" sz="2400" kern="1200" dirty="0" smtClean="0">
                          <a:solidFill>
                            <a:schemeClr val="tx1"/>
                          </a:solidFill>
                          <a:latin typeface="宋体" pitchFamily="2" charset="-122"/>
                          <a:ea typeface="宋体" pitchFamily="2" charset="-122"/>
                          <a:cs typeface="+mn-cs"/>
                        </a:rPr>
                        <a:t>1949</a:t>
                      </a:r>
                      <a:r>
                        <a:rPr lang="zh-CN" altLang="en-US" sz="2400" kern="1200" dirty="0" smtClean="0">
                          <a:solidFill>
                            <a:schemeClr val="tx1"/>
                          </a:solidFill>
                          <a:latin typeface="宋体" pitchFamily="2" charset="-122"/>
                          <a:ea typeface="宋体" pitchFamily="2" charset="-122"/>
                          <a:cs typeface="+mn-cs"/>
                        </a:rPr>
                        <a:t>年，中国人民政治协商会议的成功召开，初步建立起中国共产党领导的多党合作和政治协商制度</a:t>
                      </a:r>
                      <a:endParaRPr lang="en-US" altLang="zh-CN" sz="2400" kern="1200" dirty="0" smtClean="0">
                        <a:solidFill>
                          <a:schemeClr val="tx1"/>
                        </a:solidFill>
                        <a:latin typeface="宋体" pitchFamily="2" charset="-122"/>
                        <a:ea typeface="宋体" pitchFamily="2" charset="-122"/>
                        <a:cs typeface="+mn-cs"/>
                      </a:endParaRPr>
                    </a:p>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2</a:t>
                      </a:r>
                      <a:r>
                        <a:rPr lang="zh-CN" altLang="en-US" sz="2400" kern="1200" dirty="0" smtClean="0">
                          <a:solidFill>
                            <a:schemeClr val="tx1"/>
                          </a:solidFill>
                          <a:latin typeface="宋体" pitchFamily="2" charset="-122"/>
                          <a:ea typeface="宋体" pitchFamily="2" charset="-122"/>
                          <a:cs typeface="+mn-cs"/>
                        </a:rPr>
                        <a:t>）认识：中国人民政治协商会议成为各民主党派和爱国民主人士参政议政的舞台，是我国政治生活中发扬社会主义民主的重要形式</a:t>
                      </a:r>
                      <a:endParaRPr lang="zh-CN" altLang="en-US" sz="2400" kern="1200" dirty="0">
                        <a:solidFill>
                          <a:schemeClr val="tx1"/>
                        </a:solidFill>
                        <a:latin typeface="宋体" pitchFamily="2" charset="-122"/>
                        <a:ea typeface="宋体" pitchFamily="2" charset="-122"/>
                        <a:cs typeface="+mn-cs"/>
                      </a:endParaRPr>
                    </a:p>
                  </a:txBody>
                  <a:tcPr anchor="ctr"/>
                </a:tc>
              </a:tr>
            </a:tbl>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1988699175"/>
              </p:ext>
            </p:extLst>
          </p:nvPr>
        </p:nvGraphicFramePr>
        <p:xfrm>
          <a:off x="1125856" y="2152811"/>
          <a:ext cx="9888853" cy="3430304"/>
        </p:xfrm>
        <a:graphic>
          <a:graphicData uri="http://schemas.openxmlformats.org/drawingml/2006/table">
            <a:tbl>
              <a:tblPr firstRow="1" bandRow="1">
                <a:tableStyleId>{5940675A-B579-460E-94D1-54222C63F5DA}</a:tableStyleId>
              </a:tblPr>
              <a:tblGrid>
                <a:gridCol w="420784"/>
                <a:gridCol w="818491"/>
                <a:gridCol w="8649578"/>
              </a:tblGrid>
              <a:tr h="3430304">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中国</a:t>
                      </a:r>
                    </a:p>
                  </a:txBody>
                  <a:tcPr anchor="ct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solidFill>
                          <a:latin typeface="黑体" panose="02010609060101010101" pitchFamily="49" charset="-122"/>
                          <a:ea typeface="黑体" panose="02010609060101010101" pitchFamily="49" charset="-122"/>
                          <a:cs typeface="方正黑体_GBK" charset="0"/>
                        </a:rPr>
                        <a:t>人民代表大会制度</a:t>
                      </a: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1</a:t>
                      </a:r>
                      <a:r>
                        <a:rPr lang="zh-CN" altLang="en-US" sz="2400" kern="1200" dirty="0" smtClean="0">
                          <a:solidFill>
                            <a:schemeClr val="tx1"/>
                          </a:solidFill>
                          <a:latin typeface="宋体" pitchFamily="2" charset="-122"/>
                          <a:ea typeface="宋体" pitchFamily="2" charset="-122"/>
                          <a:cs typeface="+mn-cs"/>
                        </a:rPr>
                        <a:t>）概况：</a:t>
                      </a:r>
                      <a:r>
                        <a:rPr lang="en-US" altLang="zh-CN" sz="2400" kern="1200" dirty="0" smtClean="0">
                          <a:solidFill>
                            <a:schemeClr val="tx1"/>
                          </a:solidFill>
                          <a:latin typeface="宋体" pitchFamily="2" charset="-122"/>
                          <a:ea typeface="宋体" pitchFamily="2" charset="-122"/>
                          <a:cs typeface="+mn-cs"/>
                        </a:rPr>
                        <a:t>1954</a:t>
                      </a:r>
                      <a:r>
                        <a:rPr lang="zh-CN" altLang="en-US" sz="2400" kern="1200" dirty="0" smtClean="0">
                          <a:solidFill>
                            <a:schemeClr val="tx1"/>
                          </a:solidFill>
                          <a:latin typeface="宋体" pitchFamily="2" charset="-122"/>
                          <a:ea typeface="宋体" pitchFamily="2" charset="-122"/>
                          <a:cs typeface="+mn-cs"/>
                        </a:rPr>
                        <a:t>年</a:t>
                      </a:r>
                      <a:r>
                        <a:rPr lang="en-US" altLang="zh-CN" sz="2400" kern="1200" dirty="0" smtClean="0">
                          <a:solidFill>
                            <a:schemeClr val="tx1"/>
                          </a:solidFill>
                          <a:latin typeface="宋体" pitchFamily="2" charset="-122"/>
                          <a:ea typeface="宋体" pitchFamily="2" charset="-122"/>
                          <a:cs typeface="+mn-cs"/>
                        </a:rPr>
                        <a:t>9</a:t>
                      </a:r>
                      <a:r>
                        <a:rPr lang="zh-CN" altLang="en-US" sz="2400" kern="1200" dirty="0" smtClean="0">
                          <a:solidFill>
                            <a:schemeClr val="tx1"/>
                          </a:solidFill>
                          <a:latin typeface="宋体" pitchFamily="2" charset="-122"/>
                          <a:ea typeface="宋体" pitchFamily="2" charset="-122"/>
                          <a:cs typeface="+mn-cs"/>
                        </a:rPr>
                        <a:t>月，第一届全国人民代表大会在北京召开，制定了我国第一部社会主义类型的宪法</a:t>
                      </a:r>
                      <a:r>
                        <a:rPr lang="en-US" altLang="zh-CN" sz="2400" kern="1200" dirty="0" smtClean="0">
                          <a:solidFill>
                            <a:schemeClr val="tx1"/>
                          </a:solidFill>
                          <a:latin typeface="宋体" pitchFamily="2" charset="-122"/>
                          <a:ea typeface="宋体" pitchFamily="2" charset="-122"/>
                          <a:cs typeface="+mn-cs"/>
                        </a:rPr>
                        <a:t>——《</a:t>
                      </a:r>
                      <a:r>
                        <a:rPr lang="zh-CN" altLang="en-US" sz="2400" kern="1200" dirty="0" smtClean="0">
                          <a:solidFill>
                            <a:schemeClr val="tx1"/>
                          </a:solidFill>
                          <a:latin typeface="宋体" pitchFamily="2" charset="-122"/>
                          <a:ea typeface="宋体" pitchFamily="2" charset="-122"/>
                          <a:cs typeface="+mn-cs"/>
                        </a:rPr>
                        <a:t>中华人民共和国宪法</a:t>
                      </a:r>
                      <a:r>
                        <a:rPr lang="en-US" altLang="zh-CN" sz="2400" kern="1200" dirty="0" smtClean="0">
                          <a:solidFill>
                            <a:schemeClr val="tx1"/>
                          </a:solidFill>
                          <a:latin typeface="宋体" pitchFamily="2" charset="-122"/>
                          <a:ea typeface="宋体" pitchFamily="2" charset="-122"/>
                          <a:cs typeface="+mn-cs"/>
                        </a:rPr>
                        <a:t>》</a:t>
                      </a:r>
                    </a:p>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2</a:t>
                      </a:r>
                      <a:r>
                        <a:rPr lang="zh-CN" altLang="en-US" sz="2400" kern="1200" dirty="0" smtClean="0">
                          <a:solidFill>
                            <a:schemeClr val="tx1"/>
                          </a:solidFill>
                          <a:latin typeface="宋体" pitchFamily="2" charset="-122"/>
                          <a:ea typeface="宋体" pitchFamily="2" charset="-122"/>
                          <a:cs typeface="+mn-cs"/>
                        </a:rPr>
                        <a:t>）意义：人民代表大会制度是我国的根本政治制度，为社会主义民主政治建设奠定了基础</a:t>
                      </a:r>
                      <a:endParaRPr lang="zh-CN" altLang="en-US" sz="2400" kern="1200" dirty="0">
                        <a:solidFill>
                          <a:schemeClr val="tx1"/>
                        </a:solidFill>
                        <a:latin typeface="宋体" pitchFamily="2" charset="-122"/>
                        <a:ea typeface="宋体" pitchFamily="2" charset="-122"/>
                        <a:cs typeface="+mn-cs"/>
                      </a:endParaRPr>
                    </a:p>
                  </a:txBody>
                  <a:tcPr anchor="ctr"/>
                </a:tc>
              </a:tr>
            </a:tbl>
          </a:graphicData>
        </a:graphic>
      </p:graphicFrame>
    </p:spTree>
    <p:extLst>
      <p:ext uri="{BB962C8B-B14F-4D97-AF65-F5344CB8AC3E}">
        <p14:creationId xmlns:p14="http://schemas.microsoft.com/office/powerpoint/2010/main" xmlns="" val="3635021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2121567798"/>
              </p:ext>
            </p:extLst>
          </p:nvPr>
        </p:nvGraphicFramePr>
        <p:xfrm>
          <a:off x="1152233" y="1985758"/>
          <a:ext cx="9888853" cy="4124897"/>
        </p:xfrm>
        <a:graphic>
          <a:graphicData uri="http://schemas.openxmlformats.org/drawingml/2006/table">
            <a:tbl>
              <a:tblPr firstRow="1" bandRow="1">
                <a:tableStyleId>{5940675A-B579-460E-94D1-54222C63F5DA}</a:tableStyleId>
              </a:tblPr>
              <a:tblGrid>
                <a:gridCol w="420784"/>
                <a:gridCol w="818491"/>
                <a:gridCol w="8649578"/>
              </a:tblGrid>
              <a:tr h="4124897">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中国</a:t>
                      </a:r>
                    </a:p>
                  </a:txBody>
                  <a:tcPr anchor="ct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solidFill>
                          <a:latin typeface="黑体" panose="02010609060101010101" pitchFamily="49" charset="-122"/>
                          <a:ea typeface="黑体" panose="02010609060101010101" pitchFamily="49" charset="-122"/>
                          <a:cs typeface="方正黑体_GBK" charset="0"/>
                        </a:rPr>
                        <a:t>民族区域自治制度</a:t>
                      </a: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1</a:t>
                      </a:r>
                      <a:r>
                        <a:rPr lang="zh-CN" altLang="en-US" sz="2400" kern="1200" dirty="0" smtClean="0">
                          <a:solidFill>
                            <a:schemeClr val="tx1"/>
                          </a:solidFill>
                          <a:latin typeface="宋体" pitchFamily="2" charset="-122"/>
                          <a:ea typeface="宋体" pitchFamily="2" charset="-122"/>
                          <a:cs typeface="+mn-cs"/>
                        </a:rPr>
                        <a:t>）含义：在国家统一领导下，在少数民族聚居的地方实行区域自治，按照民族聚居的人口多少和区域大小，设立不同级别的民族自治区域和自治机关</a:t>
                      </a:r>
                      <a:endParaRPr lang="en-US" altLang="zh-CN" sz="2400" kern="1200" dirty="0" smtClean="0">
                        <a:solidFill>
                          <a:schemeClr val="tx1"/>
                        </a:solidFill>
                        <a:latin typeface="宋体" pitchFamily="2" charset="-122"/>
                        <a:ea typeface="宋体" pitchFamily="2" charset="-122"/>
                        <a:cs typeface="+mn-cs"/>
                      </a:endParaRPr>
                    </a:p>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2</a:t>
                      </a:r>
                      <a:r>
                        <a:rPr lang="zh-CN" altLang="en-US" sz="2400" kern="1200" dirty="0" smtClean="0">
                          <a:solidFill>
                            <a:schemeClr val="tx1"/>
                          </a:solidFill>
                          <a:latin typeface="宋体" pitchFamily="2" charset="-122"/>
                          <a:ea typeface="宋体" pitchFamily="2" charset="-122"/>
                          <a:cs typeface="+mn-cs"/>
                        </a:rPr>
                        <a:t>）意义：是我国的一项基本政治制度，体现了国家充分尊重和保障各少数民族管理本民族内部事务权利的精神，对维护民族团结、巩固祖国统一和促进少数民族地区发展具有重大意义，为实现各民族共同繁荣发展奠定了基础</a:t>
                      </a:r>
                      <a:endParaRPr lang="zh-CN" altLang="en-US" sz="2400" kern="1200" dirty="0">
                        <a:solidFill>
                          <a:schemeClr val="tx1"/>
                        </a:solidFill>
                        <a:latin typeface="宋体" pitchFamily="2" charset="-122"/>
                        <a:ea typeface="宋体" pitchFamily="2" charset="-122"/>
                        <a:cs typeface="+mn-cs"/>
                      </a:endParaRPr>
                    </a:p>
                  </a:txBody>
                  <a:tcPr anchor="ctr"/>
                </a:tc>
              </a:tr>
            </a:tbl>
          </a:graphicData>
        </a:graphic>
      </p:graphicFrame>
    </p:spTree>
    <p:extLst>
      <p:ext uri="{BB962C8B-B14F-4D97-AF65-F5344CB8AC3E}">
        <p14:creationId xmlns:p14="http://schemas.microsoft.com/office/powerpoint/2010/main" xmlns="" val="52479400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499483" y="1165802"/>
            <a:ext cx="6874510" cy="850965"/>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数据共享  热点聚焦</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1</a:t>
              </a:r>
              <a:endParaRPr kumimoji="1" lang="zh-CN" altLang="en-US" sz="3600" b="1" dirty="0">
                <a:latin typeface="黑体" panose="02010609060101010101" pitchFamily="49" charset="-122"/>
                <a:ea typeface="黑体" panose="02010609060101010101" pitchFamily="49" charset="-122"/>
              </a:endParaRPr>
            </a:p>
          </p:txBody>
        </p:sp>
      </p:grpSp>
      <p:sp>
        <p:nvSpPr>
          <p:cNvPr id="3" name="TextBox 2"/>
          <p:cNvSpPr txBox="1"/>
          <p:nvPr/>
        </p:nvSpPr>
        <p:spPr>
          <a:xfrm>
            <a:off x="238197" y="1988034"/>
            <a:ext cx="11684172" cy="4524315"/>
          </a:xfrm>
          <a:prstGeom prst="rect">
            <a:avLst/>
          </a:prstGeom>
          <a:noFill/>
        </p:spPr>
        <p:txBody>
          <a:bodyPr wrap="square" rtlCol="0">
            <a:spAutoFit/>
          </a:bodyPr>
          <a:lstStyle/>
          <a:p>
            <a:pPr>
              <a:lnSpc>
                <a:spcPct val="150000"/>
              </a:lnSpc>
            </a:pPr>
            <a:r>
              <a:rPr lang="zh-CN" altLang="en-US" sz="2400" dirty="0" smtClean="0">
                <a:latin typeface="宋体" pitchFamily="2" charset="-122"/>
                <a:ea typeface="宋体" pitchFamily="2" charset="-122"/>
              </a:rPr>
              <a:t>    </a:t>
            </a:r>
            <a:r>
              <a:rPr lang="en-US" altLang="zh-CN" sz="2400" dirty="0">
                <a:latin typeface="宋体" pitchFamily="2" charset="-122"/>
                <a:ea typeface="宋体" pitchFamily="2" charset="-122"/>
              </a:rPr>
              <a:t>2021</a:t>
            </a:r>
            <a:r>
              <a:rPr lang="zh-CN" altLang="en-US" sz="2400" dirty="0">
                <a:latin typeface="宋体" pitchFamily="2" charset="-122"/>
                <a:ea typeface="宋体" pitchFamily="2" charset="-122"/>
              </a:rPr>
              <a:t>年</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月</a:t>
            </a:r>
            <a:r>
              <a:rPr lang="en-US" altLang="zh-CN" sz="2400" dirty="0">
                <a:latin typeface="宋体" pitchFamily="2" charset="-122"/>
                <a:ea typeface="宋体" pitchFamily="2" charset="-122"/>
              </a:rPr>
              <a:t>3</a:t>
            </a:r>
            <a:r>
              <a:rPr lang="zh-CN" altLang="en-US" sz="2400" dirty="0" smtClean="0">
                <a:latin typeface="宋体" pitchFamily="2" charset="-122"/>
                <a:ea typeface="宋体" pitchFamily="2" charset="-122"/>
              </a:rPr>
              <a:t>日，农业</a:t>
            </a:r>
            <a:r>
              <a:rPr lang="zh-CN" altLang="en-US" sz="2400" dirty="0">
                <a:latin typeface="宋体" pitchFamily="2" charset="-122"/>
                <a:ea typeface="宋体" pitchFamily="2" charset="-122"/>
              </a:rPr>
              <a:t>农村部对外发布</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农村土地经营权流转管理办法</a:t>
            </a:r>
            <a:r>
              <a:rPr lang="en-US" altLang="zh-CN" sz="2400" dirty="0" smtClean="0">
                <a:latin typeface="宋体" pitchFamily="2" charset="-122"/>
                <a:ea typeface="宋体" pitchFamily="2" charset="-122"/>
              </a:rPr>
              <a:t>》</a:t>
            </a:r>
            <a:r>
              <a:rPr lang="zh-CN" altLang="en-US" sz="2400" dirty="0" smtClean="0">
                <a:latin typeface="宋体" pitchFamily="2" charset="-122"/>
                <a:ea typeface="宋体" pitchFamily="2" charset="-122"/>
              </a:rPr>
              <a:t>，自</a:t>
            </a:r>
            <a:r>
              <a:rPr lang="en-US" altLang="zh-CN" sz="2400" dirty="0">
                <a:latin typeface="宋体" pitchFamily="2" charset="-122"/>
                <a:ea typeface="宋体" pitchFamily="2" charset="-122"/>
              </a:rPr>
              <a:t>2021</a:t>
            </a:r>
            <a:r>
              <a:rPr lang="zh-CN" altLang="en-US" sz="2400" dirty="0">
                <a:latin typeface="宋体" pitchFamily="2" charset="-122"/>
                <a:ea typeface="宋体" pitchFamily="2" charset="-122"/>
              </a:rPr>
              <a:t>年</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月</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日起施行。将落实“三权”分置</a:t>
            </a:r>
            <a:r>
              <a:rPr lang="zh-CN" altLang="en-US" sz="2400" dirty="0" smtClean="0">
                <a:latin typeface="宋体" pitchFamily="2" charset="-122"/>
                <a:ea typeface="宋体" pitchFamily="2" charset="-122"/>
              </a:rPr>
              <a:t>制度，采用</a:t>
            </a:r>
            <a:r>
              <a:rPr lang="zh-CN" altLang="en-US" sz="2400" dirty="0">
                <a:latin typeface="宋体" pitchFamily="2" charset="-122"/>
                <a:ea typeface="宋体" pitchFamily="2" charset="-122"/>
              </a:rPr>
              <a:t>了新名称。按照集体所有权、农户承包权、土地经营权“三权”分置并行要求。</a:t>
            </a:r>
          </a:p>
          <a:p>
            <a:pPr>
              <a:lnSpc>
                <a:spcPct val="150000"/>
              </a:lnSpc>
            </a:pPr>
            <a:r>
              <a:rPr lang="en-US" altLang="zh-CN" sz="2400" dirty="0" smtClean="0">
                <a:latin typeface="宋体" pitchFamily="2" charset="-122"/>
                <a:ea typeface="宋体" pitchFamily="2" charset="-122"/>
              </a:rPr>
              <a:t>    2021</a:t>
            </a:r>
            <a:r>
              <a:rPr lang="zh-CN" altLang="en-US" sz="2400" dirty="0">
                <a:latin typeface="宋体" pitchFamily="2" charset="-122"/>
                <a:ea typeface="宋体" pitchFamily="2" charset="-122"/>
              </a:rPr>
              <a:t>年</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月</a:t>
            </a:r>
            <a:r>
              <a:rPr lang="en-US" altLang="zh-CN" sz="2400" dirty="0">
                <a:latin typeface="宋体" pitchFamily="2" charset="-122"/>
                <a:ea typeface="宋体" pitchFamily="2" charset="-122"/>
              </a:rPr>
              <a:t>23</a:t>
            </a:r>
            <a:r>
              <a:rPr lang="zh-CN" altLang="en-US" sz="2400" dirty="0" smtClean="0">
                <a:latin typeface="宋体" pitchFamily="2" charset="-122"/>
                <a:ea typeface="宋体" pitchFamily="2" charset="-122"/>
              </a:rPr>
              <a:t>日，在</a:t>
            </a:r>
            <a:r>
              <a:rPr lang="zh-CN" altLang="en-US" sz="2400" dirty="0">
                <a:latin typeface="宋体" pitchFamily="2" charset="-122"/>
                <a:ea typeface="宋体" pitchFamily="2" charset="-122"/>
              </a:rPr>
              <a:t>福建三明考察调研的习近平总书记来到沙县农村产权交易中心。对沙县这些年集体林权制度改革的积极</a:t>
            </a:r>
            <a:r>
              <a:rPr lang="zh-CN" altLang="en-US" sz="2400" dirty="0" smtClean="0">
                <a:latin typeface="宋体" pitchFamily="2" charset="-122"/>
                <a:ea typeface="宋体" pitchFamily="2" charset="-122"/>
              </a:rPr>
              <a:t>探索，习近平</a:t>
            </a:r>
            <a:r>
              <a:rPr lang="zh-CN" altLang="en-US" sz="2400" dirty="0">
                <a:latin typeface="宋体" pitchFamily="2" charset="-122"/>
                <a:ea typeface="宋体" pitchFamily="2" charset="-122"/>
              </a:rPr>
              <a:t>表示肯定。他</a:t>
            </a:r>
            <a:r>
              <a:rPr lang="zh-CN" altLang="en-US" sz="2400" dirty="0" smtClean="0">
                <a:latin typeface="宋体" pitchFamily="2" charset="-122"/>
                <a:ea typeface="宋体" pitchFamily="2" charset="-122"/>
              </a:rPr>
              <a:t>指出，集体林</a:t>
            </a:r>
            <a:r>
              <a:rPr lang="zh-CN" altLang="en-US" sz="2400" dirty="0">
                <a:latin typeface="宋体" pitchFamily="2" charset="-122"/>
                <a:ea typeface="宋体" pitchFamily="2" charset="-122"/>
              </a:rPr>
              <a:t>权制度</a:t>
            </a:r>
            <a:r>
              <a:rPr lang="zh-CN" altLang="en-US" sz="2400" dirty="0" smtClean="0">
                <a:latin typeface="宋体" pitchFamily="2" charset="-122"/>
                <a:ea typeface="宋体" pitchFamily="2" charset="-122"/>
              </a:rPr>
              <a:t>改革，三</a:t>
            </a:r>
            <a:r>
              <a:rPr lang="zh-CN" altLang="en-US" sz="2400" dirty="0">
                <a:latin typeface="宋体" pitchFamily="2" charset="-122"/>
                <a:ea typeface="宋体" pitchFamily="2" charset="-122"/>
              </a:rPr>
              <a:t>明是重要策源地。共产党做事的一个指导思想就是尊重群众首创</a:t>
            </a:r>
            <a:r>
              <a:rPr lang="zh-CN" altLang="en-US" sz="2400" dirty="0" smtClean="0">
                <a:latin typeface="宋体" pitchFamily="2" charset="-122"/>
                <a:ea typeface="宋体" pitchFamily="2" charset="-122"/>
              </a:rPr>
              <a:t>精神，群众</a:t>
            </a:r>
            <a:r>
              <a:rPr lang="zh-CN" altLang="en-US" sz="2400" dirty="0">
                <a:latin typeface="宋体" pitchFamily="2" charset="-122"/>
                <a:ea typeface="宋体" pitchFamily="2" charset="-122"/>
              </a:rPr>
              <a:t>是真正的英雄。我们推进改革要坚持顶层设计和基层探索相</a:t>
            </a:r>
            <a:r>
              <a:rPr lang="zh-CN" altLang="en-US" sz="2400" dirty="0" smtClean="0">
                <a:latin typeface="宋体" pitchFamily="2" charset="-122"/>
                <a:ea typeface="宋体" pitchFamily="2" charset="-122"/>
              </a:rPr>
              <a:t>统一，对</a:t>
            </a:r>
            <a:r>
              <a:rPr lang="zh-CN" altLang="en-US" sz="2400" dirty="0">
                <a:latin typeface="宋体" pitchFamily="2" charset="-122"/>
                <a:ea typeface="宋体" pitchFamily="2" charset="-122"/>
              </a:rPr>
              <a:t>重大改革要坚持试点</a:t>
            </a:r>
            <a:r>
              <a:rPr lang="zh-CN" altLang="en-US" sz="2400" dirty="0" smtClean="0">
                <a:latin typeface="宋体" pitchFamily="2" charset="-122"/>
                <a:ea typeface="宋体" pitchFamily="2" charset="-122"/>
              </a:rPr>
              <a:t>先行，取得</a:t>
            </a:r>
            <a:r>
              <a:rPr lang="zh-CN" altLang="en-US" sz="2400" dirty="0">
                <a:latin typeface="宋体" pitchFamily="2" charset="-122"/>
                <a:ea typeface="宋体" pitchFamily="2" charset="-122"/>
              </a:rPr>
              <a:t>经验后再推广。摸着石头过河的改革方法论没有过</a:t>
            </a:r>
            <a:r>
              <a:rPr lang="zh-CN" altLang="en-US" sz="2400" dirty="0" smtClean="0">
                <a:latin typeface="宋体" pitchFamily="2" charset="-122"/>
                <a:ea typeface="宋体" pitchFamily="2" charset="-122"/>
              </a:rPr>
              <a:t>时，也</a:t>
            </a:r>
            <a:r>
              <a:rPr lang="zh-CN" altLang="en-US" sz="2400" dirty="0">
                <a:latin typeface="宋体" pitchFamily="2" charset="-122"/>
                <a:ea typeface="宋体" pitchFamily="2" charset="-122"/>
              </a:rPr>
              <a:t>不会</a:t>
            </a:r>
            <a:r>
              <a:rPr lang="zh-CN" altLang="en-US" sz="2400" dirty="0" smtClean="0">
                <a:latin typeface="宋体" pitchFamily="2" charset="-122"/>
                <a:ea typeface="宋体" pitchFamily="2" charset="-122"/>
              </a:rPr>
              <a:t>过时。</a:t>
            </a:r>
            <a:endParaRPr lang="zh-CN" altLang="en-US" sz="2400" dirty="0">
              <a:latin typeface="宋体" pitchFamily="2" charset="-122"/>
              <a:ea typeface="宋体" pitchFamily="2"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121504320"/>
              </p:ext>
            </p:extLst>
          </p:nvPr>
        </p:nvGraphicFramePr>
        <p:xfrm>
          <a:off x="1161025" y="2267112"/>
          <a:ext cx="9888853" cy="3447888"/>
        </p:xfrm>
        <a:graphic>
          <a:graphicData uri="http://schemas.openxmlformats.org/drawingml/2006/table">
            <a:tbl>
              <a:tblPr firstRow="1" bandRow="1">
                <a:tableStyleId>{5940675A-B579-460E-94D1-54222C63F5DA}</a:tableStyleId>
              </a:tblPr>
              <a:tblGrid>
                <a:gridCol w="420784"/>
                <a:gridCol w="818491"/>
                <a:gridCol w="8649578"/>
              </a:tblGrid>
              <a:tr h="3447888">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中国</a:t>
                      </a:r>
                    </a:p>
                  </a:txBody>
                  <a:tcPr anchor="ct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solidFill>
                          <a:latin typeface="黑体" panose="02010609060101010101" pitchFamily="49" charset="-122"/>
                          <a:ea typeface="黑体" panose="02010609060101010101" pitchFamily="49" charset="-122"/>
                          <a:cs typeface="方正黑体_GBK" charset="0"/>
                        </a:rPr>
                        <a:t>赎买政策</a:t>
                      </a: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1</a:t>
                      </a:r>
                      <a:r>
                        <a:rPr lang="zh-CN" altLang="en-US" sz="2400" kern="1200" dirty="0" smtClean="0">
                          <a:solidFill>
                            <a:schemeClr val="tx1"/>
                          </a:solidFill>
                          <a:latin typeface="宋体" pitchFamily="2" charset="-122"/>
                          <a:ea typeface="宋体" pitchFamily="2" charset="-122"/>
                          <a:cs typeface="+mn-cs"/>
                        </a:rPr>
                        <a:t>）概况：是在资本主义工商业改造过程中，对资产阶级生产资料按全行业公私合营时资本家的资本发给定息的一种国有化政策</a:t>
                      </a:r>
                      <a:endParaRPr lang="en-US" altLang="zh-CN" sz="2400" kern="1200" dirty="0" smtClean="0">
                        <a:solidFill>
                          <a:schemeClr val="tx1"/>
                        </a:solidFill>
                        <a:latin typeface="宋体" pitchFamily="2" charset="-122"/>
                        <a:ea typeface="宋体" pitchFamily="2" charset="-122"/>
                        <a:cs typeface="+mn-cs"/>
                      </a:endParaRPr>
                    </a:p>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2</a:t>
                      </a:r>
                      <a:r>
                        <a:rPr lang="zh-CN" altLang="en-US" sz="2400" kern="1200" dirty="0" smtClean="0">
                          <a:solidFill>
                            <a:schemeClr val="tx1"/>
                          </a:solidFill>
                          <a:latin typeface="宋体" pitchFamily="2" charset="-122"/>
                          <a:ea typeface="宋体" pitchFamily="2" charset="-122"/>
                          <a:cs typeface="+mn-cs"/>
                        </a:rPr>
                        <a:t>）意义：国家对资本家占有的生产资料实行赎买政策，实现了和平过渡，是中国社会主义改造的创举</a:t>
                      </a:r>
                      <a:endParaRPr lang="zh-CN" altLang="en-US" sz="2400" kern="1200" dirty="0">
                        <a:solidFill>
                          <a:schemeClr val="tx1"/>
                        </a:solidFill>
                        <a:latin typeface="宋体" pitchFamily="2" charset="-122"/>
                        <a:ea typeface="宋体" pitchFamily="2" charset="-122"/>
                        <a:cs typeface="+mn-cs"/>
                      </a:endParaRPr>
                    </a:p>
                  </a:txBody>
                  <a:tcPr anchor="ctr"/>
                </a:tc>
              </a:tr>
            </a:tbl>
          </a:graphicData>
        </a:graphic>
      </p:graphicFrame>
    </p:spTree>
    <p:extLst>
      <p:ext uri="{BB962C8B-B14F-4D97-AF65-F5344CB8AC3E}">
        <p14:creationId xmlns:p14="http://schemas.microsoft.com/office/powerpoint/2010/main" xmlns="" val="375518042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3843175628"/>
              </p:ext>
            </p:extLst>
          </p:nvPr>
        </p:nvGraphicFramePr>
        <p:xfrm>
          <a:off x="1134648" y="1906627"/>
          <a:ext cx="9888853" cy="4291949"/>
        </p:xfrm>
        <a:graphic>
          <a:graphicData uri="http://schemas.openxmlformats.org/drawingml/2006/table">
            <a:tbl>
              <a:tblPr firstRow="1" bandRow="1">
                <a:tableStyleId>{5940675A-B579-460E-94D1-54222C63F5DA}</a:tableStyleId>
              </a:tblPr>
              <a:tblGrid>
                <a:gridCol w="420784"/>
                <a:gridCol w="818491"/>
                <a:gridCol w="8649578"/>
              </a:tblGrid>
              <a:tr h="4291949">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中国</a:t>
                      </a:r>
                    </a:p>
                  </a:txBody>
                  <a:tcPr anchor="ct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solidFill>
                          <a:latin typeface="黑体" panose="02010609060101010101" pitchFamily="49" charset="-122"/>
                          <a:ea typeface="黑体" panose="02010609060101010101" pitchFamily="49" charset="-122"/>
                          <a:cs typeface="方正黑体_GBK" charset="0"/>
                        </a:rPr>
                        <a:t>家庭联产承包责任制</a:t>
                      </a: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1</a:t>
                      </a:r>
                      <a:r>
                        <a:rPr lang="zh-CN" altLang="en-US" sz="2400" kern="1200" dirty="0" smtClean="0">
                          <a:solidFill>
                            <a:schemeClr val="tx1"/>
                          </a:solidFill>
                          <a:latin typeface="宋体" pitchFamily="2" charset="-122"/>
                          <a:ea typeface="宋体" pitchFamily="2" charset="-122"/>
                          <a:cs typeface="+mn-cs"/>
                        </a:rPr>
                        <a:t>）概况：中共十一届三中全会以后，党和政府实行改革开放政策。改革先从农村开始。到</a:t>
                      </a:r>
                      <a:r>
                        <a:rPr lang="en-US" altLang="zh-CN" sz="2400" kern="1200" dirty="0" smtClean="0">
                          <a:solidFill>
                            <a:schemeClr val="tx1"/>
                          </a:solidFill>
                          <a:latin typeface="宋体" pitchFamily="2" charset="-122"/>
                          <a:ea typeface="宋体" pitchFamily="2" charset="-122"/>
                          <a:cs typeface="+mn-cs"/>
                        </a:rPr>
                        <a:t>1983</a:t>
                      </a:r>
                      <a:r>
                        <a:rPr lang="zh-CN" altLang="en-US" sz="2400" kern="1200" dirty="0" smtClean="0">
                          <a:solidFill>
                            <a:schemeClr val="tx1"/>
                          </a:solidFill>
                          <a:latin typeface="宋体" pitchFamily="2" charset="-122"/>
                          <a:ea typeface="宋体" pitchFamily="2" charset="-122"/>
                          <a:cs typeface="+mn-cs"/>
                        </a:rPr>
                        <a:t>年，家庭联产承包责任制已基本在全国农村普遍实行</a:t>
                      </a:r>
                      <a:endParaRPr lang="en-US" altLang="zh-CN" sz="2400" kern="1200" dirty="0" smtClean="0">
                        <a:solidFill>
                          <a:schemeClr val="tx1"/>
                        </a:solidFill>
                        <a:latin typeface="宋体" pitchFamily="2" charset="-122"/>
                        <a:ea typeface="宋体" pitchFamily="2" charset="-122"/>
                        <a:cs typeface="+mn-cs"/>
                      </a:endParaRPr>
                    </a:p>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2</a:t>
                      </a:r>
                      <a:r>
                        <a:rPr lang="zh-CN" altLang="en-US" sz="2400" kern="1200" dirty="0" smtClean="0">
                          <a:solidFill>
                            <a:schemeClr val="tx1"/>
                          </a:solidFill>
                          <a:latin typeface="宋体" pitchFamily="2" charset="-122"/>
                          <a:ea typeface="宋体" pitchFamily="2" charset="-122"/>
                          <a:cs typeface="+mn-cs"/>
                        </a:rPr>
                        <a:t>）意义：激发了农民的劳动热情，带来了农村生产力的大解放，农业生产和农民收入均有很大提高，随着农业生产向专业化、商品化、社会化发展，农村乡镇企业也迅速发展起来，为农民致富和实现现代化开辟了一条新路</a:t>
                      </a:r>
                      <a:endParaRPr lang="zh-CN" altLang="en-US" sz="2400" kern="1200" dirty="0">
                        <a:solidFill>
                          <a:schemeClr val="tx1"/>
                        </a:solidFill>
                        <a:latin typeface="宋体" pitchFamily="2" charset="-122"/>
                        <a:ea typeface="宋体" pitchFamily="2" charset="-122"/>
                        <a:cs typeface="+mn-cs"/>
                      </a:endParaRPr>
                    </a:p>
                  </a:txBody>
                  <a:tcPr anchor="ctr"/>
                </a:tc>
              </a:tr>
            </a:tbl>
          </a:graphicData>
        </a:graphic>
      </p:graphicFrame>
    </p:spTree>
    <p:extLst>
      <p:ext uri="{BB962C8B-B14F-4D97-AF65-F5344CB8AC3E}">
        <p14:creationId xmlns:p14="http://schemas.microsoft.com/office/powerpoint/2010/main" xmlns="" val="201498380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2731430832"/>
              </p:ext>
            </p:extLst>
          </p:nvPr>
        </p:nvGraphicFramePr>
        <p:xfrm>
          <a:off x="1020347" y="1572519"/>
          <a:ext cx="9888853" cy="4749150"/>
        </p:xfrm>
        <a:graphic>
          <a:graphicData uri="http://schemas.openxmlformats.org/drawingml/2006/table">
            <a:tbl>
              <a:tblPr firstRow="1" bandRow="1">
                <a:tableStyleId>{5940675A-B579-460E-94D1-54222C63F5DA}</a:tableStyleId>
              </a:tblPr>
              <a:tblGrid>
                <a:gridCol w="420784"/>
                <a:gridCol w="1099845"/>
                <a:gridCol w="8368224"/>
              </a:tblGrid>
              <a:tr h="2145975">
                <a:tc rowSpan="2">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中国</a:t>
                      </a:r>
                    </a:p>
                  </a:txBody>
                  <a:tcPr anchor="ct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solidFill>
                          <a:latin typeface="黑体" panose="02010609060101010101" pitchFamily="49" charset="-122"/>
                          <a:ea typeface="黑体" panose="02010609060101010101" pitchFamily="49" charset="-122"/>
                          <a:cs typeface="方正黑体_GBK" charset="0"/>
                        </a:rPr>
                        <a:t>城市经济体制改革</a:t>
                      </a: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十一届三中全会后，我国加快以城市为重点的经济体制改革的步伐，大大调动了企业、职工的积极性，增强了企业的活力；我国城乡出现了经济大发展的崭新局面</a:t>
                      </a:r>
                      <a:endParaRPr lang="zh-CN" altLang="en-US" sz="2400" kern="1200" dirty="0">
                        <a:solidFill>
                          <a:schemeClr val="tx1"/>
                        </a:solidFill>
                        <a:latin typeface="宋体" pitchFamily="2" charset="-122"/>
                        <a:ea typeface="宋体" pitchFamily="2" charset="-122"/>
                        <a:cs typeface="+mn-cs"/>
                      </a:endParaRPr>
                    </a:p>
                  </a:txBody>
                  <a:tcPr anchor="ctr"/>
                </a:tc>
              </a:tr>
              <a:tr h="2603175">
                <a:tc vMerge="1">
                  <a:txBody>
                    <a:bodyPr/>
                    <a:lstStyle/>
                    <a:p>
                      <a:endParaRPr lang="zh-CN" altLang="en-US"/>
                    </a:p>
                  </a:txBody>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solidFill>
                          <a:latin typeface="黑体" panose="02010609060101010101" pitchFamily="49" charset="-122"/>
                          <a:ea typeface="黑体" panose="02010609060101010101" pitchFamily="49" charset="-122"/>
                          <a:cs typeface="方正黑体_GBK" charset="0"/>
                        </a:rPr>
                        <a:t>社会主义市场经济体制</a:t>
                      </a: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1</a:t>
                      </a:r>
                      <a:r>
                        <a:rPr lang="zh-CN" altLang="en-US" sz="2400" kern="1200" dirty="0" smtClean="0">
                          <a:solidFill>
                            <a:schemeClr val="tx1"/>
                          </a:solidFill>
                          <a:latin typeface="宋体" pitchFamily="2" charset="-122"/>
                          <a:ea typeface="宋体" pitchFamily="2" charset="-122"/>
                          <a:cs typeface="+mn-cs"/>
                        </a:rPr>
                        <a:t>）提出：</a:t>
                      </a:r>
                      <a:r>
                        <a:rPr lang="en-US" altLang="zh-CN" sz="2400" kern="1200" dirty="0" smtClean="0">
                          <a:solidFill>
                            <a:schemeClr val="tx1"/>
                          </a:solidFill>
                          <a:latin typeface="宋体" pitchFamily="2" charset="-122"/>
                          <a:ea typeface="宋体" pitchFamily="2" charset="-122"/>
                          <a:cs typeface="+mn-cs"/>
                        </a:rPr>
                        <a:t>1992</a:t>
                      </a:r>
                      <a:r>
                        <a:rPr lang="zh-CN" altLang="en-US" sz="2400" kern="1200" dirty="0" smtClean="0">
                          <a:solidFill>
                            <a:schemeClr val="tx1"/>
                          </a:solidFill>
                          <a:latin typeface="宋体" pitchFamily="2" charset="-122"/>
                          <a:ea typeface="宋体" pitchFamily="2" charset="-122"/>
                          <a:cs typeface="+mn-cs"/>
                        </a:rPr>
                        <a:t>年，中共十四大明确提出要建立社会主义市场经济体制</a:t>
                      </a:r>
                      <a:endParaRPr lang="en-US" altLang="zh-CN" sz="2400" kern="1200" dirty="0" smtClean="0">
                        <a:solidFill>
                          <a:schemeClr val="tx1"/>
                        </a:solidFill>
                        <a:latin typeface="宋体" pitchFamily="2" charset="-122"/>
                        <a:ea typeface="宋体" pitchFamily="2" charset="-122"/>
                        <a:cs typeface="+mn-cs"/>
                      </a:endParaRPr>
                    </a:p>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2</a:t>
                      </a:r>
                      <a:r>
                        <a:rPr lang="zh-CN" altLang="en-US" sz="2400" kern="1200" dirty="0" smtClean="0">
                          <a:solidFill>
                            <a:schemeClr val="tx1"/>
                          </a:solidFill>
                          <a:latin typeface="宋体" pitchFamily="2" charset="-122"/>
                          <a:ea typeface="宋体" pitchFamily="2" charset="-122"/>
                          <a:cs typeface="+mn-cs"/>
                        </a:rPr>
                        <a:t>）意义：有利于实现经济的协调发展和稳定高速增长，对现代化建设有巨大推动作用，使中国的经济实力明显增强</a:t>
                      </a:r>
                      <a:endParaRPr lang="zh-CN" altLang="en-US" sz="2400" kern="1200" dirty="0">
                        <a:solidFill>
                          <a:schemeClr val="tx1"/>
                        </a:solidFill>
                        <a:latin typeface="宋体" pitchFamily="2" charset="-122"/>
                        <a:ea typeface="宋体" pitchFamily="2" charset="-122"/>
                        <a:cs typeface="+mn-cs"/>
                      </a:endParaRPr>
                    </a:p>
                  </a:txBody>
                  <a:tcPr anchor="ctr"/>
                </a:tc>
              </a:tr>
            </a:tbl>
          </a:graphicData>
        </a:graphic>
      </p:graphicFrame>
    </p:spTree>
    <p:extLst>
      <p:ext uri="{BB962C8B-B14F-4D97-AF65-F5344CB8AC3E}">
        <p14:creationId xmlns:p14="http://schemas.microsoft.com/office/powerpoint/2010/main" xmlns="" val="289838608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754803110"/>
              </p:ext>
            </p:extLst>
          </p:nvPr>
        </p:nvGraphicFramePr>
        <p:xfrm>
          <a:off x="1143439" y="1405465"/>
          <a:ext cx="9888853" cy="5168983"/>
        </p:xfrm>
        <a:graphic>
          <a:graphicData uri="http://schemas.openxmlformats.org/drawingml/2006/table">
            <a:tbl>
              <a:tblPr firstRow="1" bandRow="1">
                <a:tableStyleId>{5940675A-B579-460E-94D1-54222C63F5DA}</a:tableStyleId>
              </a:tblPr>
              <a:tblGrid>
                <a:gridCol w="420784"/>
                <a:gridCol w="897623"/>
                <a:gridCol w="8570446"/>
              </a:tblGrid>
              <a:tr h="2145975">
                <a:tc rowSpan="2">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中国</a:t>
                      </a:r>
                    </a:p>
                  </a:txBody>
                  <a:tcPr anchor="ct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solidFill>
                          <a:latin typeface="黑体" panose="02010609060101010101" pitchFamily="49" charset="-122"/>
                          <a:ea typeface="黑体" panose="02010609060101010101" pitchFamily="49" charset="-122"/>
                          <a:cs typeface="方正黑体_GBK" charset="0"/>
                        </a:rPr>
                        <a:t>对外开放</a:t>
                      </a: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我国形成了“经济特区</a:t>
                      </a:r>
                      <a:r>
                        <a:rPr lang="en-US" altLang="zh-CN" sz="2400" kern="1200" dirty="0" smtClean="0">
                          <a:solidFill>
                            <a:schemeClr val="tx1"/>
                          </a:solidFill>
                          <a:latin typeface="宋体" pitchFamily="2" charset="-122"/>
                          <a:ea typeface="宋体" pitchFamily="2" charset="-122"/>
                          <a:cs typeface="+mn-cs"/>
                        </a:rPr>
                        <a:t>—</a:t>
                      </a:r>
                      <a:r>
                        <a:rPr lang="zh-CN" altLang="en-US" sz="2400" kern="1200" dirty="0" smtClean="0">
                          <a:solidFill>
                            <a:schemeClr val="tx1"/>
                          </a:solidFill>
                          <a:latin typeface="宋体" pitchFamily="2" charset="-122"/>
                          <a:ea typeface="宋体" pitchFamily="2" charset="-122"/>
                          <a:cs typeface="+mn-cs"/>
                        </a:rPr>
                        <a:t>沿海开放城市</a:t>
                      </a:r>
                      <a:r>
                        <a:rPr lang="en-US" altLang="zh-CN" sz="2400" kern="1200" dirty="0" smtClean="0">
                          <a:solidFill>
                            <a:schemeClr val="tx1"/>
                          </a:solidFill>
                          <a:latin typeface="宋体" pitchFamily="2" charset="-122"/>
                          <a:ea typeface="宋体" pitchFamily="2" charset="-122"/>
                          <a:cs typeface="+mn-cs"/>
                        </a:rPr>
                        <a:t>—</a:t>
                      </a:r>
                      <a:r>
                        <a:rPr lang="zh-CN" altLang="en-US" sz="2400" kern="1200" dirty="0" smtClean="0">
                          <a:solidFill>
                            <a:schemeClr val="tx1"/>
                          </a:solidFill>
                          <a:latin typeface="宋体" pitchFamily="2" charset="-122"/>
                          <a:ea typeface="宋体" pitchFamily="2" charset="-122"/>
                          <a:cs typeface="+mn-cs"/>
                        </a:rPr>
                        <a:t>沿海经济开放区</a:t>
                      </a:r>
                      <a:r>
                        <a:rPr lang="en-US" altLang="zh-CN" sz="2400" kern="1200" dirty="0" smtClean="0">
                          <a:solidFill>
                            <a:schemeClr val="tx1"/>
                          </a:solidFill>
                          <a:latin typeface="宋体" pitchFamily="2" charset="-122"/>
                          <a:ea typeface="宋体" pitchFamily="2" charset="-122"/>
                          <a:cs typeface="+mn-cs"/>
                        </a:rPr>
                        <a:t>—</a:t>
                      </a:r>
                      <a:r>
                        <a:rPr lang="zh-CN" altLang="en-US" sz="2400" kern="1200" dirty="0" smtClean="0">
                          <a:solidFill>
                            <a:schemeClr val="tx1"/>
                          </a:solidFill>
                          <a:latin typeface="宋体" pitchFamily="2" charset="-122"/>
                          <a:ea typeface="宋体" pitchFamily="2" charset="-122"/>
                          <a:cs typeface="+mn-cs"/>
                        </a:rPr>
                        <a:t>内地”的全方位、多层次、宽领域的对外开放格局，对引进外资、先进技术和管理经验，推动国内的进一步改革，扩大对外经济交流，发展社会主义现代化事业起到了极为重要的作用</a:t>
                      </a:r>
                      <a:endParaRPr lang="zh-CN" altLang="en-US" sz="2400" kern="1200" dirty="0">
                        <a:solidFill>
                          <a:schemeClr val="tx1"/>
                        </a:solidFill>
                        <a:latin typeface="宋体" pitchFamily="2" charset="-122"/>
                        <a:ea typeface="宋体" pitchFamily="2" charset="-122"/>
                        <a:cs typeface="+mn-cs"/>
                      </a:endParaRPr>
                    </a:p>
                  </a:txBody>
                  <a:tcPr anchor="ctr"/>
                </a:tc>
              </a:tr>
              <a:tr h="2882983">
                <a:tc vMerge="1">
                  <a:txBody>
                    <a:bodyPr/>
                    <a:lstStyle/>
                    <a:p>
                      <a:endParaRPr lang="zh-CN" altLang="en-US"/>
                    </a:p>
                  </a:txBody>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solidFill>
                          <a:latin typeface="黑体" panose="02010609060101010101" pitchFamily="49" charset="-122"/>
                          <a:ea typeface="黑体" panose="02010609060101010101" pitchFamily="49" charset="-122"/>
                          <a:cs typeface="方正黑体_GBK" charset="0"/>
                        </a:rPr>
                        <a:t>“一国两制”</a:t>
                      </a: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1</a:t>
                      </a:r>
                      <a:r>
                        <a:rPr lang="zh-CN" altLang="en-US" sz="2400" kern="1200" dirty="0" smtClean="0">
                          <a:solidFill>
                            <a:schemeClr val="tx1"/>
                          </a:solidFill>
                          <a:latin typeface="宋体" pitchFamily="2" charset="-122"/>
                          <a:ea typeface="宋体" pitchFamily="2" charset="-122"/>
                          <a:cs typeface="+mn-cs"/>
                        </a:rPr>
                        <a:t>）含义：在祖国统一的前提下，国家的主体坚持社会主义制度，同时在台湾、香港、澳门保持原有的资本主义制度和生活方式长期不变</a:t>
                      </a:r>
                      <a:endParaRPr lang="en-US" altLang="zh-CN" sz="2400" kern="1200" dirty="0" smtClean="0">
                        <a:solidFill>
                          <a:schemeClr val="tx1"/>
                        </a:solidFill>
                        <a:latin typeface="宋体" pitchFamily="2" charset="-122"/>
                        <a:ea typeface="宋体" pitchFamily="2" charset="-122"/>
                        <a:cs typeface="+mn-cs"/>
                      </a:endParaRPr>
                    </a:p>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2</a:t>
                      </a:r>
                      <a:r>
                        <a:rPr lang="zh-CN" altLang="en-US" sz="2400" kern="1200" dirty="0" smtClean="0">
                          <a:solidFill>
                            <a:schemeClr val="tx1"/>
                          </a:solidFill>
                          <a:latin typeface="宋体" pitchFamily="2" charset="-122"/>
                          <a:ea typeface="宋体" pitchFamily="2" charset="-122"/>
                          <a:cs typeface="+mn-cs"/>
                        </a:rPr>
                        <a:t>）成功实践：香港、澳门回归祖国，标志着中国人民洗雪了百年国耻，在完成祖国统一大业的道路上迈出了重要一步</a:t>
                      </a:r>
                      <a:endParaRPr lang="zh-CN" altLang="en-US" sz="2400" kern="1200" dirty="0">
                        <a:solidFill>
                          <a:schemeClr val="tx1"/>
                        </a:solidFill>
                        <a:latin typeface="宋体" pitchFamily="2" charset="-122"/>
                        <a:ea typeface="宋体" pitchFamily="2" charset="-122"/>
                        <a:cs typeface="+mn-cs"/>
                      </a:endParaRPr>
                    </a:p>
                  </a:txBody>
                  <a:tcPr anchor="ctr"/>
                </a:tc>
              </a:tr>
            </a:tbl>
          </a:graphicData>
        </a:graphic>
      </p:graphicFrame>
    </p:spTree>
    <p:extLst>
      <p:ext uri="{BB962C8B-B14F-4D97-AF65-F5344CB8AC3E}">
        <p14:creationId xmlns:p14="http://schemas.microsoft.com/office/powerpoint/2010/main" xmlns="" val="270363779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2477209913"/>
              </p:ext>
            </p:extLst>
          </p:nvPr>
        </p:nvGraphicFramePr>
        <p:xfrm>
          <a:off x="1108271" y="1933003"/>
          <a:ext cx="9888853" cy="3957842"/>
        </p:xfrm>
        <a:graphic>
          <a:graphicData uri="http://schemas.openxmlformats.org/drawingml/2006/table">
            <a:tbl>
              <a:tblPr firstRow="1" bandRow="1">
                <a:tableStyleId>{5940675A-B579-460E-94D1-54222C63F5DA}</a:tableStyleId>
              </a:tblPr>
              <a:tblGrid>
                <a:gridCol w="420784"/>
                <a:gridCol w="818491"/>
                <a:gridCol w="8649578"/>
              </a:tblGrid>
              <a:tr h="3957842">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世界</a:t>
                      </a:r>
                    </a:p>
                  </a:txBody>
                  <a:tcPr anchor="ct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solidFill>
                          <a:latin typeface="黑体" panose="02010609060101010101" pitchFamily="49" charset="-122"/>
                          <a:ea typeface="黑体" panose="02010609060101010101" pitchFamily="49" charset="-122"/>
                          <a:cs typeface="方正黑体_GBK" charset="0"/>
                        </a:rPr>
                        <a:t>苏联模式</a:t>
                      </a: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1</a:t>
                      </a:r>
                      <a:r>
                        <a:rPr lang="zh-CN" altLang="en-US" sz="2400" kern="1200" dirty="0" smtClean="0">
                          <a:solidFill>
                            <a:schemeClr val="tx1"/>
                          </a:solidFill>
                          <a:latin typeface="宋体" pitchFamily="2" charset="-122"/>
                          <a:ea typeface="宋体" pitchFamily="2" charset="-122"/>
                          <a:cs typeface="+mn-cs"/>
                        </a:rPr>
                        <a:t>）表现：在经济方面表现为建立单一生产资料公有制，实行自上而下的指令性计划经济体制；在政治方面表现为权力高度集中，忽视民主法制建设</a:t>
                      </a:r>
                      <a:endParaRPr lang="en-US" altLang="zh-CN" sz="2400" kern="1200" dirty="0" smtClean="0">
                        <a:solidFill>
                          <a:schemeClr val="tx1"/>
                        </a:solidFill>
                        <a:latin typeface="宋体" pitchFamily="2" charset="-122"/>
                        <a:ea typeface="宋体" pitchFamily="2" charset="-122"/>
                        <a:cs typeface="+mn-cs"/>
                      </a:endParaRPr>
                    </a:p>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2</a:t>
                      </a:r>
                      <a:r>
                        <a:rPr lang="zh-CN" altLang="en-US" sz="2400" kern="1200" dirty="0" smtClean="0">
                          <a:solidFill>
                            <a:schemeClr val="tx1"/>
                          </a:solidFill>
                          <a:latin typeface="宋体" pitchFamily="2" charset="-122"/>
                          <a:ea typeface="宋体" pitchFamily="2" charset="-122"/>
                          <a:cs typeface="+mn-cs"/>
                        </a:rPr>
                        <a:t>）影响：显示出社会主义制度的优越性，赢得巨大的国际声誉；但苏联模式的弊端日益暴露，成为经济社会发展的严重体制障碍</a:t>
                      </a:r>
                      <a:endParaRPr lang="zh-CN" altLang="en-US" sz="2400" kern="1200" dirty="0">
                        <a:solidFill>
                          <a:schemeClr val="tx1"/>
                        </a:solidFill>
                        <a:latin typeface="宋体" pitchFamily="2" charset="-122"/>
                        <a:ea typeface="宋体" pitchFamily="2" charset="-122"/>
                        <a:cs typeface="+mn-cs"/>
                      </a:endParaRPr>
                    </a:p>
                  </a:txBody>
                  <a:tcPr anchor="ctr"/>
                </a:tc>
              </a:tr>
            </a:tbl>
          </a:graphicData>
        </a:graphic>
      </p:graphicFrame>
    </p:spTree>
    <p:extLst>
      <p:ext uri="{BB962C8B-B14F-4D97-AF65-F5344CB8AC3E}">
        <p14:creationId xmlns:p14="http://schemas.microsoft.com/office/powerpoint/2010/main" xmlns="" val="125341447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01602" y="1493542"/>
            <a:ext cx="5732143" cy="642691"/>
            <a:chOff x="1261925" y="629878"/>
            <a:chExt cx="4933455" cy="642691"/>
          </a:xfrm>
        </p:grpSpPr>
        <p:sp>
          <p:nvSpPr>
            <p:cNvPr id="17" name="圆角矩形 6"/>
            <p:cNvSpPr/>
            <p:nvPr>
              <p:custDataLst>
                <p:tags r:id="rId1"/>
              </p:custDataLst>
            </p:nvPr>
          </p:nvSpPr>
          <p:spPr>
            <a:xfrm flipH="1">
              <a:off x="2455865" y="678963"/>
              <a:ext cx="3739515" cy="593606"/>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资本主义性质的改革</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2"/>
              </p:custDataLst>
            </p:nvPr>
          </p:nvSpPr>
          <p:spPr>
            <a:xfrm>
              <a:off x="1261925" y="629878"/>
              <a:ext cx="1029144"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strike="noStrike" noProof="1" smtClean="0">
                  <a:solidFill>
                    <a:schemeClr val="bg1"/>
                  </a:solidFill>
                </a:rPr>
                <a:t>四</a:t>
              </a:r>
              <a:endParaRPr lang="zh-CN" altLang="en-US" sz="2800" b="1" strike="noStrike" noProof="1">
                <a:solidFill>
                  <a:schemeClr val="bg1"/>
                </a:solidFill>
              </a:endParaRPr>
            </a:p>
          </p:txBody>
        </p:sp>
        <p:sp>
          <p:nvSpPr>
            <p:cNvPr id="19" name="圆角矩形 18"/>
            <p:cNvSpPr/>
            <p:nvPr/>
          </p:nvSpPr>
          <p:spPr bwMode="auto">
            <a:xfrm rot="16200000">
              <a:off x="2329866" y="849765"/>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a:hlinkClick r:id="rId4"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4021914764"/>
              </p:ext>
            </p:extLst>
          </p:nvPr>
        </p:nvGraphicFramePr>
        <p:xfrm>
          <a:off x="712131" y="2461846"/>
          <a:ext cx="10726662" cy="3959192"/>
        </p:xfrm>
        <a:graphic>
          <a:graphicData uri="http://schemas.openxmlformats.org/drawingml/2006/table">
            <a:tbl>
              <a:tblPr firstRow="1" bandRow="1">
                <a:tableStyleId>{5940675A-B579-460E-94D1-54222C63F5DA}</a:tableStyleId>
              </a:tblPr>
              <a:tblGrid>
                <a:gridCol w="492416"/>
                <a:gridCol w="879230"/>
                <a:gridCol w="9355016"/>
              </a:tblGrid>
              <a:tr h="3959192">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中国</a:t>
                      </a:r>
                    </a:p>
                  </a:txBody>
                  <a:tcPr anchor="ctr"/>
                </a:tc>
                <a:tc>
                  <a:txBody>
                    <a:bodyPr/>
                    <a:lstStyle/>
                    <a:p>
                      <a:pPr marL="0" algn="ctr" defTabSz="914400" rtl="0" eaLnBrk="1" latinLnBrk="0" hangingPunct="1">
                        <a:lnSpc>
                          <a:spcPct val="150000"/>
                        </a:lnSpc>
                      </a:pPr>
                      <a:r>
                        <a:rPr lang="zh-CN" altLang="en-US" sz="2400" kern="1200" dirty="0" smtClean="0">
                          <a:solidFill>
                            <a:schemeClr val="tx1"/>
                          </a:solidFill>
                          <a:latin typeface="黑体" pitchFamily="49" charset="-122"/>
                          <a:ea typeface="黑体" pitchFamily="49" charset="-122"/>
                          <a:cs typeface="+mn-cs"/>
                        </a:rPr>
                        <a:t>戊戌变法</a:t>
                      </a:r>
                      <a:endParaRPr lang="zh-CN" altLang="en-US" sz="2400" kern="1200" dirty="0">
                        <a:solidFill>
                          <a:schemeClr val="tx1"/>
                        </a:solidFill>
                        <a:latin typeface="黑体" pitchFamily="49" charset="-122"/>
                        <a:ea typeface="黑体" pitchFamily="49" charset="-122"/>
                        <a:cs typeface="+mn-cs"/>
                      </a:endParaRP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1</a:t>
                      </a:r>
                      <a:r>
                        <a:rPr lang="zh-CN" altLang="en-US" sz="2400" kern="1200" dirty="0" smtClean="0">
                          <a:solidFill>
                            <a:schemeClr val="tx1"/>
                          </a:solidFill>
                          <a:latin typeface="宋体" pitchFamily="2" charset="-122"/>
                          <a:ea typeface="宋体" pitchFamily="2" charset="-122"/>
                          <a:cs typeface="+mn-cs"/>
                        </a:rPr>
                        <a:t>）概况：</a:t>
                      </a:r>
                      <a:r>
                        <a:rPr lang="en-US" altLang="zh-CN" sz="2400" kern="1200" dirty="0" smtClean="0">
                          <a:solidFill>
                            <a:schemeClr val="tx1"/>
                          </a:solidFill>
                          <a:latin typeface="宋体" pitchFamily="2" charset="-122"/>
                          <a:ea typeface="宋体" pitchFamily="2" charset="-122"/>
                          <a:cs typeface="+mn-cs"/>
                        </a:rPr>
                        <a:t>1895</a:t>
                      </a:r>
                      <a:r>
                        <a:rPr lang="zh-CN" altLang="en-US" sz="2400" kern="1200" dirty="0" smtClean="0">
                          <a:solidFill>
                            <a:schemeClr val="tx1"/>
                          </a:solidFill>
                          <a:latin typeface="宋体" pitchFamily="2" charset="-122"/>
                          <a:ea typeface="宋体" pitchFamily="2" charset="-122"/>
                          <a:cs typeface="+mn-cs"/>
                        </a:rPr>
                        <a:t>年，</a:t>
                      </a:r>
                      <a:r>
                        <a:rPr lang="en-US" altLang="zh-CN" sz="2400" kern="1200" dirty="0" smtClean="0">
                          <a:solidFill>
                            <a:schemeClr val="tx1"/>
                          </a:solidFill>
                          <a:latin typeface="宋体" pitchFamily="2" charset="-122"/>
                          <a:ea typeface="宋体" pitchFamily="2" charset="-122"/>
                          <a:cs typeface="+mn-cs"/>
                        </a:rPr>
                        <a:t>《</a:t>
                      </a:r>
                      <a:r>
                        <a:rPr lang="zh-CN" altLang="en-US" sz="2400" kern="1200" dirty="0" smtClean="0">
                          <a:solidFill>
                            <a:schemeClr val="tx1"/>
                          </a:solidFill>
                          <a:latin typeface="宋体" pitchFamily="2" charset="-122"/>
                          <a:ea typeface="宋体" pitchFamily="2" charset="-122"/>
                          <a:cs typeface="+mn-cs"/>
                        </a:rPr>
                        <a:t>马关条约</a:t>
                      </a:r>
                      <a:r>
                        <a:rPr lang="en-US" altLang="zh-CN" sz="2400" kern="1200" dirty="0" smtClean="0">
                          <a:solidFill>
                            <a:schemeClr val="tx1"/>
                          </a:solidFill>
                          <a:latin typeface="宋体" pitchFamily="2" charset="-122"/>
                          <a:ea typeface="宋体" pitchFamily="2" charset="-122"/>
                          <a:cs typeface="+mn-cs"/>
                        </a:rPr>
                        <a:t>》</a:t>
                      </a:r>
                      <a:r>
                        <a:rPr lang="zh-CN" altLang="en-US" sz="2400" kern="1200" dirty="0" smtClean="0">
                          <a:solidFill>
                            <a:schemeClr val="tx1"/>
                          </a:solidFill>
                          <a:latin typeface="宋体" pitchFamily="2" charset="-122"/>
                          <a:ea typeface="宋体" pitchFamily="2" charset="-122"/>
                          <a:cs typeface="+mn-cs"/>
                        </a:rPr>
                        <a:t>签订，康有为、梁启超等人“公车上书”，拉开了变法维新运动的序幕。为变法图强，挽救民族危亡，</a:t>
                      </a:r>
                      <a:r>
                        <a:rPr lang="en-US" altLang="zh-CN" sz="2400" kern="1200" dirty="0" smtClean="0">
                          <a:solidFill>
                            <a:schemeClr val="tx1"/>
                          </a:solidFill>
                          <a:latin typeface="宋体" pitchFamily="2" charset="-122"/>
                          <a:ea typeface="宋体" pitchFamily="2" charset="-122"/>
                          <a:cs typeface="+mn-cs"/>
                        </a:rPr>
                        <a:t>1898</a:t>
                      </a:r>
                      <a:r>
                        <a:rPr lang="zh-CN" altLang="en-US" sz="2400" kern="1200" dirty="0" smtClean="0">
                          <a:solidFill>
                            <a:schemeClr val="tx1"/>
                          </a:solidFill>
                          <a:latin typeface="宋体" pitchFamily="2" charset="-122"/>
                          <a:ea typeface="宋体" pitchFamily="2" charset="-122"/>
                          <a:cs typeface="+mn-cs"/>
                        </a:rPr>
                        <a:t>年在政治、经济、文化、军事等方面进行改革，由于变法触犯了顽固派的利益，遭到顽固派的阻挠和破坏，最终失败</a:t>
                      </a:r>
                      <a:endParaRPr lang="en-US" altLang="zh-CN" sz="2400" kern="1200" dirty="0" smtClean="0">
                        <a:solidFill>
                          <a:schemeClr val="tx1"/>
                        </a:solidFill>
                        <a:latin typeface="宋体" pitchFamily="2" charset="-122"/>
                        <a:ea typeface="宋体" pitchFamily="2" charset="-122"/>
                        <a:cs typeface="+mn-cs"/>
                      </a:endParaRPr>
                    </a:p>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2</a:t>
                      </a:r>
                      <a:r>
                        <a:rPr lang="zh-CN" altLang="en-US" sz="2400" kern="1200" dirty="0" smtClean="0">
                          <a:solidFill>
                            <a:schemeClr val="tx1"/>
                          </a:solidFill>
                          <a:latin typeface="宋体" pitchFamily="2" charset="-122"/>
                          <a:ea typeface="宋体" pitchFamily="2" charset="-122"/>
                          <a:cs typeface="+mn-cs"/>
                        </a:rPr>
                        <a:t>）影响：迈出了中国政治近代化的第一步，是中国政治近代化的开端，是中国近代第一次思想解放运动，在思想文化方面产生了广泛而持久的影响</a:t>
                      </a:r>
                      <a:endParaRPr lang="zh-CN" altLang="en-US" sz="2400" kern="1200" dirty="0">
                        <a:solidFill>
                          <a:schemeClr val="tx1"/>
                        </a:solidFill>
                        <a:latin typeface="宋体" pitchFamily="2" charset="-122"/>
                        <a:ea typeface="宋体" pitchFamily="2" charset="-122"/>
                        <a:cs typeface="+mn-cs"/>
                      </a:endParaRPr>
                    </a:p>
                  </a:txBody>
                  <a:tcPr anchor="ctr"/>
                </a:tc>
              </a:tr>
            </a:tbl>
          </a:graphicData>
        </a:graphic>
      </p:graphicFrame>
    </p:spTree>
    <p:extLst>
      <p:ext uri="{BB962C8B-B14F-4D97-AF65-F5344CB8AC3E}">
        <p14:creationId xmlns:p14="http://schemas.microsoft.com/office/powerpoint/2010/main" xmlns="" val="59154739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2506839110"/>
              </p:ext>
            </p:extLst>
          </p:nvPr>
        </p:nvGraphicFramePr>
        <p:xfrm>
          <a:off x="738508" y="2074984"/>
          <a:ext cx="10726662" cy="3798278"/>
        </p:xfrm>
        <a:graphic>
          <a:graphicData uri="http://schemas.openxmlformats.org/drawingml/2006/table">
            <a:tbl>
              <a:tblPr firstRow="1" bandRow="1">
                <a:tableStyleId>{5940675A-B579-460E-94D1-54222C63F5DA}</a:tableStyleId>
              </a:tblPr>
              <a:tblGrid>
                <a:gridCol w="492416"/>
                <a:gridCol w="879230"/>
                <a:gridCol w="9355016"/>
              </a:tblGrid>
              <a:tr h="3798278">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世界</a:t>
                      </a:r>
                    </a:p>
                  </a:txBody>
                  <a:tcPr anchor="ctr"/>
                </a:tc>
                <a:tc>
                  <a:txBody>
                    <a:bodyPr/>
                    <a:lstStyle/>
                    <a:p>
                      <a:pPr marL="0" algn="ctr" defTabSz="914400" rtl="0" eaLnBrk="1" latinLnBrk="0" hangingPunct="1">
                        <a:lnSpc>
                          <a:spcPct val="150000"/>
                        </a:lnSpc>
                      </a:pPr>
                      <a:r>
                        <a:rPr lang="zh-CN" altLang="en-US" sz="2400" kern="1200" dirty="0" smtClean="0">
                          <a:solidFill>
                            <a:schemeClr val="tx1"/>
                          </a:solidFill>
                          <a:latin typeface="黑体" pitchFamily="49" charset="-122"/>
                          <a:ea typeface="黑体" pitchFamily="49" charset="-122"/>
                          <a:cs typeface="+mn-cs"/>
                        </a:rPr>
                        <a:t>俄国农奴制改革</a:t>
                      </a:r>
                      <a:endParaRPr lang="zh-CN" altLang="en-US" sz="2400" kern="1200" dirty="0">
                        <a:solidFill>
                          <a:schemeClr val="tx1"/>
                        </a:solidFill>
                        <a:latin typeface="黑体" pitchFamily="49" charset="-122"/>
                        <a:ea typeface="黑体" pitchFamily="49" charset="-122"/>
                        <a:cs typeface="+mn-cs"/>
                      </a:endParaRP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1</a:t>
                      </a:r>
                      <a:r>
                        <a:rPr lang="zh-CN" altLang="en-US" sz="2400" kern="1200" dirty="0" smtClean="0">
                          <a:solidFill>
                            <a:schemeClr val="tx1"/>
                          </a:solidFill>
                          <a:latin typeface="宋体" pitchFamily="2" charset="-122"/>
                          <a:ea typeface="宋体" pitchFamily="2" charset="-122"/>
                          <a:cs typeface="+mn-cs"/>
                        </a:rPr>
                        <a:t>）概况：为摆脱日益严重的农奴制危机，巩固沙皇统治，沙皇亚历山大二世于</a:t>
                      </a:r>
                      <a:r>
                        <a:rPr lang="en-US" altLang="zh-CN" sz="2400" kern="1200" dirty="0" smtClean="0">
                          <a:solidFill>
                            <a:schemeClr val="tx1"/>
                          </a:solidFill>
                          <a:latin typeface="宋体" pitchFamily="2" charset="-122"/>
                          <a:ea typeface="宋体" pitchFamily="2" charset="-122"/>
                          <a:cs typeface="+mn-cs"/>
                        </a:rPr>
                        <a:t>1861</a:t>
                      </a:r>
                      <a:r>
                        <a:rPr lang="zh-CN" altLang="en-US" sz="2400" kern="1200" dirty="0" smtClean="0">
                          <a:solidFill>
                            <a:schemeClr val="tx1"/>
                          </a:solidFill>
                          <a:latin typeface="宋体" pitchFamily="2" charset="-122"/>
                          <a:ea typeface="宋体" pitchFamily="2" charset="-122"/>
                          <a:cs typeface="+mn-cs"/>
                        </a:rPr>
                        <a:t>年进行自上而下的资产阶级性质的改革</a:t>
                      </a:r>
                      <a:endParaRPr lang="en-US" altLang="zh-CN" sz="2400" kern="1200" dirty="0" smtClean="0">
                        <a:solidFill>
                          <a:schemeClr val="tx1"/>
                        </a:solidFill>
                        <a:latin typeface="宋体" pitchFamily="2" charset="-122"/>
                        <a:ea typeface="宋体" pitchFamily="2" charset="-122"/>
                        <a:cs typeface="+mn-cs"/>
                      </a:endParaRPr>
                    </a:p>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2</a:t>
                      </a:r>
                      <a:r>
                        <a:rPr lang="zh-CN" altLang="en-US" sz="2400" kern="1200" dirty="0" smtClean="0">
                          <a:solidFill>
                            <a:schemeClr val="tx1"/>
                          </a:solidFill>
                          <a:latin typeface="宋体" pitchFamily="2" charset="-122"/>
                          <a:ea typeface="宋体" pitchFamily="2" charset="-122"/>
                          <a:cs typeface="+mn-cs"/>
                        </a:rPr>
                        <a:t>）影响：是俄国历史上的一个重要转折点，推动俄国走上了发展资本主义的道路；但是，农奴制的残余仍然存在，影响着俄国经济与社会的发展</a:t>
                      </a:r>
                      <a:endParaRPr lang="zh-CN" altLang="en-US" sz="2400" kern="1200" dirty="0">
                        <a:solidFill>
                          <a:schemeClr val="tx1"/>
                        </a:solidFill>
                        <a:latin typeface="宋体" pitchFamily="2" charset="-122"/>
                        <a:ea typeface="宋体" pitchFamily="2" charset="-122"/>
                        <a:cs typeface="+mn-cs"/>
                      </a:endParaRPr>
                    </a:p>
                  </a:txBody>
                  <a:tcPr anchor="ctr"/>
                </a:tc>
              </a:tr>
            </a:tbl>
          </a:graphicData>
        </a:graphic>
      </p:graphicFrame>
    </p:spTree>
    <p:extLst>
      <p:ext uri="{BB962C8B-B14F-4D97-AF65-F5344CB8AC3E}">
        <p14:creationId xmlns:p14="http://schemas.microsoft.com/office/powerpoint/2010/main" xmlns="" val="184561417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258497562"/>
              </p:ext>
            </p:extLst>
          </p:nvPr>
        </p:nvGraphicFramePr>
        <p:xfrm>
          <a:off x="738508" y="2074984"/>
          <a:ext cx="10726662" cy="3903785"/>
        </p:xfrm>
        <a:graphic>
          <a:graphicData uri="http://schemas.openxmlformats.org/drawingml/2006/table">
            <a:tbl>
              <a:tblPr firstRow="1" bandRow="1">
                <a:tableStyleId>{5940675A-B579-460E-94D1-54222C63F5DA}</a:tableStyleId>
              </a:tblPr>
              <a:tblGrid>
                <a:gridCol w="492416"/>
                <a:gridCol w="879230"/>
                <a:gridCol w="9355016"/>
              </a:tblGrid>
              <a:tr h="3903785">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世界</a:t>
                      </a:r>
                    </a:p>
                  </a:txBody>
                  <a:tcPr anchor="ctr"/>
                </a:tc>
                <a:tc>
                  <a:txBody>
                    <a:bodyPr/>
                    <a:lstStyle/>
                    <a:p>
                      <a:pPr marL="0" algn="ctr" defTabSz="914400" rtl="0" eaLnBrk="1" latinLnBrk="0" hangingPunct="1">
                        <a:lnSpc>
                          <a:spcPct val="150000"/>
                        </a:lnSpc>
                      </a:pPr>
                      <a:r>
                        <a:rPr lang="zh-CN" altLang="en-US" sz="2400" kern="1200" dirty="0" smtClean="0">
                          <a:solidFill>
                            <a:schemeClr val="tx1"/>
                          </a:solidFill>
                          <a:latin typeface="黑体" pitchFamily="49" charset="-122"/>
                          <a:ea typeface="黑体" pitchFamily="49" charset="-122"/>
                          <a:cs typeface="+mn-cs"/>
                        </a:rPr>
                        <a:t>日本明治维新</a:t>
                      </a:r>
                      <a:endParaRPr lang="zh-CN" altLang="en-US" sz="2400" kern="1200" dirty="0">
                        <a:solidFill>
                          <a:schemeClr val="tx1"/>
                        </a:solidFill>
                        <a:latin typeface="黑体" pitchFamily="49" charset="-122"/>
                        <a:ea typeface="黑体" pitchFamily="49" charset="-122"/>
                        <a:cs typeface="+mn-cs"/>
                      </a:endParaRP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1</a:t>
                      </a:r>
                      <a:r>
                        <a:rPr lang="zh-CN" altLang="en-US" sz="2400" kern="1200" dirty="0" smtClean="0">
                          <a:solidFill>
                            <a:schemeClr val="tx1"/>
                          </a:solidFill>
                          <a:latin typeface="宋体" pitchFamily="2" charset="-122"/>
                          <a:ea typeface="宋体" pitchFamily="2" charset="-122"/>
                          <a:cs typeface="+mn-cs"/>
                        </a:rPr>
                        <a:t>）概况：</a:t>
                      </a:r>
                      <a:r>
                        <a:rPr lang="en-US" altLang="zh-CN" sz="2400" kern="1200" dirty="0" smtClean="0">
                          <a:solidFill>
                            <a:schemeClr val="tx1"/>
                          </a:solidFill>
                          <a:latin typeface="宋体" pitchFamily="2" charset="-122"/>
                          <a:ea typeface="宋体" pitchFamily="2" charset="-122"/>
                          <a:cs typeface="+mn-cs"/>
                        </a:rPr>
                        <a:t>1868</a:t>
                      </a:r>
                      <a:r>
                        <a:rPr lang="zh-CN" altLang="en-US" sz="2400" kern="1200" dirty="0" smtClean="0">
                          <a:solidFill>
                            <a:schemeClr val="tx1"/>
                          </a:solidFill>
                          <a:latin typeface="宋体" pitchFamily="2" charset="-122"/>
                          <a:ea typeface="宋体" pitchFamily="2" charset="-122"/>
                          <a:cs typeface="+mn-cs"/>
                        </a:rPr>
                        <a:t>年，日本在政治、军事、经济、社会生活方面进行了自上而下的资产阶级性质的改革</a:t>
                      </a:r>
                      <a:endParaRPr lang="en-US" altLang="zh-CN" sz="2400" kern="1200" dirty="0" smtClean="0">
                        <a:solidFill>
                          <a:schemeClr val="tx1"/>
                        </a:solidFill>
                        <a:latin typeface="宋体" pitchFamily="2" charset="-122"/>
                        <a:ea typeface="宋体" pitchFamily="2" charset="-122"/>
                        <a:cs typeface="+mn-cs"/>
                      </a:endParaRPr>
                    </a:p>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2</a:t>
                      </a:r>
                      <a:r>
                        <a:rPr lang="zh-CN" altLang="en-US" sz="2400" kern="1200" dirty="0" smtClean="0">
                          <a:solidFill>
                            <a:schemeClr val="tx1"/>
                          </a:solidFill>
                          <a:latin typeface="宋体" pitchFamily="2" charset="-122"/>
                          <a:ea typeface="宋体" pitchFamily="2" charset="-122"/>
                          <a:cs typeface="+mn-cs"/>
                        </a:rPr>
                        <a:t>）影响：成为日本历史的重大转折点；日本迅速走上了发展资本主义的道路，实现了富国强兵，开始跻身资本主义强国之列；明治维新保留了大量旧制度的残余，军国主义色彩浓厚。日本强大起来后，很快走上了对外侵略扩张的道路</a:t>
                      </a:r>
                      <a:endParaRPr lang="zh-CN" altLang="en-US" sz="2400" kern="1200" dirty="0">
                        <a:solidFill>
                          <a:schemeClr val="tx1"/>
                        </a:solidFill>
                        <a:latin typeface="宋体" pitchFamily="2" charset="-122"/>
                        <a:ea typeface="宋体" pitchFamily="2" charset="-122"/>
                        <a:cs typeface="+mn-cs"/>
                      </a:endParaRPr>
                    </a:p>
                  </a:txBody>
                  <a:tcPr anchor="ctr"/>
                </a:tc>
              </a:tr>
            </a:tbl>
          </a:graphicData>
        </a:graphic>
      </p:graphicFrame>
    </p:spTree>
    <p:extLst>
      <p:ext uri="{BB962C8B-B14F-4D97-AF65-F5344CB8AC3E}">
        <p14:creationId xmlns:p14="http://schemas.microsoft.com/office/powerpoint/2010/main" xmlns="" val="390417019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4099220608"/>
              </p:ext>
            </p:extLst>
          </p:nvPr>
        </p:nvGraphicFramePr>
        <p:xfrm>
          <a:off x="764885" y="2303584"/>
          <a:ext cx="10726662" cy="3217985"/>
        </p:xfrm>
        <a:graphic>
          <a:graphicData uri="http://schemas.openxmlformats.org/drawingml/2006/table">
            <a:tbl>
              <a:tblPr firstRow="1" bandRow="1">
                <a:tableStyleId>{5940675A-B579-460E-94D1-54222C63F5DA}</a:tableStyleId>
              </a:tblPr>
              <a:tblGrid>
                <a:gridCol w="492416"/>
                <a:gridCol w="879230"/>
                <a:gridCol w="9355016"/>
              </a:tblGrid>
              <a:tr h="3217985">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世界</a:t>
                      </a:r>
                    </a:p>
                  </a:txBody>
                  <a:tcPr anchor="ctr"/>
                </a:tc>
                <a:tc>
                  <a:txBody>
                    <a:bodyPr/>
                    <a:lstStyle/>
                    <a:p>
                      <a:pPr marL="0" algn="ctr" defTabSz="914400" rtl="0" eaLnBrk="1" latinLnBrk="0" hangingPunct="1">
                        <a:lnSpc>
                          <a:spcPct val="150000"/>
                        </a:lnSpc>
                      </a:pPr>
                      <a:r>
                        <a:rPr lang="zh-CN" altLang="en-US" sz="2400" kern="1200" dirty="0" smtClean="0">
                          <a:solidFill>
                            <a:schemeClr val="tx1"/>
                          </a:solidFill>
                          <a:latin typeface="黑体" pitchFamily="49" charset="-122"/>
                          <a:ea typeface="黑体" pitchFamily="49" charset="-122"/>
                          <a:cs typeface="+mn-cs"/>
                        </a:rPr>
                        <a:t>墨西哥卡德纳斯改革</a:t>
                      </a:r>
                      <a:endParaRPr lang="zh-CN" altLang="en-US" sz="2400" kern="1200" dirty="0">
                        <a:solidFill>
                          <a:schemeClr val="tx1"/>
                        </a:solidFill>
                        <a:latin typeface="黑体" pitchFamily="49" charset="-122"/>
                        <a:ea typeface="黑体" pitchFamily="49" charset="-122"/>
                        <a:cs typeface="+mn-cs"/>
                      </a:endParaRP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1</a:t>
                      </a:r>
                      <a:r>
                        <a:rPr lang="zh-CN" altLang="en-US" sz="2400" kern="1200" dirty="0" smtClean="0">
                          <a:solidFill>
                            <a:schemeClr val="tx1"/>
                          </a:solidFill>
                          <a:latin typeface="宋体" pitchFamily="2" charset="-122"/>
                          <a:ea typeface="宋体" pitchFamily="2" charset="-122"/>
                          <a:cs typeface="+mn-cs"/>
                        </a:rPr>
                        <a:t>）概况：</a:t>
                      </a:r>
                      <a:r>
                        <a:rPr lang="en-US" altLang="zh-CN" sz="2400" kern="1200" dirty="0" smtClean="0">
                          <a:solidFill>
                            <a:schemeClr val="tx1"/>
                          </a:solidFill>
                          <a:latin typeface="宋体" pitchFamily="2" charset="-122"/>
                          <a:ea typeface="宋体" pitchFamily="2" charset="-122"/>
                          <a:cs typeface="+mn-cs"/>
                        </a:rPr>
                        <a:t>1934</a:t>
                      </a:r>
                      <a:r>
                        <a:rPr lang="zh-CN" altLang="en-US" sz="2400" kern="1200" dirty="0" smtClean="0">
                          <a:solidFill>
                            <a:schemeClr val="tx1"/>
                          </a:solidFill>
                          <a:latin typeface="宋体" pitchFamily="2" charset="-122"/>
                          <a:ea typeface="宋体" pitchFamily="2" charset="-122"/>
                          <a:cs typeface="+mn-cs"/>
                        </a:rPr>
                        <a:t>年，卡德纳斯当选为墨西哥总统。为改变墨西哥的落后状况，保证宪法的实施，他推动进行了一系列改革</a:t>
                      </a:r>
                      <a:endParaRPr lang="en-US" altLang="zh-CN" sz="2400" kern="1200" dirty="0" smtClean="0">
                        <a:solidFill>
                          <a:schemeClr val="tx1"/>
                        </a:solidFill>
                        <a:latin typeface="宋体" pitchFamily="2" charset="-122"/>
                        <a:ea typeface="宋体" pitchFamily="2" charset="-122"/>
                        <a:cs typeface="+mn-cs"/>
                      </a:endParaRPr>
                    </a:p>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2</a:t>
                      </a:r>
                      <a:r>
                        <a:rPr lang="zh-CN" altLang="en-US" sz="2400" kern="1200" dirty="0" smtClean="0">
                          <a:solidFill>
                            <a:schemeClr val="tx1"/>
                          </a:solidFill>
                          <a:latin typeface="宋体" pitchFamily="2" charset="-122"/>
                          <a:ea typeface="宋体" pitchFamily="2" charset="-122"/>
                          <a:cs typeface="+mn-cs"/>
                        </a:rPr>
                        <a:t>）影响：改革体现了</a:t>
                      </a:r>
                      <a:r>
                        <a:rPr lang="en-US" altLang="zh-CN" sz="2400" kern="1200" dirty="0" smtClean="0">
                          <a:solidFill>
                            <a:schemeClr val="tx1"/>
                          </a:solidFill>
                          <a:latin typeface="宋体" pitchFamily="2" charset="-122"/>
                          <a:ea typeface="宋体" pitchFamily="2" charset="-122"/>
                          <a:cs typeface="+mn-cs"/>
                        </a:rPr>
                        <a:t>1917</a:t>
                      </a:r>
                      <a:r>
                        <a:rPr lang="zh-CN" altLang="en-US" sz="2400" kern="1200" dirty="0" smtClean="0">
                          <a:solidFill>
                            <a:schemeClr val="tx1"/>
                          </a:solidFill>
                          <a:latin typeface="宋体" pitchFamily="2" charset="-122"/>
                          <a:ea typeface="宋体" pitchFamily="2" charset="-122"/>
                          <a:cs typeface="+mn-cs"/>
                        </a:rPr>
                        <a:t>年宪法的要求，巩固了墨西哥资产阶级革命的成果，为墨西哥社会、经济的发展奠定了基础</a:t>
                      </a:r>
                      <a:endParaRPr lang="zh-CN" altLang="en-US" sz="2400" kern="1200" dirty="0">
                        <a:solidFill>
                          <a:schemeClr val="tx1"/>
                        </a:solidFill>
                        <a:latin typeface="宋体" pitchFamily="2" charset="-122"/>
                        <a:ea typeface="宋体" pitchFamily="2" charset="-122"/>
                        <a:cs typeface="+mn-cs"/>
                      </a:endParaRPr>
                    </a:p>
                  </a:txBody>
                  <a:tcPr anchor="ctr"/>
                </a:tc>
              </a:tr>
            </a:tbl>
          </a:graphicData>
        </a:graphic>
      </p:graphicFrame>
    </p:spTree>
    <p:extLst>
      <p:ext uri="{BB962C8B-B14F-4D97-AF65-F5344CB8AC3E}">
        <p14:creationId xmlns:p14="http://schemas.microsoft.com/office/powerpoint/2010/main" xmlns="" val="133211396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2294860937"/>
              </p:ext>
            </p:extLst>
          </p:nvPr>
        </p:nvGraphicFramePr>
        <p:xfrm>
          <a:off x="800054" y="1661746"/>
          <a:ext cx="10726662" cy="4686300"/>
        </p:xfrm>
        <a:graphic>
          <a:graphicData uri="http://schemas.openxmlformats.org/drawingml/2006/table">
            <a:tbl>
              <a:tblPr firstRow="1" bandRow="1">
                <a:tableStyleId>{5940675A-B579-460E-94D1-54222C63F5DA}</a:tableStyleId>
              </a:tblPr>
              <a:tblGrid>
                <a:gridCol w="492416"/>
                <a:gridCol w="879230"/>
                <a:gridCol w="9355016"/>
              </a:tblGrid>
              <a:tr h="4686300">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世界</a:t>
                      </a:r>
                    </a:p>
                  </a:txBody>
                  <a:tcPr anchor="ctr"/>
                </a:tc>
                <a:tc>
                  <a:txBody>
                    <a:bodyPr/>
                    <a:lstStyle/>
                    <a:p>
                      <a:pPr marL="0" algn="ctr" defTabSz="914400" rtl="0" eaLnBrk="1" latinLnBrk="0" hangingPunct="1">
                        <a:lnSpc>
                          <a:spcPct val="150000"/>
                        </a:lnSpc>
                      </a:pPr>
                      <a:r>
                        <a:rPr lang="zh-CN" altLang="en-US" sz="2400" kern="1200" dirty="0" smtClean="0">
                          <a:solidFill>
                            <a:schemeClr val="tx1"/>
                          </a:solidFill>
                          <a:latin typeface="黑体" pitchFamily="49" charset="-122"/>
                          <a:ea typeface="黑体" pitchFamily="49" charset="-122"/>
                          <a:cs typeface="+mn-cs"/>
                        </a:rPr>
                        <a:t>美国罗斯福新政</a:t>
                      </a:r>
                      <a:endParaRPr lang="zh-CN" altLang="en-US" sz="2400" kern="1200" dirty="0">
                        <a:solidFill>
                          <a:schemeClr val="tx1"/>
                        </a:solidFill>
                        <a:latin typeface="黑体" pitchFamily="49" charset="-122"/>
                        <a:ea typeface="黑体" pitchFamily="49" charset="-122"/>
                        <a:cs typeface="+mn-cs"/>
                      </a:endParaRP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1</a:t>
                      </a:r>
                      <a:r>
                        <a:rPr lang="zh-CN" altLang="en-US" sz="2400" kern="1200" dirty="0" smtClean="0">
                          <a:solidFill>
                            <a:schemeClr val="tx1"/>
                          </a:solidFill>
                          <a:latin typeface="宋体" pitchFamily="2" charset="-122"/>
                          <a:ea typeface="宋体" pitchFamily="2" charset="-122"/>
                          <a:cs typeface="+mn-cs"/>
                        </a:rPr>
                        <a:t>）概况：</a:t>
                      </a:r>
                      <a:r>
                        <a:rPr lang="en-US" altLang="zh-CN" sz="2400" kern="1200" dirty="0" smtClean="0">
                          <a:solidFill>
                            <a:schemeClr val="tx1"/>
                          </a:solidFill>
                          <a:latin typeface="宋体" pitchFamily="2" charset="-122"/>
                          <a:ea typeface="宋体" pitchFamily="2" charset="-122"/>
                          <a:cs typeface="+mn-cs"/>
                        </a:rPr>
                        <a:t>1933</a:t>
                      </a:r>
                      <a:r>
                        <a:rPr lang="zh-CN" altLang="en-US" sz="2400" kern="1200" dirty="0" smtClean="0">
                          <a:solidFill>
                            <a:schemeClr val="tx1"/>
                          </a:solidFill>
                          <a:latin typeface="宋体" pitchFamily="2" charset="-122"/>
                          <a:ea typeface="宋体" pitchFamily="2" charset="-122"/>
                          <a:cs typeface="+mn-cs"/>
                        </a:rPr>
                        <a:t>年，罗斯福宣布实施新政，围绕整顿金融体系、加强对工业的计划指导、调整农业政策、推行“以工代赈”、建立社会保障制度等方面进行改革</a:t>
                      </a:r>
                      <a:endParaRPr lang="en-US" altLang="zh-CN" sz="2400" kern="1200" dirty="0" smtClean="0">
                        <a:solidFill>
                          <a:schemeClr val="tx1"/>
                        </a:solidFill>
                        <a:latin typeface="宋体" pitchFamily="2" charset="-122"/>
                        <a:ea typeface="宋体" pitchFamily="2" charset="-122"/>
                        <a:cs typeface="+mn-cs"/>
                      </a:endParaRPr>
                    </a:p>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2</a:t>
                      </a:r>
                      <a:r>
                        <a:rPr lang="zh-CN" altLang="en-US" sz="2400" kern="1200" dirty="0" smtClean="0">
                          <a:solidFill>
                            <a:schemeClr val="tx1"/>
                          </a:solidFill>
                          <a:latin typeface="宋体" pitchFamily="2" charset="-122"/>
                          <a:ea typeface="宋体" pitchFamily="2" charset="-122"/>
                          <a:cs typeface="+mn-cs"/>
                        </a:rPr>
                        <a:t>）作用：美国经济开始缓慢复苏，工业生产有所恢复，就业人数逐步增加，人民生活得到改善；增强了政府的宏观调控能力，恢复了美国人民的信心，开创了资产阶级政府大规模干预经济的先河，对资本主义世界产生了深远影响；但它没有改变资本主义的本质，无法解决美国社会的根本矛盾</a:t>
                      </a:r>
                      <a:endParaRPr lang="zh-CN" altLang="en-US" sz="2400" kern="1200" dirty="0">
                        <a:solidFill>
                          <a:schemeClr val="tx1"/>
                        </a:solidFill>
                        <a:latin typeface="宋体" pitchFamily="2" charset="-122"/>
                        <a:ea typeface="宋体" pitchFamily="2" charset="-122"/>
                        <a:cs typeface="+mn-cs"/>
                      </a:endParaRPr>
                    </a:p>
                  </a:txBody>
                  <a:tcPr anchor="ctr"/>
                </a:tc>
              </a:tr>
            </a:tbl>
          </a:graphicData>
        </a:graphic>
      </p:graphicFrame>
    </p:spTree>
    <p:extLst>
      <p:ext uri="{BB962C8B-B14F-4D97-AF65-F5344CB8AC3E}">
        <p14:creationId xmlns:p14="http://schemas.microsoft.com/office/powerpoint/2010/main" xmlns="" val="117925385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499483" y="835667"/>
            <a:ext cx="6874510" cy="850965"/>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数据盘点  知识概括</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2</a:t>
              </a:r>
              <a:endParaRPr kumimoji="1" lang="zh-CN" altLang="en-US" sz="3600" b="1" dirty="0">
                <a:latin typeface="黑体" panose="02010609060101010101" pitchFamily="49" charset="-122"/>
                <a:ea typeface="黑体" panose="02010609060101010101" pitchFamily="49" charset="-122"/>
              </a:endParaRPr>
            </a:p>
          </p:txBody>
        </p:sp>
      </p:grpSp>
      <p:pic>
        <p:nvPicPr>
          <p:cNvPr id="2"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763029" y="1765763"/>
            <a:ext cx="8383293" cy="472575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01602" y="1493542"/>
            <a:ext cx="6514660" cy="642691"/>
            <a:chOff x="1261925" y="629878"/>
            <a:chExt cx="5606940" cy="642691"/>
          </a:xfrm>
        </p:grpSpPr>
        <p:sp>
          <p:nvSpPr>
            <p:cNvPr id="17" name="圆角矩形 6"/>
            <p:cNvSpPr/>
            <p:nvPr>
              <p:custDataLst>
                <p:tags r:id="rId1"/>
              </p:custDataLst>
            </p:nvPr>
          </p:nvSpPr>
          <p:spPr>
            <a:xfrm flipH="1">
              <a:off x="2455864" y="678963"/>
              <a:ext cx="4413001" cy="593606"/>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资本主义性质的制度创新</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2"/>
              </p:custDataLst>
            </p:nvPr>
          </p:nvSpPr>
          <p:spPr>
            <a:xfrm>
              <a:off x="1261925" y="629878"/>
              <a:ext cx="1029144"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strike="noStrike" noProof="1" smtClean="0">
                  <a:solidFill>
                    <a:schemeClr val="bg1"/>
                  </a:solidFill>
                </a:rPr>
                <a:t>五</a:t>
              </a:r>
              <a:endParaRPr lang="zh-CN" altLang="en-US" sz="2800" b="1" strike="noStrike" noProof="1">
                <a:solidFill>
                  <a:schemeClr val="bg1"/>
                </a:solidFill>
              </a:endParaRPr>
            </a:p>
          </p:txBody>
        </p:sp>
        <p:sp>
          <p:nvSpPr>
            <p:cNvPr id="19" name="圆角矩形 18"/>
            <p:cNvSpPr/>
            <p:nvPr/>
          </p:nvSpPr>
          <p:spPr bwMode="auto">
            <a:xfrm rot="16200000">
              <a:off x="2329866" y="849765"/>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3478555679"/>
              </p:ext>
            </p:extLst>
          </p:nvPr>
        </p:nvGraphicFramePr>
        <p:xfrm>
          <a:off x="694593" y="2303585"/>
          <a:ext cx="10867780" cy="4249615"/>
        </p:xfrm>
        <a:graphic>
          <a:graphicData uri="http://schemas.openxmlformats.org/drawingml/2006/table">
            <a:tbl>
              <a:tblPr firstRow="1" bandRow="1">
                <a:tableStyleId>{5940675A-B579-460E-94D1-54222C63F5DA}</a:tableStyleId>
              </a:tblPr>
              <a:tblGrid>
                <a:gridCol w="536330"/>
                <a:gridCol w="1916723"/>
                <a:gridCol w="8414727"/>
              </a:tblGrid>
              <a:tr h="1239715">
                <a:tc rowSpan="2">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中国</a:t>
                      </a:r>
                    </a:p>
                  </a:txBody>
                  <a:tcPr anchor="ct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solidFill>
                          <a:latin typeface="黑体" panose="02010609060101010101" pitchFamily="49" charset="-122"/>
                          <a:ea typeface="黑体" panose="02010609060101010101" pitchFamily="49" charset="-122"/>
                          <a:cs typeface="方正黑体_GBK" charset="0"/>
                        </a:rPr>
                        <a:t>君主立宪制</a:t>
                      </a:r>
                      <a:endParaRPr lang="zh-CN" altLang="en-US" sz="2400" b="0" kern="1200" dirty="0">
                        <a:solidFill>
                          <a:schemeClr val="tx1"/>
                        </a:solidFill>
                        <a:latin typeface="黑体" panose="02010609060101010101" pitchFamily="49" charset="-122"/>
                        <a:ea typeface="黑体" panose="02010609060101010101" pitchFamily="49" charset="-122"/>
                        <a:cs typeface="方正黑体_GBK" charset="0"/>
                      </a:endParaRPr>
                    </a:p>
                  </a:txBody>
                  <a:tcPr anchor="ctr"/>
                </a:tc>
                <a:tc>
                  <a:txBody>
                    <a:bodyPr/>
                    <a:lstStyle/>
                    <a:p>
                      <a:pPr marL="0" algn="l" defTabSz="914400" rtl="0" eaLnBrk="1" latinLnBrk="0" hangingPunct="1">
                        <a:lnSpc>
                          <a:spcPct val="150000"/>
                        </a:lnSpc>
                      </a:pPr>
                      <a:r>
                        <a:rPr lang="en-US" altLang="zh-CN" sz="2400" kern="1200" baseline="0" dirty="0" smtClean="0">
                          <a:solidFill>
                            <a:schemeClr val="tx1"/>
                          </a:solidFill>
                          <a:latin typeface="宋体" pitchFamily="2" charset="-122"/>
                          <a:ea typeface="宋体" pitchFamily="2" charset="-122"/>
                          <a:cs typeface="+mn-cs"/>
                        </a:rPr>
                        <a:t>1898</a:t>
                      </a:r>
                      <a:r>
                        <a:rPr lang="zh-CN" altLang="en-US" sz="2400" kern="1200" baseline="0" dirty="0" smtClean="0">
                          <a:solidFill>
                            <a:schemeClr val="tx1"/>
                          </a:solidFill>
                          <a:latin typeface="宋体" pitchFamily="2" charset="-122"/>
                          <a:ea typeface="宋体" pitchFamily="2" charset="-122"/>
                          <a:cs typeface="+mn-cs"/>
                        </a:rPr>
                        <a:t>年为挽救民族危亡，以康有为、梁启超为代表的资产阶级改良派，效仿英国的政治制度，以使中国走上君主立宪道路</a:t>
                      </a:r>
                      <a:endParaRPr lang="zh-CN" altLang="en-US" sz="2400" kern="1200" baseline="0" dirty="0">
                        <a:solidFill>
                          <a:schemeClr val="tx1"/>
                        </a:solidFill>
                        <a:latin typeface="宋体" pitchFamily="2" charset="-122"/>
                        <a:ea typeface="宋体" pitchFamily="2" charset="-122"/>
                        <a:cs typeface="+mn-cs"/>
                      </a:endParaRPr>
                    </a:p>
                  </a:txBody>
                  <a:tcPr anchor="ctr"/>
                </a:tc>
              </a:tr>
              <a:tr h="1272540">
                <a:tc vMerge="1">
                  <a:txBody>
                    <a:bodyPr/>
                    <a:lstStyle/>
                    <a:p>
                      <a:pPr marL="0" marR="0" indent="0" algn="ctr" defTabSz="914400" rtl="0" eaLnBrk="1" fontAlgn="auto" latinLnBrk="0" hangingPunct="1">
                        <a:lnSpc>
                          <a:spcPct val="150000"/>
                        </a:lnSpc>
                        <a:spcBef>
                          <a:spcPts val="0"/>
                        </a:spcBef>
                        <a:spcAft>
                          <a:spcPts val="0"/>
                        </a:spcAft>
                        <a:buClrTx/>
                        <a:buSzTx/>
                        <a:buFontTx/>
                        <a:buNone/>
                        <a:tabLst/>
                        <a:defRPr/>
                      </a:pPr>
                      <a:endPar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endParaRPr>
                    </a:p>
                  </a:txBody>
                  <a:tcPr anchor="ct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solidFill>
                          <a:latin typeface="黑体" panose="02010609060101010101" pitchFamily="49" charset="-122"/>
                          <a:ea typeface="黑体" panose="02010609060101010101" pitchFamily="49" charset="-122"/>
                          <a:cs typeface="方正黑体_GBK" charset="0"/>
                        </a:rPr>
                        <a:t>民主共和制</a:t>
                      </a:r>
                      <a:endParaRPr lang="zh-CN" altLang="en-US" sz="2400" b="0" kern="1200" dirty="0">
                        <a:solidFill>
                          <a:schemeClr val="tx1"/>
                        </a:solidFill>
                        <a:latin typeface="黑体" panose="02010609060101010101" pitchFamily="49" charset="-122"/>
                        <a:ea typeface="黑体" panose="02010609060101010101" pitchFamily="49" charset="-122"/>
                        <a:cs typeface="方正黑体_GBK" charset="0"/>
                      </a:endParaRPr>
                    </a:p>
                  </a:txBody>
                  <a:tcPr anchor="ctr"/>
                </a:tc>
                <a:tc>
                  <a:txBody>
                    <a:bodyPr/>
                    <a:lstStyle/>
                    <a:p>
                      <a:pPr marL="0" algn="l" defTabSz="914400" rtl="0" eaLnBrk="1" latinLnBrk="0" hangingPunct="1">
                        <a:lnSpc>
                          <a:spcPct val="150000"/>
                        </a:lnSpc>
                      </a:pPr>
                      <a:r>
                        <a:rPr lang="en-US" altLang="zh-CN" sz="2400" kern="1200" dirty="0" smtClean="0">
                          <a:solidFill>
                            <a:schemeClr val="tx1"/>
                          </a:solidFill>
                          <a:latin typeface="宋体" pitchFamily="2" charset="-122"/>
                          <a:ea typeface="宋体" pitchFamily="2" charset="-122"/>
                          <a:cs typeface="+mn-cs"/>
                        </a:rPr>
                        <a:t>1911</a:t>
                      </a:r>
                      <a:r>
                        <a:rPr lang="zh-CN" altLang="en-US" sz="2400" kern="1200" dirty="0" smtClean="0">
                          <a:solidFill>
                            <a:schemeClr val="tx1"/>
                          </a:solidFill>
                          <a:latin typeface="宋体" pitchFamily="2" charset="-122"/>
                          <a:ea typeface="宋体" pitchFamily="2" charset="-122"/>
                          <a:cs typeface="+mn-cs"/>
                        </a:rPr>
                        <a:t>年，以孙中山为代表的资产阶级革命派发动了辛亥革命，效仿美国的民主共和制度，建立起“中华民国”</a:t>
                      </a:r>
                      <a:endParaRPr lang="zh-CN" altLang="en-US" sz="2400" kern="1200" dirty="0">
                        <a:solidFill>
                          <a:schemeClr val="tx1"/>
                        </a:solidFill>
                        <a:latin typeface="宋体" pitchFamily="2" charset="-122"/>
                        <a:ea typeface="宋体" pitchFamily="2" charset="-122"/>
                        <a:cs typeface="+mn-cs"/>
                      </a:endParaRPr>
                    </a:p>
                  </a:txBody>
                  <a:tcPr anchor="ctr"/>
                </a:tc>
              </a:tr>
              <a:tr h="1716845">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世界</a:t>
                      </a:r>
                    </a:p>
                  </a:txBody>
                  <a:tcPr anchor="ct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solidFill>
                          <a:latin typeface="黑体" panose="02010609060101010101" pitchFamily="49" charset="-122"/>
                          <a:ea typeface="黑体" panose="02010609060101010101" pitchFamily="49" charset="-122"/>
                          <a:cs typeface="方正黑体_GBK" charset="0"/>
                        </a:rPr>
                        <a:t>英国君主立宪制</a:t>
                      </a:r>
                      <a:endParaRPr lang="zh-CN" altLang="en-US" sz="2400" b="0" kern="1200" dirty="0">
                        <a:solidFill>
                          <a:schemeClr val="tx1"/>
                        </a:solidFill>
                        <a:latin typeface="黑体" panose="02010609060101010101" pitchFamily="49" charset="-122"/>
                        <a:ea typeface="黑体" panose="02010609060101010101" pitchFamily="49" charset="-122"/>
                        <a:cs typeface="方正黑体_GBK" charset="0"/>
                      </a:endParaRP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英国资产阶级革命后，于</a:t>
                      </a:r>
                      <a:r>
                        <a:rPr lang="en-US" altLang="zh-CN" sz="2400" kern="1200" dirty="0" smtClean="0">
                          <a:solidFill>
                            <a:schemeClr val="tx1"/>
                          </a:solidFill>
                          <a:latin typeface="宋体" pitchFamily="2" charset="-122"/>
                          <a:ea typeface="宋体" pitchFamily="2" charset="-122"/>
                          <a:cs typeface="+mn-cs"/>
                        </a:rPr>
                        <a:t>1689</a:t>
                      </a:r>
                      <a:r>
                        <a:rPr lang="zh-CN" altLang="en-US" sz="2400" kern="1200" dirty="0" smtClean="0">
                          <a:solidFill>
                            <a:schemeClr val="tx1"/>
                          </a:solidFill>
                          <a:latin typeface="宋体" pitchFamily="2" charset="-122"/>
                          <a:ea typeface="宋体" pitchFamily="2" charset="-122"/>
                          <a:cs typeface="+mn-cs"/>
                        </a:rPr>
                        <a:t>年颁布了</a:t>
                      </a:r>
                      <a:r>
                        <a:rPr lang="en-US" altLang="zh-CN" sz="2400" kern="1200" dirty="0" smtClean="0">
                          <a:solidFill>
                            <a:schemeClr val="tx1"/>
                          </a:solidFill>
                          <a:latin typeface="宋体" pitchFamily="2" charset="-122"/>
                          <a:ea typeface="宋体" pitchFamily="2" charset="-122"/>
                          <a:cs typeface="+mn-cs"/>
                        </a:rPr>
                        <a:t>《</a:t>
                      </a:r>
                      <a:r>
                        <a:rPr lang="zh-CN" altLang="en-US" sz="2400" kern="1200" dirty="0" smtClean="0">
                          <a:solidFill>
                            <a:schemeClr val="tx1"/>
                          </a:solidFill>
                          <a:latin typeface="宋体" pitchFamily="2" charset="-122"/>
                          <a:ea typeface="宋体" pitchFamily="2" charset="-122"/>
                          <a:cs typeface="+mn-cs"/>
                        </a:rPr>
                        <a:t>权利法案</a:t>
                      </a:r>
                      <a:r>
                        <a:rPr lang="en-US" altLang="zh-CN" sz="2400" kern="1200" dirty="0" smtClean="0">
                          <a:solidFill>
                            <a:schemeClr val="tx1"/>
                          </a:solidFill>
                          <a:latin typeface="宋体" pitchFamily="2" charset="-122"/>
                          <a:ea typeface="宋体" pitchFamily="2" charset="-122"/>
                          <a:cs typeface="+mn-cs"/>
                        </a:rPr>
                        <a:t>》</a:t>
                      </a:r>
                      <a:r>
                        <a:rPr lang="zh-CN" altLang="en-US" sz="2400" kern="1200" dirty="0" smtClean="0">
                          <a:solidFill>
                            <a:schemeClr val="tx1"/>
                          </a:solidFill>
                          <a:latin typeface="宋体" pitchFamily="2" charset="-122"/>
                          <a:ea typeface="宋体" pitchFamily="2" charset="-122"/>
                          <a:cs typeface="+mn-cs"/>
                        </a:rPr>
                        <a:t>，标志着君主立宪制的资产阶级政治制度在英国开始确立，推动了世界历史的进程</a:t>
                      </a:r>
                      <a:endParaRPr lang="zh-CN" altLang="en-US" sz="2400" kern="1200" dirty="0">
                        <a:solidFill>
                          <a:schemeClr val="tx1"/>
                        </a:solidFill>
                        <a:latin typeface="宋体" pitchFamily="2" charset="-122"/>
                        <a:ea typeface="宋体" pitchFamily="2" charset="-122"/>
                        <a:cs typeface="+mn-cs"/>
                      </a:endParaRPr>
                    </a:p>
                  </a:txBody>
                  <a:tcPr anchor="ctr"/>
                </a:tc>
              </a:tr>
            </a:tbl>
          </a:graphicData>
        </a:graphic>
      </p:graphicFrame>
    </p:spTree>
    <p:extLst>
      <p:ext uri="{BB962C8B-B14F-4D97-AF65-F5344CB8AC3E}">
        <p14:creationId xmlns:p14="http://schemas.microsoft.com/office/powerpoint/2010/main" xmlns="" val="123858395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464532481"/>
              </p:ext>
            </p:extLst>
          </p:nvPr>
        </p:nvGraphicFramePr>
        <p:xfrm>
          <a:off x="580294" y="1714501"/>
          <a:ext cx="10867780" cy="4378570"/>
        </p:xfrm>
        <a:graphic>
          <a:graphicData uri="http://schemas.openxmlformats.org/drawingml/2006/table">
            <a:tbl>
              <a:tblPr firstRow="1" bandRow="1">
                <a:tableStyleId>{5940675A-B579-460E-94D1-54222C63F5DA}</a:tableStyleId>
              </a:tblPr>
              <a:tblGrid>
                <a:gridCol w="536330"/>
                <a:gridCol w="2391507"/>
                <a:gridCol w="7939943"/>
              </a:tblGrid>
              <a:tr h="2512256">
                <a:tc rowSpan="2">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世界</a:t>
                      </a:r>
                    </a:p>
                  </a:txBody>
                  <a:tcPr anchor="ct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solidFill>
                          <a:latin typeface="黑体" panose="02010609060101010101" pitchFamily="49" charset="-122"/>
                          <a:ea typeface="黑体" panose="02010609060101010101" pitchFamily="49" charset="-122"/>
                          <a:cs typeface="方正黑体_GBK" charset="0"/>
                        </a:rPr>
                        <a:t>美国“三权分立”（民主共和制）（总统联邦制）</a:t>
                      </a:r>
                      <a:endParaRPr lang="zh-CN" altLang="en-US" sz="2400" b="0" kern="1200" dirty="0">
                        <a:solidFill>
                          <a:schemeClr val="tx1"/>
                        </a:solidFill>
                        <a:latin typeface="黑体" panose="02010609060101010101" pitchFamily="49" charset="-122"/>
                        <a:ea typeface="黑体" panose="02010609060101010101" pitchFamily="49" charset="-122"/>
                        <a:cs typeface="方正黑体_GBK" charset="0"/>
                      </a:endParaRPr>
                    </a:p>
                  </a:txBody>
                  <a:tcPr anchor="ctr"/>
                </a:tc>
                <a:tc>
                  <a:txBody>
                    <a:bodyPr/>
                    <a:lstStyle/>
                    <a:p>
                      <a:pPr marL="0" algn="l" defTabSz="914400" rtl="0" eaLnBrk="1" latinLnBrk="0" hangingPunct="1">
                        <a:lnSpc>
                          <a:spcPct val="150000"/>
                        </a:lnSpc>
                      </a:pPr>
                      <a:r>
                        <a:rPr lang="en-US" altLang="zh-CN" sz="2400" kern="1200" baseline="0" dirty="0" smtClean="0">
                          <a:solidFill>
                            <a:schemeClr val="tx1"/>
                          </a:solidFill>
                          <a:latin typeface="宋体" pitchFamily="2" charset="-122"/>
                          <a:ea typeface="宋体" pitchFamily="2" charset="-122"/>
                          <a:cs typeface="+mn-cs"/>
                        </a:rPr>
                        <a:t>1787</a:t>
                      </a:r>
                      <a:r>
                        <a:rPr lang="zh-CN" altLang="en-US" sz="2400" kern="1200" baseline="0" dirty="0" smtClean="0">
                          <a:solidFill>
                            <a:schemeClr val="tx1"/>
                          </a:solidFill>
                          <a:latin typeface="宋体" pitchFamily="2" charset="-122"/>
                          <a:ea typeface="宋体" pitchFamily="2" charset="-122"/>
                          <a:cs typeface="+mn-cs"/>
                        </a:rPr>
                        <a:t>年，美国制宪会议制定宪法，依据分权制衡原则设计了一个联邦制共和国：行政、立法、司法三权分立，总统、国会与最高法院及其相关机构各司其职，相互制衡；联邦政府与地方政府分享权力；总统和议员由选举产生</a:t>
                      </a:r>
                      <a:endParaRPr lang="zh-CN" altLang="en-US" sz="2400" kern="1200" dirty="0">
                        <a:solidFill>
                          <a:schemeClr val="tx1"/>
                        </a:solidFill>
                        <a:latin typeface="宋体" pitchFamily="2" charset="-122"/>
                        <a:ea typeface="宋体" pitchFamily="2" charset="-122"/>
                        <a:cs typeface="+mn-cs"/>
                      </a:endParaRPr>
                    </a:p>
                  </a:txBody>
                  <a:tcPr anchor="ctr"/>
                </a:tc>
              </a:tr>
              <a:tr h="1866314">
                <a:tc vMerge="1">
                  <a:txBody>
                    <a:bodyPr/>
                    <a:lstStyle/>
                    <a:p>
                      <a:pPr marL="0" marR="0" indent="0" algn="ctr" defTabSz="914400" rtl="0" eaLnBrk="1" fontAlgn="auto" latinLnBrk="0" hangingPunct="1">
                        <a:lnSpc>
                          <a:spcPct val="150000"/>
                        </a:lnSpc>
                        <a:spcBef>
                          <a:spcPts val="0"/>
                        </a:spcBef>
                        <a:spcAft>
                          <a:spcPts val="0"/>
                        </a:spcAft>
                        <a:buClrTx/>
                        <a:buSzTx/>
                        <a:buFontTx/>
                        <a:buNone/>
                        <a:tabLst/>
                        <a:defRPr/>
                      </a:pPr>
                      <a:endPar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endParaRPr>
                    </a:p>
                  </a:txBody>
                  <a:tcPr anchor="ct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solidFill>
                          <a:latin typeface="黑体" panose="02010609060101010101" pitchFamily="49" charset="-122"/>
                          <a:ea typeface="黑体" panose="02010609060101010101" pitchFamily="49" charset="-122"/>
                          <a:cs typeface="方正黑体_GBK" charset="0"/>
                        </a:rPr>
                        <a:t>美国罗斯福新政</a:t>
                      </a:r>
                      <a:endParaRPr lang="zh-CN" altLang="en-US" sz="2400" b="0" kern="1200" dirty="0">
                        <a:solidFill>
                          <a:schemeClr val="tx1"/>
                        </a:solidFill>
                        <a:latin typeface="黑体" panose="02010609060101010101" pitchFamily="49" charset="-122"/>
                        <a:ea typeface="黑体" panose="02010609060101010101" pitchFamily="49" charset="-122"/>
                        <a:cs typeface="方正黑体_GBK" charset="0"/>
                      </a:endParaRPr>
                    </a:p>
                  </a:txBody>
                  <a:tcPr anchor="ctr"/>
                </a:tc>
                <a:tc>
                  <a:txBody>
                    <a:bodyPr/>
                    <a:lstStyle/>
                    <a:p>
                      <a:pPr marL="0" algn="l" defTabSz="914400" rtl="0" eaLnBrk="1" latinLnBrk="0" hangingPunct="1">
                        <a:lnSpc>
                          <a:spcPct val="150000"/>
                        </a:lnSpc>
                      </a:pPr>
                      <a:r>
                        <a:rPr lang="en-US" altLang="zh-CN" sz="2400" kern="1200" baseline="0" dirty="0" smtClean="0">
                          <a:solidFill>
                            <a:schemeClr val="tx1"/>
                          </a:solidFill>
                          <a:latin typeface="宋体" pitchFamily="2" charset="-122"/>
                          <a:ea typeface="宋体" pitchFamily="2" charset="-122"/>
                          <a:cs typeface="+mn-cs"/>
                        </a:rPr>
                        <a:t>1933</a:t>
                      </a:r>
                      <a:r>
                        <a:rPr lang="zh-CN" altLang="en-US" sz="2400" kern="1200" baseline="0" dirty="0" smtClean="0">
                          <a:solidFill>
                            <a:schemeClr val="tx1"/>
                          </a:solidFill>
                          <a:latin typeface="宋体" pitchFamily="2" charset="-122"/>
                          <a:ea typeface="宋体" pitchFamily="2" charset="-122"/>
                          <a:cs typeface="+mn-cs"/>
                        </a:rPr>
                        <a:t>年，罗斯福就任美国总统，宣布实施新政，采用国家干预手段来扭转经济形势，开创了资产阶级政府大规模干预经济的先河</a:t>
                      </a:r>
                      <a:endParaRPr lang="zh-CN" altLang="en-US" sz="2400" kern="1200" baseline="0" dirty="0">
                        <a:solidFill>
                          <a:schemeClr val="tx1"/>
                        </a:solidFill>
                        <a:latin typeface="宋体" pitchFamily="2" charset="-122"/>
                        <a:ea typeface="宋体" pitchFamily="2" charset="-122"/>
                        <a:cs typeface="+mn-cs"/>
                      </a:endParaRPr>
                    </a:p>
                  </a:txBody>
                  <a:tcPr anchor="ctr"/>
                </a:tc>
              </a:tr>
            </a:tbl>
          </a:graphicData>
        </a:graphic>
      </p:graphicFrame>
    </p:spTree>
    <p:extLst>
      <p:ext uri="{BB962C8B-B14F-4D97-AF65-F5344CB8AC3E}">
        <p14:creationId xmlns:p14="http://schemas.microsoft.com/office/powerpoint/2010/main" xmlns="" val="36507168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799755" y="2789084"/>
            <a:ext cx="10551113" cy="28623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itchFamily="2" charset="-122"/>
                <a:ea typeface="宋体" pitchFamily="2" charset="-122"/>
              </a:rPr>
              <a:t>1.</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2020·</a:t>
            </a:r>
            <a:r>
              <a:rPr lang="zh-CN" altLang="en-US" sz="2400" b="1" dirty="0" smtClean="0">
                <a:latin typeface="宋体" pitchFamily="2" charset="-122"/>
                <a:ea typeface="宋体" pitchFamily="2" charset="-122"/>
              </a:rPr>
              <a:t>唐山路南区一</a:t>
            </a:r>
            <a:r>
              <a:rPr lang="zh-CN" altLang="en-US" sz="2400" b="1" dirty="0">
                <a:latin typeface="宋体" pitchFamily="2" charset="-122"/>
                <a:ea typeface="宋体" pitchFamily="2" charset="-122"/>
              </a:rPr>
              <a:t>模）“废除了我国存在了</a:t>
            </a:r>
            <a:r>
              <a:rPr lang="en-US" altLang="zh-CN" sz="2400" b="1" dirty="0">
                <a:latin typeface="宋体" pitchFamily="2" charset="-122"/>
                <a:ea typeface="宋体" pitchFamily="2" charset="-122"/>
              </a:rPr>
              <a:t>2000</a:t>
            </a:r>
            <a:r>
              <a:rPr lang="zh-CN" altLang="en-US" sz="2400" b="1" dirty="0">
                <a:latin typeface="宋体" pitchFamily="2" charset="-122"/>
                <a:ea typeface="宋体" pitchFamily="2" charset="-122"/>
              </a:rPr>
              <a:t>多年的封建土地</a:t>
            </a:r>
            <a:r>
              <a:rPr lang="zh-CN" altLang="en-US" sz="2400" b="1" dirty="0" smtClean="0">
                <a:latin typeface="宋体" pitchFamily="2" charset="-122"/>
                <a:ea typeface="宋体" pitchFamily="2" charset="-122"/>
              </a:rPr>
              <a:t>制度，消灭</a:t>
            </a:r>
            <a:r>
              <a:rPr lang="zh-CN" altLang="en-US" sz="2400" b="1" dirty="0">
                <a:latin typeface="宋体" pitchFamily="2" charset="-122"/>
                <a:ea typeface="宋体" pitchFamily="2" charset="-122"/>
              </a:rPr>
              <a:t>了</a:t>
            </a:r>
            <a:r>
              <a:rPr lang="zh-CN" altLang="en-US" sz="2400" b="1" dirty="0" smtClean="0">
                <a:latin typeface="宋体" pitchFamily="2" charset="-122"/>
                <a:ea typeface="宋体" pitchFamily="2" charset="-122"/>
              </a:rPr>
              <a:t>地主阶级；农民</a:t>
            </a:r>
            <a:r>
              <a:rPr lang="zh-CN" altLang="en-US" sz="2400" b="1" dirty="0">
                <a:latin typeface="宋体" pitchFamily="2" charset="-122"/>
                <a:ea typeface="宋体" pitchFamily="2" charset="-122"/>
              </a:rPr>
              <a:t>翻了</a:t>
            </a:r>
            <a:r>
              <a:rPr lang="zh-CN" altLang="en-US" sz="2400" b="1" dirty="0" smtClean="0">
                <a:latin typeface="宋体" pitchFamily="2" charset="-122"/>
                <a:ea typeface="宋体" pitchFamily="2" charset="-122"/>
              </a:rPr>
              <a:t>身，成为</a:t>
            </a:r>
            <a:r>
              <a:rPr lang="zh-CN" altLang="en-US" sz="2400" b="1" dirty="0">
                <a:latin typeface="宋体" pitchFamily="2" charset="-122"/>
                <a:ea typeface="宋体" pitchFamily="2" charset="-122"/>
              </a:rPr>
              <a:t>土地的</a:t>
            </a:r>
            <a:r>
              <a:rPr lang="zh-CN" altLang="en-US" sz="2400" b="1" dirty="0" smtClean="0">
                <a:latin typeface="宋体" pitchFamily="2" charset="-122"/>
                <a:ea typeface="宋体" pitchFamily="2" charset="-122"/>
              </a:rPr>
              <a:t>主人；大大</a:t>
            </a:r>
            <a:r>
              <a:rPr lang="zh-CN" altLang="en-US" sz="2400" b="1" dirty="0">
                <a:latin typeface="宋体" pitchFamily="2" charset="-122"/>
                <a:ea typeface="宋体" pitchFamily="2" charset="-122"/>
              </a:rPr>
              <a:t>解放了农村</a:t>
            </a:r>
            <a:r>
              <a:rPr lang="zh-CN" altLang="en-US" sz="2400" b="1" dirty="0" smtClean="0">
                <a:latin typeface="宋体" pitchFamily="2" charset="-122"/>
                <a:ea typeface="宋体" pitchFamily="2" charset="-122"/>
              </a:rPr>
              <a:t>生产力，为</a:t>
            </a:r>
            <a:r>
              <a:rPr lang="zh-CN" altLang="en-US" sz="2400" b="1" dirty="0">
                <a:latin typeface="宋体" pitchFamily="2" charset="-122"/>
                <a:ea typeface="宋体" pitchFamily="2" charset="-122"/>
              </a:rPr>
              <a:t>国家的工业化建设准备了条件。”上述材料所反映的历史要素</a:t>
            </a:r>
            <a:r>
              <a:rPr lang="zh-CN" altLang="en-US" sz="2400" b="1" dirty="0" smtClean="0">
                <a:latin typeface="宋体" pitchFamily="2" charset="-122"/>
                <a:ea typeface="宋体" pitchFamily="2" charset="-122"/>
              </a:rPr>
              <a:t>是（</a:t>
            </a:r>
            <a:r>
              <a:rPr lang="zh-CN" altLang="zh-CN" sz="2400" b="1" dirty="0">
                <a:latin typeface="宋体" pitchFamily="2" charset="-122"/>
                <a:ea typeface="宋体" pitchFamily="2" charset="-122"/>
              </a:rPr>
              <a:t>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smtClean="0">
                <a:latin typeface="宋体" pitchFamily="2" charset="-122"/>
                <a:ea typeface="宋体" pitchFamily="2" charset="-122"/>
              </a:rPr>
              <a:t>土地改革的背景                 </a:t>
            </a:r>
            <a:r>
              <a:rPr lang="en-US" altLang="zh-CN" sz="2400" b="1" dirty="0" smtClean="0">
                <a:latin typeface="Times New Roman" pitchFamily="18" charset="0"/>
                <a:ea typeface="宋体" pitchFamily="2" charset="-122"/>
                <a:cs typeface="Times New Roman" pitchFamily="18" charset="0"/>
              </a:rPr>
              <a:t>B.</a:t>
            </a:r>
            <a:r>
              <a:rPr lang="zh-CN" altLang="en-US" sz="2400" b="1" dirty="0" smtClean="0">
                <a:latin typeface="宋体" pitchFamily="2" charset="-122"/>
                <a:ea typeface="宋体" pitchFamily="2" charset="-122"/>
              </a:rPr>
              <a:t>土地改革的内容</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C.</a:t>
            </a:r>
            <a:r>
              <a:rPr lang="zh-CN" altLang="en-US" sz="2400" b="1" dirty="0" smtClean="0">
                <a:latin typeface="宋体" pitchFamily="2" charset="-122"/>
                <a:ea typeface="宋体" pitchFamily="2" charset="-122"/>
              </a:rPr>
              <a:t>土地改革的性质                 </a:t>
            </a:r>
            <a:r>
              <a:rPr lang="en-US" altLang="zh-CN" sz="2400" b="1" dirty="0" smtClean="0">
                <a:latin typeface="Times New Roman" pitchFamily="18" charset="0"/>
                <a:ea typeface="宋体" pitchFamily="2" charset="-122"/>
                <a:cs typeface="Times New Roman" pitchFamily="18" charset="0"/>
              </a:rPr>
              <a:t>D.</a:t>
            </a:r>
            <a:r>
              <a:rPr lang="zh-CN" altLang="en-US" sz="2400" b="1" dirty="0" smtClean="0">
                <a:latin typeface="Times New Roman" pitchFamily="18" charset="0"/>
                <a:ea typeface="宋体" pitchFamily="2" charset="-122"/>
                <a:cs typeface="Times New Roman" pitchFamily="18" charset="0"/>
              </a:rPr>
              <a:t>土地改革的意义</a:t>
            </a:r>
            <a:endParaRPr lang="zh-CN" altLang="zh-CN" sz="2400" b="1" dirty="0">
              <a:latin typeface="宋体" pitchFamily="2" charset="-122"/>
              <a:ea typeface="宋体" pitchFamily="2" charset="-122"/>
            </a:endParaRPr>
          </a:p>
        </p:txBody>
      </p:sp>
      <p:sp>
        <p:nvSpPr>
          <p:cNvPr id="8" name="矩形 7"/>
          <p:cNvSpPr/>
          <p:nvPr/>
        </p:nvSpPr>
        <p:spPr>
          <a:xfrm>
            <a:off x="10102189" y="3990057"/>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en-US" sz="2400" dirty="0">
              <a:latin typeface="Times New Roman" panose="02020603050405020304" pitchFamily="18" charset="0"/>
              <a:cs typeface="Times New Roman" panose="02020603050405020304" pitchFamily="18" charset="0"/>
            </a:endParaRPr>
          </a:p>
        </p:txBody>
      </p:sp>
      <p:grpSp>
        <p:nvGrpSpPr>
          <p:cNvPr id="14" name="组合 13"/>
          <p:cNvGrpSpPr/>
          <p:nvPr/>
        </p:nvGrpSpPr>
        <p:grpSpPr>
          <a:xfrm>
            <a:off x="2499483" y="1483796"/>
            <a:ext cx="6901815" cy="850965"/>
            <a:chOff x="2291138" y="2250040"/>
            <a:chExt cx="6062538"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6" name="矩形 15"/>
            <p:cNvSpPr/>
            <p:nvPr/>
          </p:nvSpPr>
          <p:spPr>
            <a:xfrm>
              <a:off x="2963824" y="2351286"/>
              <a:ext cx="5389852" cy="538892"/>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数据分类  题组演练</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a:latin typeface="黑体" panose="02010609060101010101" pitchFamily="49" charset="-122"/>
                  <a:ea typeface="黑体" panose="02010609060101010101" pitchFamily="49" charset="-122"/>
                </a:rPr>
                <a:t>4</a:t>
              </a:r>
              <a:endParaRPr kumimoji="1" lang="zh-CN" altLang="en-US" sz="3600" b="1"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22960" y="1326648"/>
            <a:ext cx="10698480" cy="5078313"/>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2020·</a:t>
            </a:r>
            <a:r>
              <a:rPr lang="zh-CN" altLang="en-US" sz="2400" b="1" dirty="0" smtClean="0">
                <a:latin typeface="宋体" pitchFamily="2" charset="-122"/>
                <a:ea typeface="宋体" pitchFamily="2" charset="-122"/>
              </a:rPr>
              <a:t>唐山路北区二</a:t>
            </a:r>
            <a:r>
              <a:rPr lang="zh-CN" altLang="en-US" sz="2400" b="1" dirty="0">
                <a:latin typeface="宋体" pitchFamily="2" charset="-122"/>
                <a:ea typeface="宋体" pitchFamily="2" charset="-122"/>
              </a:rPr>
              <a:t>模）观察下列</a:t>
            </a:r>
            <a:r>
              <a:rPr lang="zh-CN" altLang="en-US" sz="2400" b="1" dirty="0" smtClean="0">
                <a:latin typeface="宋体" pitchFamily="2" charset="-122"/>
                <a:ea typeface="宋体" pitchFamily="2" charset="-122"/>
              </a:rPr>
              <a:t>表格，造成</a:t>
            </a:r>
            <a:r>
              <a:rPr lang="zh-CN" altLang="en-US" sz="2400" b="1" dirty="0">
                <a:latin typeface="宋体" pitchFamily="2" charset="-122"/>
                <a:ea typeface="宋体" pitchFamily="2" charset="-122"/>
              </a:rPr>
              <a:t>这一时期全国主要农产品产量变化的原因是（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endParaRPr lang="en-US" altLang="zh-CN" sz="2400" b="1" dirty="0" smtClean="0">
              <a:latin typeface="Times New Roman" pitchFamily="18" charset="0"/>
              <a:ea typeface="宋体" pitchFamily="2" charset="-122"/>
              <a:cs typeface="Times New Roman" pitchFamily="18" charset="0"/>
            </a:endParaRPr>
          </a:p>
          <a:p>
            <a:pPr>
              <a:lnSpc>
                <a:spcPct val="150000"/>
              </a:lnSpc>
            </a:pPr>
            <a:endParaRPr lang="en-US" altLang="zh-CN" sz="2400" b="1" dirty="0">
              <a:latin typeface="Times New Roman" pitchFamily="18" charset="0"/>
              <a:ea typeface="宋体" pitchFamily="2" charset="-122"/>
              <a:cs typeface="Times New Roman" pitchFamily="18" charset="0"/>
            </a:endParaRPr>
          </a:p>
          <a:p>
            <a:pPr>
              <a:lnSpc>
                <a:spcPct val="150000"/>
              </a:lnSpc>
            </a:pPr>
            <a:endParaRPr lang="en-US" altLang="zh-CN" sz="2400" b="1" dirty="0" smtClean="0">
              <a:latin typeface="Times New Roman" pitchFamily="18" charset="0"/>
              <a:ea typeface="宋体" pitchFamily="2" charset="-122"/>
              <a:cs typeface="Times New Roman" pitchFamily="18" charset="0"/>
            </a:endParaRPr>
          </a:p>
          <a:p>
            <a:pPr>
              <a:lnSpc>
                <a:spcPct val="150000"/>
              </a:lnSpc>
            </a:pPr>
            <a:endParaRPr lang="en-US" altLang="zh-CN" sz="2400" b="1" dirty="0" smtClean="0">
              <a:latin typeface="Times New Roman" pitchFamily="18" charset="0"/>
              <a:ea typeface="宋体" pitchFamily="2" charset="-122"/>
              <a:cs typeface="Times New Roman" pitchFamily="18" charset="0"/>
            </a:endParaRPr>
          </a:p>
          <a:p>
            <a:pPr>
              <a:lnSpc>
                <a:spcPct val="150000"/>
              </a:lnSpc>
            </a:pPr>
            <a:endParaRPr lang="en-US" altLang="zh-CN" sz="2400" b="1" dirty="0" smtClean="0">
              <a:latin typeface="Times New Roman" pitchFamily="18" charset="0"/>
              <a:ea typeface="宋体" pitchFamily="2" charset="-122"/>
              <a:cs typeface="Times New Roman" pitchFamily="18" charset="0"/>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smtClean="0">
                <a:latin typeface="Times New Roman" pitchFamily="18" charset="0"/>
                <a:ea typeface="宋体" pitchFamily="2" charset="-122"/>
                <a:cs typeface="Times New Roman" pitchFamily="18" charset="0"/>
              </a:rPr>
              <a:t>“一五”计划优先发展重工业                      </a:t>
            </a:r>
            <a:r>
              <a:rPr lang="en-US" altLang="zh-CN" sz="2400" b="1" dirty="0" smtClean="0">
                <a:latin typeface="Times New Roman" pitchFamily="18" charset="0"/>
                <a:ea typeface="宋体" pitchFamily="2" charset="-122"/>
                <a:cs typeface="Times New Roman" pitchFamily="18" charset="0"/>
              </a:rPr>
              <a:t>B.</a:t>
            </a:r>
            <a:r>
              <a:rPr lang="zh-CN" altLang="en-US" sz="2400" b="1" dirty="0" smtClean="0">
                <a:latin typeface="Times New Roman" pitchFamily="18" charset="0"/>
                <a:ea typeface="宋体" pitchFamily="2" charset="-122"/>
                <a:cs typeface="Times New Roman" pitchFamily="18" charset="0"/>
              </a:rPr>
              <a:t>国家开展了农业合作化运动</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C.</a:t>
            </a:r>
            <a:r>
              <a:rPr lang="zh-CN" altLang="en-US" sz="2400" b="1" dirty="0" smtClean="0">
                <a:latin typeface="Times New Roman" pitchFamily="18" charset="0"/>
                <a:ea typeface="宋体" pitchFamily="2" charset="-122"/>
                <a:cs typeface="Times New Roman" pitchFamily="18" charset="0"/>
              </a:rPr>
              <a:t>全国掀起“大跃进”和人民公社化运动      </a:t>
            </a:r>
            <a:r>
              <a:rPr lang="en-US" altLang="zh-CN" sz="2400" b="1" dirty="0" smtClean="0">
                <a:latin typeface="Times New Roman" pitchFamily="18" charset="0"/>
                <a:ea typeface="宋体" pitchFamily="2" charset="-122"/>
                <a:cs typeface="Times New Roman" pitchFamily="18" charset="0"/>
              </a:rPr>
              <a:t>D.</a:t>
            </a:r>
            <a:r>
              <a:rPr lang="zh-CN" altLang="en-US" sz="2400" b="1" dirty="0" smtClean="0">
                <a:latin typeface="Times New Roman" pitchFamily="18" charset="0"/>
                <a:ea typeface="宋体" pitchFamily="2" charset="-122"/>
                <a:cs typeface="Times New Roman" pitchFamily="18" charset="0"/>
              </a:rPr>
              <a:t>家庭联产承包责任制的实行</a:t>
            </a:r>
            <a:endParaRPr lang="zh-CN" altLang="zh-CN" sz="2400" b="1" dirty="0">
              <a:latin typeface="宋体" pitchFamily="2" charset="-122"/>
              <a:ea typeface="宋体" pitchFamily="2" charset="-122"/>
            </a:endParaRPr>
          </a:p>
        </p:txBody>
      </p:sp>
      <p:sp>
        <p:nvSpPr>
          <p:cNvPr id="8" name="矩形 7"/>
          <p:cNvSpPr/>
          <p:nvPr/>
        </p:nvSpPr>
        <p:spPr>
          <a:xfrm>
            <a:off x="3443066" y="1864181"/>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en-US" sz="2400" dirty="0">
              <a:latin typeface="Times New Roman" panose="02020603050405020304" pitchFamily="18" charset="0"/>
              <a:cs typeface="Times New Roman" panose="02020603050405020304" pitchFamily="18" charset="0"/>
            </a:endParaRPr>
          </a:p>
        </p:txBody>
      </p:sp>
      <p:graphicFrame>
        <p:nvGraphicFramePr>
          <p:cNvPr id="2" name="表格 1"/>
          <p:cNvGraphicFramePr>
            <a:graphicFrameLocks noGrp="1"/>
          </p:cNvGraphicFramePr>
          <p:nvPr>
            <p:extLst>
              <p:ext uri="{D42A27DB-BD31-4B8C-83A1-F6EECF244321}">
                <p14:modId xmlns:p14="http://schemas.microsoft.com/office/powerpoint/2010/main" xmlns="" val="1985327579"/>
              </p:ext>
            </p:extLst>
          </p:nvPr>
        </p:nvGraphicFramePr>
        <p:xfrm>
          <a:off x="2234223" y="2642940"/>
          <a:ext cx="8128000" cy="2590800"/>
        </p:xfrm>
        <a:graphic>
          <a:graphicData uri="http://schemas.openxmlformats.org/drawingml/2006/table">
            <a:tbl>
              <a:tblPr firstRow="1" bandRow="1">
                <a:tableStyleId>{5940675A-B579-460E-94D1-54222C63F5DA}</a:tableStyleId>
              </a:tblPr>
              <a:tblGrid>
                <a:gridCol w="1625600"/>
                <a:gridCol w="1625600"/>
                <a:gridCol w="1625600"/>
                <a:gridCol w="1625600"/>
                <a:gridCol w="1625600"/>
              </a:tblGrid>
              <a:tr h="370840">
                <a:tc>
                  <a:txBody>
                    <a:bodyPr/>
                    <a:lstStyle/>
                    <a:p>
                      <a:pPr algn="ctr"/>
                      <a:r>
                        <a:rPr lang="zh-CN" altLang="en-US" sz="2000" dirty="0" smtClean="0">
                          <a:latin typeface="黑体" pitchFamily="49" charset="-122"/>
                          <a:ea typeface="黑体" pitchFamily="49" charset="-122"/>
                        </a:rPr>
                        <a:t>年份</a:t>
                      </a:r>
                      <a:endParaRPr lang="zh-CN" altLang="en-US" sz="2000" dirty="0">
                        <a:latin typeface="黑体" pitchFamily="49" charset="-122"/>
                        <a:ea typeface="黑体" pitchFamily="49" charset="-122"/>
                      </a:endParaRPr>
                    </a:p>
                  </a:txBody>
                  <a:tcPr anchor="ctr"/>
                </a:tc>
                <a:tc>
                  <a:txBody>
                    <a:bodyPr/>
                    <a:lstStyle/>
                    <a:p>
                      <a:pPr algn="ctr"/>
                      <a:r>
                        <a:rPr lang="zh-CN" altLang="en-US" sz="2000" dirty="0" smtClean="0">
                          <a:latin typeface="黑体" pitchFamily="49" charset="-122"/>
                          <a:ea typeface="黑体" pitchFamily="49" charset="-122"/>
                        </a:rPr>
                        <a:t>粮食产量</a:t>
                      </a:r>
                      <a:endParaRPr lang="zh-CN" altLang="en-US" sz="2000" dirty="0">
                        <a:latin typeface="黑体" pitchFamily="49" charset="-122"/>
                        <a:ea typeface="黑体" pitchFamily="49" charset="-122"/>
                      </a:endParaRPr>
                    </a:p>
                  </a:txBody>
                  <a:tcPr anchor="ctr"/>
                </a:tc>
                <a:tc>
                  <a:txBody>
                    <a:bodyPr/>
                    <a:lstStyle/>
                    <a:p>
                      <a:pPr algn="ctr"/>
                      <a:r>
                        <a:rPr lang="zh-CN" altLang="en-US" sz="2000" dirty="0" smtClean="0">
                          <a:latin typeface="黑体" pitchFamily="49" charset="-122"/>
                          <a:ea typeface="黑体" pitchFamily="49" charset="-122"/>
                        </a:rPr>
                        <a:t>棉花产量</a:t>
                      </a:r>
                      <a:endParaRPr lang="zh-CN" altLang="en-US" sz="2000" dirty="0">
                        <a:latin typeface="黑体" pitchFamily="49" charset="-122"/>
                        <a:ea typeface="黑体" pitchFamily="49" charset="-122"/>
                      </a:endParaRPr>
                    </a:p>
                  </a:txBody>
                  <a:tcPr anchor="ctr"/>
                </a:tc>
                <a:tc>
                  <a:txBody>
                    <a:bodyPr/>
                    <a:lstStyle/>
                    <a:p>
                      <a:pPr algn="ctr"/>
                      <a:r>
                        <a:rPr lang="zh-CN" altLang="en-US" sz="2000" dirty="0" smtClean="0">
                          <a:latin typeface="黑体" pitchFamily="49" charset="-122"/>
                          <a:ea typeface="黑体" pitchFamily="49" charset="-122"/>
                        </a:rPr>
                        <a:t>油料产量</a:t>
                      </a:r>
                      <a:endParaRPr lang="zh-CN" altLang="en-US" sz="2000" dirty="0">
                        <a:latin typeface="黑体" pitchFamily="49" charset="-122"/>
                        <a:ea typeface="黑体" pitchFamily="49" charset="-122"/>
                      </a:endParaRPr>
                    </a:p>
                  </a:txBody>
                  <a:tcPr anchor="ctr"/>
                </a:tc>
                <a:tc>
                  <a:txBody>
                    <a:bodyPr/>
                    <a:lstStyle/>
                    <a:p>
                      <a:pPr algn="ctr"/>
                      <a:r>
                        <a:rPr lang="zh-CN" altLang="en-US" sz="2000" dirty="0" smtClean="0">
                          <a:latin typeface="黑体" pitchFamily="49" charset="-122"/>
                          <a:ea typeface="黑体" pitchFamily="49" charset="-122"/>
                        </a:rPr>
                        <a:t>糖料产量</a:t>
                      </a:r>
                      <a:endParaRPr lang="zh-CN" altLang="en-US" sz="2000" dirty="0">
                        <a:latin typeface="黑体" pitchFamily="49" charset="-122"/>
                        <a:ea typeface="黑体" pitchFamily="49" charset="-122"/>
                      </a:endParaRPr>
                    </a:p>
                  </a:txBody>
                  <a:tcPr anchor="ctr"/>
                </a:tc>
              </a:tr>
              <a:tr h="370840">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2000" b="0" kern="1200" dirty="0" smtClean="0">
                          <a:solidFill>
                            <a:srgbClr val="FF00FF"/>
                          </a:solidFill>
                          <a:latin typeface="黑体" panose="02010609060101010101" pitchFamily="49" charset="-122"/>
                          <a:ea typeface="黑体" panose="02010609060101010101" pitchFamily="49" charset="-122"/>
                          <a:cs typeface="方正黑体_GBK" charset="0"/>
                        </a:rPr>
                        <a:t>1958</a:t>
                      </a:r>
                      <a:endParaRPr lang="zh-CN" altLang="en-US" sz="2000" b="0" kern="1200" dirty="0">
                        <a:solidFill>
                          <a:srgbClr val="FF00FF"/>
                        </a:solidFill>
                        <a:latin typeface="黑体" panose="02010609060101010101" pitchFamily="49" charset="-122"/>
                        <a:ea typeface="黑体" panose="02010609060101010101" pitchFamily="49" charset="-122"/>
                        <a:cs typeface="方正黑体_GBK" charset="0"/>
                      </a:endParaRPr>
                    </a:p>
                  </a:txBody>
                  <a:tcPr anchor="ctr"/>
                </a:tc>
                <a:tc>
                  <a:txBody>
                    <a:bodyPr/>
                    <a:lstStyle/>
                    <a:p>
                      <a:pPr algn="ctr"/>
                      <a:r>
                        <a:rPr lang="en-US" altLang="zh-CN" dirty="0" smtClean="0">
                          <a:latin typeface="Times New Roman" pitchFamily="18" charset="0"/>
                          <a:cs typeface="Times New Roman" pitchFamily="18" charset="0"/>
                        </a:rPr>
                        <a:t>19765.0</a:t>
                      </a:r>
                      <a:endParaRPr lang="zh-CN" altLang="en-US" dirty="0">
                        <a:latin typeface="Times New Roman" pitchFamily="18" charset="0"/>
                        <a:cs typeface="Times New Roman" pitchFamily="18" charset="0"/>
                      </a:endParaRPr>
                    </a:p>
                  </a:txBody>
                  <a:tcPr anchor="ctr"/>
                </a:tc>
                <a:tc>
                  <a:txBody>
                    <a:bodyPr/>
                    <a:lstStyle/>
                    <a:p>
                      <a:pPr algn="ctr"/>
                      <a:r>
                        <a:rPr lang="en-US" altLang="zh-CN" dirty="0" smtClean="0">
                          <a:latin typeface="Times New Roman" pitchFamily="18" charset="0"/>
                          <a:cs typeface="Times New Roman" pitchFamily="18" charset="0"/>
                        </a:rPr>
                        <a:t>196.9</a:t>
                      </a:r>
                      <a:endParaRPr lang="zh-CN" altLang="en-US" dirty="0">
                        <a:latin typeface="Times New Roman" pitchFamily="18" charset="0"/>
                        <a:cs typeface="Times New Roman" pitchFamily="18" charset="0"/>
                      </a:endParaRPr>
                    </a:p>
                  </a:txBody>
                  <a:tcPr anchor="ctr"/>
                </a:tc>
                <a:tc>
                  <a:txBody>
                    <a:bodyPr/>
                    <a:lstStyle/>
                    <a:p>
                      <a:pPr algn="ctr"/>
                      <a:r>
                        <a:rPr lang="en-US" altLang="zh-CN" dirty="0" smtClean="0">
                          <a:latin typeface="Times New Roman" pitchFamily="18" charset="0"/>
                          <a:cs typeface="Times New Roman" pitchFamily="18" charset="0"/>
                        </a:rPr>
                        <a:t>477.0</a:t>
                      </a:r>
                      <a:endParaRPr lang="zh-CN" altLang="en-US" dirty="0">
                        <a:latin typeface="Times New Roman" pitchFamily="18" charset="0"/>
                        <a:cs typeface="Times New Roman" pitchFamily="18" charset="0"/>
                      </a:endParaRPr>
                    </a:p>
                  </a:txBody>
                  <a:tcPr anchor="ctr"/>
                </a:tc>
                <a:tc>
                  <a:txBody>
                    <a:bodyPr/>
                    <a:lstStyle/>
                    <a:p>
                      <a:pPr algn="ctr"/>
                      <a:r>
                        <a:rPr lang="en-US" altLang="zh-CN" dirty="0" smtClean="0">
                          <a:latin typeface="Times New Roman" pitchFamily="18" charset="0"/>
                          <a:cs typeface="Times New Roman" pitchFamily="18" charset="0"/>
                        </a:rPr>
                        <a:t>1563.1</a:t>
                      </a:r>
                      <a:endParaRPr lang="zh-CN" altLang="en-US" dirty="0">
                        <a:latin typeface="Times New Roman" pitchFamily="18" charset="0"/>
                        <a:cs typeface="Times New Roman" pitchFamily="18" charset="0"/>
                      </a:endParaRPr>
                    </a:p>
                  </a:txBody>
                  <a:tcPr anchor="ctr"/>
                </a:tc>
              </a:tr>
              <a:tr h="370840">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2000" b="0" kern="1200" dirty="0" smtClean="0">
                          <a:solidFill>
                            <a:srgbClr val="FF00FF"/>
                          </a:solidFill>
                          <a:latin typeface="黑体" panose="02010609060101010101" pitchFamily="49" charset="-122"/>
                          <a:ea typeface="黑体" panose="02010609060101010101" pitchFamily="49" charset="-122"/>
                          <a:cs typeface="方正黑体_GBK" charset="0"/>
                        </a:rPr>
                        <a:t>1959</a:t>
                      </a:r>
                      <a:endParaRPr lang="zh-CN" altLang="en-US" sz="2000" b="0" kern="1200" dirty="0">
                        <a:solidFill>
                          <a:srgbClr val="FF00FF"/>
                        </a:solidFill>
                        <a:latin typeface="黑体" panose="02010609060101010101" pitchFamily="49" charset="-122"/>
                        <a:ea typeface="黑体" panose="02010609060101010101" pitchFamily="49" charset="-122"/>
                        <a:cs typeface="方正黑体_GBK" charset="0"/>
                      </a:endParaRPr>
                    </a:p>
                  </a:txBody>
                  <a:tcPr anchor="ctr"/>
                </a:tc>
                <a:tc>
                  <a:txBody>
                    <a:bodyPr/>
                    <a:lstStyle/>
                    <a:p>
                      <a:pPr algn="ctr"/>
                      <a:r>
                        <a:rPr lang="en-US" altLang="zh-CN" dirty="0" smtClean="0">
                          <a:latin typeface="Times New Roman" pitchFamily="18" charset="0"/>
                          <a:cs typeface="Times New Roman" pitchFamily="18" charset="0"/>
                        </a:rPr>
                        <a:t>16968.0</a:t>
                      </a:r>
                      <a:endParaRPr lang="zh-CN" altLang="en-US" dirty="0">
                        <a:latin typeface="Times New Roman" pitchFamily="18" charset="0"/>
                        <a:cs typeface="Times New Roman" pitchFamily="18" charset="0"/>
                      </a:endParaRPr>
                    </a:p>
                  </a:txBody>
                  <a:tcPr anchor="ctr"/>
                </a:tc>
                <a:tc>
                  <a:txBody>
                    <a:bodyPr/>
                    <a:lstStyle/>
                    <a:p>
                      <a:pPr algn="ctr"/>
                      <a:r>
                        <a:rPr lang="en-US" altLang="zh-CN" dirty="0" smtClean="0">
                          <a:latin typeface="Times New Roman" pitchFamily="18" charset="0"/>
                          <a:cs typeface="Times New Roman" pitchFamily="18" charset="0"/>
                        </a:rPr>
                        <a:t>170.9</a:t>
                      </a:r>
                      <a:endParaRPr lang="zh-CN" altLang="en-US" dirty="0">
                        <a:latin typeface="Times New Roman" pitchFamily="18" charset="0"/>
                        <a:cs typeface="Times New Roman" pitchFamily="18" charset="0"/>
                      </a:endParaRPr>
                    </a:p>
                  </a:txBody>
                  <a:tcPr anchor="ctr"/>
                </a:tc>
                <a:tc>
                  <a:txBody>
                    <a:bodyPr/>
                    <a:lstStyle/>
                    <a:p>
                      <a:pPr algn="ctr"/>
                      <a:r>
                        <a:rPr lang="en-US" altLang="zh-CN" dirty="0" smtClean="0">
                          <a:latin typeface="Times New Roman" pitchFamily="18" charset="0"/>
                          <a:cs typeface="Times New Roman" pitchFamily="18" charset="0"/>
                        </a:rPr>
                        <a:t>410.4</a:t>
                      </a:r>
                      <a:endParaRPr lang="zh-CN" altLang="en-US" dirty="0">
                        <a:latin typeface="Times New Roman" pitchFamily="18" charset="0"/>
                        <a:cs typeface="Times New Roman" pitchFamily="18" charset="0"/>
                      </a:endParaRPr>
                    </a:p>
                  </a:txBody>
                  <a:tcPr anchor="ctr"/>
                </a:tc>
                <a:tc>
                  <a:txBody>
                    <a:bodyPr/>
                    <a:lstStyle/>
                    <a:p>
                      <a:pPr algn="ctr"/>
                      <a:r>
                        <a:rPr lang="en-US" altLang="zh-CN" dirty="0" smtClean="0">
                          <a:latin typeface="Times New Roman" pitchFamily="18" charset="0"/>
                          <a:cs typeface="Times New Roman" pitchFamily="18" charset="0"/>
                        </a:rPr>
                        <a:t>1214.7</a:t>
                      </a:r>
                      <a:endParaRPr lang="zh-CN" altLang="en-US" dirty="0">
                        <a:latin typeface="Times New Roman" pitchFamily="18" charset="0"/>
                        <a:cs typeface="Times New Roman" pitchFamily="18" charset="0"/>
                      </a:endParaRPr>
                    </a:p>
                  </a:txBody>
                  <a:tcPr anchor="ctr"/>
                </a:tc>
              </a:tr>
              <a:tr h="370840">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2000" b="0" kern="1200" dirty="0" smtClean="0">
                          <a:solidFill>
                            <a:srgbClr val="FF00FF"/>
                          </a:solidFill>
                          <a:latin typeface="黑体" panose="02010609060101010101" pitchFamily="49" charset="-122"/>
                          <a:ea typeface="黑体" panose="02010609060101010101" pitchFamily="49" charset="-122"/>
                          <a:cs typeface="方正黑体_GBK" charset="0"/>
                        </a:rPr>
                        <a:t>1960</a:t>
                      </a:r>
                      <a:endParaRPr lang="zh-CN" altLang="en-US" sz="2000" b="0" kern="1200" dirty="0">
                        <a:solidFill>
                          <a:srgbClr val="FF00FF"/>
                        </a:solidFill>
                        <a:latin typeface="黑体" panose="02010609060101010101" pitchFamily="49" charset="-122"/>
                        <a:ea typeface="黑体" panose="02010609060101010101" pitchFamily="49" charset="-122"/>
                        <a:cs typeface="方正黑体_GBK" charset="0"/>
                      </a:endParaRPr>
                    </a:p>
                  </a:txBody>
                  <a:tcPr anchor="ctr"/>
                </a:tc>
                <a:tc>
                  <a:txBody>
                    <a:bodyPr/>
                    <a:lstStyle/>
                    <a:p>
                      <a:pPr algn="ctr"/>
                      <a:r>
                        <a:rPr lang="en-US" altLang="zh-CN" dirty="0" smtClean="0">
                          <a:latin typeface="Times New Roman" pitchFamily="18" charset="0"/>
                          <a:cs typeface="Times New Roman" pitchFamily="18" charset="0"/>
                        </a:rPr>
                        <a:t>14384.5</a:t>
                      </a:r>
                      <a:endParaRPr lang="zh-CN" altLang="en-US" dirty="0">
                        <a:latin typeface="Times New Roman" pitchFamily="18" charset="0"/>
                        <a:cs typeface="Times New Roman" pitchFamily="18" charset="0"/>
                      </a:endParaRPr>
                    </a:p>
                  </a:txBody>
                  <a:tcPr anchor="ctr"/>
                </a:tc>
                <a:tc>
                  <a:txBody>
                    <a:bodyPr/>
                    <a:lstStyle/>
                    <a:p>
                      <a:pPr algn="ctr"/>
                      <a:r>
                        <a:rPr lang="en-US" altLang="zh-CN" dirty="0" smtClean="0">
                          <a:latin typeface="Times New Roman" pitchFamily="18" charset="0"/>
                          <a:cs typeface="Times New Roman" pitchFamily="18" charset="0"/>
                        </a:rPr>
                        <a:t>106.3</a:t>
                      </a:r>
                      <a:endParaRPr lang="zh-CN" altLang="en-US" dirty="0">
                        <a:latin typeface="Times New Roman" pitchFamily="18" charset="0"/>
                        <a:cs typeface="Times New Roman" pitchFamily="18" charset="0"/>
                      </a:endParaRPr>
                    </a:p>
                  </a:txBody>
                  <a:tcPr anchor="ctr"/>
                </a:tc>
                <a:tc>
                  <a:txBody>
                    <a:bodyPr/>
                    <a:lstStyle/>
                    <a:p>
                      <a:pPr algn="ctr"/>
                      <a:r>
                        <a:rPr lang="en-US" altLang="zh-CN" dirty="0" smtClean="0">
                          <a:latin typeface="Times New Roman" pitchFamily="18" charset="0"/>
                          <a:cs typeface="Times New Roman" pitchFamily="18" charset="0"/>
                        </a:rPr>
                        <a:t>194.1</a:t>
                      </a:r>
                      <a:endParaRPr lang="zh-CN" altLang="en-US" dirty="0">
                        <a:latin typeface="Times New Roman" pitchFamily="18" charset="0"/>
                        <a:cs typeface="Times New Roman" pitchFamily="18" charset="0"/>
                      </a:endParaRPr>
                    </a:p>
                  </a:txBody>
                  <a:tcPr anchor="ctr"/>
                </a:tc>
                <a:tc>
                  <a:txBody>
                    <a:bodyPr/>
                    <a:lstStyle/>
                    <a:p>
                      <a:pPr algn="ctr"/>
                      <a:r>
                        <a:rPr lang="en-US" altLang="zh-CN" dirty="0" smtClean="0">
                          <a:latin typeface="Times New Roman" pitchFamily="18" charset="0"/>
                          <a:cs typeface="Times New Roman" pitchFamily="18" charset="0"/>
                        </a:rPr>
                        <a:t>985.5</a:t>
                      </a:r>
                      <a:endParaRPr lang="zh-CN" altLang="en-US" dirty="0">
                        <a:latin typeface="Times New Roman" pitchFamily="18" charset="0"/>
                        <a:cs typeface="Times New Roman" pitchFamily="18" charset="0"/>
                      </a:endParaRPr>
                    </a:p>
                  </a:txBody>
                  <a:tcPr anchor="ctr"/>
                </a:tc>
              </a:tr>
              <a:tr h="370840">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2000" b="0" kern="1200" dirty="0" smtClean="0">
                          <a:solidFill>
                            <a:srgbClr val="FF00FF"/>
                          </a:solidFill>
                          <a:latin typeface="黑体" panose="02010609060101010101" pitchFamily="49" charset="-122"/>
                          <a:ea typeface="黑体" panose="02010609060101010101" pitchFamily="49" charset="-122"/>
                          <a:cs typeface="方正黑体_GBK" charset="0"/>
                        </a:rPr>
                        <a:t>1961</a:t>
                      </a:r>
                      <a:endParaRPr lang="zh-CN" altLang="en-US" sz="2000" b="0" kern="1200" dirty="0">
                        <a:solidFill>
                          <a:srgbClr val="FF00FF"/>
                        </a:solidFill>
                        <a:latin typeface="黑体" panose="02010609060101010101" pitchFamily="49" charset="-122"/>
                        <a:ea typeface="黑体" panose="02010609060101010101" pitchFamily="49" charset="-122"/>
                        <a:cs typeface="方正黑体_GBK" charset="0"/>
                      </a:endParaRPr>
                    </a:p>
                  </a:txBody>
                  <a:tcPr anchor="ctr"/>
                </a:tc>
                <a:tc>
                  <a:txBody>
                    <a:bodyPr/>
                    <a:lstStyle/>
                    <a:p>
                      <a:pPr algn="ctr"/>
                      <a:r>
                        <a:rPr lang="en-US" altLang="zh-CN" dirty="0" smtClean="0">
                          <a:latin typeface="Times New Roman" pitchFamily="18" charset="0"/>
                          <a:cs typeface="Times New Roman" pitchFamily="18" charset="0"/>
                        </a:rPr>
                        <a:t>13650.0</a:t>
                      </a:r>
                      <a:endParaRPr lang="zh-CN" altLang="en-US" dirty="0">
                        <a:latin typeface="Times New Roman" pitchFamily="18" charset="0"/>
                        <a:cs typeface="Times New Roman" pitchFamily="18" charset="0"/>
                      </a:endParaRPr>
                    </a:p>
                  </a:txBody>
                  <a:tcPr anchor="ctr"/>
                </a:tc>
                <a:tc>
                  <a:txBody>
                    <a:bodyPr/>
                    <a:lstStyle/>
                    <a:p>
                      <a:pPr algn="ctr"/>
                      <a:r>
                        <a:rPr lang="en-US" altLang="zh-CN" dirty="0" smtClean="0">
                          <a:latin typeface="Times New Roman" pitchFamily="18" charset="0"/>
                          <a:cs typeface="Times New Roman" pitchFamily="18" charset="0"/>
                        </a:rPr>
                        <a:t>80.0</a:t>
                      </a:r>
                      <a:endParaRPr lang="zh-CN" altLang="en-US" dirty="0">
                        <a:latin typeface="Times New Roman" pitchFamily="18" charset="0"/>
                        <a:cs typeface="Times New Roman" pitchFamily="18" charset="0"/>
                      </a:endParaRPr>
                    </a:p>
                  </a:txBody>
                  <a:tcPr anchor="ctr"/>
                </a:tc>
                <a:tc>
                  <a:txBody>
                    <a:bodyPr/>
                    <a:lstStyle/>
                    <a:p>
                      <a:pPr algn="ctr"/>
                      <a:r>
                        <a:rPr lang="en-US" altLang="zh-CN" dirty="0" smtClean="0">
                          <a:latin typeface="Times New Roman" pitchFamily="18" charset="0"/>
                          <a:cs typeface="Times New Roman" pitchFamily="18" charset="0"/>
                        </a:rPr>
                        <a:t>181.4</a:t>
                      </a:r>
                      <a:endParaRPr lang="zh-CN" altLang="en-US" dirty="0">
                        <a:latin typeface="Times New Roman" pitchFamily="18" charset="0"/>
                        <a:cs typeface="Times New Roman" pitchFamily="18" charset="0"/>
                      </a:endParaRPr>
                    </a:p>
                  </a:txBody>
                  <a:tcPr anchor="ctr"/>
                </a:tc>
                <a:tc>
                  <a:txBody>
                    <a:bodyPr/>
                    <a:lstStyle/>
                    <a:p>
                      <a:pPr algn="ctr"/>
                      <a:r>
                        <a:rPr lang="en-US" altLang="zh-CN" dirty="0" smtClean="0">
                          <a:latin typeface="Times New Roman" pitchFamily="18" charset="0"/>
                          <a:cs typeface="Times New Roman" pitchFamily="18" charset="0"/>
                        </a:rPr>
                        <a:t>506.5</a:t>
                      </a:r>
                      <a:endParaRPr lang="zh-CN" altLang="en-US" dirty="0">
                        <a:latin typeface="Times New Roman" pitchFamily="18" charset="0"/>
                        <a:cs typeface="Times New Roman" pitchFamily="18" charset="0"/>
                      </a:endParaRPr>
                    </a:p>
                  </a:txBody>
                  <a:tcPr anchor="ctr"/>
                </a:tc>
              </a:tr>
            </a:tbl>
          </a:graphicData>
        </a:graphic>
      </p:graphicFrame>
    </p:spTree>
    <p:extLst>
      <p:ext uri="{BB962C8B-B14F-4D97-AF65-F5344CB8AC3E}">
        <p14:creationId xmlns:p14="http://schemas.microsoft.com/office/powerpoint/2010/main" xmlns="" val="3603919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903850" y="2039212"/>
            <a:ext cx="10473395" cy="3970318"/>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3.</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2021·</a:t>
            </a:r>
            <a:r>
              <a:rPr lang="zh-CN" altLang="en-US" sz="2400" b="1" dirty="0" smtClean="0">
                <a:latin typeface="宋体" pitchFamily="2" charset="-122"/>
                <a:ea typeface="宋体" pitchFamily="2" charset="-122"/>
              </a:rPr>
              <a:t>江苏南京中考）</a:t>
            </a:r>
            <a:r>
              <a:rPr lang="en-US" altLang="zh-CN" sz="2400" b="1" dirty="0">
                <a:latin typeface="宋体" pitchFamily="2" charset="-122"/>
                <a:ea typeface="宋体" pitchFamily="2" charset="-122"/>
              </a:rPr>
              <a:t>1987</a:t>
            </a:r>
            <a:r>
              <a:rPr lang="zh-CN" altLang="en-US" sz="2400" b="1" dirty="0" smtClean="0">
                <a:latin typeface="宋体" pitchFamily="2" charset="-122"/>
                <a:ea typeface="宋体" pitchFamily="2" charset="-122"/>
              </a:rPr>
              <a:t>年，</a:t>
            </a:r>
            <a:r>
              <a:rPr lang="en-US" altLang="zh-CN" sz="2400" b="1" dirty="0" smtClean="0">
                <a:latin typeface="宋体" pitchFamily="2" charset="-122"/>
                <a:ea typeface="宋体" pitchFamily="2" charset="-122"/>
              </a:rPr>
              <a:t>“</a:t>
            </a:r>
            <a:r>
              <a:rPr lang="zh-CN" altLang="en-US" sz="2400" b="1" dirty="0">
                <a:latin typeface="宋体" pitchFamily="2" charset="-122"/>
                <a:ea typeface="宋体" pitchFamily="2" charset="-122"/>
              </a:rPr>
              <a:t>国营工业企业</a:t>
            </a:r>
            <a:r>
              <a:rPr lang="zh-CN" altLang="en-US" sz="2400" b="1" dirty="0" smtClean="0">
                <a:latin typeface="宋体" pitchFamily="2" charset="-122"/>
                <a:ea typeface="宋体" pitchFamily="2" charset="-122"/>
              </a:rPr>
              <a:t>中，已</a:t>
            </a:r>
            <a:r>
              <a:rPr lang="zh-CN" altLang="en-US" sz="2400" b="1" dirty="0">
                <a:latin typeface="宋体" pitchFamily="2" charset="-122"/>
                <a:ea typeface="宋体" pitchFamily="2" charset="-122"/>
              </a:rPr>
              <a:t>实行厂长负责制的企业占</a:t>
            </a:r>
            <a:r>
              <a:rPr lang="en-US" altLang="zh-CN" sz="2400" b="1" dirty="0">
                <a:latin typeface="宋体" pitchFamily="2" charset="-122"/>
                <a:ea typeface="宋体" pitchFamily="2" charset="-122"/>
              </a:rPr>
              <a:t>68</a:t>
            </a:r>
            <a:r>
              <a:rPr lang="en-US" altLang="zh-CN" sz="2400" b="1" dirty="0" smtClean="0">
                <a:latin typeface="宋体" pitchFamily="2" charset="-122"/>
                <a:ea typeface="宋体" pitchFamily="2" charset="-122"/>
              </a:rPr>
              <a:t>%</a:t>
            </a:r>
            <a:r>
              <a:rPr lang="zh-CN" altLang="en-US" sz="2400" b="1" dirty="0" smtClean="0">
                <a:latin typeface="宋体" pitchFamily="2" charset="-122"/>
                <a:ea typeface="宋体" pitchFamily="2" charset="-122"/>
              </a:rPr>
              <a:t>；大中型</a:t>
            </a:r>
            <a:r>
              <a:rPr lang="zh-CN" altLang="en-US" sz="2400" b="1" dirty="0">
                <a:latin typeface="宋体" pitchFamily="2" charset="-122"/>
                <a:ea typeface="宋体" pitchFamily="2" charset="-122"/>
              </a:rPr>
              <a:t>国营工业企业</a:t>
            </a:r>
            <a:r>
              <a:rPr lang="zh-CN" altLang="en-US" sz="2400" b="1" dirty="0" smtClean="0">
                <a:latin typeface="宋体" pitchFamily="2" charset="-122"/>
                <a:ea typeface="宋体" pitchFamily="2" charset="-122"/>
              </a:rPr>
              <a:t>中，实行</a:t>
            </a:r>
            <a:r>
              <a:rPr lang="zh-CN" altLang="en-US" sz="2400" b="1" dirty="0">
                <a:latin typeface="宋体" pitchFamily="2" charset="-122"/>
                <a:ea typeface="宋体" pitchFamily="2" charset="-122"/>
              </a:rPr>
              <a:t>了多种形式的承包经营责任制的占</a:t>
            </a:r>
            <a:r>
              <a:rPr lang="en-US" altLang="zh-CN" sz="2400" b="1" dirty="0">
                <a:latin typeface="宋体" pitchFamily="2" charset="-122"/>
                <a:ea typeface="宋体" pitchFamily="2" charset="-122"/>
              </a:rPr>
              <a:t>82%</a:t>
            </a:r>
            <a:r>
              <a:rPr lang="zh-CN" altLang="en-US" sz="2400" b="1" dirty="0">
                <a:latin typeface="宋体" pitchFamily="2" charset="-122"/>
                <a:ea typeface="宋体" pitchFamily="2" charset="-122"/>
              </a:rPr>
              <a:t>。”材料体现的是（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社会主义初级阶段的到来</a:t>
            </a:r>
          </a:p>
          <a:p>
            <a:pPr>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大跃进”高潮的掀起</a:t>
            </a:r>
          </a:p>
          <a:p>
            <a:pPr>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家庭联产承包责任制的实行</a:t>
            </a:r>
          </a:p>
          <a:p>
            <a:pPr>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城市经济体制改革的</a:t>
            </a:r>
            <a:r>
              <a:rPr lang="zh-CN" altLang="en-US" sz="2400" b="1" dirty="0" smtClean="0">
                <a:latin typeface="Times New Roman" pitchFamily="18" charset="0"/>
                <a:ea typeface="宋体" pitchFamily="2" charset="-122"/>
                <a:cs typeface="Times New Roman" pitchFamily="18" charset="0"/>
              </a:rPr>
              <a:t>展开</a:t>
            </a:r>
            <a:endParaRPr lang="zh-CN" altLang="en-US" sz="2400" b="1" dirty="0">
              <a:latin typeface="Times New Roman" pitchFamily="18" charset="0"/>
              <a:ea typeface="宋体" pitchFamily="2" charset="-122"/>
              <a:cs typeface="Times New Roman" pitchFamily="18" charset="0"/>
            </a:endParaRPr>
          </a:p>
        </p:txBody>
      </p:sp>
      <p:sp>
        <p:nvSpPr>
          <p:cNvPr id="8" name="矩形 7"/>
          <p:cNvSpPr/>
          <p:nvPr/>
        </p:nvSpPr>
        <p:spPr>
          <a:xfrm>
            <a:off x="4614204" y="3166936"/>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90532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22960" y="1765273"/>
            <a:ext cx="10698480" cy="3970318"/>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4.</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2021·</a:t>
            </a:r>
            <a:r>
              <a:rPr lang="zh-CN" altLang="en-US" sz="2400" b="1" dirty="0" smtClean="0">
                <a:latin typeface="宋体" pitchFamily="2" charset="-122"/>
                <a:ea typeface="宋体" pitchFamily="2" charset="-122"/>
              </a:rPr>
              <a:t>湖北荆州中考）</a:t>
            </a:r>
            <a:r>
              <a:rPr lang="en-US" altLang="zh-CN" sz="2400" b="1" dirty="0">
                <a:latin typeface="宋体" pitchFamily="2" charset="-122"/>
                <a:ea typeface="宋体" pitchFamily="2" charset="-122"/>
              </a:rPr>
              <a:t>1921</a:t>
            </a:r>
            <a:r>
              <a:rPr lang="zh-CN" altLang="en-US" sz="2400" b="1" dirty="0">
                <a:latin typeface="宋体" pitchFamily="2" charset="-122"/>
                <a:ea typeface="宋体" pitchFamily="2" charset="-122"/>
              </a:rPr>
              <a:t>年</a:t>
            </a:r>
            <a:r>
              <a:rPr lang="en-US" altLang="zh-CN" sz="2400" b="1" dirty="0">
                <a:latin typeface="宋体" pitchFamily="2" charset="-122"/>
                <a:ea typeface="宋体" pitchFamily="2" charset="-122"/>
              </a:rPr>
              <a:t>4</a:t>
            </a:r>
            <a:r>
              <a:rPr lang="zh-CN" altLang="en-US" sz="2400" b="1" dirty="0" smtClean="0">
                <a:latin typeface="宋体" pitchFamily="2" charset="-122"/>
                <a:ea typeface="宋体" pitchFamily="2" charset="-122"/>
              </a:rPr>
              <a:t>月，苏维埃</a:t>
            </a:r>
            <a:r>
              <a:rPr lang="zh-CN" altLang="en-US" sz="2400" b="1" dirty="0">
                <a:latin typeface="宋体" pitchFamily="2" charset="-122"/>
                <a:ea typeface="宋体" pitchFamily="2" charset="-122"/>
              </a:rPr>
              <a:t>俄国政府宣布</a:t>
            </a:r>
            <a:r>
              <a:rPr lang="en-US" altLang="zh-CN" sz="2400" b="1" dirty="0">
                <a:latin typeface="宋体" pitchFamily="2" charset="-122"/>
                <a:ea typeface="宋体" pitchFamily="2" charset="-122"/>
              </a:rPr>
              <a:t>1921—1922</a:t>
            </a:r>
            <a:r>
              <a:rPr lang="zh-CN" altLang="en-US" sz="2400" b="1" dirty="0">
                <a:latin typeface="宋体" pitchFamily="2" charset="-122"/>
                <a:ea typeface="宋体" pitchFamily="2" charset="-122"/>
              </a:rPr>
              <a:t>年向农民征收的粮食税额为</a:t>
            </a:r>
            <a:r>
              <a:rPr lang="en-US" altLang="zh-CN" sz="2400" b="1" dirty="0">
                <a:latin typeface="宋体" pitchFamily="2" charset="-122"/>
                <a:ea typeface="宋体" pitchFamily="2" charset="-122"/>
              </a:rPr>
              <a:t>2.4</a:t>
            </a:r>
            <a:r>
              <a:rPr lang="zh-CN" altLang="en-US" sz="2400" b="1" dirty="0">
                <a:latin typeface="宋体" pitchFamily="2" charset="-122"/>
                <a:ea typeface="宋体" pitchFamily="2" charset="-122"/>
              </a:rPr>
              <a:t>亿</a:t>
            </a:r>
            <a:r>
              <a:rPr lang="zh-CN" altLang="en-US" sz="2400" b="1" dirty="0" smtClean="0">
                <a:latin typeface="宋体" pitchFamily="2" charset="-122"/>
                <a:ea typeface="宋体" pitchFamily="2" charset="-122"/>
              </a:rPr>
              <a:t>普特，这</a:t>
            </a:r>
            <a:r>
              <a:rPr lang="zh-CN" altLang="en-US" sz="2400" b="1" dirty="0">
                <a:latin typeface="宋体" pitchFamily="2" charset="-122"/>
                <a:ea typeface="宋体" pitchFamily="2" charset="-122"/>
              </a:rPr>
              <a:t>比以前制定的余粮征集额减少了</a:t>
            </a:r>
            <a:r>
              <a:rPr lang="en-US" altLang="zh-CN" sz="2400" b="1" dirty="0">
                <a:latin typeface="宋体" pitchFamily="2" charset="-122"/>
                <a:ea typeface="宋体" pitchFamily="2" charset="-122"/>
              </a:rPr>
              <a:t>1.83</a:t>
            </a:r>
            <a:r>
              <a:rPr lang="zh-CN" altLang="en-US" sz="2400" b="1" dirty="0">
                <a:latin typeface="宋体" pitchFamily="2" charset="-122"/>
                <a:ea typeface="宋体" pitchFamily="2" charset="-122"/>
              </a:rPr>
              <a:t>亿普特。苏维埃俄国粮食税的实施（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a:latin typeface="宋体" pitchFamily="2" charset="-122"/>
                <a:ea typeface="宋体" pitchFamily="2" charset="-122"/>
              </a:rPr>
              <a:t>调动了农民生产积极性　	</a:t>
            </a:r>
            <a:endParaRPr lang="en-US" altLang="zh-CN" sz="2400" b="1" dirty="0" smtClean="0">
              <a:latin typeface="宋体" pitchFamily="2" charset="-122"/>
              <a:ea typeface="宋体" pitchFamily="2" charset="-122"/>
            </a:endParaRPr>
          </a:p>
          <a:p>
            <a:pPr>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smtClean="0">
                <a:latin typeface="宋体" pitchFamily="2" charset="-122"/>
                <a:ea typeface="宋体" pitchFamily="2" charset="-122"/>
              </a:rPr>
              <a:t>推进</a:t>
            </a:r>
            <a:r>
              <a:rPr lang="zh-CN" altLang="en-US" sz="2400" b="1" dirty="0">
                <a:latin typeface="宋体" pitchFamily="2" charset="-122"/>
                <a:ea typeface="宋体" pitchFamily="2" charset="-122"/>
              </a:rPr>
              <a:t>了农业集体化</a:t>
            </a:r>
          </a:p>
          <a:p>
            <a:pPr>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smtClean="0">
                <a:latin typeface="宋体" pitchFamily="2" charset="-122"/>
                <a:ea typeface="宋体" pitchFamily="2" charset="-122"/>
              </a:rPr>
              <a:t>粉碎</a:t>
            </a:r>
            <a:r>
              <a:rPr lang="zh-CN" altLang="en-US" sz="2400" b="1" dirty="0">
                <a:latin typeface="宋体" pitchFamily="2" charset="-122"/>
                <a:ea typeface="宋体" pitchFamily="2" charset="-122"/>
              </a:rPr>
              <a:t>了外国的武装干涉	</a:t>
            </a:r>
            <a:endParaRPr lang="en-US" altLang="zh-CN" sz="2400" b="1" dirty="0" smtClean="0">
              <a:latin typeface="宋体" pitchFamily="2" charset="-122"/>
              <a:ea typeface="宋体" pitchFamily="2" charset="-122"/>
            </a:endParaRPr>
          </a:p>
          <a:p>
            <a:pPr>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smtClean="0">
                <a:latin typeface="宋体" pitchFamily="2" charset="-122"/>
                <a:ea typeface="宋体" pitchFamily="2" charset="-122"/>
              </a:rPr>
              <a:t>实现</a:t>
            </a:r>
            <a:r>
              <a:rPr lang="zh-CN" altLang="en-US" sz="2400" b="1" dirty="0">
                <a:latin typeface="宋体" pitchFamily="2" charset="-122"/>
                <a:ea typeface="宋体" pitchFamily="2" charset="-122"/>
              </a:rPr>
              <a:t>了国家</a:t>
            </a:r>
            <a:r>
              <a:rPr lang="zh-CN" altLang="en-US" sz="2400" b="1" dirty="0" smtClean="0">
                <a:latin typeface="宋体" pitchFamily="2" charset="-122"/>
                <a:ea typeface="宋体" pitchFamily="2" charset="-122"/>
              </a:rPr>
              <a:t>工业化</a:t>
            </a:r>
            <a:endParaRPr lang="zh-CN" altLang="en-US" sz="2400" b="1" dirty="0">
              <a:latin typeface="宋体" pitchFamily="2" charset="-122"/>
              <a:ea typeface="宋体" pitchFamily="2" charset="-122"/>
            </a:endParaRPr>
          </a:p>
        </p:txBody>
      </p:sp>
      <p:sp>
        <p:nvSpPr>
          <p:cNvPr id="8" name="矩形 7"/>
          <p:cNvSpPr/>
          <p:nvPr/>
        </p:nvSpPr>
        <p:spPr>
          <a:xfrm>
            <a:off x="5609493" y="2874862"/>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385700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52621" y="1731241"/>
            <a:ext cx="10698480" cy="4524315"/>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5.</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2021·</a:t>
            </a:r>
            <a:r>
              <a:rPr lang="zh-CN" altLang="en-US" sz="2400" b="1" dirty="0" smtClean="0">
                <a:latin typeface="宋体" pitchFamily="2" charset="-122"/>
                <a:ea typeface="宋体" pitchFamily="2" charset="-122"/>
              </a:rPr>
              <a:t>广东中考）</a:t>
            </a:r>
            <a:r>
              <a:rPr lang="en-US" altLang="zh-CN" sz="2400" b="1" dirty="0">
                <a:latin typeface="宋体" pitchFamily="2" charset="-122"/>
                <a:ea typeface="宋体" pitchFamily="2" charset="-122"/>
              </a:rPr>
              <a:t>1921</a:t>
            </a:r>
            <a:r>
              <a:rPr lang="zh-CN" altLang="en-US" sz="2400" b="1" dirty="0" smtClean="0">
                <a:latin typeface="宋体" pitchFamily="2" charset="-122"/>
                <a:ea typeface="宋体" pitchFamily="2" charset="-122"/>
              </a:rPr>
              <a:t>年，列宁</a:t>
            </a:r>
            <a:r>
              <a:rPr lang="zh-CN" altLang="en-US" sz="2400" b="1" dirty="0">
                <a:latin typeface="宋体" pitchFamily="2" charset="-122"/>
                <a:ea typeface="宋体" pitchFamily="2" charset="-122"/>
              </a:rPr>
              <a:t>曾就新经济政策说</a:t>
            </a:r>
            <a:r>
              <a:rPr lang="zh-CN" altLang="en-US" sz="2400" b="1" dirty="0" smtClean="0">
                <a:latin typeface="宋体" pitchFamily="2" charset="-122"/>
                <a:ea typeface="宋体" pitchFamily="2" charset="-122"/>
              </a:rPr>
              <a:t>过，如果</a:t>
            </a:r>
            <a:r>
              <a:rPr lang="zh-CN" altLang="en-US" sz="2400" b="1" dirty="0">
                <a:latin typeface="宋体" pitchFamily="2" charset="-122"/>
                <a:ea typeface="宋体" pitchFamily="2" charset="-122"/>
              </a:rPr>
              <a:t>不在工业和农业之间实行系统的商品</a:t>
            </a:r>
            <a:r>
              <a:rPr lang="zh-CN" altLang="en-US" sz="2400" b="1" dirty="0" smtClean="0">
                <a:latin typeface="宋体" pitchFamily="2" charset="-122"/>
                <a:ea typeface="宋体" pitchFamily="2" charset="-122"/>
              </a:rPr>
              <a:t>交换，无产阶级</a:t>
            </a:r>
            <a:r>
              <a:rPr lang="zh-CN" altLang="en-US" sz="2400" b="1" dirty="0">
                <a:latin typeface="宋体" pitchFamily="2" charset="-122"/>
                <a:ea typeface="宋体" pitchFamily="2" charset="-122"/>
              </a:rPr>
              <a:t>和农民就不可能建立正常的</a:t>
            </a:r>
            <a:r>
              <a:rPr lang="zh-CN" altLang="en-US" sz="2400" b="1" dirty="0" smtClean="0">
                <a:latin typeface="宋体" pitchFamily="2" charset="-122"/>
                <a:ea typeface="宋体" pitchFamily="2" charset="-122"/>
              </a:rPr>
              <a:t>关系，就</a:t>
            </a:r>
            <a:r>
              <a:rPr lang="zh-CN" altLang="en-US" sz="2400" b="1" dirty="0">
                <a:latin typeface="宋体" pitchFamily="2" charset="-122"/>
                <a:ea typeface="宋体" pitchFamily="2" charset="-122"/>
              </a:rPr>
              <a:t>不可能在从资本主义到社会主义的过渡时期建立十分巩固的经济联盟。列宁强调的是（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a:latin typeface="宋体" pitchFamily="2" charset="-122"/>
                <a:ea typeface="宋体" pitchFamily="2" charset="-122"/>
              </a:rPr>
              <a:t>加快农业集体化的紧迫性</a:t>
            </a:r>
          </a:p>
          <a:p>
            <a:pPr>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smtClean="0">
                <a:latin typeface="宋体" pitchFamily="2" charset="-122"/>
                <a:ea typeface="宋体" pitchFamily="2" charset="-122"/>
              </a:rPr>
              <a:t>巩固</a:t>
            </a:r>
            <a:r>
              <a:rPr lang="zh-CN" altLang="en-US" sz="2400" b="1" dirty="0">
                <a:latin typeface="宋体" pitchFamily="2" charset="-122"/>
                <a:ea typeface="宋体" pitchFamily="2" charset="-122"/>
              </a:rPr>
              <a:t>工农联盟的必要性</a:t>
            </a:r>
          </a:p>
          <a:p>
            <a:pPr>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smtClean="0">
                <a:latin typeface="宋体" pitchFamily="2" charset="-122"/>
                <a:ea typeface="宋体" pitchFamily="2" charset="-122"/>
              </a:rPr>
              <a:t>实现</a:t>
            </a:r>
            <a:r>
              <a:rPr lang="zh-CN" altLang="en-US" sz="2400" b="1" dirty="0">
                <a:latin typeface="宋体" pitchFamily="2" charset="-122"/>
                <a:ea typeface="宋体" pitchFamily="2" charset="-122"/>
              </a:rPr>
              <a:t>国家工业化的可能性</a:t>
            </a:r>
          </a:p>
          <a:p>
            <a:pPr>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smtClean="0">
                <a:latin typeface="宋体" pitchFamily="2" charset="-122"/>
                <a:ea typeface="宋体" pitchFamily="2" charset="-122"/>
              </a:rPr>
              <a:t>建设</a:t>
            </a:r>
            <a:r>
              <a:rPr lang="zh-CN" altLang="en-US" sz="2400" b="1" dirty="0">
                <a:latin typeface="宋体" pitchFamily="2" charset="-122"/>
                <a:ea typeface="宋体" pitchFamily="2" charset="-122"/>
              </a:rPr>
              <a:t>社会主义的</a:t>
            </a:r>
            <a:r>
              <a:rPr lang="zh-CN" altLang="en-US" sz="2400" b="1" dirty="0" smtClean="0">
                <a:latin typeface="宋体" pitchFamily="2" charset="-122"/>
                <a:ea typeface="宋体" pitchFamily="2" charset="-122"/>
              </a:rPr>
              <a:t>艰巨性</a:t>
            </a:r>
            <a:endParaRPr lang="zh-CN" altLang="en-US" sz="2400" b="1" dirty="0">
              <a:latin typeface="宋体" pitchFamily="2" charset="-122"/>
              <a:ea typeface="宋体" pitchFamily="2" charset="-122"/>
            </a:endParaRPr>
          </a:p>
        </p:txBody>
      </p:sp>
      <p:sp>
        <p:nvSpPr>
          <p:cNvPr id="8" name="矩形 7"/>
          <p:cNvSpPr/>
          <p:nvPr/>
        </p:nvSpPr>
        <p:spPr>
          <a:xfrm>
            <a:off x="1871002" y="3413431"/>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377840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90840" y="1950216"/>
            <a:ext cx="10962251" cy="3970318"/>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6.</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2021·</a:t>
            </a:r>
            <a:r>
              <a:rPr lang="zh-CN" altLang="en-US" sz="2400" b="1" dirty="0" smtClean="0">
                <a:latin typeface="宋体" pitchFamily="2" charset="-122"/>
                <a:ea typeface="宋体" pitchFamily="2" charset="-122"/>
              </a:rPr>
              <a:t>湖北随州</a:t>
            </a:r>
            <a:r>
              <a:rPr lang="zh-CN" altLang="en-US" sz="2400" b="1" dirty="0">
                <a:latin typeface="宋体" pitchFamily="2" charset="-122"/>
                <a:ea typeface="宋体" pitchFamily="2" charset="-122"/>
              </a:rPr>
              <a:t>中考）“生铁、煤炭、钢、石油总是优先于饮食、住房、医院</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工业化加上类似封建管理所付出的代价是灾难性</a:t>
            </a:r>
            <a:r>
              <a:rPr lang="zh-CN" altLang="en-US" sz="2400" b="1" dirty="0" smtClean="0">
                <a:latin typeface="宋体" pitchFamily="2" charset="-122"/>
                <a:ea typeface="宋体" pitchFamily="2" charset="-122"/>
              </a:rPr>
              <a:t>的，对</a:t>
            </a:r>
            <a:r>
              <a:rPr lang="zh-CN" altLang="en-US" sz="2400" b="1" dirty="0">
                <a:latin typeface="宋体" pitchFamily="2" charset="-122"/>
                <a:ea typeface="宋体" pitchFamily="2" charset="-122"/>
              </a:rPr>
              <a:t>人的漠不关心到了无以复加的地步。”该材料主要说明苏联模式（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侧重</a:t>
            </a:r>
            <a:r>
              <a:rPr lang="zh-CN" altLang="en-US" sz="2400" b="1" dirty="0" smtClean="0">
                <a:latin typeface="Times New Roman" pitchFamily="18" charset="0"/>
                <a:ea typeface="宋体" pitchFamily="2" charset="-122"/>
                <a:cs typeface="Times New Roman" pitchFamily="18" charset="0"/>
              </a:rPr>
              <a:t>工业化，忽视</a:t>
            </a:r>
            <a:r>
              <a:rPr lang="zh-CN" altLang="en-US" sz="2400" b="1" dirty="0">
                <a:latin typeface="Times New Roman" pitchFamily="18" charset="0"/>
                <a:ea typeface="宋体" pitchFamily="2" charset="-122"/>
                <a:cs typeface="Times New Roman" pitchFamily="18" charset="0"/>
              </a:rPr>
              <a:t>了民生幸福</a:t>
            </a:r>
          </a:p>
          <a:p>
            <a:pPr>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改变了工业落后的面貌</a:t>
            </a:r>
          </a:p>
          <a:p>
            <a:pPr>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促进了苏联经济社会快速发展</a:t>
            </a:r>
          </a:p>
          <a:p>
            <a:pPr>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导致苏联农业生产</a:t>
            </a:r>
            <a:r>
              <a:rPr lang="zh-CN" altLang="en-US" sz="2400" b="1" dirty="0" smtClean="0">
                <a:latin typeface="Times New Roman" pitchFamily="18" charset="0"/>
                <a:ea typeface="宋体" pitchFamily="2" charset="-122"/>
                <a:cs typeface="Times New Roman" pitchFamily="18" charset="0"/>
              </a:rPr>
              <a:t>落后</a:t>
            </a:r>
            <a:endParaRPr lang="zh-CN" altLang="en-US" sz="2400" b="1" dirty="0">
              <a:latin typeface="Times New Roman" pitchFamily="18" charset="0"/>
              <a:ea typeface="宋体" pitchFamily="2" charset="-122"/>
              <a:cs typeface="Times New Roman" pitchFamily="18" charset="0"/>
            </a:endParaRPr>
          </a:p>
        </p:txBody>
      </p:sp>
      <p:sp>
        <p:nvSpPr>
          <p:cNvPr id="8" name="矩形 7"/>
          <p:cNvSpPr/>
          <p:nvPr/>
        </p:nvSpPr>
        <p:spPr>
          <a:xfrm>
            <a:off x="7239586" y="3054830"/>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111556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52622" y="1950902"/>
            <a:ext cx="10698480" cy="3970318"/>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7.</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2021·</a:t>
            </a:r>
            <a:r>
              <a:rPr lang="zh-CN" altLang="en-US" sz="2400" b="1" dirty="0" smtClean="0">
                <a:latin typeface="宋体" pitchFamily="2" charset="-122"/>
                <a:ea typeface="宋体" pitchFamily="2" charset="-122"/>
              </a:rPr>
              <a:t>湖北随州</a:t>
            </a:r>
            <a:r>
              <a:rPr lang="zh-CN" altLang="en-US" sz="2400" b="1" dirty="0">
                <a:latin typeface="宋体" pitchFamily="2" charset="-122"/>
                <a:ea typeface="宋体" pitchFamily="2" charset="-122"/>
              </a:rPr>
              <a:t>中考）西方主要资本主义国家的社会保障制度又被称为“福利国家”制度。福利国家的失业者地位都很</a:t>
            </a:r>
            <a:r>
              <a:rPr lang="zh-CN" altLang="en-US" sz="2400" b="1" dirty="0" smtClean="0">
                <a:latin typeface="宋体" pitchFamily="2" charset="-122"/>
                <a:ea typeface="宋体" pitchFamily="2" charset="-122"/>
              </a:rPr>
              <a:t>高，导致</a:t>
            </a:r>
            <a:r>
              <a:rPr lang="zh-CN" altLang="en-US" sz="2400" b="1" dirty="0">
                <a:latin typeface="宋体" pitchFamily="2" charset="-122"/>
                <a:ea typeface="宋体" pitchFamily="2" charset="-122"/>
              </a:rPr>
              <a:t>有些人不愿意去</a:t>
            </a:r>
            <a:r>
              <a:rPr lang="zh-CN" altLang="en-US" sz="2400" b="1" dirty="0" smtClean="0">
                <a:latin typeface="宋体" pitchFamily="2" charset="-122"/>
                <a:ea typeface="宋体" pitchFamily="2" charset="-122"/>
              </a:rPr>
              <a:t>干活，出现</a:t>
            </a:r>
            <a:r>
              <a:rPr lang="zh-CN" altLang="en-US" sz="2400" b="1" dirty="0">
                <a:latin typeface="宋体" pitchFamily="2" charset="-122"/>
                <a:ea typeface="宋体" pitchFamily="2" charset="-122"/>
              </a:rPr>
              <a:t>了“主动失业现象”。“主动失业现象”说明（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smtClean="0">
                <a:latin typeface="Times New Roman" pitchFamily="18" charset="0"/>
                <a:ea typeface="宋体" pitchFamily="2" charset="-122"/>
                <a:cs typeface="Times New Roman" pitchFamily="18" charset="0"/>
              </a:rPr>
              <a:t>“福利国家”</a:t>
            </a:r>
            <a:r>
              <a:rPr lang="zh-CN" altLang="en-US" sz="2400" b="1" dirty="0">
                <a:latin typeface="Times New Roman" pitchFamily="18" charset="0"/>
                <a:ea typeface="宋体" pitchFamily="2" charset="-122"/>
                <a:cs typeface="Times New Roman" pitchFamily="18" charset="0"/>
              </a:rPr>
              <a:t>制度缓和了阶级矛盾</a:t>
            </a:r>
          </a:p>
          <a:p>
            <a:pPr>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福利国家的社会福利非常优厚</a:t>
            </a:r>
          </a:p>
          <a:p>
            <a:pPr>
              <a:lnSpc>
                <a:spcPct val="150000"/>
              </a:lnSpc>
            </a:pPr>
            <a:r>
              <a:rPr lang="en-US" altLang="zh-CN" sz="2400" b="1" dirty="0">
                <a:latin typeface="Times New Roman" pitchFamily="18" charset="0"/>
                <a:ea typeface="宋体" pitchFamily="2" charset="-122"/>
                <a:cs typeface="Times New Roman" pitchFamily="18" charset="0"/>
              </a:rPr>
              <a:t>C</a:t>
            </a:r>
            <a:r>
              <a:rPr lang="en-US" altLang="zh-CN" sz="2400" b="1" dirty="0" smtClean="0">
                <a:latin typeface="Times New Roman" pitchFamily="18" charset="0"/>
                <a:ea typeface="宋体" pitchFamily="2" charset="-122"/>
                <a:cs typeface="Times New Roman" pitchFamily="18" charset="0"/>
              </a:rPr>
              <a:t>.</a:t>
            </a:r>
            <a:r>
              <a:rPr lang="zh-CN" altLang="en-US" sz="2400" b="1" dirty="0" smtClean="0">
                <a:latin typeface="Times New Roman" pitchFamily="18" charset="0"/>
                <a:ea typeface="宋体" pitchFamily="2" charset="-122"/>
                <a:cs typeface="Times New Roman" pitchFamily="18" charset="0"/>
              </a:rPr>
              <a:t>“福利国家”</a:t>
            </a:r>
            <a:r>
              <a:rPr lang="zh-CN" altLang="en-US" sz="2400" b="1" dirty="0">
                <a:latin typeface="Times New Roman" pitchFamily="18" charset="0"/>
                <a:ea typeface="宋体" pitchFamily="2" charset="-122"/>
                <a:cs typeface="Times New Roman" pitchFamily="18" charset="0"/>
              </a:rPr>
              <a:t>制度存在着一定的弊端</a:t>
            </a:r>
          </a:p>
          <a:p>
            <a:pPr>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福利国家的劳动者大多</a:t>
            </a:r>
            <a:r>
              <a:rPr lang="zh-CN" altLang="en-US" sz="2400" b="1" dirty="0" smtClean="0">
                <a:latin typeface="Times New Roman" pitchFamily="18" charset="0"/>
                <a:ea typeface="宋体" pitchFamily="2" charset="-122"/>
                <a:cs typeface="Times New Roman" pitchFamily="18" charset="0"/>
              </a:rPr>
              <a:t>懒惰成性</a:t>
            </a:r>
            <a:endParaRPr lang="en-US" altLang="zh-CN" sz="2400" b="1" dirty="0" smtClean="0">
              <a:latin typeface="Times New Roman" pitchFamily="18" charset="0"/>
              <a:ea typeface="宋体" pitchFamily="2" charset="-122"/>
              <a:cs typeface="Times New Roman" pitchFamily="18" charset="0"/>
            </a:endParaRPr>
          </a:p>
        </p:txBody>
      </p:sp>
      <p:sp>
        <p:nvSpPr>
          <p:cNvPr id="8" name="矩形 7"/>
          <p:cNvSpPr/>
          <p:nvPr/>
        </p:nvSpPr>
        <p:spPr>
          <a:xfrm>
            <a:off x="8000999" y="3032040"/>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658526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17453" y="1495521"/>
            <a:ext cx="10698480" cy="4524315"/>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8.</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2021·</a:t>
            </a:r>
            <a:r>
              <a:rPr lang="zh-CN" altLang="en-US" sz="2400" b="1" dirty="0" smtClean="0">
                <a:latin typeface="宋体" pitchFamily="2" charset="-122"/>
                <a:ea typeface="宋体" pitchFamily="2" charset="-122"/>
              </a:rPr>
              <a:t>河北省模拟）阅读材料，综合运用所学知识探究问题。（</a:t>
            </a:r>
            <a:r>
              <a:rPr lang="en-US" altLang="zh-CN" sz="2400" b="1" dirty="0" smtClean="0">
                <a:latin typeface="宋体" pitchFamily="2" charset="-122"/>
                <a:ea typeface="宋体" pitchFamily="2" charset="-122"/>
              </a:rPr>
              <a:t>15</a:t>
            </a:r>
            <a:r>
              <a:rPr lang="zh-CN" altLang="en-US" sz="2400" b="1" dirty="0" smtClean="0">
                <a:latin typeface="宋体" pitchFamily="2" charset="-122"/>
                <a:ea typeface="宋体" pitchFamily="2" charset="-122"/>
              </a:rPr>
              <a:t>分）</a:t>
            </a:r>
            <a:endParaRPr lang="en-US" altLang="zh-CN" sz="2400" b="1" dirty="0" smtClean="0">
              <a:latin typeface="宋体" pitchFamily="2" charset="-122"/>
              <a:ea typeface="宋体" pitchFamily="2" charset="-122"/>
            </a:endParaRPr>
          </a:p>
          <a:p>
            <a:pPr>
              <a:lnSpc>
                <a:spcPct val="150000"/>
              </a:lnSpc>
            </a:pPr>
            <a:r>
              <a:rPr lang="zh-CN" altLang="en-US" sz="2400" b="1" dirty="0" smtClean="0">
                <a:latin typeface="宋体" pitchFamily="2" charset="-122"/>
                <a:ea typeface="宋体" pitchFamily="2" charset="-122"/>
              </a:rPr>
              <a:t>    改革，总是伴随着一定的危机而产生；改革，在诸多有利条件的作用下能促进社会的进步、国家的发展。</a:t>
            </a:r>
            <a:endParaRPr lang="zh-CN" altLang="en-US" sz="2400" b="1" dirty="0">
              <a:latin typeface="宋体" pitchFamily="2" charset="-122"/>
              <a:ea typeface="宋体" pitchFamily="2" charset="-122"/>
            </a:endParaRPr>
          </a:p>
          <a:p>
            <a:pPr>
              <a:lnSpc>
                <a:spcPct val="150000"/>
              </a:lnSpc>
            </a:pPr>
            <a:r>
              <a:rPr lang="zh-CN" altLang="en-US" sz="2400" b="1" dirty="0" smtClean="0">
                <a:latin typeface="黑体" pitchFamily="49" charset="-122"/>
                <a:ea typeface="黑体" pitchFamily="49" charset="-122"/>
                <a:cs typeface="Times New Roman" pitchFamily="18" charset="0"/>
              </a:rPr>
              <a:t>材料</a:t>
            </a:r>
            <a:r>
              <a:rPr lang="zh-CN" altLang="en-US" sz="2400" b="1" dirty="0">
                <a:latin typeface="Times New Roman" pitchFamily="18" charset="0"/>
                <a:ea typeface="宋体" panose="02010600030101010101" pitchFamily="2" charset="-122"/>
                <a:cs typeface="Times New Roman" pitchFamily="18" charset="0"/>
              </a:rPr>
              <a:t>　</a:t>
            </a:r>
            <a:r>
              <a:rPr lang="zh-CN" altLang="en-US" sz="2400" b="1" dirty="0" smtClean="0">
                <a:latin typeface="楷体" pitchFamily="49" charset="-122"/>
                <a:ea typeface="楷体" pitchFamily="49" charset="-122"/>
                <a:cs typeface="Times New Roman" pitchFamily="18" charset="0"/>
              </a:rPr>
              <a:t>为了</a:t>
            </a:r>
            <a:r>
              <a:rPr lang="zh-CN" altLang="en-US" sz="2400" b="1" dirty="0">
                <a:latin typeface="楷体" pitchFamily="49" charset="-122"/>
                <a:ea typeface="楷体" pitchFamily="49" charset="-122"/>
                <a:cs typeface="Times New Roman" pitchFamily="18" charset="0"/>
              </a:rPr>
              <a:t>保证农民在比较自由地支配自己的经济资源的基础上正确和安心地进行</a:t>
            </a:r>
            <a:r>
              <a:rPr lang="zh-CN" altLang="en-US" sz="2400" b="1" dirty="0" smtClean="0">
                <a:latin typeface="楷体" pitchFamily="49" charset="-122"/>
                <a:ea typeface="楷体" pitchFamily="49" charset="-122"/>
                <a:cs typeface="Times New Roman" pitchFamily="18" charset="0"/>
              </a:rPr>
              <a:t>经营，为了</a:t>
            </a:r>
            <a:r>
              <a:rPr lang="zh-CN" altLang="en-US" sz="2400" b="1" dirty="0">
                <a:latin typeface="楷体" pitchFamily="49" charset="-122"/>
                <a:ea typeface="楷体" pitchFamily="49" charset="-122"/>
                <a:cs typeface="Times New Roman" pitchFamily="18" charset="0"/>
              </a:rPr>
              <a:t>巩固农民经济和提高其</a:t>
            </a:r>
            <a:r>
              <a:rPr lang="zh-CN" altLang="en-US" sz="2400" b="1" dirty="0" smtClean="0">
                <a:latin typeface="楷体" pitchFamily="49" charset="-122"/>
                <a:ea typeface="楷体" pitchFamily="49" charset="-122"/>
                <a:cs typeface="Times New Roman" pitchFamily="18" charset="0"/>
              </a:rPr>
              <a:t>生产率，以及</a:t>
            </a:r>
            <a:r>
              <a:rPr lang="zh-CN" altLang="en-US" sz="2400" b="1" dirty="0">
                <a:latin typeface="楷体" pitchFamily="49" charset="-122"/>
                <a:ea typeface="楷体" pitchFamily="49" charset="-122"/>
                <a:cs typeface="Times New Roman" pitchFamily="18" charset="0"/>
              </a:rPr>
              <a:t>为了确切地规定农民所应担负的国家</a:t>
            </a:r>
            <a:r>
              <a:rPr lang="zh-CN" altLang="en-US" sz="2400" b="1" dirty="0" smtClean="0">
                <a:latin typeface="楷体" pitchFamily="49" charset="-122"/>
                <a:ea typeface="楷体" pitchFamily="49" charset="-122"/>
                <a:cs typeface="Times New Roman" pitchFamily="18" charset="0"/>
              </a:rPr>
              <a:t>义务，应当</a:t>
            </a:r>
            <a:r>
              <a:rPr lang="zh-CN" altLang="en-US" sz="2400" b="1" dirty="0">
                <a:latin typeface="楷体" pitchFamily="49" charset="-122"/>
                <a:ea typeface="楷体" pitchFamily="49" charset="-122"/>
                <a:cs typeface="Times New Roman" pitchFamily="18" charset="0"/>
              </a:rPr>
              <a:t>以实物税代替余粮收集制这种国家收购粮食、原料和饲料的方法。</a:t>
            </a:r>
          </a:p>
          <a:p>
            <a:pPr algn="r">
              <a:lnSpc>
                <a:spcPct val="150000"/>
              </a:lnSpc>
            </a:pPr>
            <a:r>
              <a:rPr lang="en-US" altLang="zh-CN" sz="2400" b="1" dirty="0" smtClean="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选自齐世荣主编</a:t>
            </a: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世界通史资料选辑</a:t>
            </a:r>
            <a:r>
              <a:rPr lang="en-US" altLang="zh-CN" sz="2400" b="1" dirty="0">
                <a:latin typeface="楷体" pitchFamily="49" charset="-122"/>
                <a:ea typeface="楷体" pitchFamily="49" charset="-122"/>
                <a:cs typeface="Times New Roman" pitchFamily="18" charset="0"/>
              </a:rPr>
              <a:t>》</a:t>
            </a:r>
            <a:endParaRPr lang="en-US" altLang="zh-CN" sz="2400" b="1" dirty="0" smtClean="0">
              <a:latin typeface="楷体" pitchFamily="49" charset="-122"/>
              <a:ea typeface="楷体" pitchFamily="49" charset="-122"/>
              <a:cs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5251173" y="2320067"/>
            <a:ext cx="393287" cy="2896428"/>
            <a:chOff x="485110" y="2319700"/>
            <a:chExt cx="393287" cy="2896428"/>
          </a:xfrm>
        </p:grpSpPr>
        <p:grpSp>
          <p:nvGrpSpPr>
            <p:cNvPr id="13" name="组合 12"/>
            <p:cNvGrpSpPr/>
            <p:nvPr/>
          </p:nvGrpSpPr>
          <p:grpSpPr>
            <a:xfrm>
              <a:off x="485110" y="2319700"/>
              <a:ext cx="393287" cy="2304021"/>
              <a:chOff x="485110" y="2319700"/>
              <a:chExt cx="393287" cy="2304021"/>
            </a:xfrm>
          </p:grpSpPr>
          <p:grpSp>
            <p:nvGrpSpPr>
              <p:cNvPr id="2" name="组合 1"/>
              <p:cNvGrpSpPr/>
              <p:nvPr/>
            </p:nvGrpSpPr>
            <p:grpSpPr>
              <a:xfrm>
                <a:off x="485110" y="2319700"/>
                <a:ext cx="393287" cy="1650552"/>
                <a:chOff x="6371771" y="2272370"/>
                <a:chExt cx="393286" cy="1588301"/>
              </a:xfrm>
            </p:grpSpPr>
            <p:sp>
              <p:nvSpPr>
                <p:cNvPr id="10" name="椭圆 9"/>
                <p:cNvSpPr/>
                <p:nvPr/>
              </p:nvSpPr>
              <p:spPr>
                <a:xfrm>
                  <a:off x="6371771" y="2272370"/>
                  <a:ext cx="350520" cy="37084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椭圆 20"/>
                <p:cNvSpPr/>
                <p:nvPr/>
              </p:nvSpPr>
              <p:spPr>
                <a:xfrm>
                  <a:off x="6378372" y="2886065"/>
                  <a:ext cx="350520" cy="36068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2" name="椭圆 21"/>
                <p:cNvSpPr/>
                <p:nvPr/>
              </p:nvSpPr>
              <p:spPr>
                <a:xfrm>
                  <a:off x="6413902" y="3489831"/>
                  <a:ext cx="351155" cy="37084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19" name="椭圆 18"/>
              <p:cNvSpPr/>
              <p:nvPr/>
            </p:nvSpPr>
            <p:spPr>
              <a:xfrm>
                <a:off x="518427" y="4238347"/>
                <a:ext cx="351156" cy="385374"/>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24" name="椭圆 23"/>
            <p:cNvSpPr/>
            <p:nvPr/>
          </p:nvSpPr>
          <p:spPr>
            <a:xfrm>
              <a:off x="518427" y="4830754"/>
              <a:ext cx="351156" cy="385374"/>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 name="圆角矩形 2"/>
          <p:cNvSpPr/>
          <p:nvPr/>
        </p:nvSpPr>
        <p:spPr>
          <a:xfrm>
            <a:off x="1047240"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302427"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数据透视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知识清单</a:t>
            </a:r>
          </a:p>
        </p:txBody>
      </p:sp>
      <p:sp>
        <p:nvSpPr>
          <p:cNvPr id="4" name="圆角矩形 3"/>
          <p:cNvSpPr/>
          <p:nvPr/>
        </p:nvSpPr>
        <p:spPr>
          <a:xfrm>
            <a:off x="4442241" y="1638470"/>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4225309" y="1087044"/>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2" name="组合 11"/>
          <p:cNvGrpSpPr/>
          <p:nvPr/>
        </p:nvGrpSpPr>
        <p:grpSpPr>
          <a:xfrm>
            <a:off x="4407329" y="2189221"/>
            <a:ext cx="6398416" cy="3157753"/>
            <a:chOff x="4331401" y="2351022"/>
            <a:chExt cx="6398416" cy="3157753"/>
          </a:xfrm>
        </p:grpSpPr>
        <p:grpSp>
          <p:nvGrpSpPr>
            <p:cNvPr id="9" name="组合 8"/>
            <p:cNvGrpSpPr/>
            <p:nvPr/>
          </p:nvGrpSpPr>
          <p:grpSpPr>
            <a:xfrm>
              <a:off x="4331401" y="2351022"/>
              <a:ext cx="6398416" cy="2434867"/>
              <a:chOff x="4331401" y="2351022"/>
              <a:chExt cx="6398416" cy="2434867"/>
            </a:xfrm>
          </p:grpSpPr>
          <p:grpSp>
            <p:nvGrpSpPr>
              <p:cNvPr id="16" name="组合 15"/>
              <p:cNvGrpSpPr/>
              <p:nvPr/>
            </p:nvGrpSpPr>
            <p:grpSpPr>
              <a:xfrm>
                <a:off x="4331401" y="2351022"/>
                <a:ext cx="6301701" cy="1889300"/>
                <a:chOff x="3451687" y="2921405"/>
                <a:chExt cx="5773224" cy="1888796"/>
              </a:xfrm>
            </p:grpSpPr>
            <p:sp>
              <p:nvSpPr>
                <p:cNvPr id="18" name="文本框 2">
                  <a:hlinkClick r:id="rId2" action="ppaction://hlinksldjump"/>
                </p:cNvPr>
                <p:cNvSpPr txBox="1"/>
                <p:nvPr/>
              </p:nvSpPr>
              <p:spPr>
                <a:xfrm>
                  <a:off x="3451688" y="2921405"/>
                  <a:ext cx="5339761" cy="646159"/>
                </a:xfrm>
                <a:prstGeom prst="rect">
                  <a:avLst/>
                </a:prstGeom>
                <a:noFill/>
                <a:ln w="9525">
                  <a:noFill/>
                </a:ln>
              </p:spPr>
              <p:txBody>
                <a:bodyPr wrap="square" anchor="t">
                  <a:spAutoFit/>
                </a:bodyPr>
                <a:lstStyle/>
                <a:p>
                  <a:pPr>
                    <a:lnSpc>
                      <a:spcPct val="150000"/>
                    </a:lnSpc>
                  </a:pP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一</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封建性质的改革</a:t>
                  </a:r>
                </a:p>
              </p:txBody>
            </p:sp>
            <p:sp>
              <p:nvSpPr>
                <p:cNvPr id="20" name="文本框 2">
                  <a:hlinkClick r:id="rId3" action="ppaction://hlinksldjump"/>
                </p:cNvPr>
                <p:cNvSpPr txBox="1"/>
                <p:nvPr/>
              </p:nvSpPr>
              <p:spPr>
                <a:xfrm>
                  <a:off x="3451687" y="3512913"/>
                  <a:ext cx="5773224" cy="646159"/>
                </a:xfrm>
                <a:prstGeom prst="rect">
                  <a:avLst/>
                </a:prstGeom>
                <a:noFill/>
                <a:ln w="9525">
                  <a:noFill/>
                </a:ln>
              </p:spPr>
              <p:txBody>
                <a:bodyPr wrap="square" anchor="t">
                  <a:spAutoFit/>
                </a:bodyPr>
                <a:lstStyle/>
                <a:p>
                  <a:pPr>
                    <a:lnSpc>
                      <a:spcPct val="150000"/>
                    </a:lnSpc>
                  </a:pPr>
                  <a:r>
                    <a:rPr lang="zh-CN" altLang="en-US" sz="2400" b="1" dirty="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二</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社会主义性质的改革</a:t>
                  </a:r>
                  <a:endParaRPr lang="en-US" altLang="zh-CN" sz="2400" b="1" dirty="0" smtClean="0">
                    <a:latin typeface="黑体" panose="02010609060101010101" pitchFamily="49" charset="-122"/>
                    <a:ea typeface="黑体" panose="02010609060101010101" pitchFamily="49" charset="-122"/>
                    <a:sym typeface="宋体" panose="02010600030101010101" pitchFamily="2" charset="-122"/>
                  </a:endParaRPr>
                </a:p>
              </p:txBody>
            </p:sp>
            <p:sp>
              <p:nvSpPr>
                <p:cNvPr id="23" name="文本框 2">
                  <a:hlinkClick r:id="rId4" action="ppaction://hlinksldjump"/>
                </p:cNvPr>
                <p:cNvSpPr txBox="1"/>
                <p:nvPr/>
              </p:nvSpPr>
              <p:spPr>
                <a:xfrm>
                  <a:off x="3483672" y="4164042"/>
                  <a:ext cx="5410751" cy="646159"/>
                </a:xfrm>
                <a:prstGeom prst="rect">
                  <a:avLst/>
                </a:prstGeom>
                <a:noFill/>
                <a:ln w="9525">
                  <a:noFill/>
                </a:ln>
              </p:spPr>
              <p:txBody>
                <a:bodyPr wrap="square" anchor="t">
                  <a:spAutoFit/>
                </a:bodyPr>
                <a:lstStyle/>
                <a:p>
                  <a:pPr>
                    <a:lnSpc>
                      <a:spcPct val="150000"/>
                    </a:lnSpc>
                  </a:pP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三</a:t>
                  </a:r>
                  <a:r>
                    <a:rPr lang="zh-CN" altLang="en-US" sz="2400" b="1" dirty="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社会主义性质的制度创新</a:t>
                  </a:r>
                  <a:endParaRPr lang="en-US" altLang="zh-CN" sz="2400" b="1" dirty="0" smtClean="0">
                    <a:latin typeface="黑体" panose="02010609060101010101" pitchFamily="49" charset="-122"/>
                    <a:ea typeface="黑体" panose="02010609060101010101" pitchFamily="49" charset="-122"/>
                    <a:sym typeface="宋体" panose="02010600030101010101" pitchFamily="2" charset="-122"/>
                  </a:endParaRPr>
                </a:p>
              </p:txBody>
            </p:sp>
          </p:grpSp>
          <p:sp>
            <p:nvSpPr>
              <p:cNvPr id="7" name="TextBox 6">
                <a:hlinkClick r:id="rId5" action="ppaction://hlinksldjump"/>
              </p:cNvPr>
              <p:cNvSpPr txBox="1"/>
              <p:nvPr/>
            </p:nvSpPr>
            <p:spPr>
              <a:xfrm>
                <a:off x="4524070" y="4226120"/>
                <a:ext cx="6205747" cy="559769"/>
              </a:xfrm>
              <a:prstGeom prst="rect">
                <a:avLst/>
              </a:prstGeom>
              <a:noFill/>
            </p:spPr>
            <p:txBody>
              <a:bodyPr wrap="square" rtlCol="0">
                <a:spAutoFit/>
              </a:bodyPr>
              <a:lstStyle/>
              <a:p>
                <a:pPr>
                  <a:lnSpc>
                    <a:spcPct val="150000"/>
                  </a:lnSpc>
                </a:pPr>
                <a:r>
                  <a:rPr lang="zh-CN" altLang="en-US" sz="2400" b="1" dirty="0" smtClean="0">
                    <a:latin typeface="黑体" panose="02010609060101010101" pitchFamily="49" charset="-122"/>
                    <a:ea typeface="黑体" panose="02010609060101010101" pitchFamily="49" charset="-122"/>
                  </a:rPr>
                  <a:t>    </a:t>
                </a:r>
                <a:r>
                  <a:rPr lang="zh-CN" altLang="en-US" sz="2400" b="1" dirty="0" smtClean="0">
                    <a:solidFill>
                      <a:schemeClr val="bg1"/>
                    </a:solidFill>
                    <a:latin typeface="黑体" panose="02010609060101010101" pitchFamily="49" charset="-122"/>
                    <a:ea typeface="黑体" panose="02010609060101010101" pitchFamily="49" charset="-122"/>
                  </a:rPr>
                  <a:t>四</a:t>
                </a:r>
                <a:r>
                  <a:rPr lang="zh-CN" altLang="en-US" sz="2400" b="1" dirty="0" smtClean="0">
                    <a:latin typeface="黑体" panose="02010609060101010101" pitchFamily="49" charset="-122"/>
                    <a:ea typeface="黑体" panose="02010609060101010101" pitchFamily="49" charset="-122"/>
                  </a:rPr>
                  <a:t>  资本主义性质的改革</a:t>
                </a:r>
                <a:endParaRPr lang="zh-CN" altLang="en-US" sz="2400" b="1" dirty="0">
                  <a:latin typeface="黑体" panose="02010609060101010101" pitchFamily="49" charset="-122"/>
                  <a:ea typeface="黑体" panose="02010609060101010101" pitchFamily="49" charset="-122"/>
                </a:endParaRPr>
              </a:p>
            </p:txBody>
          </p:sp>
        </p:grpSp>
        <p:sp>
          <p:nvSpPr>
            <p:cNvPr id="11" name="TextBox 10">
              <a:hlinkClick r:id="rId6" action="ppaction://hlinksldjump"/>
            </p:cNvPr>
            <p:cNvSpPr txBox="1"/>
            <p:nvPr/>
          </p:nvSpPr>
          <p:spPr>
            <a:xfrm>
              <a:off x="4524070" y="4862444"/>
              <a:ext cx="6109032" cy="646331"/>
            </a:xfrm>
            <a:prstGeom prst="rect">
              <a:avLst/>
            </a:prstGeom>
            <a:noFill/>
          </p:spPr>
          <p:txBody>
            <a:bodyPr wrap="square" rtlCol="0">
              <a:spAutoFit/>
            </a:bodyPr>
            <a:lstStyle/>
            <a:p>
              <a:pPr>
                <a:lnSpc>
                  <a:spcPct val="150000"/>
                </a:lnSpc>
              </a:pPr>
              <a:r>
                <a:rPr lang="zh-CN" altLang="en-US" sz="2400" b="1" dirty="0" smtClean="0">
                  <a:latin typeface="黑体" panose="02010609060101010101" pitchFamily="49" charset="-122"/>
                  <a:ea typeface="黑体" panose="02010609060101010101" pitchFamily="49" charset="-122"/>
                </a:rPr>
                <a:t>    </a:t>
              </a:r>
              <a:r>
                <a:rPr lang="zh-CN" altLang="en-US" sz="2400" b="1" dirty="0" smtClean="0">
                  <a:solidFill>
                    <a:schemeClr val="bg1"/>
                  </a:solidFill>
                  <a:latin typeface="黑体" panose="02010609060101010101" pitchFamily="49" charset="-122"/>
                  <a:ea typeface="黑体" panose="02010609060101010101" pitchFamily="49" charset="-122"/>
                </a:rPr>
                <a:t>五</a:t>
              </a:r>
              <a:r>
                <a:rPr lang="zh-CN" altLang="en-US" sz="2400" b="1" dirty="0" smtClean="0">
                  <a:latin typeface="黑体" panose="02010609060101010101" pitchFamily="49" charset="-122"/>
                  <a:ea typeface="黑体" panose="02010609060101010101" pitchFamily="49" charset="-122"/>
                </a:rPr>
                <a:t>  资本主义性质的制度创新</a:t>
              </a:r>
              <a:endParaRPr lang="zh-CN" altLang="en-US" sz="2400" b="1"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27306" y="1144640"/>
            <a:ext cx="11398348" cy="5632311"/>
          </a:xfrm>
          <a:prstGeom prst="rect">
            <a:avLst/>
          </a:prstGeom>
          <a:noFill/>
          <a:ln w="9525">
            <a:noFill/>
          </a:ln>
        </p:spPr>
        <p:txBody>
          <a:bodyPr wrap="square">
            <a:spAutoFit/>
          </a:bodyPr>
          <a:lstStyle/>
          <a:p>
            <a:pPr>
              <a:lnSpc>
                <a:spcPct val="150000"/>
              </a:lnSpc>
            </a:pPr>
            <a:r>
              <a:rPr lang="zh-CN" altLang="en-US" sz="2400" b="1" dirty="0" smtClean="0">
                <a:latin typeface="楷体" pitchFamily="49" charset="-122"/>
                <a:ea typeface="楷体" pitchFamily="49" charset="-122"/>
                <a:cs typeface="Times New Roman" pitchFamily="18" charset="0"/>
              </a:rPr>
              <a:t>    “</a:t>
            </a:r>
            <a:r>
              <a:rPr lang="zh-CN" altLang="en-US" sz="2400" b="1" dirty="0">
                <a:latin typeface="楷体" pitchFamily="49" charset="-122"/>
                <a:ea typeface="楷体" pitchFamily="49" charset="-122"/>
                <a:cs typeface="Times New Roman" pitchFamily="18" charset="0"/>
              </a:rPr>
              <a:t>由政府调节工业生产中的</a:t>
            </a:r>
            <a:r>
              <a:rPr lang="zh-CN" altLang="en-US" sz="2400" b="1" dirty="0" smtClean="0">
                <a:latin typeface="楷体" pitchFamily="49" charset="-122"/>
                <a:ea typeface="楷体" pitchFamily="49" charset="-122"/>
                <a:cs typeface="Times New Roman" pitchFamily="18" charset="0"/>
              </a:rPr>
              <a:t>问题，各个</a:t>
            </a:r>
            <a:r>
              <a:rPr lang="zh-CN" altLang="en-US" sz="2400" b="1" dirty="0">
                <a:latin typeface="楷体" pitchFamily="49" charset="-122"/>
                <a:ea typeface="楷体" pitchFamily="49" charset="-122"/>
                <a:cs typeface="Times New Roman" pitchFamily="18" charset="0"/>
              </a:rPr>
              <a:t>工业企业制定本行业的公平经营</a:t>
            </a:r>
            <a:r>
              <a:rPr lang="zh-CN" altLang="en-US" sz="2400" b="1" dirty="0" smtClean="0">
                <a:latin typeface="楷体" pitchFamily="49" charset="-122"/>
                <a:ea typeface="楷体" pitchFamily="49" charset="-122"/>
                <a:cs typeface="Times New Roman" pitchFamily="18" charset="0"/>
              </a:rPr>
              <a:t>规章，规章</a:t>
            </a:r>
            <a:r>
              <a:rPr lang="zh-CN" altLang="en-US" sz="2400" b="1" dirty="0">
                <a:latin typeface="楷体" pitchFamily="49" charset="-122"/>
                <a:ea typeface="楷体" pitchFamily="49" charset="-122"/>
                <a:cs typeface="Times New Roman" pitchFamily="18" charset="0"/>
              </a:rPr>
              <a:t>规定各企业的生产规模、产品价格、销售市场的分配</a:t>
            </a: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凡是接受法规的</a:t>
            </a:r>
            <a:r>
              <a:rPr lang="zh-CN" altLang="en-US" sz="2400" b="1" dirty="0" smtClean="0">
                <a:latin typeface="楷体" pitchFamily="49" charset="-122"/>
                <a:ea typeface="楷体" pitchFamily="49" charset="-122"/>
                <a:cs typeface="Times New Roman" pitchFamily="18" charset="0"/>
              </a:rPr>
              <a:t>企业，一律</a:t>
            </a:r>
            <a:r>
              <a:rPr lang="zh-CN" altLang="en-US" sz="2400" b="1" dirty="0">
                <a:latin typeface="楷体" pitchFamily="49" charset="-122"/>
                <a:ea typeface="楷体" pitchFamily="49" charset="-122"/>
                <a:cs typeface="Times New Roman" pitchFamily="18" charset="0"/>
              </a:rPr>
              <a:t>发给印有‘我们尽我们的职责’的蓝鹰标志。”</a:t>
            </a:r>
          </a:p>
          <a:p>
            <a:pPr algn="r">
              <a:lnSpc>
                <a:spcPct val="150000"/>
              </a:lnSpc>
            </a:pPr>
            <a:r>
              <a:rPr lang="en-US" altLang="zh-CN" sz="2400" b="1" dirty="0">
                <a:latin typeface="楷体" pitchFamily="49" charset="-122"/>
                <a:ea typeface="楷体" pitchFamily="49" charset="-122"/>
                <a:cs typeface="Times New Roman" pitchFamily="18" charset="0"/>
              </a:rPr>
              <a:t>——1933</a:t>
            </a:r>
            <a:r>
              <a:rPr lang="zh-CN" altLang="en-US" sz="2400" b="1" dirty="0">
                <a:latin typeface="楷体" pitchFamily="49" charset="-122"/>
                <a:ea typeface="楷体" pitchFamily="49" charset="-122"/>
                <a:cs typeface="Times New Roman" pitchFamily="18" charset="0"/>
              </a:rPr>
              <a:t>年</a:t>
            </a: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国家工业复兴法</a:t>
            </a:r>
            <a:r>
              <a:rPr lang="en-US" altLang="zh-CN" sz="2400" b="1" dirty="0">
                <a:latin typeface="楷体" pitchFamily="49" charset="-122"/>
                <a:ea typeface="楷体" pitchFamily="49" charset="-122"/>
                <a:cs typeface="Times New Roman" pitchFamily="18" charset="0"/>
              </a:rPr>
              <a:t>》</a:t>
            </a:r>
          </a:p>
          <a:p>
            <a:pPr>
              <a:lnSpc>
                <a:spcPct val="150000"/>
              </a:lnSpc>
            </a:pPr>
            <a:r>
              <a:rPr lang="en-US" altLang="zh-CN" sz="2400" b="1" dirty="0" smtClean="0">
                <a:latin typeface="楷体" pitchFamily="49" charset="-122"/>
                <a:ea typeface="楷体" pitchFamily="49" charset="-122"/>
                <a:cs typeface="Times New Roman" pitchFamily="18" charset="0"/>
              </a:rPr>
              <a:t>    “</a:t>
            </a:r>
            <a:r>
              <a:rPr lang="zh-CN" altLang="en-US" sz="2400" b="1" dirty="0">
                <a:latin typeface="楷体" pitchFamily="49" charset="-122"/>
                <a:ea typeface="楷体" pitchFamily="49" charset="-122"/>
                <a:cs typeface="Times New Roman" pitchFamily="18" charset="0"/>
              </a:rPr>
              <a:t>要发展</a:t>
            </a:r>
            <a:r>
              <a:rPr lang="zh-CN" altLang="en-US" sz="2400" b="1" dirty="0" smtClean="0">
                <a:latin typeface="楷体" pitchFamily="49" charset="-122"/>
                <a:ea typeface="楷体" pitchFamily="49" charset="-122"/>
                <a:cs typeface="Times New Roman" pitchFamily="18" charset="0"/>
              </a:rPr>
              <a:t>生产力，经济体制</a:t>
            </a:r>
            <a:r>
              <a:rPr lang="zh-CN" altLang="en-US" sz="2400" b="1" dirty="0">
                <a:latin typeface="楷体" pitchFamily="49" charset="-122"/>
                <a:ea typeface="楷体" pitchFamily="49" charset="-122"/>
                <a:cs typeface="Times New Roman" pitchFamily="18" charset="0"/>
              </a:rPr>
              <a:t>改革是必由之路。”“我们所有的改革都是为了一个</a:t>
            </a:r>
            <a:r>
              <a:rPr lang="zh-CN" altLang="en-US" sz="2400" b="1" dirty="0" smtClean="0">
                <a:latin typeface="楷体" pitchFamily="49" charset="-122"/>
                <a:ea typeface="楷体" pitchFamily="49" charset="-122"/>
                <a:cs typeface="Times New Roman" pitchFamily="18" charset="0"/>
              </a:rPr>
              <a:t>目的，就是</a:t>
            </a:r>
            <a:r>
              <a:rPr lang="zh-CN" altLang="en-US" sz="2400" b="1" dirty="0">
                <a:latin typeface="楷体" pitchFamily="49" charset="-122"/>
                <a:ea typeface="楷体" pitchFamily="49" charset="-122"/>
                <a:cs typeface="Times New Roman" pitchFamily="18" charset="0"/>
              </a:rPr>
              <a:t>扫除发展社会生产力的障碍</a:t>
            </a:r>
            <a:r>
              <a:rPr lang="zh-CN" altLang="en-US" sz="2400" b="1" dirty="0" smtClean="0">
                <a:latin typeface="楷体" pitchFamily="49" charset="-122"/>
                <a:ea typeface="楷体" pitchFamily="49" charset="-122"/>
                <a:cs typeface="Times New Roman" pitchFamily="18" charset="0"/>
              </a:rPr>
              <a:t>”，</a:t>
            </a:r>
            <a:r>
              <a:rPr lang="en-US" altLang="zh-CN" sz="2400" b="1" dirty="0" smtClean="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是要有利于巩固</a:t>
            </a:r>
            <a:r>
              <a:rPr lang="zh-CN" altLang="en-US" sz="2400" b="1" dirty="0" smtClean="0">
                <a:latin typeface="楷体" pitchFamily="49" charset="-122"/>
                <a:ea typeface="楷体" pitchFamily="49" charset="-122"/>
                <a:cs typeface="Times New Roman" pitchFamily="18" charset="0"/>
              </a:rPr>
              <a:t>社会主义制度，有利于</a:t>
            </a:r>
            <a:r>
              <a:rPr lang="zh-CN" altLang="en-US" sz="2400" b="1" dirty="0">
                <a:latin typeface="楷体" pitchFamily="49" charset="-122"/>
                <a:ea typeface="楷体" pitchFamily="49" charset="-122"/>
                <a:cs typeface="Times New Roman" pitchFamily="18" charset="0"/>
              </a:rPr>
              <a:t>巩固党的</a:t>
            </a:r>
            <a:r>
              <a:rPr lang="zh-CN" altLang="en-US" sz="2400" b="1" dirty="0" smtClean="0">
                <a:latin typeface="楷体" pitchFamily="49" charset="-122"/>
                <a:ea typeface="楷体" pitchFamily="49" charset="-122"/>
                <a:cs typeface="Times New Roman" pitchFamily="18" charset="0"/>
              </a:rPr>
              <a:t>领导，有利于</a:t>
            </a:r>
            <a:r>
              <a:rPr lang="zh-CN" altLang="en-US" sz="2400" b="1" dirty="0">
                <a:latin typeface="楷体" pitchFamily="49" charset="-122"/>
                <a:ea typeface="楷体" pitchFamily="49" charset="-122"/>
                <a:cs typeface="Times New Roman" pitchFamily="18" charset="0"/>
              </a:rPr>
              <a:t>在党的领导和社会主义制度下发展生产力。”“</a:t>
            </a:r>
            <a:r>
              <a:rPr lang="zh-CN" altLang="en-US" sz="2400" b="1" dirty="0" smtClean="0">
                <a:latin typeface="楷体" pitchFamily="49" charset="-122"/>
                <a:ea typeface="楷体" pitchFamily="49" charset="-122"/>
                <a:cs typeface="Times New Roman" pitchFamily="18" charset="0"/>
              </a:rPr>
              <a:t>过去，只</a:t>
            </a:r>
            <a:r>
              <a:rPr lang="zh-CN" altLang="en-US" sz="2400" b="1" dirty="0">
                <a:latin typeface="楷体" pitchFamily="49" charset="-122"/>
                <a:ea typeface="楷体" pitchFamily="49" charset="-122"/>
                <a:cs typeface="Times New Roman" pitchFamily="18" charset="0"/>
              </a:rPr>
              <a:t>讲在社会主义条件下发展</a:t>
            </a:r>
            <a:r>
              <a:rPr lang="zh-CN" altLang="en-US" sz="2400" b="1" dirty="0" smtClean="0">
                <a:latin typeface="楷体" pitchFamily="49" charset="-122"/>
                <a:ea typeface="楷体" pitchFamily="49" charset="-122"/>
                <a:cs typeface="Times New Roman" pitchFamily="18" charset="0"/>
              </a:rPr>
              <a:t>生产力，没有</a:t>
            </a:r>
            <a:r>
              <a:rPr lang="zh-CN" altLang="en-US" sz="2400" b="1" dirty="0">
                <a:latin typeface="楷体" pitchFamily="49" charset="-122"/>
                <a:ea typeface="楷体" pitchFamily="49" charset="-122"/>
                <a:cs typeface="Times New Roman" pitchFamily="18" charset="0"/>
              </a:rPr>
              <a:t>讲还要通过改革解放</a:t>
            </a:r>
            <a:r>
              <a:rPr lang="zh-CN" altLang="en-US" sz="2400" b="1" dirty="0" smtClean="0">
                <a:latin typeface="楷体" pitchFamily="49" charset="-122"/>
                <a:ea typeface="楷体" pitchFamily="49" charset="-122"/>
                <a:cs typeface="Times New Roman" pitchFamily="18" charset="0"/>
              </a:rPr>
              <a:t>生产力，不完全</a:t>
            </a:r>
            <a:r>
              <a:rPr lang="zh-CN" altLang="en-US" sz="2400" b="1" dirty="0">
                <a:latin typeface="楷体" pitchFamily="49" charset="-122"/>
                <a:ea typeface="楷体" pitchFamily="49" charset="-122"/>
                <a:cs typeface="Times New Roman" pitchFamily="18" charset="0"/>
              </a:rPr>
              <a:t>。应该把解放生产力和发展生产力两个讲全了。”</a:t>
            </a:r>
          </a:p>
          <a:p>
            <a:pPr algn="r">
              <a:lnSpc>
                <a:spcPct val="150000"/>
              </a:lnSpc>
            </a:pP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选自徐永军</a:t>
            </a:r>
            <a:r>
              <a:rPr lang="en-US" altLang="zh-CN" sz="2400" b="1" dirty="0">
                <a:latin typeface="楷体" pitchFamily="49" charset="-122"/>
                <a:ea typeface="楷体" pitchFamily="49" charset="-122"/>
                <a:cs typeface="Times New Roman" pitchFamily="18" charset="0"/>
              </a:rPr>
              <a:t>2013</a:t>
            </a:r>
            <a:r>
              <a:rPr lang="zh-CN" altLang="en-US" sz="2400" b="1" dirty="0">
                <a:latin typeface="楷体" pitchFamily="49" charset="-122"/>
                <a:ea typeface="楷体" pitchFamily="49" charset="-122"/>
                <a:cs typeface="Times New Roman" pitchFamily="18" charset="0"/>
              </a:rPr>
              <a:t>年</a:t>
            </a: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党的文献</a:t>
            </a:r>
            <a:r>
              <a:rPr lang="en-US" altLang="zh-CN" sz="2400" b="1" dirty="0" smtClean="0">
                <a:latin typeface="楷体" pitchFamily="49" charset="-122"/>
                <a:ea typeface="楷体" pitchFamily="49" charset="-122"/>
                <a:cs typeface="Times New Roman" pitchFamily="18" charset="0"/>
              </a:rPr>
              <a:t>》</a:t>
            </a:r>
            <a:endParaRPr lang="en-US" altLang="zh-CN" sz="2400" b="1" dirty="0">
              <a:latin typeface="楷体" pitchFamily="49" charset="-122"/>
              <a:ea typeface="楷体" pitchFamily="49" charset="-122"/>
              <a:cs typeface="Times New Roman" pitchFamily="18" charset="0"/>
            </a:endParaRPr>
          </a:p>
        </p:txBody>
      </p:sp>
    </p:spTree>
    <p:extLst>
      <p:ext uri="{BB962C8B-B14F-4D97-AF65-F5344CB8AC3E}">
        <p14:creationId xmlns:p14="http://schemas.microsoft.com/office/powerpoint/2010/main" xmlns="" val="143424071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54175" y="1357491"/>
            <a:ext cx="10643940" cy="1200329"/>
          </a:xfrm>
          <a:prstGeom prst="rect">
            <a:avLst/>
          </a:prstGeom>
          <a:noFill/>
          <a:ln w="9525">
            <a:noFill/>
          </a:ln>
        </p:spPr>
        <p:txBody>
          <a:bodyPr wrap="square">
            <a:spAutoFit/>
          </a:bodyPr>
          <a:lstStyle/>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1</a:t>
            </a:r>
            <a:r>
              <a:rPr lang="zh-CN" altLang="en-US" sz="2400" b="1" dirty="0">
                <a:latin typeface="宋体" pitchFamily="2" charset="-122"/>
                <a:ea typeface="宋体" pitchFamily="2" charset="-122"/>
              </a:rPr>
              <a:t>）据材料和所学</a:t>
            </a:r>
            <a:r>
              <a:rPr lang="zh-CN" altLang="en-US" sz="2400" b="1" dirty="0" smtClean="0">
                <a:latin typeface="宋体" pitchFamily="2" charset="-122"/>
                <a:ea typeface="宋体" pitchFamily="2" charset="-122"/>
              </a:rPr>
              <a:t>知识，指出</a:t>
            </a:r>
            <a:r>
              <a:rPr lang="zh-CN" altLang="en-US" sz="2400" b="1" dirty="0">
                <a:latin typeface="宋体" pitchFamily="2" charset="-122"/>
                <a:ea typeface="宋体" pitchFamily="2" charset="-122"/>
              </a:rPr>
              <a:t>上述三段材料分别同哪些历史事件直接相关</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6</a:t>
            </a:r>
            <a:r>
              <a:rPr lang="zh-CN" altLang="en-US" sz="2400" b="1" dirty="0" smtClean="0">
                <a:latin typeface="宋体" pitchFamily="2" charset="-122"/>
                <a:ea typeface="宋体" pitchFamily="2" charset="-122"/>
              </a:rPr>
              <a:t>分）并</a:t>
            </a:r>
            <a:r>
              <a:rPr lang="zh-CN" altLang="en-US" sz="2400" b="1" dirty="0">
                <a:latin typeface="宋体" pitchFamily="2" charset="-122"/>
                <a:ea typeface="宋体" pitchFamily="2" charset="-122"/>
              </a:rPr>
              <a:t>分别概括这些事件反映的当时社会急需解决的</a:t>
            </a:r>
            <a:r>
              <a:rPr lang="zh-CN" altLang="en-US" sz="2400" b="1" dirty="0" smtClean="0">
                <a:latin typeface="宋体" pitchFamily="2" charset="-122"/>
                <a:ea typeface="宋体" pitchFamily="2" charset="-122"/>
              </a:rPr>
              <a:t>主要问题</a:t>
            </a:r>
            <a:r>
              <a:rPr lang="zh-CN" altLang="en-US" sz="2400" b="1" dirty="0">
                <a:latin typeface="宋体" pitchFamily="2" charset="-122"/>
                <a:ea typeface="宋体" pitchFamily="2" charset="-122"/>
              </a:rPr>
              <a:t>。</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6</a:t>
            </a:r>
            <a:r>
              <a:rPr lang="zh-CN" altLang="en-US" sz="2400" b="1" dirty="0" smtClean="0">
                <a:latin typeface="宋体" pitchFamily="2" charset="-122"/>
                <a:ea typeface="宋体" pitchFamily="2" charset="-122"/>
              </a:rPr>
              <a:t>分</a:t>
            </a:r>
            <a:r>
              <a:rPr lang="zh-CN" altLang="en-US" sz="2400" b="1" dirty="0">
                <a:latin typeface="宋体" pitchFamily="2" charset="-122"/>
                <a:ea typeface="宋体" pitchFamily="2" charset="-122"/>
              </a:rPr>
              <a:t>）</a:t>
            </a:r>
            <a:endParaRPr lang="en-US" altLang="zh-CN" sz="2400" b="1" dirty="0" smtClean="0">
              <a:latin typeface="宋体" pitchFamily="2" charset="-122"/>
              <a:ea typeface="宋体" pitchFamily="2" charset="-122"/>
            </a:endParaRPr>
          </a:p>
        </p:txBody>
      </p:sp>
      <p:sp>
        <p:nvSpPr>
          <p:cNvPr id="8" name="矩形 7"/>
          <p:cNvSpPr/>
          <p:nvPr/>
        </p:nvSpPr>
        <p:spPr>
          <a:xfrm>
            <a:off x="829134" y="2557820"/>
            <a:ext cx="10372266" cy="2308324"/>
          </a:xfrm>
          <a:prstGeom prst="rect">
            <a:avLst/>
          </a:prstGeom>
        </p:spPr>
        <p:txBody>
          <a:bodyPr wrap="square">
            <a:spAutoFit/>
          </a:bodyPr>
          <a:lstStyle/>
          <a:p>
            <a:pPr>
              <a:lnSpc>
                <a:spcPct val="150000"/>
              </a:lnSpc>
            </a:pP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分别是苏俄新经济政策、美国罗斯福新政和中国的改革开放。</a:t>
            </a:r>
          </a:p>
          <a:p>
            <a:pPr>
              <a:lnSpc>
                <a:spcPct val="150000"/>
              </a:lnSpc>
            </a:pP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主要问题：新经济</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政策是苏俄三年国内战争</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时期，战时</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共产主义政策损害了广大农民的</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利益；罗斯福</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新政是美国面临严重的</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经济危机；中国</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的改革开放是面临着经济处于缓慢发展和</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停滞，人民</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生活水平得不到基本改善的</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困境。</a:t>
            </a:r>
            <a:endPar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7" name="矩形 6"/>
          <p:cNvSpPr/>
          <p:nvPr/>
        </p:nvSpPr>
        <p:spPr>
          <a:xfrm>
            <a:off x="1960685" y="5709761"/>
            <a:ext cx="7438292" cy="646331"/>
          </a:xfrm>
          <a:prstGeom prst="rect">
            <a:avLst/>
          </a:prstGeom>
        </p:spPr>
        <p:txBody>
          <a:bodyPr wrap="square">
            <a:spAutoFit/>
          </a:bodyPr>
          <a:lstStyle/>
          <a:p>
            <a:pPr>
              <a:lnSpc>
                <a:spcPct val="150000"/>
              </a:lnSpc>
            </a:pP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卓越领导人抓住有利机遇推行了符合本国国情的改革。</a:t>
            </a:r>
            <a:endParaRPr lang="zh-CN" altLang="en-US" sz="2400" dirty="0">
              <a:latin typeface="Times New Roman" panose="02020603050405020304" pitchFamily="18" charset="0"/>
              <a:cs typeface="Times New Roman" panose="02020603050405020304" pitchFamily="18" charset="0"/>
            </a:endParaRPr>
          </a:p>
        </p:txBody>
      </p:sp>
      <p:sp>
        <p:nvSpPr>
          <p:cNvPr id="2" name="TextBox 1"/>
          <p:cNvSpPr txBox="1"/>
          <p:nvPr/>
        </p:nvSpPr>
        <p:spPr>
          <a:xfrm>
            <a:off x="795293" y="4957923"/>
            <a:ext cx="9234463" cy="646331"/>
          </a:xfrm>
          <a:prstGeom prst="rect">
            <a:avLst/>
          </a:prstGeom>
          <a:noFill/>
        </p:spPr>
        <p:txBody>
          <a:bodyPr wrap="square" rtlCol="0">
            <a:spAutoFit/>
          </a:bodyPr>
          <a:lstStyle/>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a:t>
            </a:r>
            <a:r>
              <a:rPr lang="zh-CN" altLang="en-US" sz="2400" b="1" dirty="0">
                <a:latin typeface="宋体" pitchFamily="2" charset="-122"/>
                <a:ea typeface="宋体" pitchFamily="2" charset="-122"/>
              </a:rPr>
              <a:t>）据材料和所学</a:t>
            </a:r>
            <a:r>
              <a:rPr lang="zh-CN" altLang="en-US" sz="2400" b="1" dirty="0" smtClean="0">
                <a:latin typeface="宋体" pitchFamily="2" charset="-122"/>
                <a:ea typeface="宋体" pitchFamily="2" charset="-122"/>
              </a:rPr>
              <a:t>知识，归纳</a:t>
            </a:r>
            <a:r>
              <a:rPr lang="zh-CN" altLang="en-US" sz="2400" b="1" dirty="0">
                <a:latin typeface="宋体" pitchFamily="2" charset="-122"/>
                <a:ea typeface="宋体" pitchFamily="2" charset="-122"/>
              </a:rPr>
              <a:t>上述事件成功的共同原因。</a:t>
            </a:r>
            <a:r>
              <a:rPr lang="zh-CN" altLang="en-US" sz="2400" b="1" dirty="0" smtClean="0">
                <a:latin typeface="宋体" pitchFamily="2" charset="-122"/>
                <a:ea typeface="宋体" pitchFamily="2" charset="-122"/>
              </a:rPr>
              <a:t>（</a:t>
            </a:r>
            <a:r>
              <a:rPr lang="en-US" altLang="zh-CN" sz="2400" b="1" dirty="0">
                <a:latin typeface="宋体" pitchFamily="2" charset="-122"/>
                <a:ea typeface="宋体" pitchFamily="2" charset="-122"/>
              </a:rPr>
              <a:t>3</a:t>
            </a:r>
            <a:r>
              <a:rPr lang="zh-CN" altLang="en-US" sz="2400" b="1" dirty="0" smtClean="0">
                <a:latin typeface="宋体" pitchFamily="2" charset="-122"/>
                <a:ea typeface="宋体" pitchFamily="2" charset="-122"/>
              </a:rPr>
              <a:t>分</a:t>
            </a:r>
            <a:r>
              <a:rPr lang="zh-CN" altLang="en-US" sz="2400" b="1" dirty="0">
                <a:latin typeface="宋体" pitchFamily="2" charset="-122"/>
                <a:ea typeface="宋体" pitchFamily="2" charset="-122"/>
              </a:rPr>
              <a:t>）</a:t>
            </a:r>
          </a:p>
        </p:txBody>
      </p:sp>
    </p:spTree>
    <p:extLst>
      <p:ext uri="{BB962C8B-B14F-4D97-AF65-F5344CB8AC3E}">
        <p14:creationId xmlns:p14="http://schemas.microsoft.com/office/powerpoint/2010/main" xmlns="" val="2470154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80539" y="2348168"/>
            <a:ext cx="4738807" cy="627895"/>
            <a:chOff x="1034884" y="629878"/>
            <a:chExt cx="5296061" cy="627895"/>
          </a:xfrm>
        </p:grpSpPr>
        <p:sp>
          <p:nvSpPr>
            <p:cNvPr id="17" name="圆角矩形 6"/>
            <p:cNvSpPr/>
            <p:nvPr>
              <p:custDataLst>
                <p:tags r:id="rId2"/>
              </p:custDataLst>
            </p:nvPr>
          </p:nvSpPr>
          <p:spPr>
            <a:xfrm flipH="1">
              <a:off x="2327857" y="629878"/>
              <a:ext cx="4003088" cy="602021"/>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封建性质的改革</a:t>
              </a:r>
              <a:endPar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3"/>
              </p:custDataLst>
            </p:nvPr>
          </p:nvSpPr>
          <p:spPr>
            <a:xfrm>
              <a:off x="1034884" y="629878"/>
              <a:ext cx="1110088"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一</a:t>
              </a:r>
              <a:endParaRPr lang="zh-CN" altLang="en-US" sz="2800" b="1" strike="noStrike" noProof="1">
                <a:solidFill>
                  <a:schemeClr val="bg1"/>
                </a:solidFill>
              </a:endParaRPr>
            </a:p>
          </p:txBody>
        </p:sp>
        <p:sp>
          <p:nvSpPr>
            <p:cNvPr id="19" name="圆角矩形 18"/>
            <p:cNvSpPr/>
            <p:nvPr/>
          </p:nvSpPr>
          <p:spPr bwMode="auto">
            <a:xfrm rot="16200000">
              <a:off x="2201860" y="857018"/>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13" name="组合 12"/>
          <p:cNvGrpSpPr/>
          <p:nvPr/>
        </p:nvGrpSpPr>
        <p:grpSpPr>
          <a:xfrm>
            <a:off x="2476906" y="1340621"/>
            <a:ext cx="6901929" cy="850965"/>
            <a:chOff x="2291138" y="2250040"/>
            <a:chExt cx="6062638" cy="729465"/>
          </a:xfrm>
        </p:grpSpPr>
        <p:sp>
          <p:nvSpPr>
            <p:cNvPr id="14" name="圆角矩形 13"/>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0" name="矩形 19"/>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数据透视  知识清单</a:t>
              </a:r>
              <a:endParaRPr kumimoji="1" lang="zh-CN" altLang="en-US" sz="3600" b="1" dirty="0">
                <a:latin typeface="黑体" panose="02010609060101010101" pitchFamily="49" charset="-122"/>
                <a:ea typeface="黑体" panose="02010609060101010101" pitchFamily="49" charset="-122"/>
              </a:endParaRPr>
            </a:p>
          </p:txBody>
        </p:sp>
        <p:sp>
          <p:nvSpPr>
            <p:cNvPr id="21" name="椭圆 20"/>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a:latin typeface="黑体" panose="02010609060101010101" pitchFamily="49" charset="-122"/>
                  <a:ea typeface="黑体" panose="02010609060101010101" pitchFamily="49" charset="-122"/>
                </a:rPr>
                <a:t>3</a:t>
              </a:r>
              <a:endParaRPr kumimoji="1" lang="zh-CN" altLang="en-US" sz="3600" b="1" dirty="0">
                <a:latin typeface="黑体" panose="02010609060101010101" pitchFamily="49" charset="-122"/>
                <a:ea typeface="黑体" panose="02010609060101010101" pitchFamily="49" charset="-122"/>
              </a:endParaRPr>
            </a:p>
          </p:txBody>
        </p:sp>
      </p:grpSp>
      <p:graphicFrame>
        <p:nvGraphicFramePr>
          <p:cNvPr id="4" name="表格 3"/>
          <p:cNvGraphicFramePr/>
          <p:nvPr>
            <p:custDataLst>
              <p:tags r:id="rId1"/>
            </p:custDataLst>
            <p:extLst>
              <p:ext uri="{D42A27DB-BD31-4B8C-83A1-F6EECF244321}">
                <p14:modId xmlns:p14="http://schemas.microsoft.com/office/powerpoint/2010/main" xmlns="" val="2965495665"/>
              </p:ext>
            </p:extLst>
          </p:nvPr>
        </p:nvGraphicFramePr>
        <p:xfrm>
          <a:off x="650878" y="3143137"/>
          <a:ext cx="10807977" cy="3291840"/>
        </p:xfrm>
        <a:graphic>
          <a:graphicData uri="http://schemas.openxmlformats.org/drawingml/2006/table">
            <a:tbl>
              <a:tblPr firstRow="1" bandRow="1">
                <a:tableStyleId>{5940675A-B579-460E-94D1-54222C63F5DA}</a:tableStyleId>
              </a:tblPr>
              <a:tblGrid>
                <a:gridCol w="412991"/>
                <a:gridCol w="931985"/>
                <a:gridCol w="9463001"/>
              </a:tblGrid>
              <a:tr h="2760784">
                <a:tc>
                  <a:txBody>
                    <a:bodyPr/>
                    <a:lstStyle/>
                    <a:p>
                      <a:pPr marL="0" indent="0" algn="l"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中国</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rPr>
                        <a:t>洋务运动</a:t>
                      </a:r>
                      <a:endParaRPr lang="en-US" altLang="zh-CN" sz="2400" b="0" kern="1200" dirty="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）概况：为维护清王朝的封建统治，</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世纪</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60</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年代到</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90</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年代中期，地主阶级洋务派掀起了洋务运动，引进了西方先进科学技术和经验，创办了一批近代军事工业和民用企业</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）意义：是中国历史上第一次近代化运动，在客观上促进了中国民族资本主义的产生，对外国资本的入侵起到了一定的抵制作用；没有使中国走上富强的道路</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2816218561"/>
              </p:ext>
            </p:extLst>
          </p:nvPr>
        </p:nvGraphicFramePr>
        <p:xfrm>
          <a:off x="826477" y="1960686"/>
          <a:ext cx="10559562" cy="3807068"/>
        </p:xfrm>
        <a:graphic>
          <a:graphicData uri="http://schemas.openxmlformats.org/drawingml/2006/table">
            <a:tbl>
              <a:tblPr firstRow="1" bandRow="1">
                <a:tableStyleId>{5940675A-B579-460E-94D1-54222C63F5DA}</a:tableStyleId>
              </a:tblPr>
              <a:tblGrid>
                <a:gridCol w="439616"/>
                <a:gridCol w="808892"/>
                <a:gridCol w="9311054"/>
              </a:tblGrid>
              <a:tr h="3807068">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世界</a:t>
                      </a:r>
                      <a:endParaRPr lang="en-US" altLang="zh-CN"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5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NEU-BZ-S92" charset="0"/>
                        </a:rPr>
                        <a:t>彼得一世改革</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1</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）概况：为改变俄国的落后面貌，实现富国强兵，沙皇彼得一世发出向西方学习的号召，颁布一系列法令，在政治、军事、经济、文化教育、社会生活等方面全面推行改革</a:t>
                      </a:r>
                      <a:endParaRPr lang="en-US" altLang="zh-CN" sz="2400" b="0" dirty="0" smtClean="0">
                        <a:solidFill>
                          <a:srgbClr val="000000"/>
                        </a:solidFill>
                        <a:latin typeface="宋体" panose="02010600030101010101" pitchFamily="2" charset="-122"/>
                        <a:ea typeface="宋体" panose="02010600030101010101" pitchFamily="2" charset="-122"/>
                        <a:cs typeface="方正书宋_GBK" charset="0"/>
                      </a:endParaRPr>
                    </a:p>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2</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）影响：通过改革，俄国的经济、军事实力大大增强，为对外扩张准备了条件；俄国一跃成为欧洲军事强国；开启了俄国近代化的进程。但农奴制进一步强化，后来成为俄国社会发展的障碍</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468076" y="1457919"/>
            <a:ext cx="5255716" cy="628500"/>
            <a:chOff x="944096" y="643213"/>
            <a:chExt cx="4242748" cy="628500"/>
          </a:xfrm>
        </p:grpSpPr>
        <p:sp>
          <p:nvSpPr>
            <p:cNvPr id="17" name="圆角矩形 6"/>
            <p:cNvSpPr/>
            <p:nvPr>
              <p:custDataLst>
                <p:tags r:id="rId2"/>
              </p:custDataLst>
            </p:nvPr>
          </p:nvSpPr>
          <p:spPr>
            <a:xfrm flipH="1">
              <a:off x="2055899" y="643213"/>
              <a:ext cx="3130945" cy="62850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社会主义性质的改革</a:t>
              </a:r>
              <a:endParaRPr lang="zh-CN" altLang="en-US" sz="24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3"/>
              </p:custDataLst>
            </p:nvPr>
          </p:nvSpPr>
          <p:spPr>
            <a:xfrm>
              <a:off x="944096" y="643818"/>
              <a:ext cx="935217"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二</a:t>
              </a:r>
              <a:endParaRPr lang="zh-CN" altLang="en-US" sz="2800" b="1" strike="noStrike" noProof="1">
                <a:solidFill>
                  <a:schemeClr val="bg1"/>
                </a:solidFill>
              </a:endParaRPr>
            </a:p>
          </p:txBody>
        </p:sp>
        <p:sp>
          <p:nvSpPr>
            <p:cNvPr id="19" name="圆角矩形 18"/>
            <p:cNvSpPr/>
            <p:nvPr/>
          </p:nvSpPr>
          <p:spPr bwMode="auto">
            <a:xfrm rot="16200000">
              <a:off x="1929902" y="836982"/>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a:hlinkClick r:id="rId5"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484341581"/>
              </p:ext>
            </p:extLst>
          </p:nvPr>
        </p:nvGraphicFramePr>
        <p:xfrm>
          <a:off x="828561" y="2347547"/>
          <a:ext cx="10531101" cy="4088422"/>
        </p:xfrm>
        <a:graphic>
          <a:graphicData uri="http://schemas.openxmlformats.org/drawingml/2006/table">
            <a:tbl>
              <a:tblPr firstRow="1" bandRow="1">
                <a:tableStyleId>{5940675A-B579-460E-94D1-54222C63F5DA}</a:tableStyleId>
              </a:tblPr>
              <a:tblGrid>
                <a:gridCol w="446324"/>
                <a:gridCol w="756138"/>
                <a:gridCol w="9328639"/>
              </a:tblGrid>
              <a:tr h="4088422">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中国</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solidFill>
                          <a:latin typeface="黑体" panose="02010609060101010101" pitchFamily="49" charset="-122"/>
                          <a:ea typeface="黑体" panose="02010609060101010101" pitchFamily="49" charset="-122"/>
                          <a:cs typeface="方正黑体_GBK" charset="0"/>
                        </a:rPr>
                        <a:t>土地改革</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）概况：</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1950—1952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年底，在新解放区实行了土地改革，</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1950</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年颁布</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中华人民共和国土地改革法</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，废除了地主阶级封建剥削的土地所有制，实行农民的土地所有制</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indent="0" algn="l" defTabSz="914400" rtl="0" eaLnBrk="1" latinLnBrk="0" hangingPunct="1">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意义：彻底摧毁了我国存在两千多年的封建土地制度，消灭了地主阶级；农民翻了身，得到了土地，成为土地的主人。这使人民政权更加巩固，也大大解放了农村生产力。农业生产获得迅速恢复和发展，为国家的工业化建设准备了条件</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4061228888"/>
              </p:ext>
            </p:extLst>
          </p:nvPr>
        </p:nvGraphicFramePr>
        <p:xfrm>
          <a:off x="828561" y="2057399"/>
          <a:ext cx="10531101" cy="3666391"/>
        </p:xfrm>
        <a:graphic>
          <a:graphicData uri="http://schemas.openxmlformats.org/drawingml/2006/table">
            <a:tbl>
              <a:tblPr firstRow="1" bandRow="1">
                <a:tableStyleId>{5940675A-B579-460E-94D1-54222C63F5DA}</a:tableStyleId>
              </a:tblPr>
              <a:tblGrid>
                <a:gridCol w="446324"/>
                <a:gridCol w="756138"/>
                <a:gridCol w="9328639"/>
              </a:tblGrid>
              <a:tr h="3666391">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中国</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solidFill>
                          <a:latin typeface="黑体" panose="02010609060101010101" pitchFamily="49" charset="-122"/>
                          <a:ea typeface="黑体" panose="02010609060101010101" pitchFamily="49" charset="-122"/>
                          <a:cs typeface="方正黑体_GBK" charset="0"/>
                        </a:rPr>
                        <a:t>三大改造</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）概况：</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1953—1956</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年底，国家对农业、手工业和资本主义工商业进行了社会主义改造</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indent="0" algn="l" defTabSz="914400" rtl="0" eaLnBrk="1" latinLnBrk="0" hangingPunct="1">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）意义：实现了生产资料私有制向社会主义公有制的转变。社会主义基本制度在我国建立起来。这是中国历史上最深刻的社会变革。我国从此进入社会主义初级阶段</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222251678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3088528239"/>
              </p:ext>
            </p:extLst>
          </p:nvPr>
        </p:nvGraphicFramePr>
        <p:xfrm>
          <a:off x="828561" y="1916723"/>
          <a:ext cx="10531102" cy="4193931"/>
        </p:xfrm>
        <a:graphic>
          <a:graphicData uri="http://schemas.openxmlformats.org/drawingml/2006/table">
            <a:tbl>
              <a:tblPr firstRow="1" bandRow="1">
                <a:tableStyleId>{5940675A-B579-460E-94D1-54222C63F5DA}</a:tableStyleId>
              </a:tblPr>
              <a:tblGrid>
                <a:gridCol w="446324"/>
                <a:gridCol w="756138"/>
                <a:gridCol w="817685"/>
                <a:gridCol w="8510955"/>
              </a:tblGrid>
              <a:tr h="4193931">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中国</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solidFill>
                          <a:latin typeface="黑体" panose="02010609060101010101" pitchFamily="49" charset="-122"/>
                          <a:ea typeface="黑体" panose="02010609060101010101" pitchFamily="49" charset="-122"/>
                          <a:cs typeface="方正黑体_GBK" charset="0"/>
                        </a:rPr>
                        <a:t>改革开放</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solidFill>
                          <a:latin typeface="黑体" panose="02010609060101010101" pitchFamily="49" charset="-122"/>
                          <a:ea typeface="黑体" panose="02010609060101010101" pitchFamily="49" charset="-122"/>
                          <a:cs typeface="方正黑体_GBK" charset="0"/>
                        </a:rPr>
                        <a:t>家庭联产承包责任制</a:t>
                      </a:r>
                      <a:endParaRPr lang="en-US" altLang="zh-CN" sz="2400" b="0" kern="1200" dirty="0" smtClean="0">
                        <a:solidFill>
                          <a:schemeClr val="tx1"/>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）概况：</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1978</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年，安徽凤阳小岗村农民实行分田包干到户，自负盈亏。随后，在中央的支持和倡导下，家庭联产承包责任制逐步在全国推广开来</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indent="0" algn="l" defTabSz="914400" rtl="0" eaLnBrk="1" latinLnBrk="0" hangingPunct="1">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意义：激发了农民的劳动热情，带来了农村生产力的大解放，农业生产和农民收入均有很大提高；随着农业生产向专业化、商品化、社会化发展，农村乡镇企业也迅速发展起来，为农民致富和实现现代化开辟了一条新路</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1773607561"/>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3.xml><?xml version="1.0" encoding="utf-8"?>
<p:tagLst xmlns:a="http://schemas.openxmlformats.org/drawingml/2006/main" xmlns:r="http://schemas.openxmlformats.org/officeDocument/2006/relationships" xmlns:p="http://schemas.openxmlformats.org/presentationml/2006/main">
  <p:tag name="KSO_WM_UNIT_TABLE_BEAUTIFY" val="smartTable{028dfbd1-95a1-4ab5-8440-40fc437133a7}"/>
  <p:tag name="TABLE_ENDDRAG_ORIGIN_RECT" val="800*183"/>
  <p:tag name="TABLE_ENDDRAG_RECT" val="66*327*800*183"/>
</p:tagLst>
</file>

<file path=ppt/tags/tag13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6.xml><?xml version="1.0" encoding="utf-8"?>
<p:tagLst xmlns:a="http://schemas.openxmlformats.org/drawingml/2006/main" xmlns:r="http://schemas.openxmlformats.org/officeDocument/2006/relationships" xmlns:p="http://schemas.openxmlformats.org/presentationml/2006/main">
  <p:tag name="KSO_WM_UNIT_TABLE_BEAUTIFY" val="smartTable{f8ad1bac-7a35-4519-aac3-a8f8850166f0}"/>
  <p:tag name="TABLE_ENDDRAG_ORIGIN_RECT" val="797*288"/>
  <p:tag name="TABLE_ENDDRAG_RECT" val="89*177*797*288"/>
</p:tagLst>
</file>

<file path=ppt/tags/tag137.xml><?xml version="1.0" encoding="utf-8"?>
<p:tagLst xmlns:a="http://schemas.openxmlformats.org/drawingml/2006/main" xmlns:r="http://schemas.openxmlformats.org/officeDocument/2006/relationships" xmlns:p="http://schemas.openxmlformats.org/presentationml/2006/main">
  <p:tag name="KSO_WM_UNIT_TABLE_BEAUTIFY" val="smartTable{02fd4b5d-4f3d-43b7-a55a-e66544ad36c2}"/>
  <p:tag name="TABLE_ENDDRAG_ORIGIN_RECT" val="835*175"/>
  <p:tag name="TABLE_ENDDRAG_RECT" val="59*272*835*175"/>
</p:tagLst>
</file>

<file path=ppt/tags/tag13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UNIT_TABLE_BEAUTIFY" val="smartTable{02fd4b5d-4f3d-43b7-a55a-e66544ad36c2}"/>
  <p:tag name="TABLE_ENDDRAG_ORIGIN_RECT" val="835*175"/>
  <p:tag name="TABLE_ENDDRAG_RECT" val="59*272*835*175"/>
</p:tagLst>
</file>

<file path=ppt/tags/tag141.xml><?xml version="1.0" encoding="utf-8"?>
<p:tagLst xmlns:a="http://schemas.openxmlformats.org/drawingml/2006/main" xmlns:r="http://schemas.openxmlformats.org/officeDocument/2006/relationships" xmlns:p="http://schemas.openxmlformats.org/presentationml/2006/main">
  <p:tag name="KSO_WM_UNIT_TABLE_BEAUTIFY" val="smartTable{02fd4b5d-4f3d-43b7-a55a-e66544ad36c2}"/>
  <p:tag name="TABLE_ENDDRAG_ORIGIN_RECT" val="835*175"/>
  <p:tag name="TABLE_ENDDRAG_RECT" val="59*272*835*175"/>
</p:tagLst>
</file>

<file path=ppt/tags/tag142.xml><?xml version="1.0" encoding="utf-8"?>
<p:tagLst xmlns:a="http://schemas.openxmlformats.org/drawingml/2006/main" xmlns:r="http://schemas.openxmlformats.org/officeDocument/2006/relationships" xmlns:p="http://schemas.openxmlformats.org/presentationml/2006/main">
  <p:tag name="KSO_WM_UNIT_TABLE_BEAUTIFY" val="smartTable{02fd4b5d-4f3d-43b7-a55a-e66544ad36c2}"/>
  <p:tag name="TABLE_ENDDRAG_ORIGIN_RECT" val="835*175"/>
  <p:tag name="TABLE_ENDDRAG_RECT" val="59*272*835*175"/>
</p:tagLst>
</file>

<file path=ppt/tags/tag143.xml><?xml version="1.0" encoding="utf-8"?>
<p:tagLst xmlns:a="http://schemas.openxmlformats.org/drawingml/2006/main" xmlns:r="http://schemas.openxmlformats.org/officeDocument/2006/relationships" xmlns:p="http://schemas.openxmlformats.org/presentationml/2006/main">
  <p:tag name="KSO_WM_UNIT_TABLE_BEAUTIFY" val="smartTable{02fd4b5d-4f3d-43b7-a55a-e66544ad36c2}"/>
  <p:tag name="TABLE_ENDDRAG_ORIGIN_RECT" val="835*175"/>
  <p:tag name="TABLE_ENDDRAG_RECT" val="59*272*835*175"/>
</p:tagLst>
</file>

<file path=ppt/tags/tag144.xml><?xml version="1.0" encoding="utf-8"?>
<p:tagLst xmlns:a="http://schemas.openxmlformats.org/drawingml/2006/main" xmlns:r="http://schemas.openxmlformats.org/officeDocument/2006/relationships" xmlns:p="http://schemas.openxmlformats.org/presentationml/2006/main">
  <p:tag name="KSO_WM_UNIT_TABLE_BEAUTIFY" val="smartTable{02fd4b5d-4f3d-43b7-a55a-e66544ad36c2}"/>
  <p:tag name="TABLE_ENDDRAG_ORIGIN_RECT" val="835*175"/>
  <p:tag name="TABLE_ENDDRAG_RECT" val="59*272*835*175"/>
</p:tagLst>
</file>

<file path=ppt/tags/tag145.xml><?xml version="1.0" encoding="utf-8"?>
<p:tagLst xmlns:a="http://schemas.openxmlformats.org/drawingml/2006/main" xmlns:r="http://schemas.openxmlformats.org/officeDocument/2006/relationships" xmlns:p="http://schemas.openxmlformats.org/presentationml/2006/main">
  <p:tag name="KSO_WM_UNIT_TABLE_BEAUTIFY" val="smartTable{02fd4b5d-4f3d-43b7-a55a-e66544ad36c2}"/>
  <p:tag name="TABLE_ENDDRAG_ORIGIN_RECT" val="835*175"/>
  <p:tag name="TABLE_ENDDRAG_RECT" val="59*272*835*175"/>
</p:tagLst>
</file>

<file path=ppt/tags/tag146.xml><?xml version="1.0" encoding="utf-8"?>
<p:tagLst xmlns:a="http://schemas.openxmlformats.org/drawingml/2006/main" xmlns:r="http://schemas.openxmlformats.org/officeDocument/2006/relationships" xmlns:p="http://schemas.openxmlformats.org/presentationml/2006/main">
  <p:tag name="KSO_WM_UNIT_TABLE_BEAUTIFY" val="smartTable{02fd4b5d-4f3d-43b7-a55a-e66544ad36c2}"/>
  <p:tag name="TABLE_ENDDRAG_ORIGIN_RECT" val="835*175"/>
  <p:tag name="TABLE_ENDDRAG_RECT" val="59*272*835*175"/>
</p:tagLst>
</file>

<file path=ppt/tags/tag147.xml><?xml version="1.0" encoding="utf-8"?>
<p:tagLst xmlns:a="http://schemas.openxmlformats.org/drawingml/2006/main" xmlns:r="http://schemas.openxmlformats.org/officeDocument/2006/relationships" xmlns:p="http://schemas.openxmlformats.org/presentationml/2006/main">
  <p:tag name="KSO_WM_UNIT_TABLE_BEAUTIFY" val="smartTable{02fd4b5d-4f3d-43b7-a55a-e66544ad36c2}"/>
  <p:tag name="TABLE_ENDDRAG_ORIGIN_RECT" val="835*175"/>
  <p:tag name="TABLE_ENDDRAG_RECT" val="59*272*835*175"/>
</p:tagLst>
</file>

<file path=ppt/tags/tag148.xml><?xml version="1.0" encoding="utf-8"?>
<p:tagLst xmlns:a="http://schemas.openxmlformats.org/drawingml/2006/main" xmlns:r="http://schemas.openxmlformats.org/officeDocument/2006/relationships" xmlns:p="http://schemas.openxmlformats.org/presentationml/2006/main">
  <p:tag name="KSO_WM_UNIT_TABLE_BEAUTIFY" val="smartTable{02fd4b5d-4f3d-43b7-a55a-e66544ad36c2}"/>
  <p:tag name="TABLE_ENDDRAG_ORIGIN_RECT" val="835*175"/>
  <p:tag name="TABLE_ENDDRAG_RECT" val="59*272*835*175"/>
</p:tagLst>
</file>

<file path=ppt/tags/tag14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5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5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5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5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2466</TotalTime>
  <Words>3522</Words>
  <Application>Microsoft Office PowerPoint</Application>
  <PresentationFormat>自定义</PresentationFormat>
  <Paragraphs>269</Paragraphs>
  <Slides>41</Slides>
  <Notes>1</Notes>
  <HiddenSlides>0</HiddenSlides>
  <MMClips>0</MMClips>
  <ScaleCrop>false</ScaleCrop>
  <HeadingPairs>
    <vt:vector size="4" baseType="variant">
      <vt:variant>
        <vt:lpstr>主题</vt:lpstr>
      </vt:variant>
      <vt:variant>
        <vt:i4>5</vt:i4>
      </vt:variant>
      <vt:variant>
        <vt:lpstr>幻灯片标题</vt:lpstr>
      </vt:variant>
      <vt:variant>
        <vt:i4>41</vt:i4>
      </vt:variant>
    </vt:vector>
  </HeadingPairs>
  <TitlesOfParts>
    <vt:vector size="46" baseType="lpstr">
      <vt:lpstr>Office 主题​​</vt:lpstr>
      <vt:lpstr>2_自定义设计方案</vt:lpstr>
      <vt:lpstr>1_自定义设计方案</vt:lpstr>
      <vt:lpstr>自定义设计方案</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lrsff</dc:creator>
  <cp:lastModifiedBy>dell</cp:lastModifiedBy>
  <cp:revision>1306</cp:revision>
  <dcterms:created xsi:type="dcterms:W3CDTF">2020-07-19T08:35:00Z</dcterms:created>
  <dcterms:modified xsi:type="dcterms:W3CDTF">2022-02-25T16:08:43Z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CE4189C4DC9C48268151C015EEBC8F8A</vt:lpwstr>
  </property>
  <property fmtid="{D5CDD505-2E9C-101B-9397-08002B2CF9AE}" pid="3" name="KSOProductBuildVer">
    <vt:lpwstr>2052-11.1.0.10938</vt:lpwstr>
  </property>
</Properties>
</file>