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1" r:id="rId6"/>
    <p:sldId id="275" r:id="rId7"/>
    <p:sldId id="279" r:id="rId8"/>
    <p:sldId id="278" r:id="rId9"/>
    <p:sldId id="277" r:id="rId10"/>
    <p:sldId id="281" r:id="rId11"/>
    <p:sldId id="285" r:id="rId12"/>
    <p:sldId id="284" r:id="rId13"/>
    <p:sldId id="283" r:id="rId14"/>
    <p:sldId id="282" r:id="rId15"/>
    <p:sldId id="280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276" r:id="rId24"/>
    <p:sldId id="351" r:id="rId25"/>
    <p:sldId id="352" r:id="rId26"/>
    <p:sldId id="353" r:id="rId27"/>
    <p:sldId id="354" r:id="rId28"/>
    <p:sldId id="355" r:id="rId29"/>
    <p:sldId id="356" r:id="rId30"/>
    <p:sldId id="357" r:id="rId31"/>
    <p:sldId id="358" r:id="rId32"/>
    <p:sldId id="359" r:id="rId33"/>
    <p:sldId id="259" r:id="rId34"/>
    <p:sldId id="269" r:id="rId35"/>
    <p:sldId id="315" r:id="rId36"/>
    <p:sldId id="324" r:id="rId37"/>
    <p:sldId id="274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6"/>
      </p:cViewPr>
      <p:guideLst>
        <p:guide orient="horz" pos="51"/>
        <p:guide pos="3840"/>
        <p:guide orient="horz" pos="48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291992"/>
            <a:ext cx="108077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第一部分　中国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古代史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第五单元　辽宋夏金元时期民族关系发展和社会变化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19182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西夏与北宋的关系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西夏建立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:11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世纪前期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党项族首领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元昊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称大夏皇帝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兴庆府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史称西夏。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宋夏关系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元昊称帝后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多次亲率军队进攻北宋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宋朝被动挨打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节节败退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损失惨重。西夏虽在军事上屡屡获胜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但由于立国时间短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人力和物力有限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连年的战争使西夏遭受很大损耗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人民处于困苦之中。后来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北宋与西夏进行和谈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订立了宋夏和约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元昊向宋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宋给西夏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。议和后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宋夏边界贸易兴旺。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59302" y="117281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59302" y="164015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2263" y="1754701"/>
            <a:ext cx="12349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2263" y="2222044"/>
            <a:ext cx="12349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45838" y="468493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45838" y="515228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312392" y="468493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312392" y="515228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7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1479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金与南宋的对峙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女真崛起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1115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女真族首领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阿骨打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正式建立女真政权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国号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他就是金太祖。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金灭辽和北宋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1125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辽被金灭亡。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1127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金军攻破开封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北宋灭亡。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81054" y="2367765"/>
            <a:ext cx="7668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81054" y="2835108"/>
            <a:ext cx="7668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28087" y="2367765"/>
            <a:ext cx="121537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28087" y="2835108"/>
            <a:ext cx="121537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05311" y="294965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94920" y="34273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00712" y="3536497"/>
            <a:ext cx="8954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00712" y="4003840"/>
            <a:ext cx="8954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53848" y="3536497"/>
            <a:ext cx="8954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53848" y="4003840"/>
            <a:ext cx="8954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6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4487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二、南宋的偏安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南宋建立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:1127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宋钦宗的弟弟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赵构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登上皇位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他就是宋高宗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后来定都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临安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史称南宋。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岳飞抗金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岳飞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统率的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岳家军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郾城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大败金军主力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宋高宗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和权臣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害怕抗金力量壮大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危及他们的统治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便向金求和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莫须有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的罪名杀害了岳飞。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宋金议和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宋金达成和议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南宋向金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并给金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双方以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淮水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大散关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一线划定分界线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宋金对峙局面形成。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873502" y="150532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73502" y="197266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30202" y="208721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30202" y="256494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122384" y="267949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122384" y="314683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197382" y="267949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197382" y="314683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2461" y="3261383"/>
            <a:ext cx="12363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2461" y="3728726"/>
            <a:ext cx="123632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36684" y="327177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36684" y="37391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131208" y="3865234"/>
            <a:ext cx="121375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131208" y="4322186"/>
            <a:ext cx="121375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11683" y="443555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11683" y="490289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457721" y="443555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457721" y="490289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05159" y="500705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05159" y="54847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17374" y="5007056"/>
            <a:ext cx="12247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17374" y="5484790"/>
            <a:ext cx="12247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0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6" grpId="0" animBg="1"/>
      <p:bldP spid="18" grpId="0" animBg="1"/>
      <p:bldP spid="21" grpId="0" animBg="1"/>
      <p:bldP spid="23" grpId="0" animBg="1"/>
      <p:bldP spid="25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0539"/>
            <a:ext cx="10807700" cy="6592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三、宋代经济的发展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农业的发展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中晚期至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北方人口大批南迁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带去了先进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生产技术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使南方农业发展速度加快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逐渐超过北方。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两宋时期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种植面积迅速增长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由越南传入的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占城稻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北宋时推广到东南地区。宋朝时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产量跃居粮食作物首位。当时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长江下游和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太湖流域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一带成为丰饶的粮仓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出现了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苏湖熟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天下足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苏常熟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天下足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的谚语。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南方各地普遍种植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茶树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北宋至南宋初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植棉地区尚限于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福建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到南宋后期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棉花种植区已向北推进到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江淮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一带。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948211" y="132867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948211" y="17960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390074" y="132867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90074" y="17960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10125" y="1920955"/>
            <a:ext cx="161478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10125" y="2388298"/>
            <a:ext cx="161478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73202" y="250446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73202" y="297180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11041" y="3096744"/>
            <a:ext cx="119159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1041" y="3564087"/>
            <a:ext cx="119159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22983" y="309674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2983" y="356408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82456" y="3668244"/>
            <a:ext cx="163665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82456" y="4135587"/>
            <a:ext cx="16366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797082" y="483041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797082" y="530814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2334" y="541410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2334" y="590223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04390" y="5414108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04390" y="5902233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579363" y="5414108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579363" y="5891842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2334" y="600704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2334" y="647438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91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  <p:bldP spid="12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8738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手工业的兴盛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纺织业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南方的丝织业胜过北方。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江浙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地区的丝织生产发达。南宋后期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棉纺织业兴起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海南岛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已有比较先进的棉纺织工具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棉纺织品种类较多。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制瓷业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是中国瓷器发展史上的辉煌时代。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河北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、河南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汝窑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等地烧制的瓷器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给人以别致的美感。北宋兴起的江西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景德镇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后来发展成为著名的瓷都。南宋时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江南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地区已成为我国制瓷业中心。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83393" y="152610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83393" y="200383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702302" y="152610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702302" y="200383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928429" y="152610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928429" y="200383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746700" y="2133646"/>
            <a:ext cx="122045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746700" y="2600989"/>
            <a:ext cx="122045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83393" y="329255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83393" y="37702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4429" y="38848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4429" y="43521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31439" y="38848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31439" y="43521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40263" y="4463695"/>
            <a:ext cx="121375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40263" y="4931038"/>
            <a:ext cx="121375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84063" y="4463695"/>
            <a:ext cx="84851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84063" y="4931038"/>
            <a:ext cx="8485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9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2" grpId="0" animBg="1"/>
      <p:bldP spid="14" grpId="0" animBg="1"/>
      <p:bldP spid="16" grpId="0" animBg="1"/>
      <p:bldP spid="18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4321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造船业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泉州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的造船业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都有很高的水平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在当时世界上居于领先地位。北宋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东京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郊外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建有世界上现存最早的船坞。南宋沿海地区制造的海船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不仅规模宏大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设计科学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还配备了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指南针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68932" y="2107992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68932" y="2585726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05451" y="2107992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05451" y="2585726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05016" y="2107992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05016" y="2585726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512060" y="2700273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512060" y="3167616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15203" y="3864055"/>
            <a:ext cx="126486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15203" y="4341789"/>
            <a:ext cx="12648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5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34827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商业贸易的繁荣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商业城市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最大的是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杭州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人口多达百万。随着城市人口的增长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商业日益繁盛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城市中的店铺不断增加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街道以及宅巷之内到处可以开设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店铺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经商的时间也不再受限制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出现了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早市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夜市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。都市的商贸活动也辐射到乡镇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形成了新的商业区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草市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在城市与乡村之间的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市镇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也发展成为重要的商业贸易区。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30402" y="17962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30402" y="226360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46137" y="17962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46137" y="226360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81983" y="296543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81983" y="343277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593210" y="356810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93210" y="402505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28541" y="356810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28541" y="402505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37696" y="414857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37696" y="460552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61650" y="414857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61650" y="460552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942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82516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海外贸易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泉州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是闻名世界的大商港。中国商船的踪迹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近至朝鲜、日本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远达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阿拉伯半岛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非洲东海岸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。朝廷鼓励海外贸易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在主要港口设立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市舶司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加以管理。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纸币出现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北宋前期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地区出现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这是世界上最早的纸币。南宋时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纸币发展成与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铜钱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并行的货币。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经济重心南移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从唐朝中期开始的经济重心南移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时最后完成。那时中央的财政收入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主要来自南方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特别是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东南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地区。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99029" y="95525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99029" y="143298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93984" y="95525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93984" y="143298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907589" y="1547535"/>
            <a:ext cx="200984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07589" y="2004487"/>
            <a:ext cx="20098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339403" y="1547535"/>
            <a:ext cx="20299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339403" y="2004487"/>
            <a:ext cx="20299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24120" y="2118383"/>
            <a:ext cx="11898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24120" y="2596117"/>
            <a:ext cx="118984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042331" y="2699502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042331" y="3177236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92013" y="2699502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92013" y="3177236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05709" y="330932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05709" y="376627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159400" y="388082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159400" y="434816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87999" y="445688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87999" y="493462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56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  <p:bldP spid="12" grpId="0" animBg="1"/>
      <p:bldP spid="15" grpId="0" animBg="1"/>
      <p:bldP spid="17" grpId="0" animBg="1"/>
      <p:bldP spid="19" grpId="0" animBg="1"/>
      <p:bldP spid="21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4774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四、元朝的统治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统一蒙古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:1206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铁木真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完成了蒙古草原的统一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蒙古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他被拥立为大汗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被尊称为成吉思汗。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蒙古扩张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在蒙古军队的进攻下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1227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西夏灭亡。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1234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蒙古灭金。金朝灭亡后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蒙古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直接对峙的局面形成。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47272" y="2409329"/>
            <a:ext cx="122092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47272" y="2866281"/>
            <a:ext cx="122092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4887" y="2991220"/>
            <a:ext cx="83531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4887" y="3458563"/>
            <a:ext cx="83531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11393" y="3552329"/>
            <a:ext cx="88670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11393" y="4019672"/>
            <a:ext cx="88670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40393" y="3552329"/>
            <a:ext cx="88670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40393" y="4019672"/>
            <a:ext cx="88670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481120" y="415699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81120" y="462434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707247" y="415699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707247" y="462434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640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5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93322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元朝建立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1271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忽必烈改国号为元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次年定都于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1276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元军攻入南宋都城临安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南宋灭亡。南宋大臣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陆秀夫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文天祥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等人继续展开抗元斗争。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1279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元军攻灭南宋残部。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元灭南宋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完成了全国的统一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结束了我国历史上较长时期的分裂割据局面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为统一多民族国家的进一步发展奠定了基础。元朝是我国历史上第一个由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少数民族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贵族为主建立的全国性的统一王朝。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的版图是我国历史上最大的。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519731" y="1235156"/>
            <a:ext cx="8555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19731" y="1702499"/>
            <a:ext cx="8555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15365" y="123515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15365" y="17128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79470" y="1825035"/>
            <a:ext cx="8027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79469" y="2292378"/>
            <a:ext cx="80275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07551" y="2417317"/>
            <a:ext cx="121379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07551" y="2884660"/>
            <a:ext cx="12137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30719" y="2417317"/>
            <a:ext cx="121379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30719" y="2884660"/>
            <a:ext cx="12137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506702" y="2397712"/>
            <a:ext cx="8353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506701" y="2865055"/>
            <a:ext cx="8353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11215" y="4761787"/>
            <a:ext cx="164110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11214" y="5229130"/>
            <a:ext cx="164110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81983" y="535264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81983" y="581998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363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9" grpId="0" animBg="1"/>
      <p:bldP spid="12" grpId="0" animBg="1"/>
      <p:bldP spid="15" grpId="0" animBg="1"/>
      <p:bldP spid="17" grpId="0" animBg="1"/>
      <p:bldP spid="19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考点梳理整合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93324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行省制度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中央集权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在中央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中书省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掌管全国的行政事务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下设吏、户、礼、兵、刑、工六部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分管各项政务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枢密院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负责全国的军事事务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调度全国的军队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御史台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负责监察事务。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行省制度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山东、山西和河北称作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腹里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直属于中央的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中书省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其他地区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吐蕃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畏兀儿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地区之外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设置了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个行省。在行省之下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继承前代的制度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设置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。这一行政区划与管理的制度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行省制度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在历史上影响深远。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034312" y="1245547"/>
            <a:ext cx="12106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034312" y="1712890"/>
            <a:ext cx="12106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374132" y="1827438"/>
            <a:ext cx="12227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374132" y="2294781"/>
            <a:ext cx="12227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327123" y="2419720"/>
            <a:ext cx="12227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327123" y="2887063"/>
            <a:ext cx="12227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7987" y="3604283"/>
            <a:ext cx="12227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7987" y="4061235"/>
            <a:ext cx="12227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691410" y="360428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691410" y="406123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858710" y="3604283"/>
            <a:ext cx="12902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58710" y="4061235"/>
            <a:ext cx="12902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25559" y="4175783"/>
            <a:ext cx="40700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5559" y="4643126"/>
            <a:ext cx="40700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736050" y="4175783"/>
            <a:ext cx="40700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736050" y="4643126"/>
            <a:ext cx="40700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556932" y="4175783"/>
            <a:ext cx="40700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556932" y="4643126"/>
            <a:ext cx="40700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77814" y="4175783"/>
            <a:ext cx="40700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77814" y="4643126"/>
            <a:ext cx="40700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221353" y="4753846"/>
            <a:ext cx="161893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21353" y="5231580"/>
            <a:ext cx="161893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15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9" grpId="0" animBg="1"/>
      <p:bldP spid="22" grpId="0" animBg="1"/>
      <p:bldP spid="24" grpId="0" animBg="1"/>
      <p:bldP spid="26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81526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管辖边疆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元朝的统治者采取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因地制宜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在东北、西北、东南、西南等地区设置相应的管理机构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加强中央对这些地区的统治。例如在东南地区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元朝在澎湖岛设置了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澎湖巡检司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负责管辖澎湖和琉球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今台湾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这是历史上中央政府首次在台湾地区正式建立的行政机构。元朝还设置北庭都元帅府等机构管理西域的军政事务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加强了对西域的管辖。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26493" y="1837828"/>
            <a:ext cx="158469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26493" y="2305171"/>
            <a:ext cx="15846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34810" y="3001610"/>
            <a:ext cx="20315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34810" y="3479344"/>
            <a:ext cx="20315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286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42236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元朝建立后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对西藏地区行使行政管理权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在这一地区设立宣慰使司都元帅府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宣政院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直接统辖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掌管西藏的军民各项事务。朝廷还在当地设置地方机构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任命官员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征收赋税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屯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驻军队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实行充分和有效的管理。从此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中央政府对西藏正式行使行政管辖。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53782" y="2398938"/>
            <a:ext cx="123660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53782" y="2866281"/>
            <a:ext cx="123660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29237" y="2991220"/>
            <a:ext cx="16503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29238" y="3458563"/>
            <a:ext cx="16503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5115" y="3573111"/>
            <a:ext cx="16178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5116" y="4040454"/>
            <a:ext cx="16178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266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02536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五、宋元时期的都市和文化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都市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北宋时的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、南宋时的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临安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、元朝时的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都是当时世界上著名的大都市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不仅在商业、贸易、文化、教育等方面十分发达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社会生活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方面呈现出丰富多彩的景象。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瓦子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随着城市的繁荣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宋朝的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市民阶层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不断壮大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市民文化生活也丰富起来。开封城内有许多娱乐兼营商业的场所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瓦子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。瓦子中圈出许多专供演出的圈子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勾栏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943266" y="155727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43266" y="20246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800766" y="155727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00766" y="20246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647875" y="155727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647875" y="20246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76822" y="2731447"/>
            <a:ext cx="161654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76822" y="3198790"/>
            <a:ext cx="16165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93895" y="3893915"/>
            <a:ext cx="161654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93895" y="4371649"/>
            <a:ext cx="16165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13130" y="507979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13130" y="553674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065274" y="507979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65274" y="553674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54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2" grpId="0" animBg="1"/>
      <p:bldP spid="14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50158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杂剧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宋元时期戏剧表演的主要形式是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杂剧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在大城市和地方郡邑的集市、繁华市区、勾栏瓦舍等场所进行演出。杂剧形成于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兴盛于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节日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宋朝时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春节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元宵节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中秋节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等传统节日日益受到人们的重视。一些节日的习俗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春节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的燃放鞭炮、相互拜年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元宵节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的挂彩灯、划旱船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端午节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的吃粽子、赛龙舟等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一直流传至今。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024522" y="1328674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024522" y="1796017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08185" y="2492456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08185" y="2959799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62062" y="2492456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62062" y="2959799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42517" y="3074347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42517" y="3541690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06299" y="3074347"/>
            <a:ext cx="13000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06299" y="3541690"/>
            <a:ext cx="130009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06452" y="3074347"/>
            <a:ext cx="13000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06452" y="3541690"/>
            <a:ext cx="130009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03338" y="367702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03338" y="414436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308357" y="4242484"/>
            <a:ext cx="12126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308357" y="4720218"/>
            <a:ext cx="12126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890747" y="4242484"/>
            <a:ext cx="12126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90747" y="4720218"/>
            <a:ext cx="12126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73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4" grpId="0" animBg="1"/>
      <p:bldP spid="16" grpId="0" animBg="1"/>
      <p:bldP spid="18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5077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宋词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北宋文学家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苏轼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的词风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豪迈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飘逸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把写景、抒情和议论结合在一起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收到引人入胜、激发情感的艺术效果。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女词人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李清照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的词风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委婉、细腻、清秀。她的作品以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北宋灭亡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为界限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此前主要是描写真挚的夫妇感情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此后的作品则充满了血和泪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通过对个人流离不定生活的描写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反映当时战乱带来的灾难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抒写深沉的忧患情怀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在当时产生了较大的影响。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辛弃疾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继承了苏轼以来的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豪放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词风和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报国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使词境变得更为雄奇阔大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抒情、写景、叙事、议论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气势磅礴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震撼人心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进一步提高了词的社会功能和在文学史上的地位。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579584" y="75478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79584" y="122212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626593" y="75478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26593" y="122212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828412" y="75478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28412" y="122212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52184" y="1911830"/>
            <a:ext cx="121714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52184" y="2389564"/>
            <a:ext cx="12171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23323" y="2514503"/>
            <a:ext cx="16977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3323" y="2971455"/>
            <a:ext cx="16977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64041" y="4849377"/>
            <a:ext cx="1193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64041" y="5316720"/>
            <a:ext cx="11931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838803" y="484937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38803" y="531672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875421" y="484937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875421" y="531672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792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2" grpId="0" animBg="1"/>
      <p:bldP spid="15" grpId="0" animBg="1"/>
      <p:bldP spid="19" grpId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85230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元曲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元朝戏剧空前发达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出现了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元曲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。元曲包括散曲、杂剧和南戏等。杂剧把音乐、歌舞、动作、念白融合在一起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成为一种综合性的艺术。元朝最优秀的杂剧作家是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关汉卿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他一生创作了许多剧本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流传至今的有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代表作是悲剧《窦娥冤》。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马致远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郑光祖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白朴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关汉卿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在明代以后被誉为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元曲四大家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00605" y="1557967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00605" y="2025310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771661" y="2721749"/>
            <a:ext cx="11979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771661" y="3189092"/>
            <a:ext cx="119797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44522" y="3906312"/>
            <a:ext cx="122205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44522" y="4373655"/>
            <a:ext cx="12220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63556" y="3906312"/>
            <a:ext cx="122205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63556" y="4373655"/>
            <a:ext cx="12220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82590" y="3906312"/>
            <a:ext cx="84585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82590" y="4373655"/>
            <a:ext cx="84585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12371" y="3906312"/>
            <a:ext cx="122205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12371" y="4373655"/>
            <a:ext cx="12220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292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3" grpId="0" animBg="1"/>
      <p:bldP spid="15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7699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司马光和《资治通鉴》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北宋著名史学家、政治家司马光主持编写的《资治通鉴》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是一部编年体的通史巨著。这部史书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多万字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记述了从战国到五代共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1 300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多年的历史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纵贯中国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个朝代。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司马光的《资治通鉴》与司马迁的《史记》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并列为中国史学的不朽巨著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他们也被后人称为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史学两司马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08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800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六、宋元时期的科技与中外交通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科技成就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1478058"/>
              </p:ext>
            </p:extLst>
          </p:nvPr>
        </p:nvGraphicFramePr>
        <p:xfrm>
          <a:off x="692150" y="1228565"/>
          <a:ext cx="10807700" cy="6121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文档" r:id="rId3" imgW="3837004" imgH="2173181" progId="Word.Document.12">
                  <p:embed/>
                </p:oleObj>
              </mc:Choice>
              <mc:Fallback>
                <p:oleObj name="文档" r:id="rId3" imgW="3837004" imgH="21731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228565"/>
                        <a:ext cx="10807700" cy="6121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67723" y="2150777"/>
            <a:ext cx="72848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03296" y="3324950"/>
            <a:ext cx="7505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21573" y="4486017"/>
            <a:ext cx="16972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764485" y="5062713"/>
            <a:ext cx="4240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03296" y="5656184"/>
            <a:ext cx="25373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206783" y="3909759"/>
            <a:ext cx="72848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32910" y="3909759"/>
            <a:ext cx="72848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565075" y="4490226"/>
            <a:ext cx="4240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384475" y="1949559"/>
            <a:ext cx="758063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527476" y="5455517"/>
            <a:ext cx="758063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10534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3457906"/>
              </p:ext>
            </p:extLst>
          </p:nvPr>
        </p:nvGraphicFramePr>
        <p:xfrm>
          <a:off x="692150" y="759823"/>
          <a:ext cx="10807700" cy="5526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文档" r:id="rId3" imgW="3837245" imgH="1962151" progId="Word.Document.12">
                  <p:embed/>
                </p:oleObj>
              </mc:Choice>
              <mc:Fallback>
                <p:oleObj name="文档" r:id="rId3" imgW="3837245" imgH="1962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759823"/>
                        <a:ext cx="10807700" cy="55264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197249" y="1983302"/>
            <a:ext cx="74741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54083" y="3730966"/>
            <a:ext cx="74001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34481" y="4894748"/>
            <a:ext cx="74001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381115" y="2278731"/>
            <a:ext cx="117307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755188" y="4606295"/>
            <a:ext cx="96525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489025" y="2543617"/>
            <a:ext cx="41598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287251" y="3135898"/>
            <a:ext cx="37816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08628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考点梳理整合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30322"/>
              </p:ext>
            </p:extLst>
          </p:nvPr>
        </p:nvGraphicFramePr>
        <p:xfrm>
          <a:off x="692150" y="1586862"/>
          <a:ext cx="10807700" cy="3773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文档" r:id="rId3" imgW="3837245" imgH="1339777" progId="Word.Document.12">
                  <p:embed/>
                </p:oleObj>
              </mc:Choice>
              <mc:Fallback>
                <p:oleObj name="文档" r:id="rId3" imgW="3837245" imgH="13397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586862"/>
                        <a:ext cx="10807700" cy="3773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543964" y="2322422"/>
            <a:ext cx="1553526" cy="39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413417" y="2883531"/>
            <a:ext cx="1507838" cy="39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92048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61348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发达的中外交通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古代著名的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陆上丝绸之路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在宋元时期成为通往西方的交通要道。宋朝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驿站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比较发达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元朝统治区域辽阔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建立了四通八达的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驿站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。元朝的陆路向西通往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波斯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阿拉伯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俄罗斯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等欧洲国家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使东西方的使臣、商人往来非常方便。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宋朝的海路形成了多条航线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可通往日本、高丽、东南亚、印度、阿拉伯等国家和地区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远至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波斯湾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海岸。元朝时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海上丝绸之路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进入鼎盛时期。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04374" y="1515710"/>
            <a:ext cx="24575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04374" y="1983053"/>
            <a:ext cx="24575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62810" y="208694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62810" y="256467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32613" y="2679225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32613" y="3156959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126730" y="2679225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26730" y="3156959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30259" y="2679225"/>
            <a:ext cx="12391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30259" y="3156959"/>
            <a:ext cx="123911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5278" y="3271507"/>
            <a:ext cx="12391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5278" y="3738850"/>
            <a:ext cx="123911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41030" y="4424898"/>
            <a:ext cx="121469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41030" y="4913023"/>
            <a:ext cx="12146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74101" y="4424898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74101" y="4913023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31274" y="5015223"/>
            <a:ext cx="244252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31274" y="5492957"/>
            <a:ext cx="244252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300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5" grpId="0" animBg="1"/>
      <p:bldP spid="17" grpId="0" animBg="1"/>
      <p:bldP spid="19" grpId="0" animBg="1"/>
      <p:bldP spid="2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27566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陆路和海路交通的畅通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使中外经济、文化和科技的交流进一步发展起来。中国的创造发明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印刷术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火药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指南针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纸币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驿站制度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等输往西方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天文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历法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手工业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生产技术传入亚洲各国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对欧亚国家的社会、经济发展起了重要作用。西方的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药物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天文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历法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等也传到中国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外来的科学技术与文化在元朝受到重视。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8780" y="2076819"/>
            <a:ext cx="121375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8780" y="2544162"/>
            <a:ext cx="121375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255827" y="2076819"/>
            <a:ext cx="8516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255828" y="2544162"/>
            <a:ext cx="8516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2862" y="2669101"/>
            <a:ext cx="121375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2862" y="3136444"/>
            <a:ext cx="121375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58736" y="2669101"/>
            <a:ext cx="8516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58737" y="3136444"/>
            <a:ext cx="8516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31505" y="2669101"/>
            <a:ext cx="164002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31506" y="3136444"/>
            <a:ext cx="164002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09354" y="2669101"/>
            <a:ext cx="8516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09355" y="3136444"/>
            <a:ext cx="8516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23742" y="2669101"/>
            <a:ext cx="8516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23743" y="3136444"/>
            <a:ext cx="8516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40397" y="2669101"/>
            <a:ext cx="8516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40398" y="3136444"/>
            <a:ext cx="8516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3253" y="3240601"/>
            <a:ext cx="121375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3253" y="3707944"/>
            <a:ext cx="121375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61135" y="3839605"/>
            <a:ext cx="8516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61136" y="4306948"/>
            <a:ext cx="8516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88105" y="3839605"/>
            <a:ext cx="8516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88106" y="4306948"/>
            <a:ext cx="8516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98264" y="3839605"/>
            <a:ext cx="8516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98265" y="4306948"/>
            <a:ext cx="8516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08421" y="3839605"/>
            <a:ext cx="8516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08422" y="4306948"/>
            <a:ext cx="8516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611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3" grpId="0" animBg="1"/>
      <p:bldP spid="16" grpId="0" animBg="1"/>
      <p:bldP spid="18" grpId="0" animBg="1"/>
      <p:bldP spid="20" grpId="0" animBg="1"/>
      <p:bldP spid="24" grpId="0" animBg="1"/>
      <p:bldP spid="26" grpId="0" animBg="1"/>
      <p:bldP spid="28" grpId="0" animBg="1"/>
      <p:bldP spid="30" grpId="0" animBg="1"/>
      <p:bldP spid="3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88568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我国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经济重心的南移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2833324"/>
              </p:ext>
            </p:extLst>
          </p:nvPr>
        </p:nvGraphicFramePr>
        <p:xfrm>
          <a:off x="692150" y="773173"/>
          <a:ext cx="10807700" cy="67072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文档" r:id="rId3" imgW="3837004" imgH="2381232" progId="Word.Document.12">
                  <p:embed/>
                </p:oleObj>
              </mc:Choice>
              <mc:Fallback>
                <p:oleObj name="文档" r:id="rId3" imgW="3837004" imgH="23812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773173"/>
                        <a:ext cx="10807700" cy="67072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9601204"/>
              </p:ext>
            </p:extLst>
          </p:nvPr>
        </p:nvGraphicFramePr>
        <p:xfrm>
          <a:off x="692150" y="64604"/>
          <a:ext cx="10807700" cy="732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7" name="文档" r:id="rId3" imgW="3837004" imgH="2601903" progId="Word.Document.12">
                  <p:embed/>
                </p:oleObj>
              </mc:Choice>
              <mc:Fallback>
                <p:oleObj name="文档" r:id="rId3" imgW="3837004" imgH="26019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64604"/>
                        <a:ext cx="10807700" cy="732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069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1880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下列示意图反映出我国经济重心的南移经历了一个漫长的过程。与图中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相对应的时期应该是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本题考查我国古代经济重心南移的情况。我国古代由于黄河流域开发较早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经济重心在北方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南宋时期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我国南方经济发展水平和人口数量都超过北方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因此经济重心完成南移是在南宋时期。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9N01.eps" descr="id:214749453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803842" y="1318324"/>
            <a:ext cx="4357125" cy="226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59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64756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一、北宋的统治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北宋的政治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960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后周大将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赵匡胤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在陈桥驿发动兵变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他的部下拥立他当皇帝。赵匡胤随即回师夺取后周政权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改国号为宋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为东京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作为都城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史称北宋。赵匡胤就是宋太祖。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99030" y="2689883"/>
            <a:ext cx="59756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99030" y="3157226"/>
            <a:ext cx="59756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27267" y="2700274"/>
            <a:ext cx="123197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27267" y="3178008"/>
            <a:ext cx="12319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516186" y="386506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16186" y="434280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15243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加强中央集权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宋太祖深知唐末以来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武将专权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的积弊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首先解除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禁军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将领的兵权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牢牢地控制了军队。宋太祖还控制对军队的调动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使禁军将领有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握兵之重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而无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发兵之权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。他还经常调换军队将领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定期换防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割断将领与士兵和地方的联系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兵不识将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将不专兵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在中央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宋太祖为防止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宰相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权力过大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采取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分化事权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的办法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削弱相权。宋朝的宰相往往不止一人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在宰相之下又设相当于副宰相的若干人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与宰相共同议政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还设立多重机构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分割宰相的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财政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大权。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147822" y="975383"/>
            <a:ext cx="16382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147822" y="1442726"/>
            <a:ext cx="16382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724641" y="975383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724641" y="1442726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20259" y="2139164"/>
            <a:ext cx="16382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20259" y="2606507"/>
            <a:ext cx="16382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82904" y="2139164"/>
            <a:ext cx="16382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82904" y="2606507"/>
            <a:ext cx="16382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5278" y="2731446"/>
            <a:ext cx="16382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5278" y="3198789"/>
            <a:ext cx="16382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329469" y="2731446"/>
            <a:ext cx="16382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329469" y="3198789"/>
            <a:ext cx="16382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064751" y="2731446"/>
            <a:ext cx="129251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64750" y="3198789"/>
            <a:ext cx="129251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5279" y="3313337"/>
            <a:ext cx="44045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5278" y="3780680"/>
            <a:ext cx="44045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44449" y="3893354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44449" y="4360697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10023" y="3893354"/>
            <a:ext cx="16382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10023" y="4360697"/>
            <a:ext cx="16382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31312" y="5655379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31312" y="6122722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32628" y="565537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32628" y="612272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0" grpId="0" animBg="1"/>
      <p:bldP spid="12" grpId="0" animBg="1"/>
      <p:bldP spid="14" grpId="0" animBg="1"/>
      <p:bldP spid="16" grpId="0" animBg="1"/>
      <p:bldP spid="18" grpId="0" animBg="1"/>
      <p:bldP spid="21" grpId="0" animBg="1"/>
      <p:bldP spid="24" grpId="0" animBg="1"/>
      <p:bldP spid="26" grpId="0" animBg="1"/>
      <p:bldP spid="28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21888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在地方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宋太祖为加强控制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派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担任各地州县的长官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为防止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的权力过大难以控制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实施三年一换的制度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还在各州府设置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以分知州的权力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取消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节度使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收税的权力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除各州留一部分用作地方的必要支出外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其余一切税收由中央掌控。后来又陆续在地方设置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转运使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把地方财赋收归中央。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561774" y="190017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561774" y="23675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10555" y="24820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10555" y="294940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24572" y="306395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24572" y="353129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55245" y="3063956"/>
            <a:ext cx="122226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55245" y="3531299"/>
            <a:ext cx="12222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85609" y="4227738"/>
            <a:ext cx="122226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85609" y="4705472"/>
            <a:ext cx="12222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143066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重文轻武的政策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措施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为防止唐末以来武将专横跋扈的弊端重现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宋太祖有意重用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掌握军政大权。后继的宋太宗继续采取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抑制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、提升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地位的政策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使文臣统兵的格局逐渐形成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宋朝注重发展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文教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改革和发展了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制。宋初大幅度增加科举取士名额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进士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进士不仅授官从优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而且升迁迅速。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15803" y="237815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15803" y="28558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4821" y="29704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4821" y="34377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12420" y="29704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12420" y="34377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33202" y="355929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33202" y="402663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10348" y="355929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10348" y="402663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58093" y="414118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58093" y="460852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77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87957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宋朝的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重文轻武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扭转了五代十国时期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尚武轻文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的风气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杜绝了武将跋扈和兵变政移的情况发生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有利于政权的稳固和社会的安定。科举制度的发展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对宋朝社会产生了深远影响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在全国范围营造了浓厚的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也促进整个社会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文化素养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的提高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造就了宋朝科技发达、文化昌盛、人才辈出的文治局面。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44135" y="1557274"/>
            <a:ext cx="16218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44135" y="2024617"/>
            <a:ext cx="16218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67609" y="1557274"/>
            <a:ext cx="12818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67609" y="2024617"/>
            <a:ext cx="12818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5563" y="2149556"/>
            <a:ext cx="42978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5563" y="2616899"/>
            <a:ext cx="42978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03438" y="331333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03438" y="378068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18066" y="3916010"/>
            <a:ext cx="16215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18066" y="4372962"/>
            <a:ext cx="16215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7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65052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辽与北宋的关系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契丹建国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契丹族首领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耶律阿保机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统一契丹各部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建立政权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都城在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上京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临潢府。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辽宋关系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宋真宗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辽军大举攻宋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宰相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寇准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力劝皇帝亲征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宋真宗勉强来到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澶州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宋军士气大振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打退辽军。之后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辽与宋议和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辽军撤回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宋朝给辽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澶渊之盟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。此后很长时间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辽宋之间保持着和平局面。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86031" y="1817047"/>
            <a:ext cx="20220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86031" y="2284390"/>
            <a:ext cx="202208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54992" y="239893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54992" y="286628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97463" y="3001610"/>
            <a:ext cx="12137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97463" y="3458562"/>
            <a:ext cx="12137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390574" y="300161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390574" y="345856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45777" y="357719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45777" y="404454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881059" y="416947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81059" y="463682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31885" y="4169479"/>
            <a:ext cx="161643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31885" y="4636822"/>
            <a:ext cx="16164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09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3" grpId="0" animBg="1"/>
      <p:bldP spid="15" grpId="0" animBg="1"/>
      <p:bldP spid="17" grpId="0" animBg="1"/>
      <p:bldP spid="19" grpId="0" animBg="1"/>
    </p:bld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421</TotalTime>
  <Words>2711</Words>
  <Application>Microsoft Office PowerPoint</Application>
  <PresentationFormat>宽屏</PresentationFormat>
  <Paragraphs>93</Paragraphs>
  <Slides>37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60</cp:revision>
  <dcterms:created xsi:type="dcterms:W3CDTF">2020-12-05T02:41:23Z</dcterms:created>
  <dcterms:modified xsi:type="dcterms:W3CDTF">2021-01-12T01:45:09Z</dcterms:modified>
</cp:coreProperties>
</file>