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tags/tag140.xml" ContentType="application/vnd.openxmlformats-officedocument.presentationml.tags+xml"/>
  <Override PartName="/ppt/notesSlides/notesSlide2.xml" ContentType="application/vnd.openxmlformats-officedocument.presentationml.notesSlide+xml"/>
  <Override PartName="/ppt/tags/tag151.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gs/tag189.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178.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tags/tag170.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Masters/slideMaster5.xml" ContentType="application/vnd.openxmlformats-officedocument.presentationml.slideMaster+xml"/>
  <Override PartName="/ppt/slides/slide49.xml" ContentType="application/vnd.openxmlformats-officedocument.presentationml.slide+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tags/tag153.xml" ContentType="application/vnd.openxmlformats-officedocument.presentationml.tags+xml"/>
  <Override PartName="/ppt/notesSlides/notesSlide4.xml" ContentType="application/vnd.openxmlformats-officedocument.presentationml.notesSlide+xml"/>
  <Override PartName="/ppt/slides/slide38.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87.xml" ContentType="application/vnd.openxmlformats-officedocument.presentationml.tags+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slideLayouts/slideLayout51.xml" ContentType="application/vnd.openxmlformats-officedocument.presentationml.slideLayout+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slideLayouts/slideLayout40.xml" ContentType="application/vnd.openxmlformats-officedocument.presentationml.slideLayout+xml"/>
  <Override PartName="/ppt/tags/tag158.xml" ContentType="application/vnd.openxmlformats-officedocument.presentationml.tags+xml"/>
  <Override PartName="/ppt/tags/tag169.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tags/tag147.xml" ContentType="application/vnd.openxmlformats-officedocument.presentationml.tags+xml"/>
  <Override PartName="/ppt/tags/tag32.xml" ContentType="application/vnd.openxmlformats-officedocument.presentationml.tags+xml"/>
  <Override PartName="/ppt/tags/tag136.xml" ContentType="application/vnd.openxmlformats-officedocument.presentationml.tags+xml"/>
  <Override PartName="/ppt/tags/tag183.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tags/tag188.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9.xml" ContentType="application/vnd.openxmlformats-officedocument.presentationml.tags+xml"/>
  <Override PartName="/ppt/tags/tag177.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tags/tag184.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tags/tag17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tags/tag180.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8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s/slide48.xml" ContentType="application/vnd.openxmlformats-officedocument.presentationml.slide+xml"/>
  <Override PartName="/ppt/slideLayouts/slideLayout58.xml" ContentType="application/vnd.openxmlformats-officedocument.presentationml.slideLayout+xml"/>
  <Override PartName="/ppt/tags/tag141.xml" ContentType="application/vnd.openxmlformats-officedocument.presentationml.tags+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tags/tag179.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168.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tags/tag102.xml" ContentType="application/vnd.openxmlformats-officedocument.presentationml.tags+xml"/>
  <Override PartName="/ppt/slideLayouts/slideLayout55.xml" ContentType="application/vnd.openxmlformats-officedocument.presentationml.slideLayout+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47.xml" ContentType="application/vnd.openxmlformats-officedocument.presentationml.tags+xml"/>
  <Override PartName="/ppt/slideLayouts/slideLayout33.xml" ContentType="application/vnd.openxmlformats-officedocument.presentationml.slideLayout+xml"/>
  <Override PartName="/ppt/tags/tag94.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tags/tag187.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tags/tag143.xml" ContentType="application/vnd.openxmlformats-officedocument.presentationml.tags+xml"/>
  <Override PartName="/ppt/tags/tag190.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60"/>
  </p:notesMasterIdLst>
  <p:handoutMasterIdLst>
    <p:handoutMasterId r:id="rId61"/>
  </p:handoutMasterIdLst>
  <p:sldIdLst>
    <p:sldId id="331" r:id="rId6"/>
    <p:sldId id="332" r:id="rId7"/>
    <p:sldId id="333" r:id="rId8"/>
    <p:sldId id="334" r:id="rId9"/>
    <p:sldId id="381" r:id="rId10"/>
    <p:sldId id="350" r:id="rId11"/>
    <p:sldId id="335" r:id="rId12"/>
    <p:sldId id="261" r:id="rId13"/>
    <p:sldId id="280" r:id="rId14"/>
    <p:sldId id="382" r:id="rId15"/>
    <p:sldId id="383" r:id="rId16"/>
    <p:sldId id="283" r:id="rId17"/>
    <p:sldId id="384" r:id="rId18"/>
    <p:sldId id="385" r:id="rId19"/>
    <p:sldId id="417" r:id="rId20"/>
    <p:sldId id="418" r:id="rId21"/>
    <p:sldId id="419" r:id="rId22"/>
    <p:sldId id="421" r:id="rId23"/>
    <p:sldId id="420" r:id="rId24"/>
    <p:sldId id="278" r:id="rId25"/>
    <p:sldId id="272" r:id="rId26"/>
    <p:sldId id="422" r:id="rId27"/>
    <p:sldId id="423" r:id="rId28"/>
    <p:sldId id="424" r:id="rId29"/>
    <p:sldId id="425" r:id="rId30"/>
    <p:sldId id="426" r:id="rId31"/>
    <p:sldId id="290" r:id="rId32"/>
    <p:sldId id="427" r:id="rId33"/>
    <p:sldId id="428" r:id="rId34"/>
    <p:sldId id="456" r:id="rId35"/>
    <p:sldId id="457" r:id="rId36"/>
    <p:sldId id="458" r:id="rId37"/>
    <p:sldId id="459" r:id="rId38"/>
    <p:sldId id="339" r:id="rId39"/>
    <p:sldId id="294" r:id="rId40"/>
    <p:sldId id="460" r:id="rId41"/>
    <p:sldId id="461" r:id="rId42"/>
    <p:sldId id="462" r:id="rId43"/>
    <p:sldId id="463" r:id="rId44"/>
    <p:sldId id="464" r:id="rId45"/>
    <p:sldId id="465" r:id="rId46"/>
    <p:sldId id="466" r:id="rId47"/>
    <p:sldId id="467" r:id="rId48"/>
    <p:sldId id="480" r:id="rId49"/>
    <p:sldId id="279" r:id="rId50"/>
    <p:sldId id="273" r:id="rId51"/>
    <p:sldId id="346" r:id="rId52"/>
    <p:sldId id="347" r:id="rId53"/>
    <p:sldId id="348" r:id="rId54"/>
    <p:sldId id="349" r:id="rId55"/>
    <p:sldId id="481" r:id="rId56"/>
    <p:sldId id="306" r:id="rId57"/>
    <p:sldId id="351" r:id="rId58"/>
    <p:sldId id="352" r:id="rId5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近代化的早期探索与民族危机的加剧</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近代化的早期探索与民族危机的加剧</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近代化的早期探索与民族危机的加剧</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近代化的早期探索与民族危机的加剧</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近代化的早期探索与民族危机的加剧</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30.xml"/><Relationship Id="rId16" Type="http://schemas.openxmlformats.org/officeDocument/2006/relationships/tags" Target="../tags/tag66.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5.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7.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3.xml"/><Relationship Id="rId2" Type="http://schemas.openxmlformats.org/officeDocument/2006/relationships/tags" Target="../tags/tag126.xml"/><Relationship Id="rId16" Type="http://schemas.openxmlformats.org/officeDocument/2006/relationships/slide" Target="slide20.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Layout" Target="../slideLayouts/slideLayout46.xml"/><Relationship Id="rId5" Type="http://schemas.openxmlformats.org/officeDocument/2006/relationships/tags" Target="../tags/tag129.xml"/><Relationship Id="rId15" Type="http://schemas.openxmlformats.org/officeDocument/2006/relationships/slide" Target="slide2.xm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slide" Target="slide45.xml"/></Relationships>
</file>

<file path=ppt/slides/_rels/slide1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slide" Target="slide7.xml"/><Relationship Id="rId5" Type="http://schemas.openxmlformats.org/officeDocument/2006/relationships/slide" Target="slide8.xml"/><Relationship Id="rId4" Type="http://schemas.openxmlformats.org/officeDocument/2006/relationships/notesSlide" Target="../notesSlides/notesSlide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6.xml"/><Relationship Id="rId1" Type="http://schemas.openxmlformats.org/officeDocument/2006/relationships/tags" Target="../tags/tag145.xml"/><Relationship Id="rId4" Type="http://schemas.openxmlformats.org/officeDocument/2006/relationships/slide" Target="slide7.xml"/></Relationships>
</file>

<file path=ppt/slides/_rels/slide14.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tags" Target="../tags/tag147.xml"/></Relationships>
</file>

<file path=ppt/slides/_rels/slide1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tags" Target="../tags/tag148.xml"/></Relationships>
</file>

<file path=ppt/slides/_rels/slide19.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1.xml"/><Relationship Id="rId1" Type="http://schemas.openxmlformats.org/officeDocument/2006/relationships/slideLayout" Target="../slideLayouts/slideLayout4.xml"/><Relationship Id="rId5" Type="http://schemas.openxmlformats.org/officeDocument/2006/relationships/slide" Target="slide39.xml"/><Relationship Id="rId4" Type="http://schemas.openxmlformats.org/officeDocument/2006/relationships/slide" Target="slide35.xml"/></Relationships>
</file>

<file path=ppt/slides/_rels/slide21.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slide" Target="slide20.xml"/><Relationship Id="rId5" Type="http://schemas.openxmlformats.org/officeDocument/2006/relationships/slide" Target="slide8.xml"/><Relationship Id="rId4"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4.xml"/><Relationship Id="rId1" Type="http://schemas.openxmlformats.org/officeDocument/2006/relationships/tags" Target="../tags/tag152.xml"/><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4.xml"/><Relationship Id="rId1" Type="http://schemas.openxmlformats.org/officeDocument/2006/relationships/tags" Target="../tags/tag153.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4.xml"/><Relationship Id="rId1" Type="http://schemas.openxmlformats.org/officeDocument/2006/relationships/tags" Target="../tags/tag154.xml"/></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4.xml"/><Relationship Id="rId1" Type="http://schemas.openxmlformats.org/officeDocument/2006/relationships/tags" Target="../tags/tag155.xml"/></Relationships>
</file>

<file path=ppt/slides/_rels/slide2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4.xml"/><Relationship Id="rId1" Type="http://schemas.openxmlformats.org/officeDocument/2006/relationships/tags" Target="../tags/tag156.xml"/></Relationships>
</file>

<file path=ppt/slides/_rels/slide27.xml.rels><?xml version="1.0" encoding="UTF-8" standalone="yes"?>
<Relationships xmlns="http://schemas.openxmlformats.org/package/2006/relationships"><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slide" Target="slide20.xml"/><Relationship Id="rId5" Type="http://schemas.openxmlformats.org/officeDocument/2006/relationships/slide" Target="slide8.xml"/><Relationship Id="rId4"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4.xml"/><Relationship Id="rId1" Type="http://schemas.openxmlformats.org/officeDocument/2006/relationships/tags" Target="../tags/tag160.xml"/></Relationships>
</file>

<file path=ppt/slides/_rels/slide2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4.xml"/><Relationship Id="rId1" Type="http://schemas.openxmlformats.org/officeDocument/2006/relationships/tags" Target="../tags/tag16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3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4.xml"/><Relationship Id="rId1" Type="http://schemas.openxmlformats.org/officeDocument/2006/relationships/tags" Target="../tags/tag162.xml"/></Relationships>
</file>

<file path=ppt/slides/_rels/slide3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4.xml"/><Relationship Id="rId1" Type="http://schemas.openxmlformats.org/officeDocument/2006/relationships/tags" Target="../tags/tag163.xml"/></Relationships>
</file>

<file path=ppt/slides/_rels/slide3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4.xml"/><Relationship Id="rId1" Type="http://schemas.openxmlformats.org/officeDocument/2006/relationships/tags" Target="../tags/tag164.xml"/></Relationships>
</file>

<file path=ppt/slides/_rels/slide3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4.xml"/><Relationship Id="rId1" Type="http://schemas.openxmlformats.org/officeDocument/2006/relationships/tags" Target="../tags/tag165.xml"/></Relationships>
</file>

<file path=ppt/slides/_rels/slide3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4.xml"/><Relationship Id="rId1" Type="http://schemas.openxmlformats.org/officeDocument/2006/relationships/tags" Target="../tags/tag166.xml"/></Relationships>
</file>

<file path=ppt/slides/_rels/slide35.xml.rels><?xml version="1.0" encoding="UTF-8" standalone="yes"?>
<Relationships xmlns="http://schemas.openxmlformats.org/package/2006/relationships"><Relationship Id="rId3" Type="http://schemas.openxmlformats.org/officeDocument/2006/relationships/tags" Target="../tags/tag169.xml"/><Relationship Id="rId7" Type="http://schemas.openxmlformats.org/officeDocument/2006/relationships/image" Target="../media/image4.jpeg"/><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slide" Target="slide20.xml"/><Relationship Id="rId5" Type="http://schemas.openxmlformats.org/officeDocument/2006/relationships/slide" Target="slide8.xml"/><Relationship Id="rId4"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4.xml"/><Relationship Id="rId1" Type="http://schemas.openxmlformats.org/officeDocument/2006/relationships/tags" Target="../tags/tag170.xml"/><Relationship Id="rId4" Type="http://schemas.openxmlformats.org/officeDocument/2006/relationships/image" Target="../media/image5.jpeg"/></Relationships>
</file>

<file path=ppt/slides/_rels/slide3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4.xml"/><Relationship Id="rId1" Type="http://schemas.openxmlformats.org/officeDocument/2006/relationships/tags" Target="../tags/tag171.xml"/></Relationships>
</file>

<file path=ppt/slides/_rels/slide3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4.xml"/><Relationship Id="rId1" Type="http://schemas.openxmlformats.org/officeDocument/2006/relationships/tags" Target="../tags/tag172.xml"/></Relationships>
</file>

<file path=ppt/slides/_rels/slide39.xml.rels><?xml version="1.0" encoding="UTF-8" standalone="yes"?>
<Relationships xmlns="http://schemas.openxmlformats.org/package/2006/relationships"><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 Id="rId5" Type="http://schemas.openxmlformats.org/officeDocument/2006/relationships/slide" Target="slide20.xml"/><Relationship Id="rId4"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6.xml"/></Relationships>
</file>

<file path=ppt/slides/_rels/slide4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4.xml"/><Relationship Id="rId1" Type="http://schemas.openxmlformats.org/officeDocument/2006/relationships/tags" Target="../tags/tag176.xml"/></Relationships>
</file>

<file path=ppt/slides/_rels/slide4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4.xml"/><Relationship Id="rId1" Type="http://schemas.openxmlformats.org/officeDocument/2006/relationships/tags" Target="../tags/tag177.xml"/><Relationship Id="rId4" Type="http://schemas.openxmlformats.org/officeDocument/2006/relationships/image" Target="../media/image6.jpeg"/></Relationships>
</file>

<file path=ppt/slides/_rels/slide4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4.xml"/><Relationship Id="rId1" Type="http://schemas.openxmlformats.org/officeDocument/2006/relationships/tags" Target="../tags/tag178.xml"/></Relationships>
</file>

<file path=ppt/slides/_rels/slide4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4.xml"/><Relationship Id="rId1" Type="http://schemas.openxmlformats.org/officeDocument/2006/relationships/tags" Target="../tags/tag179.xml"/></Relationships>
</file>

<file path=ppt/slides/_rels/slide4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4.xml"/><Relationship Id="rId1" Type="http://schemas.openxmlformats.org/officeDocument/2006/relationships/tags" Target="../tags/tag180.xml"/></Relationships>
</file>

<file path=ppt/slides/_rels/slide45.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6.xml"/><Relationship Id="rId1" Type="http://schemas.openxmlformats.org/officeDocument/2006/relationships/slideLayout" Target="../slideLayouts/slideLayout5.xml"/><Relationship Id="rId4" Type="http://schemas.openxmlformats.org/officeDocument/2006/relationships/slide" Target="slide52.xml"/></Relationships>
</file>

<file path=ppt/slides/_rels/slide4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Layout" Target="../slideLayouts/slideLayout5.xml"/><Relationship Id="rId1" Type="http://schemas.openxmlformats.org/officeDocument/2006/relationships/tags" Target="../tags/tag181.xml"/></Relationships>
</file>

<file path=ppt/slides/_rels/slide47.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83.xml"/><Relationship Id="rId1" Type="http://schemas.openxmlformats.org/officeDocument/2006/relationships/tags" Target="../tags/tag182.xml"/><Relationship Id="rId4" Type="http://schemas.openxmlformats.org/officeDocument/2006/relationships/slide" Target="slide45.xml"/></Relationships>
</file>

<file path=ppt/slides/_rels/slide49.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Layout" Target="../slideLayouts/slideLayout5.xml"/><Relationship Id="rId1" Type="http://schemas.openxmlformats.org/officeDocument/2006/relationships/tags" Target="../tags/tag18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7.xml"/></Relationships>
</file>

<file path=ppt/slides/_rels/slide50.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Layout" Target="../slideLayouts/slideLayout5.xml"/><Relationship Id="rId1" Type="http://schemas.openxmlformats.org/officeDocument/2006/relationships/tags" Target="../tags/tag185.xml"/></Relationships>
</file>

<file path=ppt/slides/_rels/slide51.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Layout" Target="../slideLayouts/slideLayout5.xml"/><Relationship Id="rId1" Type="http://schemas.openxmlformats.org/officeDocument/2006/relationships/tags" Target="../tags/tag186.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88.xml"/><Relationship Id="rId1" Type="http://schemas.openxmlformats.org/officeDocument/2006/relationships/tags" Target="../tags/tag187.xml"/><Relationship Id="rId5" Type="http://schemas.openxmlformats.org/officeDocument/2006/relationships/slide" Target="slide45.xml"/><Relationship Id="rId4" Type="http://schemas.openxmlformats.org/officeDocument/2006/relationships/notesSlide" Target="../notesSlides/notesSlide4.xml"/></Relationships>
</file>

<file path=ppt/slides/_rels/slide5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Layout" Target="../slideLayouts/slideLayout5.xml"/><Relationship Id="rId1" Type="http://schemas.openxmlformats.org/officeDocument/2006/relationships/tags" Target="../tags/tag189.xml"/></Relationships>
</file>

<file path=ppt/slides/_rels/slide5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Layout" Target="../slideLayouts/slideLayout5.xml"/><Relationship Id="rId1" Type="http://schemas.openxmlformats.org/officeDocument/2006/relationships/tags" Target="../tags/tag19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8.xml"/></Relationships>
</file>

<file path=ppt/slides/_rels/slide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3.xml"/><Relationship Id="rId5" Type="http://schemas.openxmlformats.org/officeDocument/2006/relationships/slide" Target="slide13.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slide" Target="slide7.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slide" Target="slide1.xml"/><Relationship Id="rId5" Type="http://schemas.openxmlformats.org/officeDocument/2006/relationships/slide" Target="slide8.xml"/><Relationship Id="rId4" Type="http://schemas.openxmlformats.org/officeDocument/2006/relationships/notesSlide" Target="../notesSlides/notesSlide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2.xml"/><Relationship Id="rId1" Type="http://schemas.openxmlformats.org/officeDocument/2006/relationships/tags" Target="../tags/tag141.xml"/><Relationship Id="rId5" Type="http://schemas.openxmlformats.org/officeDocument/2006/relationships/slide" Target="slide7.xml"/><Relationship Id="rId4"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13276" y="3042336"/>
            <a:ext cx="6228000" cy="799200"/>
            <a:chOff x="3027246" y="1986474"/>
            <a:chExt cx="5990707" cy="902160"/>
          </a:xfrm>
        </p:grpSpPr>
        <p:sp>
          <p:nvSpPr>
            <p:cNvPr id="38" name="圆角矩形 6">
              <a:hlinkClick r:id=""/>
            </p:cNvPr>
            <p:cNvSpPr/>
            <p:nvPr>
              <p:custDataLst>
                <p:tags r:id="rId9"/>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10"/>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2" action="ppaction://hlinksldjump"/>
            </p:cNvPr>
            <p:cNvSpPr txBox="1"/>
            <p:nvPr/>
          </p:nvSpPr>
          <p:spPr>
            <a:xfrm>
              <a:off x="4055472" y="1986474"/>
              <a:ext cx="4838313" cy="80487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数据纵览  考情分析</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01217" y="3989673"/>
            <a:ext cx="6228000" cy="799200"/>
            <a:chOff x="3043127" y="3212301"/>
            <a:chExt cx="5992288" cy="912996"/>
          </a:xfrm>
        </p:grpSpPr>
        <p:sp>
          <p:nvSpPr>
            <p:cNvPr id="42" name="圆角矩形 6">
              <a:hlinkClick r:id="" action="ppaction://noaction"/>
            </p:cNvPr>
            <p:cNvSpPr/>
            <p:nvPr>
              <p:custDataLst>
                <p:tags r:id="rId7"/>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8"/>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3" action="ppaction://hlinksldjump"/>
            </p:cNvPr>
            <p:cNvSpPr txBox="1"/>
            <p:nvPr/>
          </p:nvSpPr>
          <p:spPr>
            <a:xfrm>
              <a:off x="4326508" y="3212301"/>
              <a:ext cx="4329600" cy="80487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3027246" y="5836016"/>
            <a:ext cx="6228000" cy="799200"/>
            <a:chOff x="3027246" y="4400809"/>
            <a:chExt cx="5990707" cy="927813"/>
          </a:xfrm>
        </p:grpSpPr>
        <p:sp>
          <p:nvSpPr>
            <p:cNvPr id="34" name="圆角矩形 6"/>
            <p:cNvSpPr/>
            <p:nvPr>
              <p:custDataLst>
                <p:tags r:id="rId5"/>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6"/>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5</a:t>
              </a:r>
            </a:p>
          </p:txBody>
        </p:sp>
        <p:sp>
          <p:nvSpPr>
            <p:cNvPr id="47" name="文本框 16">
              <a:hlinkClick r:id="rId14" action="ppaction://hlinksldjump"/>
            </p:cNvPr>
            <p:cNvSpPr txBox="1"/>
            <p:nvPr/>
          </p:nvSpPr>
          <p:spPr>
            <a:xfrm>
              <a:off x="4784650" y="4400809"/>
              <a:ext cx="4015810" cy="804874"/>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282700" y="1083945"/>
            <a:ext cx="10796270" cy="1014730"/>
          </a:xfrm>
          <a:prstGeom prst="rect">
            <a:avLst/>
          </a:prstGeom>
          <a:noFill/>
          <a:ln w="9525">
            <a:noFill/>
          </a:ln>
        </p:spPr>
        <p:txBody>
          <a:bodyPr wrap="square" anchor="t">
            <a:spAutoFit/>
          </a:bodyPr>
          <a:lstStyle/>
          <a:p>
            <a:pPr algn="ctr">
              <a:lnSpc>
                <a:spcPct val="150000"/>
              </a:lnSpc>
            </a:pPr>
            <a:r>
              <a:rPr lang="zh-CN" altLang="en-US" sz="4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第二</a:t>
            </a:r>
            <a:r>
              <a:rPr lang="zh-CN" altLang="en-US" sz="4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近代化的早期探索与民族危机的加剧</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3027246" y="2113804"/>
            <a:ext cx="6228000" cy="797912"/>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5" action="ppaction://hlinksldjump"/>
            </p:cNvPr>
            <p:cNvSpPr txBox="1"/>
            <p:nvPr/>
          </p:nvSpPr>
          <p:spPr>
            <a:xfrm>
              <a:off x="4055472" y="1967738"/>
              <a:ext cx="4838313" cy="85086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数据导航  时空坐标</a:t>
              </a: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3016457" y="4926933"/>
            <a:ext cx="6228000" cy="799200"/>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6" action="ppaction://hlinksldjump"/>
            </p:cNvPr>
            <p:cNvSpPr txBox="1"/>
            <p:nvPr/>
          </p:nvSpPr>
          <p:spPr>
            <a:xfrm>
              <a:off x="4299626" y="3212301"/>
              <a:ext cx="4329600" cy="80487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767715" y="1575435"/>
            <a:ext cx="10613390" cy="3338195"/>
          </a:xfrm>
          <a:prstGeom prst="rect">
            <a:avLst/>
          </a:prstGeom>
          <a:noFill/>
          <a:ln w="9525">
            <a:noFill/>
          </a:ln>
        </p:spPr>
        <p:txBody>
          <a:bodyPr wrap="square">
            <a:spAutoFit/>
          </a:bodyPr>
          <a:lstStyle/>
          <a:p>
            <a:pPr indent="0">
              <a:lnSpc>
                <a:spcPct val="110000"/>
              </a:lnSpc>
            </a:pPr>
            <a:r>
              <a:rPr lang="en-US" altLang="zh-CN" sz="2400" b="1" dirty="0" smtClean="0">
                <a:latin typeface="宋体" panose="02010600030101010101" pitchFamily="2" charset="-122"/>
                <a:ea typeface="宋体" panose="02010600030101010101" pitchFamily="2" charset="-122"/>
                <a:sym typeface="+mn-ea"/>
              </a:rPr>
              <a:t>3.</a:t>
            </a:r>
            <a:r>
              <a:rPr lang="zh-CN" altLang="en-US" sz="2400" b="1" dirty="0" smtClean="0">
                <a:latin typeface="宋体" panose="02010600030101010101" pitchFamily="2" charset="-122"/>
                <a:ea typeface="宋体" panose="02010600030101010101" pitchFamily="2" charset="-122"/>
                <a:sym typeface="+mn-ea"/>
              </a:rPr>
              <a:t>（</a:t>
            </a:r>
            <a:r>
              <a:rPr lang="en-US" altLang="zh-CN" sz="2400" b="1" dirty="0" smtClean="0">
                <a:latin typeface="宋体" panose="02010600030101010101" pitchFamily="2" charset="-122"/>
                <a:ea typeface="宋体" panose="02010600030101010101" pitchFamily="2" charset="-122"/>
                <a:sym typeface="+mn-ea"/>
              </a:rPr>
              <a:t>2020·河北</a:t>
            </a:r>
            <a:r>
              <a:rPr lang="zh-CN" altLang="en-US" sz="2400" b="1" dirty="0" smtClean="0">
                <a:latin typeface="宋体" panose="02010600030101010101" pitchFamily="2" charset="-122"/>
                <a:ea typeface="宋体" panose="02010600030101010101" pitchFamily="2" charset="-122"/>
                <a:sym typeface="+mn-ea"/>
              </a:rPr>
              <a:t>，</a:t>
            </a:r>
            <a:r>
              <a:rPr lang="en-US" altLang="zh-CN" sz="2400" b="1" dirty="0" smtClean="0">
                <a:latin typeface="宋体" panose="02010600030101010101" pitchFamily="2" charset="-122"/>
                <a:ea typeface="宋体" panose="02010600030101010101" pitchFamily="2" charset="-122"/>
                <a:sym typeface="+mn-ea"/>
              </a:rPr>
              <a:t>26</a:t>
            </a:r>
            <a:r>
              <a:rPr lang="zh-CN" altLang="en-US" sz="2400" b="1" dirty="0" smtClean="0">
                <a:latin typeface="宋体" panose="02010600030101010101" pitchFamily="2" charset="-122"/>
                <a:ea typeface="宋体" panose="02010600030101010101" pitchFamily="2" charset="-122"/>
                <a:sym typeface="+mn-ea"/>
              </a:rPr>
              <a:t>）</a:t>
            </a:r>
            <a:r>
              <a:rPr lang="en-US" altLang="zh-CN" sz="2400" b="1" dirty="0" smtClean="0">
                <a:latin typeface="宋体" panose="02010600030101010101" pitchFamily="2" charset="-122"/>
                <a:ea typeface="宋体" panose="02010600030101010101" pitchFamily="2" charset="-122"/>
              </a:rPr>
              <a:t>阅读材料</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回答问题。</a:t>
            </a:r>
            <a:r>
              <a:rPr lang="zh-CN" altLang="en-US" sz="2400" b="1" dirty="0" smtClean="0">
                <a:latin typeface="宋体" panose="02010600030101010101" pitchFamily="2" charset="-122"/>
                <a:ea typeface="宋体" panose="02010600030101010101" pitchFamily="2" charset="-122"/>
                <a:sym typeface="+mn-ea"/>
              </a:rPr>
              <a:t>（</a:t>
            </a:r>
            <a:r>
              <a:rPr lang="en-US" altLang="zh-CN" sz="2400" b="1" dirty="0" smtClean="0">
                <a:latin typeface="宋体" panose="02010600030101010101" pitchFamily="2" charset="-122"/>
                <a:ea typeface="宋体" panose="02010600030101010101" pitchFamily="2" charset="-122"/>
                <a:sym typeface="+mn-ea"/>
              </a:rPr>
              <a:t>9分</a:t>
            </a:r>
            <a:r>
              <a:rPr lang="zh-CN" altLang="en-US" sz="2400" b="1" dirty="0" smtClean="0">
                <a:latin typeface="宋体" panose="02010600030101010101" pitchFamily="2" charset="-122"/>
                <a:ea typeface="宋体" panose="02010600030101010101" pitchFamily="2" charset="-122"/>
                <a:sym typeface="+mn-ea"/>
              </a:rPr>
              <a:t>）</a:t>
            </a:r>
            <a:endParaRPr lang="en-US" altLang="zh-CN" sz="2400" b="1" dirty="0" smtClean="0">
              <a:latin typeface="宋体" panose="02010600030101010101" pitchFamily="2" charset="-122"/>
              <a:ea typeface="宋体" panose="02010600030101010101" pitchFamily="2" charset="-122"/>
            </a:endParaRPr>
          </a:p>
          <a:p>
            <a:r>
              <a:rPr lang="en-US" altLang="zh-CN" sz="2400" b="1" dirty="0" smtClean="0">
                <a:latin typeface="宋体" panose="02010600030101010101" pitchFamily="2" charset="-122"/>
                <a:ea typeface="宋体" panose="02010600030101010101" pitchFamily="2" charset="-122"/>
              </a:rPr>
              <a:t>材料　</a:t>
            </a:r>
            <a:r>
              <a:rPr lang="en-US" altLang="zh-CN" sz="2400" b="1" dirty="0" smtClean="0">
                <a:latin typeface="楷体" panose="02010609060101010101" charset="-122"/>
                <a:ea typeface="楷体" panose="02010609060101010101" charset="-122"/>
                <a:cs typeface="楷体" panose="02010609060101010101" charset="-122"/>
              </a:rPr>
              <a:t>义和团同清军一起英勇抗击了八国联军的入侵。其中最为著名的战例是在直隶廊坊一带对八国联军的阻击。</a:t>
            </a:r>
          </a:p>
          <a:p>
            <a:r>
              <a:rPr lang="en-US" altLang="zh-CN" sz="2400" b="1" dirty="0" smtClean="0">
                <a:latin typeface="楷体" panose="02010609060101010101" charset="-122"/>
                <a:ea typeface="楷体" panose="02010609060101010101" charset="-122"/>
                <a:cs typeface="楷体" panose="02010609060101010101" charset="-122"/>
              </a:rPr>
              <a:t>    1900年6月</a:t>
            </a:r>
            <a:r>
              <a:rPr lang="zh-CN" altLang="en-US" sz="2400" b="1" dirty="0" smtClean="0">
                <a:latin typeface="楷体" panose="02010609060101010101" charset="-122"/>
                <a:ea typeface="楷体" panose="02010609060101010101" charset="-122"/>
                <a:cs typeface="楷体" panose="02010609060101010101" charset="-122"/>
              </a:rPr>
              <a:t>，</a:t>
            </a:r>
            <a:r>
              <a:rPr lang="en-US" altLang="zh-CN" sz="2400" b="1" dirty="0" smtClean="0">
                <a:latin typeface="楷体" panose="02010609060101010101" charset="-122"/>
                <a:ea typeface="楷体" panose="02010609060101010101" charset="-122"/>
                <a:cs typeface="楷体" panose="02010609060101010101" charset="-122"/>
              </a:rPr>
              <a:t>英国海军中将西摩尔率领的八国联军2000多人</a:t>
            </a:r>
            <a:r>
              <a:rPr lang="zh-CN" altLang="en-US" sz="2400" b="1" dirty="0" smtClean="0">
                <a:latin typeface="楷体" panose="02010609060101010101" charset="-122"/>
                <a:ea typeface="楷体" panose="02010609060101010101" charset="-122"/>
                <a:cs typeface="楷体" panose="02010609060101010101" charset="-122"/>
              </a:rPr>
              <a:t>，</a:t>
            </a:r>
            <a:r>
              <a:rPr lang="en-US" altLang="zh-CN" sz="2400" b="1" dirty="0" smtClean="0">
                <a:latin typeface="楷体" panose="02010609060101010101" charset="-122"/>
                <a:ea typeface="楷体" panose="02010609060101010101" charset="-122"/>
                <a:cs typeface="楷体" panose="02010609060101010101" charset="-122"/>
              </a:rPr>
              <a:t>乘火车由天津向北京进犯</a:t>
            </a:r>
            <a:r>
              <a:rPr lang="zh-CN" altLang="en-US" sz="2400" b="1" dirty="0" smtClean="0">
                <a:latin typeface="楷体" panose="02010609060101010101" charset="-122"/>
                <a:ea typeface="楷体" panose="02010609060101010101" charset="-122"/>
                <a:cs typeface="楷体" panose="02010609060101010101" charset="-122"/>
              </a:rPr>
              <a:t>，</a:t>
            </a:r>
            <a:r>
              <a:rPr lang="en-US" altLang="zh-CN" sz="2400" b="1" dirty="0" smtClean="0">
                <a:latin typeface="楷体" panose="02010609060101010101" charset="-122"/>
                <a:ea typeface="楷体" panose="02010609060101010101" charset="-122"/>
                <a:cs typeface="楷体" panose="02010609060101010101" charset="-122"/>
              </a:rPr>
              <a:t>沿途遭到义和团和清军顽强阻击。义和团和清军在廊坊等地将之围困,发起攻击……在中国军民的阻击下,西摩尔联军给养完全断绝</a:t>
            </a:r>
            <a:r>
              <a:rPr lang="zh-CN" altLang="en-US" sz="2400" b="1" dirty="0" smtClean="0">
                <a:latin typeface="楷体" panose="02010609060101010101" charset="-122"/>
                <a:ea typeface="楷体" panose="02010609060101010101" charset="-122"/>
                <a:cs typeface="楷体" panose="02010609060101010101" charset="-122"/>
              </a:rPr>
              <a:t>，</a:t>
            </a:r>
            <a:r>
              <a:rPr lang="en-US" altLang="zh-CN" sz="2400" b="1" dirty="0" smtClean="0">
                <a:latin typeface="楷体" panose="02010609060101010101" charset="-122"/>
                <a:ea typeface="楷体" panose="02010609060101010101" charset="-122"/>
                <a:cs typeface="楷体" panose="02010609060101010101" charset="-122"/>
              </a:rPr>
              <a:t>“进京之路</a:t>
            </a:r>
            <a:r>
              <a:rPr lang="zh-CN" altLang="en-US" sz="2400" b="1" dirty="0" smtClean="0">
                <a:latin typeface="楷体" panose="02010609060101010101" charset="-122"/>
                <a:ea typeface="楷体" panose="02010609060101010101" charset="-122"/>
                <a:cs typeface="楷体" panose="02010609060101010101" charset="-122"/>
              </a:rPr>
              <a:t>，</a:t>
            </a:r>
            <a:r>
              <a:rPr lang="en-US" altLang="zh-CN" sz="2400" b="1" dirty="0" smtClean="0">
                <a:latin typeface="楷体" panose="02010609060101010101" charset="-122"/>
                <a:ea typeface="楷体" panose="02010609060101010101" charset="-122"/>
                <a:cs typeface="楷体" panose="02010609060101010101" charset="-122"/>
              </a:rPr>
              <a:t>水陆皆穷”</a:t>
            </a:r>
            <a:r>
              <a:rPr lang="zh-CN" altLang="en-US" sz="2400" b="1" dirty="0" smtClean="0">
                <a:latin typeface="楷体" panose="02010609060101010101" charset="-122"/>
                <a:ea typeface="楷体" panose="02010609060101010101" charset="-122"/>
                <a:cs typeface="楷体" panose="02010609060101010101" charset="-122"/>
              </a:rPr>
              <a:t>，</a:t>
            </a:r>
            <a:r>
              <a:rPr lang="en-US" altLang="zh-CN" sz="2400" b="1" dirty="0" smtClean="0">
                <a:latin typeface="楷体" panose="02010609060101010101" charset="-122"/>
                <a:ea typeface="楷体" panose="02010609060101010101" charset="-122"/>
                <a:cs typeface="楷体" panose="02010609060101010101" charset="-122"/>
              </a:rPr>
              <a:t>被迫夺路回逃。</a:t>
            </a:r>
            <a:endParaRPr lang="en-US" altLang="zh-CN" sz="2400" b="1" dirty="0" smtClean="0">
              <a:latin typeface="宋体" panose="02010600030101010101" pitchFamily="2" charset="-122"/>
              <a:ea typeface="宋体" panose="02010600030101010101" pitchFamily="2" charset="-122"/>
            </a:endParaRPr>
          </a:p>
          <a:p>
            <a:r>
              <a:rPr lang="en-US" altLang="zh-CN" sz="2400" b="1" dirty="0" smtClean="0">
                <a:latin typeface="宋体" panose="02010600030101010101" pitchFamily="2" charset="-122"/>
                <a:ea typeface="宋体" panose="02010600030101010101" pitchFamily="2" charset="-122"/>
              </a:rPr>
              <a:t>                                      ——</a:t>
            </a:r>
            <a:r>
              <a:rPr lang="en-US" altLang="zh-CN" sz="2400" b="1" dirty="0" smtClean="0">
                <a:latin typeface="楷体" panose="02010609060101010101" charset="-122"/>
                <a:ea typeface="楷体" panose="02010609060101010101" charset="-122"/>
              </a:rPr>
              <a:t>摘编自《历史学科专题讲座》</a:t>
            </a:r>
          </a:p>
        </p:txBody>
      </p:sp>
      <p:sp>
        <p:nvSpPr>
          <p:cNvPr id="2" name="文本框 1"/>
          <p:cNvSpPr txBox="1"/>
          <p:nvPr/>
        </p:nvSpPr>
        <p:spPr>
          <a:xfrm>
            <a:off x="668655" y="5133975"/>
            <a:ext cx="9519920" cy="460375"/>
          </a:xfrm>
          <a:prstGeom prst="rect">
            <a:avLst/>
          </a:prstGeom>
          <a:noFill/>
          <a:ln w="9525">
            <a:noFill/>
          </a:ln>
        </p:spPr>
        <p:txBody>
          <a:bodyPr wrap="square">
            <a:spAutoFit/>
          </a:bodyPr>
          <a:lstStyle/>
          <a:p>
            <a:pPr indent="0"/>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材料表述的义和团抗击八国联军的史实距今多少周年</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2分</a:t>
            </a:r>
            <a:r>
              <a:rPr lang="zh-CN" altLang="en-US" sz="2400" b="1" dirty="0" smtClean="0">
                <a:latin typeface="宋体" panose="02010600030101010101" pitchFamily="2" charset="-122"/>
                <a:ea typeface="宋体" panose="02010600030101010101" pitchFamily="2" charset="-122"/>
              </a:rPr>
              <a:t>）</a:t>
            </a:r>
            <a:endParaRPr lang="en-US" altLang="zh-CN" sz="2400" b="1" dirty="0" smtClean="0">
              <a:latin typeface="宋体" panose="02010600030101010101" pitchFamily="2" charset="-122"/>
              <a:ea typeface="宋体" panose="02010600030101010101" pitchFamily="2" charset="-122"/>
            </a:endParaRPr>
          </a:p>
        </p:txBody>
      </p:sp>
      <p:sp>
        <p:nvSpPr>
          <p:cNvPr id="8" name="矩形 7"/>
          <p:cNvSpPr/>
          <p:nvPr/>
        </p:nvSpPr>
        <p:spPr>
          <a:xfrm>
            <a:off x="4576445" y="5939155"/>
            <a:ext cx="1480185" cy="460375"/>
          </a:xfrm>
          <a:prstGeom prst="rect">
            <a:avLst/>
          </a:prstGeom>
        </p:spPr>
        <p:txBody>
          <a:bodyPr wrap="square">
            <a:spAutoFit/>
          </a:bodyPr>
          <a:lstStyle/>
          <a:p>
            <a:pPr algn="ctr"/>
            <a:r>
              <a:rPr lang="en-US" altLang="zh-CN"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120</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周年。</a:t>
            </a:r>
            <a:endPar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1116965" y="1997710"/>
            <a:ext cx="9983470" cy="3894455"/>
          </a:xfrm>
          <a:prstGeom prst="rect">
            <a:avLst/>
          </a:prstGeom>
          <a:noFill/>
          <a:ln w="9525">
            <a:noFill/>
          </a:ln>
        </p:spPr>
        <p:txBody>
          <a:bodyPr wrap="square">
            <a:spAutoFit/>
          </a:bodyPr>
          <a:lstStyle/>
          <a:p>
            <a:pPr algn="l">
              <a:lnSpc>
                <a:spcPct val="110000"/>
              </a:lnSpc>
              <a:buClrTx/>
              <a:buSzTx/>
              <a:buFontTx/>
            </a:pP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据材料</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指出义和团抗击八国联军侵略使用的武器</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并归纳其表现出的战斗精神。</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4分</a:t>
            </a:r>
            <a:r>
              <a:rPr lang="zh-CN" altLang="en-US" sz="2400" b="1" dirty="0" smtClean="0">
                <a:latin typeface="宋体" panose="02010600030101010101" pitchFamily="2" charset="-122"/>
                <a:ea typeface="宋体" panose="02010600030101010101" pitchFamily="2" charset="-122"/>
              </a:rPr>
              <a:t>）</a:t>
            </a:r>
            <a:endParaRPr lang="en-US" altLang="zh-CN" sz="2400" b="1" dirty="0" smtClean="0">
              <a:latin typeface="宋体" panose="02010600030101010101" pitchFamily="2" charset="-122"/>
              <a:ea typeface="宋体" panose="02010600030101010101" pitchFamily="2" charset="-122"/>
            </a:endParaRPr>
          </a:p>
          <a:p>
            <a:r>
              <a:rPr lang="en-US" altLang="zh-CN" sz="2400" b="1" dirty="0" smtClean="0">
                <a:latin typeface="宋体" panose="02010600030101010101" pitchFamily="2" charset="-122"/>
                <a:ea typeface="宋体" panose="02010600030101010101" pitchFamily="2" charset="-122"/>
              </a:rPr>
              <a:t> </a:t>
            </a:r>
          </a:p>
          <a:p>
            <a:pPr algn="l">
              <a:buClrTx/>
              <a:buSzTx/>
              <a:buFontTx/>
            </a:pPr>
            <a:endParaRPr lang="en-US" altLang="zh-CN" sz="2400" b="1" dirty="0" smtClean="0">
              <a:latin typeface="宋体" panose="02010600030101010101" pitchFamily="2" charset="-122"/>
              <a:ea typeface="宋体" panose="02010600030101010101" pitchFamily="2" charset="-122"/>
            </a:endParaRPr>
          </a:p>
          <a:p>
            <a:pPr algn="l">
              <a:buClrTx/>
              <a:buSzTx/>
              <a:buFontTx/>
            </a:pPr>
            <a:endParaRPr lang="en-US" altLang="zh-CN" sz="2400" b="1" dirty="0" smtClean="0">
              <a:latin typeface="宋体" panose="02010600030101010101" pitchFamily="2" charset="-122"/>
              <a:ea typeface="宋体" panose="02010600030101010101" pitchFamily="2" charset="-122"/>
            </a:endParaRPr>
          </a:p>
          <a:p>
            <a:pPr algn="l">
              <a:buClrTx/>
              <a:buSzTx/>
              <a:buFontTx/>
            </a:pPr>
            <a:endParaRPr lang="en-US" altLang="zh-CN" sz="2400" b="1" dirty="0" smtClean="0">
              <a:latin typeface="宋体" panose="02010600030101010101" pitchFamily="2" charset="-122"/>
              <a:ea typeface="宋体" panose="02010600030101010101" pitchFamily="2" charset="-122"/>
            </a:endParaRPr>
          </a:p>
          <a:p>
            <a:pPr algn="l">
              <a:buClrTx/>
              <a:buSzTx/>
              <a:buFontTx/>
            </a:pPr>
            <a:endParaRPr lang="zh-CN" altLang="en-US" sz="2400" b="1" dirty="0" smtClean="0">
              <a:latin typeface="宋体" panose="02010600030101010101" pitchFamily="2" charset="-122"/>
              <a:ea typeface="宋体" panose="02010600030101010101" pitchFamily="2" charset="-122"/>
            </a:endParaRPr>
          </a:p>
          <a:p>
            <a:pPr algn="l">
              <a:buClrTx/>
              <a:buSzTx/>
              <a:buFontTx/>
            </a:pP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上述材料和问题表明中国人民救亡图存的方式是什么</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3分</a:t>
            </a:r>
            <a:r>
              <a:rPr lang="zh-CN" altLang="en-US" sz="2400" b="1" dirty="0" smtClean="0">
                <a:latin typeface="宋体" panose="02010600030101010101" pitchFamily="2" charset="-122"/>
                <a:ea typeface="宋体" panose="02010600030101010101" pitchFamily="2" charset="-122"/>
              </a:rPr>
              <a:t>）</a:t>
            </a:r>
          </a:p>
          <a:p>
            <a:pPr algn="l">
              <a:buClrTx/>
              <a:buSzTx/>
              <a:buFontTx/>
            </a:pPr>
            <a:endParaRPr lang="en-US" altLang="zh-CN" sz="2400" b="1" dirty="0" smtClean="0">
              <a:latin typeface="宋体" panose="02010600030101010101" pitchFamily="2" charset="-122"/>
              <a:ea typeface="宋体" panose="02010600030101010101" pitchFamily="2" charset="-122"/>
            </a:endParaRPr>
          </a:p>
          <a:p>
            <a:pPr algn="l">
              <a:buClrTx/>
              <a:buSzTx/>
              <a:buFontTx/>
            </a:pPr>
            <a:endParaRPr lang="en-US" altLang="zh-CN" sz="2400" b="1" dirty="0" smtClean="0">
              <a:latin typeface="宋体" panose="02010600030101010101" pitchFamily="2" charset="-122"/>
              <a:ea typeface="宋体" panose="02010600030101010101" pitchFamily="2" charset="-122"/>
            </a:endParaRPr>
          </a:p>
        </p:txBody>
      </p:sp>
      <p:sp>
        <p:nvSpPr>
          <p:cNvPr id="8" name="矩形 7"/>
          <p:cNvSpPr/>
          <p:nvPr/>
        </p:nvSpPr>
        <p:spPr>
          <a:xfrm>
            <a:off x="3777615" y="3164840"/>
            <a:ext cx="3847465" cy="460375"/>
          </a:xfrm>
          <a:prstGeom prst="rect">
            <a:avLst/>
          </a:prstGeom>
        </p:spPr>
        <p:txBody>
          <a:bodyPr wrap="square">
            <a:spAutoFit/>
          </a:bodyPr>
          <a:lstStyle/>
          <a:p>
            <a:pPr algn="ct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武器：大刀、长矛、抬枪。</a:t>
            </a:r>
            <a:endPar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sp>
        <p:nvSpPr>
          <p:cNvPr id="4" name="矩形 3"/>
          <p:cNvSpPr/>
          <p:nvPr/>
        </p:nvSpPr>
        <p:spPr>
          <a:xfrm>
            <a:off x="3792855" y="3810000"/>
            <a:ext cx="3832225" cy="460375"/>
          </a:xfrm>
          <a:prstGeom prst="rect">
            <a:avLst/>
          </a:prstGeom>
        </p:spPr>
        <p:txBody>
          <a:bodyPr wrap="square">
            <a:spAutoFit/>
          </a:bodyPr>
          <a:lstStyle/>
          <a:p>
            <a:pPr algn="ct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精神：大无畏的战斗精神。</a:t>
            </a:r>
          </a:p>
        </p:txBody>
      </p:sp>
      <p:sp>
        <p:nvSpPr>
          <p:cNvPr id="7" name="矩形 6"/>
          <p:cNvSpPr/>
          <p:nvPr/>
        </p:nvSpPr>
        <p:spPr>
          <a:xfrm>
            <a:off x="3777615" y="5324475"/>
            <a:ext cx="3622675" cy="460375"/>
          </a:xfrm>
          <a:prstGeom prst="rect">
            <a:avLst/>
          </a:prstGeom>
        </p:spPr>
        <p:txBody>
          <a:bodyPr wrap="square">
            <a:spAutoFit/>
          </a:bodyPr>
          <a:lstStyle/>
          <a:p>
            <a:pPr algn="ctr"/>
            <a:r>
              <a:rPr lang="zh-CN" altLang="zh-CN"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方式：武装斗争。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3" y="1657010"/>
            <a:ext cx="5658485" cy="627895"/>
            <a:chOff x="1034884" y="629878"/>
            <a:chExt cx="4464703" cy="627895"/>
          </a:xfrm>
        </p:grpSpPr>
        <p:sp>
          <p:nvSpPr>
            <p:cNvPr id="7" name="圆角矩形 6">
              <a:hlinkClick r:id="rId5" action="ppaction://hlinksldjump"/>
            </p:cNvPr>
            <p:cNvSpPr/>
            <p:nvPr>
              <p:custDataLst>
                <p:tags r:id="rId1"/>
              </p:custDataLst>
            </p:nvPr>
          </p:nvSpPr>
          <p:spPr>
            <a:xfrm flipH="1">
              <a:off x="2642698" y="664168"/>
              <a:ext cx="2856889"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民族危机的加剧</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3</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4" name="文本框 99"/>
          <p:cNvSpPr txBox="1">
            <a:spLocks noChangeArrowheads="1"/>
          </p:cNvSpPr>
          <p:nvPr/>
        </p:nvSpPr>
        <p:spPr bwMode="auto">
          <a:xfrm>
            <a:off x="524783" y="2478185"/>
            <a:ext cx="11128375" cy="23069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en-US" altLang="zh-CN" sz="2400" b="1" dirty="0">
                <a:latin typeface="宋体" panose="02010600030101010101" pitchFamily="2" charset="-122"/>
                <a:ea typeface="宋体" panose="02010600030101010101" pitchFamily="2" charset="-122"/>
              </a:rPr>
              <a:t>4</a:t>
            </a:r>
            <a:r>
              <a:rPr lang="en-US" altLang="zh-CN" sz="2400" b="1" i="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a:t>
            </a:r>
            <a:r>
              <a:rPr sz="2400" b="1" dirty="0">
                <a:ea typeface="宋体" panose="02010600030101010101" pitchFamily="2" charset="-122"/>
                <a:sym typeface="+mn-ea"/>
              </a:rPr>
              <a:t>2021·河北</a:t>
            </a:r>
            <a:r>
              <a:rPr lang="zh-CN" sz="2400" b="1" dirty="0">
                <a:ea typeface="宋体" panose="02010600030101010101" pitchFamily="2" charset="-122"/>
                <a:sym typeface="+mn-ea"/>
              </a:rPr>
              <a:t>，</a:t>
            </a:r>
            <a:r>
              <a:rPr sz="2400" b="1" dirty="0">
                <a:ea typeface="宋体" panose="02010600030101010101" pitchFamily="2" charset="-122"/>
                <a:sym typeface="+mn-ea"/>
              </a:rPr>
              <a:t>11</a:t>
            </a:r>
            <a:r>
              <a:rPr lang="zh-CN" altLang="en-US" sz="2400" b="1" dirty="0">
                <a:latin typeface="宋体" panose="02010600030101010101" pitchFamily="2" charset="-122"/>
                <a:ea typeface="宋体" panose="02010600030101010101" pitchFamily="2" charset="-122"/>
              </a:rPr>
              <a:t>）</a:t>
            </a:r>
            <a:r>
              <a:rPr sz="2400" b="1" dirty="0">
                <a:ea typeface="宋体" panose="02010600030101010101" pitchFamily="2" charset="-122"/>
              </a:rPr>
              <a:t>英国驻汉口的代理总领事法磊斯曾说</a:t>
            </a:r>
            <a:r>
              <a:rPr lang="zh-CN" sz="2400" b="1" dirty="0">
                <a:ea typeface="宋体" panose="02010600030101010101" pitchFamily="2" charset="-122"/>
              </a:rPr>
              <a:t>：</a:t>
            </a:r>
            <a:r>
              <a:rPr sz="2400" b="1" dirty="0">
                <a:ea typeface="宋体" panose="02010600030101010101" pitchFamily="2" charset="-122"/>
              </a:rPr>
              <a:t>“</a:t>
            </a:r>
            <a:r>
              <a:rPr lang="zh-CN" sz="2400" b="1" dirty="0">
                <a:ea typeface="宋体" panose="02010600030101010101" pitchFamily="2" charset="-122"/>
              </a:rPr>
              <a:t>（</a:t>
            </a:r>
            <a:r>
              <a:rPr sz="2400" b="1" dirty="0">
                <a:ea typeface="宋体" panose="02010600030101010101" pitchFamily="2" charset="-122"/>
                <a:sym typeface="+mn-ea"/>
              </a:rPr>
              <a:t>《辛丑条约》规定的</a:t>
            </a:r>
            <a:r>
              <a:rPr lang="zh-CN" sz="2400" b="1" dirty="0">
                <a:ea typeface="宋体" panose="02010600030101010101" pitchFamily="2" charset="-122"/>
              </a:rPr>
              <a:t>）</a:t>
            </a:r>
            <a:r>
              <a:rPr sz="2400" b="1" dirty="0">
                <a:ea typeface="宋体" panose="02010600030101010101" pitchFamily="2" charset="-122"/>
              </a:rPr>
              <a:t>赔款须向全国征收</a:t>
            </a:r>
            <a:r>
              <a:rPr lang="zh-CN" sz="2400" b="1" dirty="0">
                <a:ea typeface="宋体" panose="02010600030101010101" pitchFamily="2" charset="-122"/>
              </a:rPr>
              <a:t>，</a:t>
            </a:r>
            <a:r>
              <a:rPr sz="2400" b="1" dirty="0">
                <a:ea typeface="宋体" panose="02010600030101010101" pitchFamily="2" charset="-122"/>
              </a:rPr>
              <a:t>但由于祸乱所及各省已被联军洗劫一空</a:t>
            </a:r>
            <a:r>
              <a:rPr lang="zh-CN" sz="2400" b="1" dirty="0">
                <a:ea typeface="宋体" panose="02010600030101010101" pitchFamily="2" charset="-122"/>
              </a:rPr>
              <a:t>，</a:t>
            </a:r>
            <a:r>
              <a:rPr sz="2400" b="1" dirty="0">
                <a:ea typeface="宋体" panose="02010600030101010101" pitchFamily="2" charset="-122"/>
              </a:rPr>
              <a:t>实际上这些省应出之款项仍须由那些忠诚的</a:t>
            </a:r>
            <a:r>
              <a:rPr lang="zh-CN" sz="2400" b="1" dirty="0">
                <a:ea typeface="宋体" panose="02010600030101010101" pitchFamily="2" charset="-122"/>
              </a:rPr>
              <a:t>，</a:t>
            </a:r>
            <a:r>
              <a:rPr sz="2400" b="1" dirty="0">
                <a:ea typeface="宋体" panose="02010600030101010101" pitchFamily="2" charset="-122"/>
              </a:rPr>
              <a:t>并已付出自己份额的省份来额外负担。”法磊斯口中的“祸乱”指的是</a:t>
            </a:r>
            <a:r>
              <a:rPr lang="en-US" altLang="zh-CN" sz="2400" b="1" dirty="0" smtClean="0">
                <a:latin typeface="宋体" panose="02010600030101010101" pitchFamily="2" charset="-122"/>
                <a:ea typeface="宋体" panose="02010600030101010101" pitchFamily="2" charset="-122"/>
              </a:rPr>
              <a:t>(</a:t>
            </a:r>
            <a:r>
              <a:rPr lang="zh-CN" altLang="zh-CN" sz="2400" b="1" i="1" dirty="0">
                <a:latin typeface="宋体" panose="02010600030101010101" pitchFamily="2" charset="-122"/>
                <a:ea typeface="宋体" panose="02010600030101010101" pitchFamily="2" charset="-122"/>
              </a:rPr>
              <a:t>　</a:t>
            </a:r>
            <a:r>
              <a:rPr lang="en-US" altLang="zh-CN" sz="2400" b="1" i="1" dirty="0" smtClean="0">
                <a:latin typeface="宋体" panose="02010600030101010101" pitchFamily="2" charset="-122"/>
                <a:ea typeface="宋体" panose="02010600030101010101" pitchFamily="2" charset="-122"/>
              </a:rPr>
              <a:t> </a:t>
            </a:r>
            <a:r>
              <a:rPr lang="zh-CN" altLang="zh-CN" sz="2400" b="1" i="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endParaRPr lang="zh-CN" altLang="zh-CN" sz="2400" b="1" dirty="0">
              <a:latin typeface="宋体" panose="02010600030101010101" pitchFamily="2" charset="-122"/>
              <a:ea typeface="宋体" panose="02010600030101010101" pitchFamily="2" charset="-122"/>
            </a:endParaRPr>
          </a:p>
        </p:txBody>
      </p:sp>
      <p:sp>
        <p:nvSpPr>
          <p:cNvPr id="8" name="矩形 7"/>
          <p:cNvSpPr/>
          <p:nvPr/>
        </p:nvSpPr>
        <p:spPr>
          <a:xfrm>
            <a:off x="4662902" y="429708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0" name="文本框 99"/>
          <p:cNvSpPr txBox="1"/>
          <p:nvPr/>
        </p:nvSpPr>
        <p:spPr bwMode="auto">
          <a:xfrm>
            <a:off x="524510" y="5099685"/>
            <a:ext cx="7867650" cy="1198880"/>
          </a:xfrm>
          <a:prstGeom prst="rect">
            <a:avLst/>
          </a:prstGeom>
          <a:noFill/>
          <a:ln>
            <a:noFill/>
          </a:ln>
          <a:extLst>
            <a:ext uri="{909E8E84-426E-40DD-AFC4-6F175D3DCCD1}">
              <a14:hiddenFill xmlns:a14="http://schemas.microsoft.com/office/drawing/2010/main" xmlns="">
                <a:solidFill>
                  <a:srgbClr val="FFFFFF"/>
                </a:solidFill>
              </a14:hiddenFill>
            </a:ext>
          </a:extLst>
        </p:spPr>
        <p:txBody>
          <a:bodyPr wrap="square">
            <a:spAutoFit/>
          </a:bodyPr>
          <a:lstStyle/>
          <a:p>
            <a:pPr lvl="0" algn="l">
              <a:lnSpc>
                <a:spcPct val="150000"/>
              </a:lnSpc>
              <a:buClrTx/>
              <a:buSzTx/>
              <a:buFontTx/>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sym typeface="+mn-ea"/>
              </a:rPr>
              <a:t>A. 太平天国运动                             B. 英法联军的侵略</a:t>
            </a:r>
          </a:p>
          <a:p>
            <a:r>
              <a:rPr lang="en-US" altLang="zh-CN" sz="2400" b="1" dirty="0">
                <a:latin typeface="Times New Roman" panose="02020603050405020304" pitchFamily="18" charset="0"/>
                <a:ea typeface="宋体" panose="02010600030101010101" pitchFamily="2" charset="-122"/>
                <a:cs typeface="Times New Roman" panose="02020603050405020304" pitchFamily="18" charset="0"/>
                <a:sym typeface="+mn-ea"/>
              </a:rPr>
              <a:t>C. 义和团运动	                      D. 八国联军的侵略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6" name="组合 35"/>
          <p:cNvGrpSpPr/>
          <p:nvPr/>
        </p:nvGrpSpPr>
        <p:grpSpPr>
          <a:xfrm>
            <a:off x="720363" y="1657010"/>
            <a:ext cx="4845685" cy="627895"/>
            <a:chOff x="1034884" y="629878"/>
            <a:chExt cx="3823381" cy="627895"/>
          </a:xfrm>
        </p:grpSpPr>
        <p:sp>
          <p:nvSpPr>
            <p:cNvPr id="7" name="圆角矩形 6">
              <a:hlinkClick r:id=""/>
            </p:cNvPr>
            <p:cNvSpPr/>
            <p:nvPr>
              <p:custDataLst>
                <p:tags r:id="rId1"/>
              </p:custDataLst>
            </p:nvPr>
          </p:nvSpPr>
          <p:spPr>
            <a:xfrm flipH="1">
              <a:off x="2642698" y="664168"/>
              <a:ext cx="221556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近代化探索</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4</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100" name="文本框 99"/>
          <p:cNvSpPr txBox="1"/>
          <p:nvPr/>
        </p:nvSpPr>
        <p:spPr>
          <a:xfrm>
            <a:off x="697865" y="2601595"/>
            <a:ext cx="10949940" cy="3671570"/>
          </a:xfrm>
          <a:prstGeom prst="rect">
            <a:avLst/>
          </a:prstGeom>
          <a:noFill/>
          <a:ln w="9525">
            <a:noFill/>
          </a:ln>
        </p:spPr>
        <p:txBody>
          <a:bodyPr wrap="square">
            <a:spAutoFit/>
          </a:bodyPr>
          <a:lstStyle/>
          <a:p>
            <a:pPr indent="0">
              <a:lnSpc>
                <a:spcPct val="130000"/>
              </a:lnSpc>
            </a:pPr>
            <a:r>
              <a:rPr lang="en-US" altLang="zh-CN" sz="2400" b="1" dirty="0">
                <a:latin typeface="宋体" panose="02010600030101010101" pitchFamily="2" charset="-122"/>
                <a:ea typeface="宋体" panose="02010600030101010101" pitchFamily="2" charset="-122"/>
              </a:rPr>
              <a:t>5.</a:t>
            </a: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sym typeface="+mn-ea"/>
              </a:rPr>
              <a:t>2020·河北</a:t>
            </a:r>
            <a:r>
              <a:rPr lang="zh-CN" altLang="en-US" sz="2400" b="1" dirty="0">
                <a:latin typeface="宋体" panose="02010600030101010101" pitchFamily="2" charset="-122"/>
                <a:ea typeface="宋体" panose="02010600030101010101" pitchFamily="2" charset="-122"/>
                <a:sym typeface="+mn-ea"/>
              </a:rPr>
              <a:t>，</a:t>
            </a:r>
            <a:r>
              <a:rPr lang="en-US" altLang="zh-CN" sz="2400" b="1" dirty="0">
                <a:latin typeface="宋体" panose="02010600030101010101" pitchFamily="2" charset="-122"/>
                <a:ea typeface="宋体" panose="02010600030101010101" pitchFamily="2" charset="-122"/>
                <a:sym typeface="+mn-ea"/>
              </a:rPr>
              <a:t>12</a:t>
            </a: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1875年</a:t>
            </a: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中国近代第一批海军留学生出国时曾宣言</a:t>
            </a: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“此去西洋</a:t>
            </a: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应深知中国自强之计</a:t>
            </a: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舍此无所他求。背负国家之未来</a:t>
            </a: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取尽洋人之科学。赴七万里长途</a:t>
            </a: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别祖国父母之邦</a:t>
            </a: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奋然无悔。”可见</a:t>
            </a: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他们当时出国留学的最终目的是</a:t>
            </a:r>
            <a:r>
              <a:rPr lang="en-US" altLang="zh-CN" sz="2400" b="1" dirty="0" smtClean="0">
                <a:latin typeface="宋体" panose="02010600030101010101" pitchFamily="2" charset="-122"/>
                <a:ea typeface="宋体" panose="02010600030101010101" pitchFamily="2" charset="-122"/>
                <a:sym typeface="+mn-ea"/>
              </a:rPr>
              <a:t>(</a:t>
            </a:r>
            <a:r>
              <a:rPr lang="zh-CN" altLang="zh-CN" sz="2400" b="1" i="1" dirty="0">
                <a:latin typeface="宋体" panose="02010600030101010101" pitchFamily="2" charset="-122"/>
                <a:ea typeface="宋体" panose="02010600030101010101" pitchFamily="2" charset="-122"/>
                <a:sym typeface="+mn-ea"/>
              </a:rPr>
              <a:t>　</a:t>
            </a:r>
            <a:r>
              <a:rPr lang="en-US" altLang="zh-CN" sz="2400" b="1" i="1" dirty="0" smtClean="0">
                <a:latin typeface="宋体" panose="02010600030101010101" pitchFamily="2" charset="-122"/>
                <a:ea typeface="宋体" panose="02010600030101010101" pitchFamily="2" charset="-122"/>
                <a:sym typeface="+mn-ea"/>
              </a:rPr>
              <a:t> </a:t>
            </a:r>
            <a:r>
              <a:rPr lang="zh-CN" altLang="zh-CN" sz="2400" b="1" i="1" dirty="0">
                <a:latin typeface="宋体" panose="02010600030101010101" pitchFamily="2" charset="-122"/>
                <a:ea typeface="宋体" panose="02010600030101010101" pitchFamily="2" charset="-122"/>
                <a:sym typeface="+mn-ea"/>
              </a:rPr>
              <a:t>　</a:t>
            </a:r>
            <a:r>
              <a:rPr lang="en-US" altLang="zh-CN" sz="2400" b="1" dirty="0">
                <a:latin typeface="宋体" panose="02010600030101010101" pitchFamily="2" charset="-122"/>
                <a:ea typeface="宋体" panose="02010600030101010101" pitchFamily="2" charset="-122"/>
                <a:sym typeface="+mn-ea"/>
              </a:rPr>
              <a:t>)</a:t>
            </a:r>
            <a:endParaRPr lang="en-US" altLang="zh-CN" sz="2400" b="1" dirty="0">
              <a:latin typeface="宋体" panose="02010600030101010101" pitchFamily="2" charset="-122"/>
              <a:ea typeface="宋体" panose="02010600030101010101" pitchFamily="2" charset="-122"/>
            </a:endParaRPr>
          </a:p>
          <a:p>
            <a:pPr indent="0">
              <a:lnSpc>
                <a:spcPct val="150000"/>
              </a:lnSpc>
            </a:pPr>
            <a:endParaRPr lang="en-US" altLang="zh-CN" sz="2400" b="1" dirty="0">
              <a:latin typeface="宋体" panose="02010600030101010101" pitchFamily="2" charset="-122"/>
              <a:ea typeface="宋体" panose="02010600030101010101" pitchFamily="2" charset="-122"/>
            </a:endParaRPr>
          </a:p>
          <a:p>
            <a:pPr indent="0">
              <a:lnSpc>
                <a:spcPct val="150000"/>
              </a:lnSpc>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 </a:t>
            </a:r>
            <a:r>
              <a:rPr lang="en-US" altLang="zh-CN" sz="2400" b="1" dirty="0">
                <a:latin typeface="宋体" panose="02010600030101010101" pitchFamily="2" charset="-122"/>
                <a:ea typeface="宋体" panose="02010600030101010101" pitchFamily="2" charset="-122"/>
              </a:rPr>
              <a:t>游历西洋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B. </a:t>
            </a:r>
            <a:r>
              <a:rPr lang="en-US" altLang="zh-CN" sz="2400" b="1" dirty="0">
                <a:latin typeface="宋体" panose="02010600030101010101" pitchFamily="2" charset="-122"/>
                <a:ea typeface="宋体" panose="02010600030101010101" pitchFamily="2" charset="-122"/>
              </a:rPr>
              <a:t>兴办洋务</a:t>
            </a:r>
          </a:p>
          <a:p>
            <a:pPr indent="0">
              <a:lnSpc>
                <a:spcPct val="150000"/>
              </a:lnSpc>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C. </a:t>
            </a:r>
            <a:r>
              <a:rPr lang="en-US" altLang="zh-CN" sz="2400" b="1" dirty="0">
                <a:latin typeface="宋体" panose="02010600030101010101" pitchFamily="2" charset="-122"/>
                <a:ea typeface="宋体" panose="02010600030101010101" pitchFamily="2" charset="-122"/>
              </a:rPr>
              <a:t>学习科技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D. </a:t>
            </a:r>
            <a:r>
              <a:rPr lang="en-US" altLang="zh-CN" sz="2400" b="1" dirty="0">
                <a:latin typeface="宋体" panose="02010600030101010101" pitchFamily="2" charset="-122"/>
                <a:ea typeface="宋体" panose="02010600030101010101" pitchFamily="2" charset="-122"/>
              </a:rPr>
              <a:t>救国图强</a:t>
            </a:r>
          </a:p>
        </p:txBody>
      </p:sp>
      <p:sp>
        <p:nvSpPr>
          <p:cNvPr id="8" name="矩形 7"/>
          <p:cNvSpPr/>
          <p:nvPr/>
        </p:nvSpPr>
        <p:spPr>
          <a:xfrm>
            <a:off x="2703292" y="412817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1961515"/>
            <a:ext cx="10698480" cy="3969385"/>
          </a:xfrm>
          <a:prstGeom prst="rect">
            <a:avLst/>
          </a:prstGeom>
          <a:noFill/>
          <a:ln w="9525">
            <a:noFill/>
          </a:ln>
        </p:spPr>
        <p:txBody>
          <a:bodyPr wrap="square">
            <a:spAutoFit/>
          </a:bodyPr>
          <a:lstStyle/>
          <a:p>
            <a:pPr indent="0">
              <a:lnSpc>
                <a:spcPct val="150000"/>
              </a:lnSpc>
            </a:pPr>
            <a:r>
              <a:rPr lang="zh-CN" altLang="en-US" sz="2400" b="1" dirty="0">
                <a:latin typeface="宋体" panose="02010600030101010101" pitchFamily="2" charset="-122"/>
                <a:ea typeface="宋体" panose="02010600030101010101" pitchFamily="2" charset="-122"/>
              </a:rPr>
              <a:t>6.（</a:t>
            </a:r>
            <a:r>
              <a:rPr lang="zh-CN" altLang="en-US" sz="2400" b="1" dirty="0">
                <a:latin typeface="宋体" panose="02010600030101010101" pitchFamily="2" charset="-122"/>
                <a:ea typeface="宋体" panose="02010600030101010101" pitchFamily="2" charset="-122"/>
                <a:sym typeface="+mn-ea"/>
              </a:rPr>
              <a:t>2019·河北，12</a:t>
            </a:r>
            <a:r>
              <a:rPr lang="zh-CN" altLang="en-US" sz="2400" b="1" dirty="0">
                <a:latin typeface="宋体" panose="02010600030101010101" pitchFamily="2" charset="-122"/>
                <a:ea typeface="宋体" panose="02010600030101010101" pitchFamily="2" charset="-122"/>
              </a:rPr>
              <a:t>）某学者指出：这些成就或可提供一幅奋力拼搏的生动画面，但实际上它们只代表了非常肤浅的现代化尝试，其活动的范围局限于火器、船舰、机器、通信、开矿和轻工业，而没有开展任何仿效西方制度、哲学、艺术和文化的尝试。材料评述的是</a:t>
            </a:r>
            <a:r>
              <a:rPr lang="en-US" altLang="zh-CN" sz="2400" b="1" dirty="0" smtClean="0">
                <a:latin typeface="宋体" panose="02010600030101010101" pitchFamily="2" charset="-122"/>
                <a:ea typeface="宋体" panose="02010600030101010101" pitchFamily="2" charset="-122"/>
                <a:sym typeface="+mn-ea"/>
              </a:rPr>
              <a:t>(</a:t>
            </a:r>
            <a:r>
              <a:rPr lang="zh-CN" altLang="zh-CN" sz="2400" b="1" i="1" dirty="0">
                <a:latin typeface="宋体" panose="02010600030101010101" pitchFamily="2" charset="-122"/>
                <a:ea typeface="宋体" panose="02010600030101010101" pitchFamily="2" charset="-122"/>
                <a:sym typeface="+mn-ea"/>
              </a:rPr>
              <a:t>　</a:t>
            </a:r>
            <a:r>
              <a:rPr lang="en-US" altLang="zh-CN" sz="2400" b="1" i="1" dirty="0" smtClean="0">
                <a:latin typeface="宋体" panose="02010600030101010101" pitchFamily="2" charset="-122"/>
                <a:ea typeface="宋体" panose="02010600030101010101" pitchFamily="2" charset="-122"/>
                <a:sym typeface="+mn-ea"/>
              </a:rPr>
              <a:t> </a:t>
            </a:r>
            <a:r>
              <a:rPr lang="zh-CN" altLang="zh-CN" sz="2400" b="1" i="1" dirty="0">
                <a:latin typeface="宋体" panose="02010600030101010101" pitchFamily="2" charset="-122"/>
                <a:ea typeface="宋体" panose="02010600030101010101" pitchFamily="2" charset="-122"/>
                <a:sym typeface="+mn-ea"/>
              </a:rPr>
              <a:t>　</a:t>
            </a:r>
            <a:r>
              <a:rPr lang="en-US" altLang="zh-CN" sz="2400" b="1" dirty="0">
                <a:latin typeface="宋体" panose="02010600030101010101" pitchFamily="2" charset="-122"/>
                <a:ea typeface="宋体" panose="02010600030101010101" pitchFamily="2" charset="-122"/>
                <a:sym typeface="+mn-ea"/>
              </a:rPr>
              <a:t>)</a:t>
            </a:r>
          </a:p>
          <a:p>
            <a:pPr indent="0">
              <a:lnSpc>
                <a:spcPct val="150000"/>
              </a:lnSpc>
            </a:pPr>
            <a:endParaRPr lang="zh-CN" altLang="en-US" sz="2400" b="1" dirty="0">
              <a:latin typeface="宋体" panose="02010600030101010101" pitchFamily="2" charset="-122"/>
              <a:ea typeface="宋体" panose="02010600030101010101" pitchFamily="2" charset="-122"/>
            </a:endParaRPr>
          </a:p>
          <a:p>
            <a:pPr indent="0">
              <a:lnSpc>
                <a:spcPct val="150000"/>
              </a:lnSpc>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 </a:t>
            </a:r>
            <a:r>
              <a:rPr lang="zh-CN" altLang="en-US" sz="2400" b="1" dirty="0">
                <a:latin typeface="宋体" panose="02010600030101010101" pitchFamily="2" charset="-122"/>
                <a:ea typeface="宋体" panose="02010600030101010101" pitchFamily="2" charset="-122"/>
              </a:rPr>
              <a:t>太平天国运动	</a:t>
            </a:r>
            <a:r>
              <a:rPr lang="en-US" altLang="zh-CN" sz="2400" b="1" dirty="0">
                <a:latin typeface="宋体" panose="02010600030101010101" pitchFamily="2" charset="-122"/>
                <a:ea typeface="宋体" panose="02010600030101010101" pitchFamily="2" charset="-122"/>
              </a:rPr>
              <a:t>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B. </a:t>
            </a:r>
            <a:r>
              <a:rPr lang="zh-CN" altLang="en-US" sz="2400" b="1" dirty="0">
                <a:latin typeface="宋体" panose="02010600030101010101" pitchFamily="2" charset="-122"/>
                <a:ea typeface="宋体" panose="02010600030101010101" pitchFamily="2" charset="-122"/>
              </a:rPr>
              <a:t>洋务运动</a:t>
            </a:r>
          </a:p>
          <a:p>
            <a:pPr indent="0">
              <a:lnSpc>
                <a:spcPct val="150000"/>
              </a:lnSpc>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C. </a:t>
            </a:r>
            <a:r>
              <a:rPr lang="zh-CN" altLang="en-US" sz="2400" b="1" dirty="0">
                <a:latin typeface="宋体" panose="02010600030101010101" pitchFamily="2" charset="-122"/>
                <a:ea typeface="宋体" panose="02010600030101010101" pitchFamily="2" charset="-122"/>
              </a:rPr>
              <a:t>戊戌变法	</a:t>
            </a:r>
            <a:r>
              <a:rPr lang="en-US" altLang="zh-CN" sz="2400" b="1" dirty="0">
                <a:latin typeface="宋体" panose="02010600030101010101" pitchFamily="2" charset="-122"/>
                <a:ea typeface="宋体" panose="02010600030101010101" pitchFamily="2" charset="-122"/>
              </a:rPr>
              <a:t>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D. </a:t>
            </a:r>
            <a:r>
              <a:rPr lang="zh-CN" altLang="en-US" sz="2400" b="1" dirty="0">
                <a:latin typeface="宋体" panose="02010600030101010101" pitchFamily="2" charset="-122"/>
                <a:ea typeface="宋体" panose="02010600030101010101" pitchFamily="2" charset="-122"/>
              </a:rPr>
              <a:t>新文化运动</a:t>
            </a:r>
          </a:p>
        </p:txBody>
      </p:sp>
      <p:sp>
        <p:nvSpPr>
          <p:cNvPr id="8" name="矩形 7"/>
          <p:cNvSpPr/>
          <p:nvPr/>
        </p:nvSpPr>
        <p:spPr>
          <a:xfrm>
            <a:off x="5575397" y="376431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37565" y="1727835"/>
            <a:ext cx="10614660" cy="4815840"/>
          </a:xfrm>
          <a:prstGeom prst="rect">
            <a:avLst/>
          </a:prstGeom>
          <a:noFill/>
          <a:ln w="9525">
            <a:noFill/>
          </a:ln>
        </p:spPr>
        <p:txBody>
          <a:bodyPr wrap="square">
            <a:spAutoFit/>
          </a:bodyPr>
          <a:lstStyle/>
          <a:p>
            <a:pPr indent="0">
              <a:lnSpc>
                <a:spcPct val="160000"/>
              </a:lnSpc>
            </a:pPr>
            <a:r>
              <a:rPr lang="zh-CN" altLang="en-US" sz="2400" b="1" dirty="0">
                <a:latin typeface="宋体" panose="02010600030101010101" pitchFamily="2" charset="-122"/>
                <a:ea typeface="宋体" panose="02010600030101010101" pitchFamily="2" charset="-122"/>
              </a:rPr>
              <a:t>7.（</a:t>
            </a:r>
            <a:r>
              <a:rPr lang="zh-CN" altLang="en-US" sz="2400" b="1" dirty="0">
                <a:latin typeface="宋体" panose="02010600030101010101" pitchFamily="2" charset="-122"/>
                <a:ea typeface="宋体" panose="02010600030101010101" pitchFamily="2" charset="-122"/>
                <a:sym typeface="+mn-ea"/>
              </a:rPr>
              <a:t>2018·河北，12</a:t>
            </a:r>
            <a:r>
              <a:rPr lang="zh-CN" altLang="en-US" sz="2400" b="1" dirty="0">
                <a:latin typeface="宋体" panose="02010600030101010101" pitchFamily="2" charset="-122"/>
                <a:ea typeface="宋体" panose="02010600030101010101" pitchFamily="2" charset="-122"/>
              </a:rPr>
              <a:t>）1898年，康有为40岁，梁启超25岁。变革前，两人都没有出过国，对西方文化和制度的了解只囿于表面，而且对于西方的认识，也只是局限于所读的传教士的出版物和对香港及上海的殖民管理中的见闻。这说明</a:t>
            </a:r>
            <a:r>
              <a:rPr lang="en-US" altLang="zh-CN" sz="2400" b="1" dirty="0" smtClean="0">
                <a:latin typeface="宋体" panose="02010600030101010101" pitchFamily="2" charset="-122"/>
                <a:ea typeface="宋体" panose="02010600030101010101" pitchFamily="2" charset="-122"/>
                <a:sym typeface="+mn-ea"/>
              </a:rPr>
              <a:t>(</a:t>
            </a:r>
            <a:r>
              <a:rPr lang="zh-CN" altLang="zh-CN" sz="2400" b="1" i="1" dirty="0">
                <a:latin typeface="宋体" panose="02010600030101010101" pitchFamily="2" charset="-122"/>
                <a:ea typeface="宋体" panose="02010600030101010101" pitchFamily="2" charset="-122"/>
                <a:sym typeface="+mn-ea"/>
              </a:rPr>
              <a:t>　</a:t>
            </a:r>
            <a:r>
              <a:rPr lang="en-US" altLang="zh-CN" sz="2400" b="1" i="1" dirty="0">
                <a:latin typeface="宋体" panose="02010600030101010101" pitchFamily="2" charset="-122"/>
                <a:ea typeface="宋体" panose="02010600030101010101" pitchFamily="2" charset="-122"/>
                <a:sym typeface="+mn-ea"/>
              </a:rPr>
              <a:t> </a:t>
            </a:r>
            <a:r>
              <a:rPr lang="zh-CN" altLang="zh-CN" sz="2400" b="1" i="1" dirty="0">
                <a:latin typeface="宋体" panose="02010600030101010101" pitchFamily="2" charset="-122"/>
                <a:ea typeface="宋体" panose="02010600030101010101" pitchFamily="2" charset="-122"/>
                <a:sym typeface="+mn-ea"/>
              </a:rPr>
              <a:t>　</a:t>
            </a:r>
            <a:r>
              <a:rPr lang="en-US" altLang="zh-CN" sz="2400" b="1" dirty="0">
                <a:latin typeface="宋体" panose="02010600030101010101" pitchFamily="2" charset="-122"/>
                <a:ea typeface="宋体" panose="02010600030101010101" pitchFamily="2" charset="-122"/>
                <a:sym typeface="+mn-ea"/>
              </a:rPr>
              <a:t>)</a:t>
            </a:r>
            <a:endParaRPr lang="zh-CN" altLang="en-US" sz="2400" b="1" dirty="0">
              <a:latin typeface="宋体" panose="02010600030101010101" pitchFamily="2" charset="-122"/>
              <a:ea typeface="宋体" panose="02010600030101010101" pitchFamily="2" charset="-122"/>
            </a:endParaRPr>
          </a:p>
          <a:p>
            <a:pPr indent="0">
              <a:lnSpc>
                <a:spcPct val="160000"/>
              </a:lnSpc>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 </a:t>
            </a:r>
            <a:r>
              <a:rPr lang="zh-CN" altLang="en-US" sz="2400" b="1" dirty="0">
                <a:latin typeface="宋体" panose="02010600030101010101" pitchFamily="2" charset="-122"/>
                <a:ea typeface="宋体" panose="02010600030101010101" pitchFamily="2" charset="-122"/>
              </a:rPr>
              <a:t>西方列强支持维新变法</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B. </a:t>
            </a:r>
            <a:r>
              <a:rPr lang="zh-CN" altLang="en-US" sz="2400" b="1" dirty="0">
                <a:latin typeface="宋体" panose="02010600030101010101" pitchFamily="2" charset="-122"/>
                <a:ea typeface="宋体" panose="02010600030101010101" pitchFamily="2" charset="-122"/>
              </a:rPr>
              <a:t>慈禧太后控制着政治和军事事务</a:t>
            </a:r>
          </a:p>
          <a:p>
            <a:pPr indent="0">
              <a:lnSpc>
                <a:spcPct val="160000"/>
              </a:lnSpc>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C. </a:t>
            </a:r>
            <a:r>
              <a:rPr lang="zh-CN" altLang="en-US" sz="2400" b="1" dirty="0">
                <a:latin typeface="宋体" panose="02010600030101010101" pitchFamily="2" charset="-122"/>
                <a:ea typeface="宋体" panose="02010600030101010101" pitchFamily="2" charset="-122"/>
              </a:rPr>
              <a:t>维新派缺乏经验</a:t>
            </a:r>
          </a:p>
          <a:p>
            <a:pPr indent="0">
              <a:lnSpc>
                <a:spcPct val="160000"/>
              </a:lnSpc>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D. </a:t>
            </a:r>
            <a:r>
              <a:rPr lang="zh-CN" altLang="en-US" sz="2400" b="1" dirty="0">
                <a:latin typeface="宋体" panose="02010600030101010101" pitchFamily="2" charset="-122"/>
                <a:ea typeface="宋体" panose="02010600030101010101" pitchFamily="2" charset="-122"/>
              </a:rPr>
              <a:t>顽固派反对变法</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1329152" y="368049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682625" y="1659890"/>
            <a:ext cx="10965815" cy="1198880"/>
          </a:xfrm>
          <a:prstGeom prst="rect">
            <a:avLst/>
          </a:prstGeom>
          <a:noFill/>
          <a:ln w="9525">
            <a:noFill/>
          </a:ln>
        </p:spPr>
        <p:txBody>
          <a:bodyPr wrap="square">
            <a:spAutoFit/>
          </a:bodyPr>
          <a:lstStyle/>
          <a:p>
            <a:pPr indent="0">
              <a:lnSpc>
                <a:spcPct val="150000"/>
              </a:lnSpc>
            </a:pPr>
            <a:r>
              <a:rPr lang="zh-CN" altLang="en-US" sz="2400" b="1" dirty="0">
                <a:latin typeface="宋体" panose="02010600030101010101" pitchFamily="2" charset="-122"/>
                <a:ea typeface="宋体" panose="02010600030101010101" pitchFamily="2" charset="-122"/>
              </a:rPr>
              <a:t>8.（</a:t>
            </a:r>
            <a:r>
              <a:rPr lang="zh-CN" altLang="en-US" sz="2400" b="1" dirty="0">
                <a:latin typeface="宋体" panose="02010600030101010101" pitchFamily="2" charset="-122"/>
                <a:ea typeface="宋体" panose="02010600030101010101" pitchFamily="2" charset="-122"/>
                <a:sym typeface="+mn-ea"/>
              </a:rPr>
              <a:t>2016·河北，11</a:t>
            </a:r>
            <a:r>
              <a:rPr lang="zh-CN" altLang="en-US" sz="2400" b="1" dirty="0">
                <a:latin typeface="宋体" panose="02010600030101010101" pitchFamily="2" charset="-122"/>
                <a:ea typeface="宋体" panose="02010600030101010101" pitchFamily="2" charset="-122"/>
              </a:rPr>
              <a:t>）下图是某报刊登的上海广智书局的新书广告，其内容表明当时知识界流行的思潮是</a:t>
            </a:r>
            <a:r>
              <a:rPr lang="en-US" altLang="zh-CN" sz="2400" b="1" dirty="0" smtClean="0">
                <a:latin typeface="宋体" panose="02010600030101010101" pitchFamily="2" charset="-122"/>
                <a:ea typeface="宋体" panose="02010600030101010101" pitchFamily="2" charset="-122"/>
                <a:sym typeface="+mn-ea"/>
              </a:rPr>
              <a:t>(</a:t>
            </a:r>
            <a:r>
              <a:rPr lang="zh-CN" altLang="zh-CN" sz="2400" b="1" i="1" dirty="0">
                <a:latin typeface="宋体" panose="02010600030101010101" pitchFamily="2" charset="-122"/>
                <a:ea typeface="宋体" panose="02010600030101010101" pitchFamily="2" charset="-122"/>
                <a:sym typeface="+mn-ea"/>
              </a:rPr>
              <a:t>　</a:t>
            </a:r>
            <a:r>
              <a:rPr lang="en-US" altLang="zh-CN" sz="2400" b="1" i="1" dirty="0">
                <a:latin typeface="宋体" panose="02010600030101010101" pitchFamily="2" charset="-122"/>
                <a:ea typeface="宋体" panose="02010600030101010101" pitchFamily="2" charset="-122"/>
                <a:sym typeface="+mn-ea"/>
              </a:rPr>
              <a:t> </a:t>
            </a:r>
            <a:r>
              <a:rPr lang="zh-CN" altLang="zh-CN" sz="2400" b="1" i="1" dirty="0">
                <a:latin typeface="宋体" panose="02010600030101010101" pitchFamily="2" charset="-122"/>
                <a:ea typeface="宋体" panose="02010600030101010101" pitchFamily="2" charset="-122"/>
                <a:sym typeface="+mn-ea"/>
              </a:rPr>
              <a:t>　</a:t>
            </a:r>
            <a:r>
              <a:rPr lang="en-US" altLang="zh-CN" sz="2400" b="1" dirty="0">
                <a:latin typeface="宋体" panose="02010600030101010101" pitchFamily="2" charset="-122"/>
                <a:ea typeface="宋体" panose="02010600030101010101" pitchFamily="2" charset="-122"/>
                <a:sym typeface="+mn-ea"/>
              </a:rPr>
              <a:t>)</a:t>
            </a:r>
            <a:endParaRPr lang="zh-CN" altLang="en-US" sz="2400" b="1" dirty="0">
              <a:latin typeface="宋体" panose="02010600030101010101" pitchFamily="2" charset="-122"/>
              <a:ea typeface="宋体" panose="02010600030101010101" pitchFamily="2" charset="-122"/>
            </a:endParaRPr>
          </a:p>
        </p:txBody>
      </p:sp>
      <p:sp>
        <p:nvSpPr>
          <p:cNvPr id="101" name="文本框 100"/>
          <p:cNvSpPr txBox="1"/>
          <p:nvPr/>
        </p:nvSpPr>
        <p:spPr>
          <a:xfrm>
            <a:off x="836295" y="5005070"/>
            <a:ext cx="8952230" cy="1272540"/>
          </a:xfrm>
          <a:prstGeom prst="rect">
            <a:avLst/>
          </a:prstGeom>
          <a:noFill/>
          <a:ln w="9525">
            <a:noFill/>
          </a:ln>
        </p:spPr>
        <p:txBody>
          <a:bodyPr wrap="square">
            <a:spAutoFit/>
          </a:bodyPr>
          <a:lstStyle/>
          <a:p>
            <a:pPr indent="0" algn="l">
              <a:lnSpc>
                <a:spcPct val="160000"/>
              </a:lnSpc>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en-US" sz="2400" b="1" dirty="0">
                <a:latin typeface="宋体" panose="02010600030101010101" pitchFamily="2" charset="-122"/>
                <a:ea typeface="宋体" panose="02010600030101010101" pitchFamily="2" charset="-122"/>
              </a:rPr>
              <a:t>“自强”“求富”</a:t>
            </a:r>
            <a:r>
              <a:rPr lang="en-US" altLang="zh-CN" sz="2400" b="1" dirty="0">
                <a:latin typeface="宋体" panose="02010600030101010101" pitchFamily="2" charset="-122"/>
                <a:ea typeface="宋体" panose="02010600030101010101" pitchFamily="2" charset="-122"/>
              </a:rPr>
              <a:t>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en-US" sz="2400" b="1" dirty="0">
                <a:latin typeface="宋体" panose="02010600030101010101" pitchFamily="2" charset="-122"/>
                <a:ea typeface="宋体" panose="02010600030101010101" pitchFamily="2" charset="-122"/>
              </a:rPr>
              <a:t>“变法图强”</a:t>
            </a:r>
          </a:p>
          <a:p>
            <a:pPr indent="0" algn="l">
              <a:lnSpc>
                <a:spcPct val="160000"/>
              </a:lnSpc>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en-US" sz="2400" b="1" dirty="0">
                <a:latin typeface="宋体" panose="02010600030101010101" pitchFamily="2" charset="-122"/>
                <a:ea typeface="宋体" panose="02010600030101010101" pitchFamily="2" charset="-122"/>
              </a:rPr>
              <a:t>“三民主义”	</a:t>
            </a:r>
            <a:r>
              <a:rPr lang="en-US" altLang="zh-CN" sz="2400" b="1" dirty="0">
                <a:latin typeface="宋体" panose="02010600030101010101" pitchFamily="2" charset="-122"/>
                <a:ea typeface="宋体" panose="02010600030101010101" pitchFamily="2" charset="-122"/>
              </a:rPr>
              <a:t>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en-US" sz="2400" b="1" dirty="0">
                <a:latin typeface="宋体" panose="02010600030101010101" pitchFamily="2" charset="-122"/>
                <a:ea typeface="宋体" panose="02010600030101010101" pitchFamily="2" charset="-122"/>
              </a:rPr>
              <a:t>“民主”“科学”</a:t>
            </a:r>
          </a:p>
        </p:txBody>
      </p:sp>
      <p:pic>
        <p:nvPicPr>
          <p:cNvPr id="78" name="b1.jpg" descr="id:2147514067;FounderCES"/>
          <p:cNvPicPr>
            <a:picLocks noChangeAspect="1"/>
          </p:cNvPicPr>
          <p:nvPr/>
        </p:nvPicPr>
        <p:blipFill>
          <a:blip r:embed="rId3"/>
          <a:stretch>
            <a:fillRect/>
          </a:stretch>
        </p:blipFill>
        <p:spPr>
          <a:xfrm>
            <a:off x="4077335" y="2970530"/>
            <a:ext cx="2461895" cy="1981200"/>
          </a:xfrm>
          <a:prstGeom prst="rect">
            <a:avLst/>
          </a:prstGeom>
        </p:spPr>
      </p:pic>
      <p:sp>
        <p:nvSpPr>
          <p:cNvPr id="8" name="矩形 7"/>
          <p:cNvSpPr/>
          <p:nvPr/>
        </p:nvSpPr>
        <p:spPr>
          <a:xfrm>
            <a:off x="4481927" y="237747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1" name="文本框 100"/>
          <p:cNvSpPr txBox="1"/>
          <p:nvPr/>
        </p:nvSpPr>
        <p:spPr>
          <a:xfrm>
            <a:off x="767715" y="1567180"/>
            <a:ext cx="10810240" cy="1614170"/>
          </a:xfrm>
          <a:prstGeom prst="rect">
            <a:avLst/>
          </a:prstGeom>
          <a:noFill/>
          <a:ln w="9525">
            <a:noFill/>
          </a:ln>
        </p:spPr>
        <p:txBody>
          <a:bodyPr wrap="square">
            <a:spAutoFit/>
          </a:bodyPr>
          <a:lstStyle/>
          <a:p>
            <a:pPr indent="0">
              <a:lnSpc>
                <a:spcPct val="120000"/>
              </a:lnSpc>
            </a:pPr>
            <a:r>
              <a:rPr lang="zh-CN" altLang="en-US" sz="2400" b="1" dirty="0">
                <a:latin typeface="宋体" panose="02010600030101010101" pitchFamily="2" charset="-122"/>
                <a:ea typeface="宋体" panose="02010600030101010101" pitchFamily="2" charset="-122"/>
              </a:rPr>
              <a:t>9.（</a:t>
            </a:r>
            <a:r>
              <a:rPr lang="zh-CN" altLang="en-US" sz="2400" b="1" dirty="0">
                <a:latin typeface="宋体" panose="02010600030101010101" pitchFamily="2" charset="-122"/>
                <a:ea typeface="宋体" panose="02010600030101010101" pitchFamily="2" charset="-122"/>
                <a:sym typeface="+mn-ea"/>
              </a:rPr>
              <a:t>2017·河北，28</a:t>
            </a:r>
            <a:r>
              <a:rPr lang="zh-CN" altLang="en-US" sz="2400" b="1" dirty="0">
                <a:latin typeface="宋体" panose="02010600030101010101" pitchFamily="2" charset="-122"/>
                <a:ea typeface="宋体" panose="02010600030101010101" pitchFamily="2" charset="-122"/>
              </a:rPr>
              <a:t>）阅读材料，回答问题。（</a:t>
            </a:r>
            <a:r>
              <a:rPr lang="zh-CN" altLang="en-US" sz="2400" b="1" dirty="0">
                <a:latin typeface="宋体" panose="02010600030101010101" pitchFamily="2" charset="-122"/>
                <a:ea typeface="宋体" panose="02010600030101010101" pitchFamily="2" charset="-122"/>
                <a:sym typeface="+mn-ea"/>
              </a:rPr>
              <a:t>9分</a:t>
            </a:r>
            <a:r>
              <a:rPr lang="zh-CN" altLang="en-US" sz="2400" b="1" dirty="0">
                <a:latin typeface="宋体" panose="02010600030101010101" pitchFamily="2" charset="-122"/>
                <a:ea typeface="宋体" panose="02010600030101010101" pitchFamily="2" charset="-122"/>
              </a:rPr>
              <a:t>）</a:t>
            </a:r>
          </a:p>
          <a:p>
            <a:r>
              <a:rPr lang="zh-CN" altLang="en-US" sz="2400" b="1" dirty="0">
                <a:latin typeface="宋体" panose="02010600030101010101" pitchFamily="2" charset="-122"/>
                <a:ea typeface="宋体" panose="02010600030101010101" pitchFamily="2" charset="-122"/>
              </a:rPr>
              <a:t>材料　</a:t>
            </a:r>
            <a:r>
              <a:rPr lang="zh-CN" altLang="en-US" sz="2400" b="1" dirty="0">
                <a:latin typeface="楷体" panose="02010609060101010101" charset="-122"/>
                <a:ea typeface="楷体" panose="02010609060101010101" charset="-122"/>
                <a:cs typeface="楷体" panose="02010609060101010101" charset="-122"/>
              </a:rPr>
              <a:t>洋务派全盘建设事业的动机是国防，所以军事建设最多。现就洋务派的军事建设，择其要者列表于下。</a:t>
            </a:r>
            <a:endParaRPr lang="en-US" sz="1050" b="0">
              <a:solidFill>
                <a:srgbClr val="000000"/>
              </a:solidFill>
              <a:latin typeface="NEU-BZ-S92" charset="0"/>
              <a:cs typeface="方正书宋_GBK" charset="0"/>
            </a:endParaRPr>
          </a:p>
          <a:p>
            <a:r>
              <a:rPr lang="en-US" sz="1050" b="0">
                <a:solidFill>
                  <a:srgbClr val="000000"/>
                </a:solidFill>
                <a:latin typeface="NEU-BZ-S92" charset="0"/>
                <a:cs typeface="方正书宋_GBK" charset="0"/>
              </a:rPr>
              <a:t> </a:t>
            </a:r>
            <a:endParaRPr lang="zh-CN" altLang="en-US"/>
          </a:p>
        </p:txBody>
      </p:sp>
      <p:graphicFrame>
        <p:nvGraphicFramePr>
          <p:cNvPr id="2" name="表格 1"/>
          <p:cNvGraphicFramePr/>
          <p:nvPr>
            <p:custDataLst>
              <p:tags r:id="rId1"/>
            </p:custDataLst>
          </p:nvPr>
        </p:nvGraphicFramePr>
        <p:xfrm>
          <a:off x="951230" y="3137535"/>
          <a:ext cx="10361930" cy="3156585"/>
        </p:xfrm>
        <a:graphic>
          <a:graphicData uri="http://schemas.openxmlformats.org/drawingml/2006/table">
            <a:tbl>
              <a:tblPr firstRow="1" bandRow="1">
                <a:tableStyleId>{5940675A-B579-460E-94D1-54222C63F5DA}</a:tableStyleId>
              </a:tblPr>
              <a:tblGrid>
                <a:gridCol w="2823210"/>
                <a:gridCol w="7538720"/>
              </a:tblGrid>
              <a:tr h="304800">
                <a:tc>
                  <a:txBody>
                    <a:bodyPr/>
                    <a:lstStyle/>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举措</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9600">
                <a:tc>
                  <a:txBody>
                    <a:bodyPr/>
                    <a:lstStyle/>
                    <a:p>
                      <a:pPr indent="0" algn="ctr">
                        <a:lnSpc>
                          <a:spcPct val="11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咸丰十一年(1861年)</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楷体" panose="02010609060101010101" charset="-122"/>
                          <a:ea typeface="楷体" panose="02010609060101010101" charset="-122"/>
                          <a:cs typeface="方正书宋_GBK" charset="0"/>
                        </a:rPr>
                        <a:t>恭亲王奕</a:t>
                      </a:r>
                      <a:r>
                        <a:rPr lang="zh-CN" altLang="en-US" sz="2400" b="0">
                          <a:solidFill>
                            <a:srgbClr val="000000"/>
                          </a:solidFill>
                          <a:latin typeface="楷体" panose="02010609060101010101" charset="-122"/>
                          <a:ea typeface="楷体" panose="02010609060101010101" charset="-122"/>
                          <a:cs typeface="方正书宋_GBK" charset="0"/>
                        </a:rPr>
                        <a:t>䜣</a:t>
                      </a:r>
                      <a:r>
                        <a:rPr lang="en-US" sz="2400" b="0">
                          <a:solidFill>
                            <a:srgbClr val="000000"/>
                          </a:solidFill>
                          <a:latin typeface="楷体" panose="02010609060101010101" charset="-122"/>
                          <a:ea typeface="楷体" panose="02010609060101010101" charset="-122"/>
                          <a:cs typeface="方正书宋_GBK" charset="0"/>
                        </a:rPr>
                        <a:t>、文祥托总税务司赫德购买炮舰</a:t>
                      </a:r>
                      <a:r>
                        <a:rPr lang="zh-CN" altLang="en-US" sz="2400" b="0">
                          <a:solidFill>
                            <a:srgbClr val="000000"/>
                          </a:solidFill>
                          <a:latin typeface="楷体" panose="02010609060101010101" charset="-122"/>
                          <a:ea typeface="楷体" panose="02010609060101010101" charset="-122"/>
                          <a:cs typeface="方正书宋_GBK" charset="0"/>
                        </a:rPr>
                        <a:t>，</a:t>
                      </a:r>
                      <a:r>
                        <a:rPr lang="en-US" sz="2400" b="0">
                          <a:solidFill>
                            <a:srgbClr val="000000"/>
                          </a:solidFill>
                          <a:latin typeface="楷体" panose="02010609060101010101" charset="-122"/>
                          <a:ea typeface="楷体" panose="02010609060101010101" charset="-122"/>
                          <a:cs typeface="方正书宋_GBK" charset="0"/>
                        </a:rPr>
                        <a:t>聘请英国海军人员来华创设新水师</a:t>
                      </a:r>
                      <a:endParaRPr lang="en-US" altLang="en-US" sz="2400" b="0">
                        <a:solidFill>
                          <a:srgbClr val="000000"/>
                        </a:solidFill>
                        <a:latin typeface="楷体" panose="02010609060101010101" charset="-122"/>
                        <a:ea typeface="楷体" panose="02010609060101010101"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a:txBody>
                    <a:bodyPr/>
                    <a:lstStyle/>
                    <a:p>
                      <a:pPr indent="0" algn="ctr">
                        <a:lnSpc>
                          <a:spcPct val="11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同治四年(1865年)</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楷体" panose="02010609060101010101" charset="-122"/>
                          <a:ea typeface="楷体" panose="02010609060101010101" charset="-122"/>
                          <a:cs typeface="方正书宋_GBK" charset="0"/>
                        </a:rPr>
                        <a:t>曾国藩、李鸿章设江南机器制造总局于上海</a:t>
                      </a:r>
                      <a:endParaRPr lang="en-US" altLang="en-US" sz="2400" b="0">
                        <a:solidFill>
                          <a:srgbClr val="000000"/>
                        </a:solidFill>
                        <a:latin typeface="楷体" panose="02010609060101010101" charset="-122"/>
                        <a:ea typeface="楷体" panose="02010609060101010101"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9600">
                <a:tc>
                  <a:txBody>
                    <a:bodyPr/>
                    <a:lstStyle/>
                    <a:p>
                      <a:pPr indent="0" algn="ctr">
                        <a:lnSpc>
                          <a:spcPct val="11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同治五年(1866年)</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楷体" panose="02010609060101010101" charset="-122"/>
                          <a:ea typeface="楷体" panose="02010609060101010101" charset="-122"/>
                          <a:cs typeface="楷体" panose="02010609060101010101" charset="-122"/>
                        </a:rPr>
                        <a:t>左宗棠设造船厂于福州</a:t>
                      </a:r>
                      <a:r>
                        <a:rPr lang="zh-CN" altLang="en-US" sz="2400" b="0">
                          <a:solidFill>
                            <a:srgbClr val="000000"/>
                          </a:solidFill>
                          <a:latin typeface="楷体" panose="02010609060101010101" charset="-122"/>
                          <a:ea typeface="楷体" panose="02010609060101010101" charset="-122"/>
                          <a:cs typeface="楷体" panose="02010609060101010101" charset="-122"/>
                        </a:rPr>
                        <a:t>，</a:t>
                      </a:r>
                      <a:r>
                        <a:rPr lang="en-US" sz="2400" b="0">
                          <a:solidFill>
                            <a:srgbClr val="000000"/>
                          </a:solidFill>
                          <a:latin typeface="楷体" panose="02010609060101010101" charset="-122"/>
                          <a:ea typeface="楷体" panose="02010609060101010101" charset="-122"/>
                          <a:cs typeface="楷体" panose="02010609060101010101" charset="-122"/>
                        </a:rPr>
                        <a:t>附设船政学校</a:t>
                      </a:r>
                      <a:endParaRPr lang="en-US" altLang="en-US" sz="2400" b="0">
                        <a:solidFill>
                          <a:srgbClr val="000000"/>
                        </a:solidFill>
                        <a:latin typeface="楷体" panose="02010609060101010101" charset="-122"/>
                        <a:ea typeface="楷体" panose="02010609060101010101" charset="-122"/>
                        <a:cs typeface="楷体" panose="02010609060101010101"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9600">
                <a:tc>
                  <a:txBody>
                    <a:bodyPr/>
                    <a:lstStyle/>
                    <a:p>
                      <a:pPr indent="0" algn="ctr">
                        <a:lnSpc>
                          <a:spcPct val="11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同治九年(1870年)</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楷体" panose="02010609060101010101" charset="-122"/>
                          <a:ea typeface="楷体" panose="02010609060101010101" charset="-122"/>
                          <a:cs typeface="方正书宋_GBK" charset="0"/>
                        </a:rPr>
                        <a:t>李鸿章设机器制造局于天津</a:t>
                      </a:r>
                      <a:endParaRPr lang="en-US" altLang="en-US" sz="2400" b="0">
                        <a:solidFill>
                          <a:srgbClr val="000000"/>
                        </a:solidFill>
                        <a:latin typeface="楷体" panose="02010609060101010101" charset="-122"/>
                        <a:ea typeface="楷体" panose="02010609060101010101"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4" name="文本框 3"/>
          <p:cNvSpPr txBox="1"/>
          <p:nvPr/>
        </p:nvSpPr>
        <p:spPr>
          <a:xfrm>
            <a:off x="5637530" y="5743258"/>
            <a:ext cx="5080000" cy="622300"/>
          </a:xfrm>
          <a:prstGeom prst="rect">
            <a:avLst/>
          </a:prstGeom>
          <a:noFill/>
          <a:ln w="9525">
            <a:noFill/>
          </a:ln>
        </p:spPr>
        <p:txBody>
          <a:bodyPr>
            <a:spAutoFit/>
          </a:bodyPr>
          <a:lstStyle/>
          <a:p>
            <a:pPr indent="0" algn="r"/>
            <a:endParaRPr lang="zh-CN" sz="1050" b="0">
              <a:solidFill>
                <a:srgbClr val="000000"/>
              </a:solidFill>
              <a:latin typeface="NEU-BZ-S92" charset="0"/>
              <a:cs typeface="方正书宋_GBK" charset="0"/>
            </a:endParaRPr>
          </a:p>
          <a:p>
            <a:pPr indent="0" algn="r"/>
            <a:r>
              <a:rPr lang="zh-CN" altLang="en-US" sz="2400" b="1" dirty="0">
                <a:latin typeface="宋体" panose="02010600030101010101" pitchFamily="2" charset="-122"/>
                <a:ea typeface="宋体" panose="02010600030101010101" pitchFamily="2" charset="-122"/>
              </a:rPr>
              <a:t>——</a:t>
            </a:r>
            <a:r>
              <a:rPr lang="zh-CN" altLang="en-US" sz="2400" b="1" dirty="0">
                <a:latin typeface="楷体" panose="02010609060101010101" charset="-122"/>
                <a:ea typeface="楷体" panose="02010609060101010101" charset="-122"/>
              </a:rPr>
              <a:t>摘编自蒋廷黻《中国近代史》</a:t>
            </a:r>
          </a:p>
        </p:txBody>
      </p:sp>
      <p:graphicFrame>
        <p:nvGraphicFramePr>
          <p:cNvPr id="7" name="表格 6"/>
          <p:cNvGraphicFramePr/>
          <p:nvPr>
            <p:custDataLst>
              <p:tags r:id="rId1"/>
            </p:custDataLst>
          </p:nvPr>
        </p:nvGraphicFramePr>
        <p:xfrm>
          <a:off x="1466215" y="1918335"/>
          <a:ext cx="9035415" cy="3638550"/>
        </p:xfrm>
        <a:graphic>
          <a:graphicData uri="http://schemas.openxmlformats.org/drawingml/2006/table">
            <a:tbl>
              <a:tblPr firstRow="1" bandRow="1">
                <a:tableStyleId>{5940675A-B579-460E-94D1-54222C63F5DA}</a:tableStyleId>
              </a:tblPr>
              <a:tblGrid>
                <a:gridCol w="2813685"/>
                <a:gridCol w="6221730"/>
              </a:tblGrid>
              <a:tr h="301625">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举措</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3250">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光绪元年(1875年)</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楷体" panose="02010609060101010101" charset="-122"/>
                          <a:ea typeface="楷体" panose="02010609060101010101" charset="-122"/>
                          <a:cs typeface="方正书宋_GBK" charset="0"/>
                        </a:rPr>
                        <a:t>李鸿章筹办铁甲兵船</a:t>
                      </a:r>
                      <a:endParaRPr lang="en-US" altLang="en-US" sz="2400" b="0">
                        <a:solidFill>
                          <a:srgbClr val="000000"/>
                        </a:solidFill>
                        <a:latin typeface="楷体" panose="02010609060101010101" charset="-122"/>
                        <a:ea typeface="楷体" panose="02010609060101010101"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3250">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光绪二年(1876年)</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楷体" panose="02010609060101010101" charset="-122"/>
                          <a:ea typeface="楷体" panose="02010609060101010101" charset="-122"/>
                          <a:cs typeface="楷体" panose="02010609060101010101" charset="-122"/>
                        </a:rPr>
                        <a:t>李鸿章派下级军官赴德学陆军,船政学生赴英、法学习造船和驾船</a:t>
                      </a:r>
                      <a:endParaRPr lang="en-US" altLang="en-US" sz="2400" b="0">
                        <a:solidFill>
                          <a:srgbClr val="000000"/>
                        </a:solidFill>
                        <a:latin typeface="楷体" panose="02010609060101010101" charset="-122"/>
                        <a:ea typeface="楷体" panose="02010609060101010101" charset="-122"/>
                        <a:cs typeface="楷体" panose="02010609060101010101"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3250">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光绪六年(1880年)</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楷体" panose="02010609060101010101" charset="-122"/>
                          <a:ea typeface="楷体" panose="02010609060101010101" charset="-122"/>
                          <a:cs typeface="方正书宋_GBK" charset="0"/>
                        </a:rPr>
                        <a:t>李鸿章设水师学堂于天津</a:t>
                      </a:r>
                      <a:endParaRPr lang="en-US" altLang="en-US" sz="2400" b="0">
                        <a:solidFill>
                          <a:srgbClr val="000000"/>
                        </a:solidFill>
                        <a:latin typeface="楷体" panose="02010609060101010101" charset="-122"/>
                        <a:ea typeface="楷体" panose="02010609060101010101"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光绪十一年(1885年)</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楷体" panose="02010609060101010101" charset="-122"/>
                          <a:ea typeface="楷体" panose="02010609060101010101" charset="-122"/>
                          <a:cs typeface="方正书宋_GBK" charset="0"/>
                        </a:rPr>
                        <a:t>李鸿章设天津武备学堂</a:t>
                      </a:r>
                      <a:endParaRPr lang="en-US" altLang="en-US" sz="2400" b="0">
                        <a:solidFill>
                          <a:srgbClr val="000000"/>
                        </a:solidFill>
                        <a:latin typeface="楷体" panose="02010609060101010101" charset="-122"/>
                        <a:ea typeface="楷体" panose="02010609060101010101"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3250">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光绪十四年(1888年)</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楷体" panose="02010609060101010101" charset="-122"/>
                          <a:ea typeface="楷体" panose="02010609060101010101" charset="-122"/>
                          <a:cs typeface="方正书宋_GBK" charset="0"/>
                        </a:rPr>
                        <a:t>李鸿章成立北洋海军</a:t>
                      </a:r>
                      <a:endParaRPr lang="en-US" altLang="en-US" sz="2400" b="0">
                        <a:solidFill>
                          <a:srgbClr val="000000"/>
                        </a:solidFill>
                        <a:latin typeface="楷体" panose="02010609060101010101" charset="-122"/>
                        <a:ea typeface="楷体" panose="02010609060101010101"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8" name="文本框 7"/>
          <p:cNvSpPr txBox="1"/>
          <p:nvPr/>
        </p:nvSpPr>
        <p:spPr>
          <a:xfrm>
            <a:off x="9932035" y="1466850"/>
            <a:ext cx="812800" cy="398780"/>
          </a:xfrm>
          <a:prstGeom prst="rect">
            <a:avLst/>
          </a:prstGeom>
          <a:noFill/>
        </p:spPr>
        <p:txBody>
          <a:bodyPr wrap="square" rtlCol="0">
            <a:spAutoFit/>
          </a:bodyPr>
          <a:lstStyle/>
          <a:p>
            <a:r>
              <a:rPr lang="zh-CN" altLang="en-US" sz="2000">
                <a:latin typeface="楷体" panose="02010609060101010101" charset="-122"/>
                <a:ea typeface="楷体" panose="02010609060101010101" charset="-122"/>
              </a:rPr>
              <a:t>续表</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1" name="文本框 100"/>
          <p:cNvSpPr txBox="1"/>
          <p:nvPr/>
        </p:nvSpPr>
        <p:spPr>
          <a:xfrm>
            <a:off x="599440" y="1758315"/>
            <a:ext cx="10936605" cy="4519295"/>
          </a:xfrm>
          <a:prstGeom prst="rect">
            <a:avLst/>
          </a:prstGeom>
          <a:noFill/>
          <a:ln w="9525">
            <a:noFill/>
          </a:ln>
        </p:spPr>
        <p:txBody>
          <a:bodyPr wrap="square">
            <a:spAutoFit/>
          </a:bodyPr>
          <a:lstStyle/>
          <a:p>
            <a:pPr indent="0">
              <a:lnSpc>
                <a:spcPct val="110000"/>
              </a:lnSpc>
            </a:pP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1</a:t>
            </a:r>
            <a:r>
              <a:rPr lang="zh-CN" altLang="en-US" sz="2400" b="1" dirty="0">
                <a:latin typeface="宋体" panose="02010600030101010101" pitchFamily="2" charset="-122"/>
                <a:ea typeface="宋体" panose="02010600030101010101" pitchFamily="2" charset="-122"/>
              </a:rPr>
              <a:t>）结合所学知识，指出材料中的“动机”是中国在哪次战争战败后付诸实施的。（</a:t>
            </a:r>
            <a:r>
              <a:rPr lang="zh-CN" altLang="en-US" sz="2400" b="1" dirty="0">
                <a:latin typeface="宋体" panose="02010600030101010101" pitchFamily="2" charset="-122"/>
                <a:ea typeface="宋体" panose="02010600030101010101" pitchFamily="2" charset="-122"/>
                <a:sym typeface="+mn-ea"/>
              </a:rPr>
              <a:t>2分</a:t>
            </a:r>
            <a:r>
              <a:rPr lang="zh-CN" altLang="en-US" sz="2400" b="1" dirty="0">
                <a:latin typeface="宋体" panose="02010600030101010101" pitchFamily="2" charset="-122"/>
                <a:ea typeface="宋体" panose="02010600030101010101" pitchFamily="2" charset="-122"/>
              </a:rPr>
              <a:t>）</a:t>
            </a:r>
          </a:p>
          <a:p>
            <a:r>
              <a:rPr lang="zh-CN" altLang="en-US" sz="2400" b="1" dirty="0">
                <a:latin typeface="宋体" panose="02010600030101010101" pitchFamily="2" charset="-122"/>
                <a:ea typeface="宋体" panose="02010600030101010101" pitchFamily="2" charset="-122"/>
              </a:rPr>
              <a:t> </a:t>
            </a:r>
          </a:p>
          <a:p>
            <a:r>
              <a:rPr lang="zh-CN" altLang="en-US" sz="2400" b="1" dirty="0">
                <a:latin typeface="宋体" panose="02010600030101010101" pitchFamily="2" charset="-122"/>
                <a:ea typeface="宋体" panose="02010600030101010101" pitchFamily="2" charset="-122"/>
              </a:rPr>
              <a:t> </a:t>
            </a:r>
          </a:p>
          <a:p>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）据材料，概括洋务派进行军事建设的方式有哪些。（</a:t>
            </a:r>
            <a:r>
              <a:rPr lang="zh-CN" altLang="en-US" sz="2400" b="1" dirty="0">
                <a:latin typeface="宋体" panose="02010600030101010101" pitchFamily="2" charset="-122"/>
                <a:ea typeface="宋体" panose="02010600030101010101" pitchFamily="2" charset="-122"/>
                <a:sym typeface="+mn-ea"/>
              </a:rPr>
              <a:t>4分</a:t>
            </a:r>
            <a:r>
              <a:rPr lang="zh-CN" altLang="en-US" sz="2400" b="1" dirty="0">
                <a:latin typeface="宋体" panose="02010600030101010101" pitchFamily="2" charset="-122"/>
                <a:ea typeface="宋体" panose="02010600030101010101" pitchFamily="2" charset="-122"/>
              </a:rPr>
              <a:t>）</a:t>
            </a:r>
          </a:p>
          <a:p>
            <a:r>
              <a:rPr lang="zh-CN" altLang="en-US" sz="2400" b="1" dirty="0">
                <a:latin typeface="宋体" panose="02010600030101010101" pitchFamily="2" charset="-122"/>
                <a:ea typeface="宋体" panose="02010600030101010101" pitchFamily="2" charset="-122"/>
              </a:rPr>
              <a:t> </a:t>
            </a:r>
          </a:p>
          <a:p>
            <a:r>
              <a:rPr lang="zh-CN" altLang="en-US" sz="2400" b="1" dirty="0">
                <a:latin typeface="宋体" panose="02010600030101010101" pitchFamily="2" charset="-122"/>
                <a:ea typeface="宋体" panose="02010600030101010101" pitchFamily="2" charset="-122"/>
              </a:rPr>
              <a:t> </a:t>
            </a:r>
          </a:p>
          <a:p>
            <a:r>
              <a:rPr lang="zh-CN" altLang="en-US" sz="2400" b="1" dirty="0">
                <a:latin typeface="宋体" panose="02010600030101010101" pitchFamily="2" charset="-122"/>
                <a:ea typeface="宋体" panose="02010600030101010101" pitchFamily="2" charset="-122"/>
              </a:rPr>
              <a:t> </a:t>
            </a:r>
          </a:p>
          <a:p>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3</a:t>
            </a:r>
            <a:r>
              <a:rPr lang="zh-CN" altLang="en-US" sz="2400" b="1" dirty="0">
                <a:latin typeface="宋体" panose="02010600030101010101" pitchFamily="2" charset="-122"/>
                <a:ea typeface="宋体" panose="02010600030101010101" pitchFamily="2" charset="-122"/>
              </a:rPr>
              <a:t>）上述材料和问题表明洋务派要改变当时中国在哪一领域的落后局面？（</a:t>
            </a:r>
            <a:r>
              <a:rPr lang="zh-CN" altLang="en-US" sz="2400" b="1" dirty="0">
                <a:latin typeface="宋体" panose="02010600030101010101" pitchFamily="2" charset="-122"/>
                <a:ea typeface="宋体" panose="02010600030101010101" pitchFamily="2" charset="-122"/>
                <a:sym typeface="+mn-ea"/>
              </a:rPr>
              <a:t>3分</a:t>
            </a:r>
            <a:r>
              <a:rPr lang="zh-CN" altLang="en-US" sz="2400" b="1" dirty="0">
                <a:latin typeface="宋体" panose="02010600030101010101" pitchFamily="2" charset="-122"/>
                <a:ea typeface="宋体" panose="02010600030101010101" pitchFamily="2" charset="-122"/>
              </a:rPr>
              <a:t>）</a:t>
            </a:r>
          </a:p>
          <a:p>
            <a:pPr indent="0">
              <a:lnSpc>
                <a:spcPct val="110000"/>
              </a:lnSpc>
            </a:pPr>
            <a:endParaRPr lang="zh-CN" altLang="en-US" sz="2400" b="1" dirty="0">
              <a:latin typeface="宋体" panose="02010600030101010101" pitchFamily="2" charset="-122"/>
              <a:ea typeface="宋体" panose="02010600030101010101" pitchFamily="2" charset="-122"/>
            </a:endParaRPr>
          </a:p>
          <a:p>
            <a:pPr indent="0"/>
            <a:endParaRPr lang="zh-CN" altLang="en-US" sz="2400" b="1" dirty="0">
              <a:latin typeface="宋体" panose="02010600030101010101" pitchFamily="2" charset="-122"/>
              <a:ea typeface="宋体" panose="02010600030101010101" pitchFamily="2" charset="-122"/>
            </a:endParaRPr>
          </a:p>
        </p:txBody>
      </p:sp>
      <p:sp>
        <p:nvSpPr>
          <p:cNvPr id="8" name="矩形 7"/>
          <p:cNvSpPr/>
          <p:nvPr/>
        </p:nvSpPr>
        <p:spPr>
          <a:xfrm>
            <a:off x="4370070" y="2656840"/>
            <a:ext cx="2629535" cy="460375"/>
          </a:xfrm>
          <a:prstGeom prst="rect">
            <a:avLst/>
          </a:prstGeom>
        </p:spPr>
        <p:txBody>
          <a:bodyPr wrap="square">
            <a:spAutoFit/>
          </a:bodyPr>
          <a:lstStyle/>
          <a:p>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第二次鸦片战争。</a:t>
            </a:r>
            <a:endPar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sp>
        <p:nvSpPr>
          <p:cNvPr id="2" name="矩形 1"/>
          <p:cNvSpPr/>
          <p:nvPr/>
        </p:nvSpPr>
        <p:spPr>
          <a:xfrm>
            <a:off x="1287780" y="4227195"/>
            <a:ext cx="9288145" cy="460375"/>
          </a:xfrm>
          <a:prstGeom prst="rect">
            <a:avLst/>
          </a:prstGeom>
        </p:spPr>
        <p:txBody>
          <a:bodyPr wrap="square">
            <a:spAutoFit/>
          </a:bodyPr>
          <a:lstStyle/>
          <a:p>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创建海军；创办军事工业；开办军事院校；组织留学；购买武器等。</a:t>
            </a:r>
          </a:p>
        </p:txBody>
      </p:sp>
      <p:sp>
        <p:nvSpPr>
          <p:cNvPr id="4" name="矩形 3"/>
          <p:cNvSpPr/>
          <p:nvPr/>
        </p:nvSpPr>
        <p:spPr>
          <a:xfrm>
            <a:off x="4081780" y="5657215"/>
            <a:ext cx="3277235" cy="460375"/>
          </a:xfrm>
          <a:prstGeom prst="rect">
            <a:avLst/>
          </a:prstGeom>
        </p:spPr>
        <p:txBody>
          <a:bodyPr wrap="square">
            <a:spAutoFit/>
          </a:bodyPr>
          <a:lstStyle/>
          <a:p>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国防建设或军事建设。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246939"/>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数据导航</a:t>
              </a:r>
              <a:r>
                <a:rPr kumimoji="1" lang="zh-CN" altLang="en-US" sz="3600" b="1" dirty="0" smtClean="0">
                  <a:latin typeface="黑体" panose="02010609060101010101" pitchFamily="49" charset="-122"/>
                  <a:ea typeface="黑体" panose="02010609060101010101" pitchFamily="49" charset="-122"/>
                </a:rPr>
                <a:t>  时空坐标</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pic>
        <p:nvPicPr>
          <p:cNvPr id="74" name="02.eps" descr="id:2147513999;FounderCES"/>
          <p:cNvPicPr>
            <a:picLocks noChangeAspect="1"/>
          </p:cNvPicPr>
          <p:nvPr/>
        </p:nvPicPr>
        <p:blipFill>
          <a:blip r:embed="rId2"/>
          <a:stretch>
            <a:fillRect/>
          </a:stretch>
        </p:blipFill>
        <p:spPr>
          <a:xfrm>
            <a:off x="603250" y="2728595"/>
            <a:ext cx="10875645" cy="305054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836285" y="2049145"/>
            <a:ext cx="365125" cy="3394056"/>
            <a:chOff x="12061" y="808"/>
            <a:chExt cx="575" cy="5345"/>
          </a:xfrm>
        </p:grpSpPr>
        <p:grpSp>
          <p:nvGrpSpPr>
            <p:cNvPr id="2" name="组合 1"/>
            <p:cNvGrpSpPr/>
            <p:nvPr/>
          </p:nvGrpSpPr>
          <p:grpSpPr>
            <a:xfrm>
              <a:off x="12061" y="808"/>
              <a:ext cx="553" cy="3858"/>
              <a:chOff x="6371773" y="2374856"/>
              <a:chExt cx="351155" cy="2357120"/>
            </a:xfrm>
          </p:grpSpPr>
          <p:sp>
            <p:nvSpPr>
              <p:cNvPr id="10" name="椭圆 9"/>
              <p:cNvSpPr/>
              <p:nvPr/>
            </p:nvSpPr>
            <p:spPr>
              <a:xfrm>
                <a:off x="6371773" y="2374856"/>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71773" y="3350216"/>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p:cNvSpPr/>
              <p:nvPr/>
            </p:nvSpPr>
            <p:spPr>
              <a:xfrm>
                <a:off x="6371773" y="4361136"/>
                <a:ext cx="351155"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9" name="椭圆 8"/>
            <p:cNvSpPr/>
            <p:nvPr/>
          </p:nvSpPr>
          <p:spPr>
            <a:xfrm>
              <a:off x="12083" y="5546"/>
              <a:ext cx="553" cy="607"/>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7" name="组合 6"/>
          <p:cNvGrpSpPr/>
          <p:nvPr/>
        </p:nvGrpSpPr>
        <p:grpSpPr>
          <a:xfrm>
            <a:off x="4683760" y="2022475"/>
            <a:ext cx="7109460" cy="3817620"/>
            <a:chOff x="7398" y="3867"/>
            <a:chExt cx="11196" cy="6012"/>
          </a:xfrm>
        </p:grpSpPr>
        <p:grpSp>
          <p:nvGrpSpPr>
            <p:cNvPr id="16" name="组合 15"/>
            <p:cNvGrpSpPr/>
            <p:nvPr/>
          </p:nvGrpSpPr>
          <p:grpSpPr>
            <a:xfrm>
              <a:off x="7398" y="3867"/>
              <a:ext cx="11062" cy="4537"/>
              <a:chOff x="3437766" y="1958148"/>
              <a:chExt cx="7024624" cy="2880995"/>
            </a:xfrm>
          </p:grpSpPr>
          <p:sp>
            <p:nvSpPr>
              <p:cNvPr id="18" name="文本框 2">
                <a:hlinkClick r:id="rId2" action="ppaction://hlinksldjump"/>
              </p:cNvPr>
              <p:cNvSpPr txBox="1"/>
              <p:nvPr/>
            </p:nvSpPr>
            <p:spPr>
              <a:xfrm>
                <a:off x="3437766" y="1958148"/>
                <a:ext cx="6996430" cy="82994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洋务运动、创办近代军事和民用企业、</a:t>
                </a:r>
              </a:p>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建立新式海陆军</a:t>
                </a:r>
              </a:p>
            </p:txBody>
          </p:sp>
          <p:sp>
            <p:nvSpPr>
              <p:cNvPr id="20" name="文本框 2">
                <a:hlinkClick r:id="rId3" action="ppaction://hlinksldjump"/>
              </p:cNvPr>
              <p:cNvSpPr txBox="1"/>
              <p:nvPr/>
            </p:nvSpPr>
            <p:spPr>
              <a:xfrm>
                <a:off x="3451737" y="2969068"/>
                <a:ext cx="7010400" cy="82994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甲午中日战争、《马关条约》、瓜分</a:t>
                </a:r>
              </a:p>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狂潮</a:t>
                </a:r>
              </a:p>
            </p:txBody>
          </p:sp>
          <p:sp>
            <p:nvSpPr>
              <p:cNvPr id="23" name="文本框 2">
                <a:hlinkClick r:id="rId4" action="ppaction://hlinksldjump"/>
              </p:cNvPr>
              <p:cNvSpPr txBox="1"/>
              <p:nvPr/>
            </p:nvSpPr>
            <p:spPr>
              <a:xfrm>
                <a:off x="3448180" y="4009198"/>
                <a:ext cx="7014210" cy="82994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康有为与公车上书、戊戌变法（百日</a:t>
                </a:r>
              </a:p>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维新）</a:t>
                </a:r>
              </a:p>
            </p:txBody>
          </p:sp>
        </p:grpSp>
        <p:sp>
          <p:nvSpPr>
            <p:cNvPr id="6" name="文本框 2">
              <a:hlinkClick r:id="rId5" action="ppaction://hlinksldjump"/>
            </p:cNvPr>
            <p:cNvSpPr txBox="1"/>
            <p:nvPr/>
          </p:nvSpPr>
          <p:spPr>
            <a:xfrm>
              <a:off x="7438" y="8573"/>
              <a:ext cx="11157" cy="1307"/>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四</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义和团运动、八国联军侵华战争、《辛</a:t>
              </a:r>
            </a:p>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丑条约》</a:t>
              </a: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94509" y="2101290"/>
            <a:ext cx="11068686" cy="627895"/>
            <a:chOff x="1034884" y="629878"/>
            <a:chExt cx="10051952" cy="627895"/>
          </a:xfrm>
        </p:grpSpPr>
        <p:sp>
          <p:nvSpPr>
            <p:cNvPr id="17" name="圆角矩形 6">
              <a:hlinkClick r:id="rId5" action="ppaction://hlinksldjump"/>
            </p:cNvPr>
            <p:cNvSpPr/>
            <p:nvPr>
              <p:custDataLst>
                <p:tags r:id="rId2"/>
              </p:custDataLst>
            </p:nvPr>
          </p:nvSpPr>
          <p:spPr>
            <a:xfrm flipH="1">
              <a:off x="2642643" y="664168"/>
              <a:ext cx="8444193"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洋务运动、创办近代军事和民用企业、建立新式海陆军</a:t>
              </a:r>
              <a:endPar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考点一</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496570" y="3098800"/>
            <a:ext cx="11275695" cy="1050290"/>
          </a:xfrm>
          <a:prstGeom prst="rect">
            <a:avLst/>
          </a:prstGeom>
        </p:spPr>
        <p:txBody>
          <a:bodyPr wrap="square">
            <a:spAutoFit/>
          </a:bodyPr>
          <a:lstStyle/>
          <a:p>
            <a:pPr>
              <a:lnSpc>
                <a:spcPct val="130000"/>
              </a:lnSpc>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了解洋务派为“自强”“求富”而创办的主要军事和民用企业</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初步认识洋务运动的作用和局限性</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243466"/>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4" name="表格 3"/>
          <p:cNvGraphicFramePr/>
          <p:nvPr>
            <p:custDataLst>
              <p:tags r:id="rId1"/>
            </p:custDataLst>
          </p:nvPr>
        </p:nvGraphicFramePr>
        <p:xfrm>
          <a:off x="706120" y="4170045"/>
          <a:ext cx="10767695" cy="2402205"/>
        </p:xfrm>
        <a:graphic>
          <a:graphicData uri="http://schemas.openxmlformats.org/drawingml/2006/table">
            <a:tbl>
              <a:tblPr firstRow="1" bandRow="1">
                <a:tableStyleId>{5940675A-B579-460E-94D1-54222C63F5DA}</a:tableStyleId>
              </a:tblPr>
              <a:tblGrid>
                <a:gridCol w="817880"/>
                <a:gridCol w="804545"/>
                <a:gridCol w="9145270"/>
              </a:tblGrid>
              <a:tr h="1755140">
                <a:tc rowSpan="2">
                  <a:txBody>
                    <a:bodyPr/>
                    <a:lstStyle/>
                    <a:p>
                      <a:pPr indent="0" algn="ctr">
                        <a:buNone/>
                      </a:pPr>
                      <a:r>
                        <a:rPr lang="en-US" sz="2400" b="0">
                          <a:solidFill>
                            <a:srgbClr val="FF00FF"/>
                          </a:solidFill>
                          <a:latin typeface="黑体" panose="02010609060101010101" pitchFamily="49" charset="-122"/>
                          <a:ea typeface="黑体" panose="02010609060101010101" pitchFamily="49" charset="-122"/>
                          <a:cs typeface="方正黑体_GBK" charset="0"/>
                        </a:rPr>
                        <a:t>洋务运动的兴起</a:t>
                      </a:r>
                      <a:endParaRPr lang="en-US" altLang="zh-CN" sz="2400" b="0">
                        <a:solidFill>
                          <a:srgbClr val="000000"/>
                        </a:solidFill>
                        <a:latin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国际</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19世纪60年代</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发展资本主义成为世界历史的潮流</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资产阶级在全球范围内掀起了新一轮的革命与改革</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国内</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第二次鸦片战争后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中国战败和太平天国运动的双重打击</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使清王朝内外交困</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面临严重的统治危机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4706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书宋_GBK" charset="0"/>
                        </a:rPr>
                        <a:t>目的</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利用西方先进技术</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强兵富国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维护清王朝的统治</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6732905" y="2757170"/>
            <a:ext cx="5080000" cy="460375"/>
          </a:xfrm>
          <a:prstGeom prst="rect">
            <a:avLst/>
          </a:prstGeom>
          <a:noFill/>
          <a:ln w="9525">
            <a:noFill/>
          </a:ln>
        </p:spPr>
        <p:txBody>
          <a:bodyPr>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统编教材八上第</a:t>
            </a:r>
            <a:r>
              <a:rPr lang="en-US" sz="2400" b="0">
                <a:latin typeface="宋体" panose="02010600030101010101" pitchFamily="2" charset="-122"/>
                <a:ea typeface="宋体" panose="02010600030101010101" pitchFamily="2" charset="-122"/>
                <a:cs typeface="宋体" panose="02010600030101010101" pitchFamily="2" charset="-122"/>
              </a:rPr>
              <a:t>4</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P20</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P23</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1097280" y="2029460"/>
          <a:ext cx="9942830" cy="3215640"/>
        </p:xfrm>
        <a:graphic>
          <a:graphicData uri="http://schemas.openxmlformats.org/drawingml/2006/table">
            <a:tbl>
              <a:tblPr firstRow="1" bandRow="1">
                <a:tableStyleId>{5940675A-B579-460E-94D1-54222C63F5DA}</a:tableStyleId>
              </a:tblPr>
              <a:tblGrid>
                <a:gridCol w="802005"/>
                <a:gridCol w="1003935"/>
                <a:gridCol w="5974715"/>
                <a:gridCol w="2162175"/>
              </a:tblGrid>
              <a:tr h="474980">
                <a:tc rowSpan="4">
                  <a:txBody>
                    <a:bodyPr/>
                    <a:lstStyle/>
                    <a:p>
                      <a:pPr indent="0" algn="ctr">
                        <a:lnSpc>
                          <a:spcPct val="18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洋务运动的兴起</a:t>
                      </a:r>
                    </a:p>
                    <a:p>
                      <a:pPr indent="0">
                        <a:lnSpc>
                          <a:spcPct val="130000"/>
                        </a:lnSpc>
                        <a:buNone/>
                      </a:pPr>
                      <a:endParaRPr lang="en-US" altLang="zh-CN" sz="2400" b="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8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时间</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8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19世纪60年代到90年代中期</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indent="0">
                        <a:lnSpc>
                          <a:spcPct val="180000"/>
                        </a:lnSpc>
                        <a:buNone/>
                      </a:pPr>
                      <a:endParaRPr lang="en-US" altLang="en-US" sz="2400" b="0">
                        <a:solidFill>
                          <a:srgbClr val="000000"/>
                        </a:solidFill>
                        <a:latin typeface="宋体" panose="02010600030101010101" pitchFamily="2" charset="-122"/>
                        <a:ea typeface="宋体" panose="02010600030101010101" pitchFamily="2" charset="-122"/>
                        <a:cs typeface="NEU-BZ-S92" charset="0"/>
                      </a:endParaRPr>
                    </a:p>
                    <a:p>
                      <a:pPr indent="0">
                        <a:lnSpc>
                          <a:spcPct val="180000"/>
                        </a:lnSpc>
                        <a:buNone/>
                      </a:pPr>
                      <a:endParaRPr lang="en-US" altLang="en-US" sz="2400" b="0">
                        <a:solidFill>
                          <a:srgbClr val="000000"/>
                        </a:solidFill>
                        <a:latin typeface="宋体" panose="02010600030101010101" pitchFamily="2" charset="-122"/>
                        <a:ea typeface="宋体" panose="02010600030101010101" pitchFamily="2" charset="-122"/>
                        <a:cs typeface="NEU-BZ-S92" charset="0"/>
                      </a:endParaRPr>
                    </a:p>
                    <a:p>
                      <a:pPr indent="0" algn="ctr">
                        <a:lnSpc>
                          <a:spcPct val="180000"/>
                        </a:lnSpc>
                        <a:buNone/>
                      </a:pPr>
                      <a:endParaRPr lang="en-US" altLang="en-US" sz="2400" b="0">
                        <a:solidFill>
                          <a:srgbClr val="000000"/>
                        </a:solidFill>
                        <a:latin typeface="仿宋" panose="02010609060101010101" charset="-122"/>
                        <a:ea typeface="仿宋" panose="02010609060101010101" charset="-122"/>
                        <a:cs typeface="NEU-BZ-S92" charset="0"/>
                      </a:endParaRPr>
                    </a:p>
                    <a:p>
                      <a:pPr indent="0" algn="ctr">
                        <a:lnSpc>
                          <a:spcPct val="180000"/>
                        </a:lnSpc>
                        <a:buNone/>
                      </a:pPr>
                      <a:endParaRPr lang="en-US" altLang="en-US" sz="2400" b="0">
                        <a:solidFill>
                          <a:srgbClr val="000000"/>
                        </a:solidFill>
                        <a:latin typeface="仿宋" panose="02010609060101010101" charset="-122"/>
                        <a:ea typeface="仿宋" panose="02010609060101010101" charset="-122"/>
                        <a:cs typeface="NEU-BZ-S92" charset="0"/>
                      </a:endParaRPr>
                    </a:p>
                    <a:p>
                      <a:pPr indent="0" algn="ctr">
                        <a:lnSpc>
                          <a:spcPct val="180000"/>
                        </a:lnSpc>
                        <a:buNone/>
                      </a:pPr>
                      <a:r>
                        <a:rPr lang="en-US" altLang="en-US" sz="2400" b="0">
                          <a:solidFill>
                            <a:srgbClr val="000000"/>
                          </a:solidFill>
                          <a:latin typeface="仿宋" panose="02010609060101010101" charset="-122"/>
                          <a:ea typeface="仿宋" panose="02010609060101010101" charset="-122"/>
                          <a:cs typeface="NEU-BZ-S92" charset="0"/>
                        </a:rPr>
                        <a:t>李鸿章</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49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8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口号</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8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“自强”与“求富”</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499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8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政治</a:t>
                      </a:r>
                    </a:p>
                    <a:p>
                      <a:pPr indent="0" algn="ctr">
                        <a:lnSpc>
                          <a:spcPct val="18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派别</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8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洋务派</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清朝统治集团内部一些比较开明的官员</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157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8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代表</a:t>
                      </a:r>
                    </a:p>
                    <a:p>
                      <a:pPr indent="0" algn="ctr">
                        <a:lnSpc>
                          <a:spcPct val="18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人物</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8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中央是奕</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地方有曾国藩、李鸿章、左宗棠、张之洞等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80" name="image11.jpg"/>
          <p:cNvPicPr>
            <a:picLocks noChangeAspect="1"/>
          </p:cNvPicPr>
          <p:nvPr/>
        </p:nvPicPr>
        <p:blipFill>
          <a:blip r:embed="rId4"/>
          <a:stretch>
            <a:fillRect/>
          </a:stretch>
        </p:blipFill>
        <p:spPr>
          <a:xfrm>
            <a:off x="9122410" y="2424430"/>
            <a:ext cx="1651635" cy="263525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1042670" y="1630680"/>
          <a:ext cx="10133330" cy="3657600"/>
        </p:xfrm>
        <a:graphic>
          <a:graphicData uri="http://schemas.openxmlformats.org/drawingml/2006/table">
            <a:tbl>
              <a:tblPr firstRow="1" bandRow="1">
                <a:tableStyleId>{5940675A-B579-460E-94D1-54222C63F5DA}</a:tableStyleId>
              </a:tblPr>
              <a:tblGrid>
                <a:gridCol w="742315"/>
                <a:gridCol w="828675"/>
                <a:gridCol w="813435"/>
                <a:gridCol w="7748905"/>
              </a:tblGrid>
              <a:tr h="731520">
                <a:tc rowSpan="4">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创办近代军事和民用企业</a:t>
                      </a:r>
                      <a:endParaRPr lang="en-US" altLang="zh-CN" sz="2400" b="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军事</a:t>
                      </a:r>
                    </a:p>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工业</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“自强”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安庆内军械所、江南机器制造总局、福州船政局等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民用</a:t>
                      </a:r>
                    </a:p>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企业</a:t>
                      </a:r>
                      <a:endParaRPr 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目的</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“求富”</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辅助军事工业</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代表企业</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轮船招商局、开平煤矿、汉阳铁厂、湖北织布局等</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8303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教育</a:t>
                      </a:r>
                    </a:p>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文化</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兴办新式学校</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培养翻译和军事人才。</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1862年成立的京师同文馆是中国第一所新式学堂</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设立翻译馆</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翻译外国科技书籍</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派遣留学生出国深造</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845820" y="1969770"/>
          <a:ext cx="10467975" cy="4093845"/>
        </p:xfrm>
        <a:graphic>
          <a:graphicData uri="http://schemas.openxmlformats.org/drawingml/2006/table">
            <a:tbl>
              <a:tblPr firstRow="1" bandRow="1">
                <a:tableStyleId>{5940675A-B579-460E-94D1-54222C63F5DA}</a:tableStyleId>
              </a:tblPr>
              <a:tblGrid>
                <a:gridCol w="788035"/>
                <a:gridCol w="829945"/>
                <a:gridCol w="8849995"/>
              </a:tblGrid>
              <a:tr h="4093845">
                <a:tc>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建立新式海陆军</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军事</a:t>
                      </a:r>
                    </a:p>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建设</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从19世纪60年代起</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洋务派开始组建新式洋枪队</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采用西式兵操练兵</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使清朝军队的武器和战术逐渐发生变化</a:t>
                      </a:r>
                    </a:p>
                    <a:p>
                      <a:pPr indent="0">
                        <a:lnSpc>
                          <a:spcPct val="16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19世纪70年代</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洋务派开始大规模进行近代海防建设</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筹建新式海军</a:t>
                      </a:r>
                    </a:p>
                    <a:p>
                      <a:pPr indent="0">
                        <a:lnSpc>
                          <a:spcPct val="16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19世纪80年代</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福建、南洋和北洋等海军初步建成</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其中以北洋舰队规模最大</a:t>
                      </a:r>
                    </a:p>
                    <a:p>
                      <a:pPr indent="0">
                        <a:lnSpc>
                          <a:spcPct val="16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1885年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清政府成立海军衙门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在台湾建立行省</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904240" y="1913890"/>
          <a:ext cx="10384155" cy="3947160"/>
        </p:xfrm>
        <a:graphic>
          <a:graphicData uri="http://schemas.openxmlformats.org/drawingml/2006/table">
            <a:tbl>
              <a:tblPr firstRow="1" bandRow="1">
                <a:tableStyleId>{5940675A-B579-460E-94D1-54222C63F5DA}</a:tableStyleId>
              </a:tblPr>
              <a:tblGrid>
                <a:gridCol w="788035"/>
                <a:gridCol w="829945"/>
                <a:gridCol w="8766175"/>
              </a:tblGrid>
              <a:tr h="733425">
                <a:tc rowSpan="4">
                  <a:txBody>
                    <a:bodyPr/>
                    <a:lstStyle/>
                    <a:p>
                      <a:pPr indent="0" algn="ctr">
                        <a:lnSpc>
                          <a:spcPct val="18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左宗棠收复新疆</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8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8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19世纪70年代</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中国边疆形势严峻。西北的新疆大部分地区被中亚浩罕国将领阿古柏占据</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俄国还出兵侵占了伊犁</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703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8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目的</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8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加强西北塞防</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342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8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经过</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8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1875年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清政府任命左宗棠为钦差大臣</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督办新疆军务。他采取“先北后南</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缓进急战”的策略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成功收复新疆</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578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8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建省</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8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1884年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清政府在新疆建立行省</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nvPr>
        </p:nvGraphicFramePr>
        <p:xfrm>
          <a:off x="631190" y="1578610"/>
          <a:ext cx="10847705" cy="4585970"/>
        </p:xfrm>
        <a:graphic>
          <a:graphicData uri="http://schemas.openxmlformats.org/drawingml/2006/table">
            <a:tbl>
              <a:tblPr firstRow="1" bandRow="1">
                <a:tableStyleId>{5940675A-B579-460E-94D1-54222C63F5DA}</a:tableStyleId>
              </a:tblPr>
              <a:tblGrid>
                <a:gridCol w="1687195"/>
                <a:gridCol w="1062355"/>
                <a:gridCol w="8098155"/>
              </a:tblGrid>
              <a:tr h="731520">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洋务运动的</a:t>
                      </a: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结果</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破产</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甲午中日战争中北洋舰队全军覆没</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标志着洋务运动的破产</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31520">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洋务运动的</a:t>
                      </a: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地位</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中国历史上第一次近代化运动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晚清时期地主阶级的自救运动</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367790">
                <a:tc rowSpan="2">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洋务运动的</a:t>
                      </a: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评价</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进步性</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①客观上促进了中国民族资本主义的产生和发展</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对外国资本的入侵起到了一定的抵制作用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②为后来的维新变法运动和辛亥革命提供了经济和阶级基础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551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局限性</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由于洋务运动的根本目的是维护和巩固清政府的统治</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不是发展资本主义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没有触动封建制度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洋务运动失败的根本原因</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再加上其内部的腐败和外国势力的挤压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它没有使中国走上富强的道路</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1444584"/>
            <a:ext cx="8186420" cy="627895"/>
            <a:chOff x="1034884" y="629878"/>
            <a:chExt cx="6959108" cy="627895"/>
          </a:xfrm>
        </p:grpSpPr>
        <p:sp>
          <p:nvSpPr>
            <p:cNvPr id="17" name="圆角矩形 6">
              <a:hlinkClick r:id="rId5" action="ppaction://hlinksldjump"/>
            </p:cNvPr>
            <p:cNvSpPr/>
            <p:nvPr>
              <p:custDataLst>
                <p:tags r:id="rId2"/>
              </p:custDataLst>
            </p:nvPr>
          </p:nvSpPr>
          <p:spPr>
            <a:xfrm flipH="1">
              <a:off x="2455639" y="643213"/>
              <a:ext cx="5538353" cy="601345"/>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endParaRPr lang="zh-CN" altLang="en-US" sz="2800" b="1" dirty="0" smtClean="0">
                <a:latin typeface="黑体" panose="02010609060101010101" pitchFamily="49" charset="-122"/>
                <a:ea typeface="黑体" panose="02010609060101010101" pitchFamily="49" charset="-122"/>
                <a:sym typeface="宋体" panose="02010600030101010101" pitchFamily="2" charset="-122"/>
              </a:endParaRP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甲午中日战争、《马关条约》、瓜分狂潮</a:t>
              </a:r>
              <a:endParaRPr lang="zh-CN" altLang="en-US" sz="2400"/>
            </a:p>
            <a:p>
              <a:pPr fontAlgn="auto"/>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考点二</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80390" y="2450465"/>
            <a:ext cx="11015980" cy="1050290"/>
          </a:xfrm>
          <a:prstGeom prst="rect">
            <a:avLst/>
          </a:prstGeom>
          <a:noFill/>
          <a:ln w="9525">
            <a:noFill/>
          </a:ln>
        </p:spPr>
        <p:txBody>
          <a:bodyPr wrap="square">
            <a:spAutoFit/>
          </a:bodyPr>
          <a:lstStyle/>
          <a:p>
            <a:pPr indent="0">
              <a:lnSpc>
                <a:spcPct val="130000"/>
              </a:lnSpc>
              <a:spcBef>
                <a:spcPts val="0"/>
              </a:spcBef>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知道甲午中日战争的主要战役</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列举《马关条约》的主要内容</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说明《马关条约》与中国民族危机加剧的关系。</a:t>
            </a:r>
            <a:endParaRPr lang="zh-CN" altLang="en-US" sz="2400">
              <a:solidFill>
                <a:srgbClr val="000000"/>
              </a:solidFill>
              <a:latin typeface="宋体" panose="02010600030101010101" pitchFamily="2" charset="-122"/>
              <a:ea typeface="宋体" panose="02010600030101010101" pitchFamily="2" charset="-122"/>
              <a:cs typeface="方正书宋_GBK" charset="0"/>
            </a:endParaRPr>
          </a:p>
        </p:txBody>
      </p:sp>
      <p:graphicFrame>
        <p:nvGraphicFramePr>
          <p:cNvPr id="2" name="表格 1"/>
          <p:cNvGraphicFramePr/>
          <p:nvPr>
            <p:custDataLst>
              <p:tags r:id="rId1"/>
            </p:custDataLst>
          </p:nvPr>
        </p:nvGraphicFramePr>
        <p:xfrm>
          <a:off x="739775" y="3459480"/>
          <a:ext cx="10697845" cy="2708275"/>
        </p:xfrm>
        <a:graphic>
          <a:graphicData uri="http://schemas.openxmlformats.org/drawingml/2006/table">
            <a:tbl>
              <a:tblPr firstRow="1" bandRow="1">
                <a:tableStyleId>{5940675A-B579-460E-94D1-54222C63F5DA}</a:tableStyleId>
              </a:tblPr>
              <a:tblGrid>
                <a:gridCol w="666115"/>
                <a:gridCol w="815975"/>
                <a:gridCol w="9215755"/>
              </a:tblGrid>
              <a:tr h="1463040">
                <a:tc rowSpan="2">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甲午中日战争</a:t>
                      </a:r>
                      <a:endParaRPr lang="en-US" sz="2400" b="0">
                        <a:solidFill>
                          <a:srgbClr val="FF00FF"/>
                        </a:solidFill>
                        <a:latin typeface="宋体" panose="02010600030101010101" pitchFamily="2" charset="-122"/>
                        <a:ea typeface="宋体" panose="02010600030101010101" pitchFamily="2" charset="-122"/>
                        <a:cs typeface="宋体" panose="02010600030101010101" pitchFamily="2" charset="-122"/>
                      </a:endParaRPr>
                    </a:p>
                    <a:p>
                      <a:pPr indent="0">
                        <a:lnSpc>
                          <a:spcPct val="120000"/>
                        </a:lnSpc>
                        <a:buNone/>
                      </a:pP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日本明治维新后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走上了资本主义道路</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国力增强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走上了对外侵略扩张的军国主义道路</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日本对朝鲜觊觎已久</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征服朝鲜是日本企图侵略中国、称霸世界的重要步骤</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1894年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朝鲜发生东学党起义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朝鲜请求清政府派兵帮助镇压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日本乘机出兵朝鲜</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7947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爆发</a:t>
                      </a:r>
                    </a:p>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时间</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1894年7月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日军进攻驻守朝鲜的中国军队</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并在牙山口外丰岛海面袭击清军运兵船。清政府被迫对日宣战</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6609715" y="2140585"/>
            <a:ext cx="5080000" cy="460375"/>
          </a:xfrm>
          <a:prstGeom prst="rect">
            <a:avLst/>
          </a:prstGeom>
          <a:noFill/>
          <a:ln w="9525">
            <a:noFill/>
          </a:ln>
        </p:spPr>
        <p:txBody>
          <a:bodyPr>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统编教材八上第</a:t>
            </a:r>
            <a:r>
              <a:rPr lang="en-US" sz="2400" b="0">
                <a:latin typeface="宋体" panose="02010600030101010101" pitchFamily="2" charset="-122"/>
                <a:ea typeface="宋体" panose="02010600030101010101" pitchFamily="2" charset="-122"/>
                <a:cs typeface="宋体" panose="02010600030101010101" pitchFamily="2" charset="-122"/>
              </a:rPr>
              <a:t>5</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P24</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P27</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748030" y="1600200"/>
          <a:ext cx="10681970" cy="4841875"/>
        </p:xfrm>
        <a:graphic>
          <a:graphicData uri="http://schemas.openxmlformats.org/drawingml/2006/table">
            <a:tbl>
              <a:tblPr firstRow="1" bandRow="1">
                <a:tableStyleId>{5940675A-B579-460E-94D1-54222C63F5DA}</a:tableStyleId>
              </a:tblPr>
              <a:tblGrid>
                <a:gridCol w="696595"/>
                <a:gridCol w="949325"/>
                <a:gridCol w="1311910"/>
                <a:gridCol w="7724140"/>
              </a:tblGrid>
              <a:tr h="731520">
                <a:tc rowSpan="7">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甲午中日战争</a:t>
                      </a:r>
                      <a:endParaRPr lang="en-US" altLang="zh-CN"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名称</a:t>
                      </a:r>
                    </a:p>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由来</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1894年是农历甲午年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这场战争被称为“甲午中日战争”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主要</a:t>
                      </a:r>
                    </a:p>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战役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平壤战役、</a:t>
                      </a:r>
                      <a:r>
                        <a:rPr lang="en-US" sz="2400" b="0">
                          <a:solidFill>
                            <a:srgbClr val="000000"/>
                          </a:solidFill>
                          <a:latin typeface="宋体" panose="02010600030101010101" pitchFamily="2" charset="-122"/>
                          <a:ea typeface="宋体" panose="02010600030101010101" pitchFamily="2" charset="-122"/>
                          <a:cs typeface="方正黑体_GBK" charset="0"/>
                        </a:rPr>
                        <a:t>黄海海战</a:t>
                      </a:r>
                      <a:r>
                        <a:rPr lang="en-US" sz="2400" b="0">
                          <a:solidFill>
                            <a:srgbClr val="000000"/>
                          </a:solidFill>
                          <a:latin typeface="宋体" panose="02010600030101010101" pitchFamily="2" charset="-122"/>
                          <a:ea typeface="宋体" panose="02010600030101010101" pitchFamily="2" charset="-122"/>
                          <a:cs typeface="方正书宋_GBK" charset="0"/>
                        </a:rPr>
                        <a:t>、</a:t>
                      </a:r>
                      <a:r>
                        <a:rPr lang="en-US" sz="2400" b="0">
                          <a:solidFill>
                            <a:srgbClr val="000000"/>
                          </a:solidFill>
                          <a:latin typeface="宋体" panose="02010600030101010101" pitchFamily="2" charset="-122"/>
                          <a:ea typeface="宋体" panose="02010600030101010101" pitchFamily="2" charset="-122"/>
                          <a:cs typeface="方正黑体_GBK" charset="0"/>
                        </a:rPr>
                        <a:t>辽东半岛战役</a:t>
                      </a:r>
                      <a:r>
                        <a:rPr lang="en-US" sz="2400" b="0">
                          <a:solidFill>
                            <a:srgbClr val="000000"/>
                          </a:solidFill>
                          <a:latin typeface="宋体" panose="02010600030101010101" pitchFamily="2" charset="-122"/>
                          <a:ea typeface="宋体" panose="02010600030101010101" pitchFamily="2" charset="-122"/>
                          <a:cs typeface="方正书宋_GBK" charset="0"/>
                        </a:rPr>
                        <a:t>、</a:t>
                      </a:r>
                      <a:r>
                        <a:rPr lang="en-US" sz="2400" b="0">
                          <a:solidFill>
                            <a:srgbClr val="000000"/>
                          </a:solidFill>
                          <a:latin typeface="宋体" panose="02010600030101010101" pitchFamily="2" charset="-122"/>
                          <a:ea typeface="宋体" panose="02010600030101010101" pitchFamily="2" charset="-122"/>
                          <a:cs typeface="方正黑体_GBK" charset="0"/>
                        </a:rPr>
                        <a:t>威海卫战役</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结果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中国战败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1895年中日签订《马关条约》</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加强了帝国主义列强对中国的经济侵略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大大加深了中国半殖民地化程度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列强掀起了瓜分中国的狂潮</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中国的民族危机空前严重</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极大地促进了中国革故鼎新</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救亡图存等民族意识的觉醒</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失败</a:t>
                      </a:r>
                    </a:p>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原因</a:t>
                      </a:r>
                      <a:endParaRPr lang="en-US" altLang="zh-CN"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根本原因</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腐朽没落的清政府难以抵抗明治维新后的日本</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主观原因</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清政府政治腐败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经济落后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军备废弛</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指挥失误</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402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客观原因</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日本蓄谋已久</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准备充分</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916305" y="1764665"/>
          <a:ext cx="10290175" cy="3737610"/>
        </p:xfrm>
        <a:graphic>
          <a:graphicData uri="http://schemas.openxmlformats.org/drawingml/2006/table">
            <a:tbl>
              <a:tblPr firstRow="1" bandRow="1">
                <a:tableStyleId>{5940675A-B579-460E-94D1-54222C63F5DA}</a:tableStyleId>
              </a:tblPr>
              <a:tblGrid>
                <a:gridCol w="697230"/>
                <a:gridCol w="881380"/>
                <a:gridCol w="8711565"/>
              </a:tblGrid>
              <a:tr h="365760">
                <a:tc rowSpan="5">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黄海海战</a:t>
                      </a:r>
                      <a:endParaRPr lang="en-US" altLang="zh-CN"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时间</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1894年9月</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主要</a:t>
                      </a:r>
                    </a:p>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舰艇</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致远舰</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清政府</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和“吉野号”</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日本</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地点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黄海海面</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30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经过</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北洋舰队将士在战斗中奋勇杀敌</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重创日舰。致远舰管带邓世昌在舰身严重受损、弹药将尽之际</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下令开足马力</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冲向日舰吉野号</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准备与敌人同归于尽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不幸被敌人炮弹击中</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200余名将士壮烈殉国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1153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结果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北洋舰队损失较大</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但主力尚存。可惜战后李鸿章命令舰队躲进威海卫军港</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不许出海迎敌</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日军趁机夺取了制海权</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274879"/>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数据纵览</a:t>
              </a:r>
              <a:r>
                <a:rPr kumimoji="1" lang="zh-CN" altLang="en-US" sz="3600" b="1" dirty="0" smtClean="0">
                  <a:latin typeface="黑体" panose="02010609060101010101" pitchFamily="49" charset="-122"/>
                  <a:ea typeface="黑体" panose="02010609060101010101" pitchFamily="49" charset="-122"/>
                </a:rPr>
                <a:t>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3" name="表格 2"/>
          <p:cNvGraphicFramePr/>
          <p:nvPr>
            <p:custDataLst>
              <p:tags r:id="rId1"/>
            </p:custDataLst>
          </p:nvPr>
        </p:nvGraphicFramePr>
        <p:xfrm>
          <a:off x="977265" y="2335530"/>
          <a:ext cx="10125075" cy="3999865"/>
        </p:xfrm>
        <a:graphic>
          <a:graphicData uri="http://schemas.openxmlformats.org/drawingml/2006/table">
            <a:tbl>
              <a:tblPr firstRow="1" bandRow="1">
                <a:tableStyleId>{5940675A-B579-460E-94D1-54222C63F5DA}</a:tableStyleId>
              </a:tblPr>
              <a:tblGrid>
                <a:gridCol w="1658620"/>
                <a:gridCol w="902335"/>
                <a:gridCol w="776605"/>
                <a:gridCol w="777875"/>
                <a:gridCol w="3592830"/>
                <a:gridCol w="1057275"/>
                <a:gridCol w="1359535"/>
              </a:tblGrid>
              <a:tr h="515620">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知识点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分值</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考查点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设问类型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rowSpan="3">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洋务运动、近代军事和民用企业、新式陆海军</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NEU-BZ-S92" charset="0"/>
                        </a:rPr>
                        <a:t>2020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NEU-BZ-S92" charset="0"/>
                        </a:rPr>
                        <a:t>12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派遣海军留学生海外学习</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材料型选择题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目的</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NEU-BZ-S92" charset="0"/>
                        </a:rPr>
                        <a:t>2019</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NEU-BZ-S92" charset="0"/>
                        </a:rPr>
                        <a:t>12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对洋务运动的评价</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材料型选择题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评价</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8968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NEU-BZ-S92" charset="0"/>
                        </a:rPr>
                        <a:t>2017</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NEU-BZ-S92" charset="0"/>
                        </a:rPr>
                        <a:t>28</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NEU-BZ-S92" charset="0"/>
                        </a:rPr>
                        <a:t>9</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洋务运动兴办近代化军事的努力</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材料分析题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史事、方式</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1000125" y="1830705"/>
          <a:ext cx="10123170" cy="3252470"/>
        </p:xfrm>
        <a:graphic>
          <a:graphicData uri="http://schemas.openxmlformats.org/drawingml/2006/table">
            <a:tbl>
              <a:tblPr firstRow="1" bandRow="1">
                <a:tableStyleId>{5940675A-B579-460E-94D1-54222C63F5DA}</a:tableStyleId>
              </a:tblPr>
              <a:tblGrid>
                <a:gridCol w="827405"/>
                <a:gridCol w="789305"/>
                <a:gridCol w="8506460"/>
              </a:tblGrid>
              <a:tr h="1408430">
                <a:tc gridSpan="2">
                  <a:txBody>
                    <a:bodyPr/>
                    <a:lstStyle/>
                    <a:p>
                      <a:pPr indent="0" algn="ctr">
                        <a:lnSpc>
                          <a:spcPct val="14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辽东半</a:t>
                      </a:r>
                    </a:p>
                    <a:p>
                      <a:pPr indent="0" algn="ctr">
                        <a:lnSpc>
                          <a:spcPct val="14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岛战役</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旅顺守将大多庸懦畏敌</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只有徐邦道孤军迎敌</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血战四天</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终因寡不敌众而战败</a:t>
                      </a:r>
                    </a:p>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日军占领旅顺后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进行了四天大屠杀</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犯下令人发指的罪行</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08000">
                <a:tc rowSpan="3">
                  <a:txBody>
                    <a:bodyPr/>
                    <a:lstStyle/>
                    <a:p>
                      <a:pPr indent="0" algn="ctr">
                        <a:lnSpc>
                          <a:spcPct val="14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威海卫战役</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时间</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1895年初</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5247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日本陆海军进攻山东威海卫</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北洋舰队陷入绝境。北洋水师提督丁汝昌在援兵无望的情况下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自杀殉国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8356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结果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方正黑体_GBK" charset="0"/>
                        </a:rPr>
                        <a:t>北洋舰队</a:t>
                      </a:r>
                      <a:r>
                        <a:rPr lang="en-US" sz="2400" b="0">
                          <a:solidFill>
                            <a:srgbClr val="000000"/>
                          </a:solidFill>
                          <a:latin typeface="宋体" panose="02010600030101010101" pitchFamily="2" charset="-122"/>
                          <a:ea typeface="宋体" panose="02010600030101010101" pitchFamily="2" charset="-122"/>
                          <a:cs typeface="方正书宋_GBK" charset="0"/>
                        </a:rPr>
                        <a:t>全军覆没</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50240" y="1570355"/>
          <a:ext cx="10836275" cy="4838065"/>
        </p:xfrm>
        <a:graphic>
          <a:graphicData uri="http://schemas.openxmlformats.org/drawingml/2006/table">
            <a:tbl>
              <a:tblPr firstRow="1" bandRow="1">
                <a:tableStyleId>{5940675A-B579-460E-94D1-54222C63F5DA}</a:tableStyleId>
              </a:tblPr>
              <a:tblGrid>
                <a:gridCol w="751205"/>
                <a:gridCol w="833755"/>
                <a:gridCol w="852805"/>
                <a:gridCol w="3637915"/>
                <a:gridCol w="4760595"/>
              </a:tblGrid>
              <a:tr h="295910">
                <a:tc rowSpan="5">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《马关条约》</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5">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主要内容及危害</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内容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危害</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8491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割地</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清政府割</a:t>
                      </a:r>
                      <a:r>
                        <a:rPr lang="en-US" sz="2400" b="0">
                          <a:solidFill>
                            <a:srgbClr val="000000"/>
                          </a:solidFill>
                          <a:latin typeface="宋体" panose="02010600030101010101" pitchFamily="2" charset="-122"/>
                          <a:ea typeface="宋体" panose="02010600030101010101" pitchFamily="2" charset="-122"/>
                          <a:cs typeface="方正黑体_GBK" charset="0"/>
                        </a:rPr>
                        <a:t>辽东半岛</a:t>
                      </a:r>
                      <a:r>
                        <a:rPr lang="en-US" sz="2400" b="0">
                          <a:solidFill>
                            <a:srgbClr val="000000"/>
                          </a:solidFill>
                          <a:latin typeface="宋体" panose="02010600030101010101" pitchFamily="2" charset="-122"/>
                          <a:ea typeface="宋体" panose="02010600030101010101" pitchFamily="2" charset="-122"/>
                          <a:cs typeface="方正书宋_GBK" charset="0"/>
                        </a:rPr>
                        <a:t>、</a:t>
                      </a:r>
                      <a:r>
                        <a:rPr lang="en-US" sz="2400" b="0">
                          <a:solidFill>
                            <a:srgbClr val="000000"/>
                          </a:solidFill>
                          <a:latin typeface="宋体" panose="02010600030101010101" pitchFamily="2" charset="-122"/>
                          <a:ea typeface="宋体" panose="02010600030101010101" pitchFamily="2" charset="-122"/>
                          <a:cs typeface="方正黑体_GBK" charset="0"/>
                        </a:rPr>
                        <a:t>台湾全岛及所有附属各岛屿</a:t>
                      </a:r>
                      <a:r>
                        <a:rPr lang="en-US" sz="2400" b="0">
                          <a:solidFill>
                            <a:srgbClr val="000000"/>
                          </a:solidFill>
                          <a:latin typeface="宋体" panose="02010600030101010101" pitchFamily="2" charset="-122"/>
                          <a:ea typeface="宋体" panose="02010600030101010101" pitchFamily="2" charset="-122"/>
                          <a:cs typeface="方正书宋_GBK" charset="0"/>
                        </a:rPr>
                        <a:t>、</a:t>
                      </a:r>
                      <a:r>
                        <a:rPr lang="en-US" sz="2400" b="0">
                          <a:solidFill>
                            <a:srgbClr val="000000"/>
                          </a:solidFill>
                          <a:latin typeface="宋体" panose="02010600030101010101" pitchFamily="2" charset="-122"/>
                          <a:ea typeface="宋体" panose="02010600030101010101" pitchFamily="2" charset="-122"/>
                          <a:cs typeface="方正黑体_GBK" charset="0"/>
                        </a:rPr>
                        <a:t>澎湖列岛</a:t>
                      </a:r>
                      <a:r>
                        <a:rPr lang="en-US" sz="2400" b="0">
                          <a:solidFill>
                            <a:srgbClr val="000000"/>
                          </a:solidFill>
                          <a:latin typeface="宋体" panose="02010600030101010101" pitchFamily="2" charset="-122"/>
                          <a:ea typeface="宋体" panose="02010600030101010101" pitchFamily="2" charset="-122"/>
                          <a:cs typeface="方正书宋_GBK" charset="0"/>
                        </a:rPr>
                        <a:t>给日本</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进一步破坏了中国的主权</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刺激了列强瓜分中国的野心</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中国的民族危机空前严重</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8554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赔款</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赔偿日本兵费白银2亿两</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加剧了中国人民的负担</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便利了列强控制中国的经济命脉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使社会矛盾加剧</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918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通商</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开放</a:t>
                      </a:r>
                      <a:r>
                        <a:rPr lang="en-US" sz="2400" b="0">
                          <a:solidFill>
                            <a:srgbClr val="000000"/>
                          </a:solidFill>
                          <a:latin typeface="宋体" panose="02010600030101010101" pitchFamily="2" charset="-122"/>
                          <a:ea typeface="宋体" panose="02010600030101010101" pitchFamily="2" charset="-122"/>
                          <a:cs typeface="方正黑体_GBK" charset="0"/>
                        </a:rPr>
                        <a:t>沙市</a:t>
                      </a:r>
                      <a:r>
                        <a:rPr lang="en-US" sz="2400" b="0">
                          <a:solidFill>
                            <a:srgbClr val="000000"/>
                          </a:solidFill>
                          <a:latin typeface="宋体" panose="02010600030101010101" pitchFamily="2" charset="-122"/>
                          <a:ea typeface="宋体" panose="02010600030101010101" pitchFamily="2" charset="-122"/>
                          <a:cs typeface="方正书宋_GBK" charset="0"/>
                        </a:rPr>
                        <a:t>、</a:t>
                      </a:r>
                      <a:r>
                        <a:rPr lang="en-US" sz="2400" b="0">
                          <a:solidFill>
                            <a:srgbClr val="000000"/>
                          </a:solidFill>
                          <a:latin typeface="宋体" panose="02010600030101010101" pitchFamily="2" charset="-122"/>
                          <a:ea typeface="宋体" panose="02010600030101010101" pitchFamily="2" charset="-122"/>
                          <a:cs typeface="方正黑体_GBK" charset="0"/>
                        </a:rPr>
                        <a:t>重庆</a:t>
                      </a:r>
                      <a:r>
                        <a:rPr lang="en-US" sz="2400" b="0">
                          <a:solidFill>
                            <a:srgbClr val="000000"/>
                          </a:solidFill>
                          <a:latin typeface="宋体" panose="02010600030101010101" pitchFamily="2" charset="-122"/>
                          <a:ea typeface="宋体" panose="02010600030101010101" pitchFamily="2" charset="-122"/>
                          <a:cs typeface="方正书宋_GBK" charset="0"/>
                        </a:rPr>
                        <a:t>、</a:t>
                      </a:r>
                      <a:r>
                        <a:rPr lang="en-US" sz="2400" b="0">
                          <a:solidFill>
                            <a:srgbClr val="000000"/>
                          </a:solidFill>
                          <a:latin typeface="宋体" panose="02010600030101010101" pitchFamily="2" charset="-122"/>
                          <a:ea typeface="宋体" panose="02010600030101010101" pitchFamily="2" charset="-122"/>
                          <a:cs typeface="方正黑体_GBK" charset="0"/>
                        </a:rPr>
                        <a:t>苏州</a:t>
                      </a:r>
                      <a:r>
                        <a:rPr lang="en-US" sz="2400" b="0">
                          <a:solidFill>
                            <a:srgbClr val="000000"/>
                          </a:solidFill>
                          <a:latin typeface="宋体" panose="02010600030101010101" pitchFamily="2" charset="-122"/>
                          <a:ea typeface="宋体" panose="02010600030101010101" pitchFamily="2" charset="-122"/>
                          <a:cs typeface="方正书宋_GBK" charset="0"/>
                        </a:rPr>
                        <a:t>、</a:t>
                      </a:r>
                      <a:r>
                        <a:rPr lang="en-US" sz="2400" b="0">
                          <a:solidFill>
                            <a:srgbClr val="000000"/>
                          </a:solidFill>
                          <a:latin typeface="宋体" panose="02010600030101010101" pitchFamily="2" charset="-122"/>
                          <a:ea typeface="宋体" panose="02010600030101010101" pitchFamily="2" charset="-122"/>
                          <a:cs typeface="方正黑体_GBK" charset="0"/>
                        </a:rPr>
                        <a:t>杭州</a:t>
                      </a:r>
                      <a:r>
                        <a:rPr lang="en-US" sz="2400" b="0">
                          <a:solidFill>
                            <a:srgbClr val="000000"/>
                          </a:solidFill>
                          <a:latin typeface="宋体" panose="02010600030101010101" pitchFamily="2" charset="-122"/>
                          <a:ea typeface="宋体" panose="02010600030101010101" pitchFamily="2" charset="-122"/>
                          <a:cs typeface="方正书宋_GBK" charset="0"/>
                        </a:rPr>
                        <a:t>为商埠</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外国势力深入到中国内地</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8900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设厂</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允许日本</a:t>
                      </a:r>
                      <a:r>
                        <a:rPr lang="en-US" sz="2400" b="0">
                          <a:solidFill>
                            <a:srgbClr val="000000"/>
                          </a:solidFill>
                          <a:latin typeface="宋体" panose="02010600030101010101" pitchFamily="2" charset="-122"/>
                          <a:ea typeface="宋体" panose="02010600030101010101" pitchFamily="2" charset="-122"/>
                          <a:cs typeface="方正黑体_GBK" charset="0"/>
                        </a:rPr>
                        <a:t>在通商口岸开设工厂</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严重阻碍了中国民族资本主义的发展</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便利了列强的资本输出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999490" y="1781175"/>
          <a:ext cx="10122535" cy="4389120"/>
        </p:xfrm>
        <a:graphic>
          <a:graphicData uri="http://schemas.openxmlformats.org/drawingml/2006/table">
            <a:tbl>
              <a:tblPr firstRow="1" bandRow="1">
                <a:tableStyleId>{5940675A-B579-460E-94D1-54222C63F5DA}</a:tableStyleId>
              </a:tblPr>
              <a:tblGrid>
                <a:gridCol w="1028065"/>
                <a:gridCol w="940435"/>
                <a:gridCol w="8154035"/>
              </a:tblGrid>
              <a:tr h="4389120">
                <a:tc>
                  <a:txBody>
                    <a:bodyPr/>
                    <a:lstStyle/>
                    <a:p>
                      <a:pPr indent="0" algn="ctr">
                        <a:buNone/>
                      </a:pPr>
                      <a:r>
                        <a:rPr lang="en-US" sz="2400" b="0">
                          <a:solidFill>
                            <a:srgbClr val="FF00FF"/>
                          </a:solidFill>
                          <a:latin typeface="黑体" panose="02010609060101010101" pitchFamily="49" charset="-122"/>
                          <a:ea typeface="黑体" panose="02010609060101010101" pitchFamily="49" charset="-122"/>
                          <a:cs typeface="方正黑体_GBK" charset="0"/>
                        </a:rPr>
                        <a:t>《马关</a:t>
                      </a:r>
                    </a:p>
                    <a:p>
                      <a:pPr indent="0" algn="ctr">
                        <a:buNone/>
                      </a:pPr>
                      <a:r>
                        <a:rPr lang="en-US" sz="2400" b="0">
                          <a:solidFill>
                            <a:srgbClr val="FF00FF"/>
                          </a:solidFill>
                          <a:latin typeface="黑体" panose="02010609060101010101" pitchFamily="49" charset="-122"/>
                          <a:ea typeface="黑体" panose="02010609060101010101" pitchFamily="49" charset="-122"/>
                          <a:cs typeface="方正黑体_GBK" charset="0"/>
                        </a:rPr>
                        <a:t>条约》</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《马关条约》是继《南京条约》后最严重的不平等条约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使外国资本主义对中国的侵略进入新阶段</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外国侵略势力进一步深入中国腹地</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大大加深了中国的半殖民地化程度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列强对华经济侵略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由商品输出变为资本输出</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日本获得大量战争赔款</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得到在中国开设工厂的权利</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市场扩大</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实力上升</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逐渐发展成为亚洲强国</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使中国国际地位一落千丈</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使民族意识增强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847090" y="1524635"/>
          <a:ext cx="10485755" cy="4923155"/>
        </p:xfrm>
        <a:graphic>
          <a:graphicData uri="http://schemas.openxmlformats.org/drawingml/2006/table">
            <a:tbl>
              <a:tblPr firstRow="1" bandRow="1">
                <a:tableStyleId>{5940675A-B579-460E-94D1-54222C63F5DA}</a:tableStyleId>
              </a:tblPr>
              <a:tblGrid>
                <a:gridCol w="823595"/>
                <a:gridCol w="1097280"/>
                <a:gridCol w="8564880"/>
              </a:tblGrid>
              <a:tr h="1119505">
                <a:tc rowSpan="2">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三国干涉还辽</a:t>
                      </a:r>
                      <a:endParaRPr lang="en-US" altLang="zh-CN"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《马关条约》签订后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沙俄联合法国、德国迫使日本放弃辽东半岛</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日本则向中国索取了3000万两白银作为“赎辽费”</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1950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列强在中国掀起了抢夺利权、强租海港、划分“势力范围”的“瓜分”中国狂潮</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1335">
                <a:tc rowSpan="3">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“门户开放”政策</a:t>
                      </a:r>
                      <a:endParaRPr lang="en-US" altLang="zh-CN"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提出国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1899年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美国提出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1950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主要</a:t>
                      </a:r>
                    </a:p>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内容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承认各国在中国的“势力范围”和既得特权</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同时要求在各国租借地和“势力范围”内享有均等贸易机会</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4330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认识</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“门户开放”政策反映出美国与其他帝国主义国家在侵华政策上的矛盾</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833120" y="1583055"/>
          <a:ext cx="10427335" cy="4804410"/>
        </p:xfrm>
        <a:graphic>
          <a:graphicData uri="http://schemas.openxmlformats.org/drawingml/2006/table">
            <a:tbl>
              <a:tblPr firstRow="1" bandRow="1">
                <a:tableStyleId>{5940675A-B579-460E-94D1-54222C63F5DA}</a:tableStyleId>
              </a:tblPr>
              <a:tblGrid>
                <a:gridCol w="723265"/>
                <a:gridCol w="908050"/>
                <a:gridCol w="859790"/>
                <a:gridCol w="4634230"/>
                <a:gridCol w="3302000"/>
              </a:tblGrid>
              <a:tr h="731520">
                <a:tc rowSpan="7">
                  <a:txBody>
                    <a:bodyPr/>
                    <a:lstStyle/>
                    <a:p>
                      <a:pPr indent="0" algn="ctr">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瓜分狂潮</a:t>
                      </a:r>
                      <a:endParaRPr lang="en-US" altLang="zh-CN" sz="2400" b="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瓜分内容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抢夺利权、强租海港、划分“势力范围”</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67881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6">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具体划分</a:t>
                      </a:r>
                      <a:endParaRPr lang="en-US" altLang="zh-CN"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书宋_GBK" charset="0"/>
                        </a:rPr>
                        <a:t>国别</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书宋_GBK" charset="0"/>
                        </a:rPr>
                        <a:t>强租租借地</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“势力范围”</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7881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方正书宋_GBK" charset="0"/>
                        </a:rPr>
                        <a:t>德国</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胶州湾租借地</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黑体_GBK" charset="0"/>
                        </a:rPr>
                        <a:t>山东</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7881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方正书宋_GBK" charset="0"/>
                        </a:rPr>
                        <a:t>沙俄</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旅大租借地</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长城以北、新疆、东北</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7881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方正书宋_GBK" charset="0"/>
                        </a:rPr>
                        <a:t>法国</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广州湾租借地</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广东、广西、云南</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7881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方正书宋_GBK" charset="0"/>
                        </a:rPr>
                        <a:t>英国</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黑体_GBK" charset="0"/>
                        </a:rPr>
                        <a:t>九龙租借地</a:t>
                      </a:r>
                      <a:r>
                        <a:rPr lang="en-US" sz="2400" b="0">
                          <a:solidFill>
                            <a:srgbClr val="000000"/>
                          </a:solidFill>
                          <a:latin typeface="宋体" panose="02010600030101010101" pitchFamily="2" charset="-122"/>
                          <a:ea typeface="宋体" panose="02010600030101010101" pitchFamily="2" charset="-122"/>
                          <a:cs typeface="方正书宋_GBK" charset="0"/>
                        </a:rPr>
                        <a:t>、威海卫租借地</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长江流域</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7881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方正书宋_GBK" charset="0"/>
                        </a:rPr>
                        <a:t>日本</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福建</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40" y="1430614"/>
            <a:ext cx="9237980" cy="627895"/>
            <a:chOff x="1034884" y="629878"/>
            <a:chExt cx="7844939" cy="627895"/>
          </a:xfrm>
        </p:grpSpPr>
        <p:sp>
          <p:nvSpPr>
            <p:cNvPr id="17" name="圆角矩形 6">
              <a:hlinkClick r:id="rId5" action="ppaction://hlinksldjump"/>
            </p:cNvPr>
            <p:cNvSpPr/>
            <p:nvPr>
              <p:custDataLst>
                <p:tags r:id="rId2"/>
              </p:custDataLst>
            </p:nvPr>
          </p:nvSpPr>
          <p:spPr>
            <a:xfrm flipH="1">
              <a:off x="2642913" y="664168"/>
              <a:ext cx="6236910"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康有为与公车上书、戊戌变法（百日维新）</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考点三</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482600" y="2559050"/>
            <a:ext cx="11063605" cy="460375"/>
          </a:xfrm>
          <a:prstGeom prst="rect">
            <a:avLst/>
          </a:prstGeom>
          <a:noFill/>
          <a:ln w="9525">
            <a:noFill/>
          </a:ln>
        </p:spPr>
        <p:txBody>
          <a:bodyPr wrap="square">
            <a:spAutoFit/>
          </a:bodyPr>
          <a:lstStyle/>
          <a:p>
            <a:pPr indent="0"/>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rPr>
              <a:t>知道康有为、梁启超等维新派的代表</a:t>
            </a: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rPr>
              <a:t>了解百日维新的主要史实</a:t>
            </a:r>
            <a:r>
              <a:rPr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p:nvPr>
            <p:custDataLst>
              <p:tags r:id="rId1"/>
            </p:custDataLst>
          </p:nvPr>
        </p:nvGraphicFramePr>
        <p:xfrm>
          <a:off x="579755" y="3058795"/>
          <a:ext cx="10967085" cy="2829560"/>
        </p:xfrm>
        <a:graphic>
          <a:graphicData uri="http://schemas.openxmlformats.org/drawingml/2006/table">
            <a:tbl>
              <a:tblPr firstRow="1" bandRow="1">
                <a:tableStyleId>{5940675A-B579-460E-94D1-54222C63F5DA}</a:tableStyleId>
              </a:tblPr>
              <a:tblGrid>
                <a:gridCol w="609600"/>
                <a:gridCol w="781050"/>
                <a:gridCol w="7303135"/>
                <a:gridCol w="2273300"/>
              </a:tblGrid>
              <a:tr h="419100">
                <a:tc rowSpan="4">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公车上书</a:t>
                      </a:r>
                      <a:endParaRPr lang="en-US" altLang="zh-CN"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1895年春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《马关条约》签订的消息传到北京后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群情激愤</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902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目的</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变法图强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挽救民族危亡</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lnSpc>
                          <a:spcPct val="160000"/>
                        </a:lnSpc>
                        <a:buNone/>
                      </a:pPr>
                      <a:endParaRPr lang="en-US" sz="2400">
                        <a:solidFill>
                          <a:srgbClr val="000000"/>
                        </a:solidFill>
                        <a:latin typeface="仿宋" panose="02010609060101010101" charset="-122"/>
                        <a:ea typeface="仿宋" panose="02010609060101010101" charset="-122"/>
                        <a:cs typeface="宋体" panose="02010600030101010101" pitchFamily="2" charset="-122"/>
                        <a:sym typeface="+mn-ea"/>
                      </a:endParaRPr>
                    </a:p>
                    <a:p>
                      <a:pPr indent="0" algn="ctr">
                        <a:lnSpc>
                          <a:spcPct val="160000"/>
                        </a:lnSpc>
                        <a:buNone/>
                      </a:pPr>
                      <a:endParaRPr lang="en-US" sz="2400">
                        <a:solidFill>
                          <a:srgbClr val="000000"/>
                        </a:solidFill>
                        <a:latin typeface="仿宋" panose="02010609060101010101" charset="-122"/>
                        <a:ea typeface="仿宋" panose="02010609060101010101" charset="-122"/>
                        <a:cs typeface="宋体" panose="02010600030101010101" pitchFamily="2" charset="-122"/>
                        <a:sym typeface="+mn-ea"/>
                      </a:endParaRPr>
                    </a:p>
                    <a:p>
                      <a:pPr indent="0" algn="ctr">
                        <a:lnSpc>
                          <a:spcPct val="160000"/>
                        </a:lnSpc>
                        <a:buNone/>
                      </a:pPr>
                      <a:endParaRPr lang="en-US" sz="2400">
                        <a:solidFill>
                          <a:srgbClr val="000000"/>
                        </a:solidFill>
                        <a:latin typeface="仿宋" panose="02010609060101010101" charset="-122"/>
                        <a:ea typeface="仿宋" panose="02010609060101010101" charset="-122"/>
                        <a:cs typeface="宋体" panose="02010600030101010101" pitchFamily="2" charset="-122"/>
                        <a:sym typeface="+mn-ea"/>
                      </a:endParaRPr>
                    </a:p>
                    <a:p>
                      <a:pPr indent="0" algn="ctr">
                        <a:lnSpc>
                          <a:spcPct val="160000"/>
                        </a:lnSpc>
                        <a:buNone/>
                      </a:pPr>
                      <a:endParaRPr lang="en-US" sz="2400">
                        <a:solidFill>
                          <a:srgbClr val="000000"/>
                        </a:solidFill>
                        <a:latin typeface="仿宋" panose="02010609060101010101" charset="-122"/>
                        <a:ea typeface="仿宋" panose="02010609060101010101" charset="-122"/>
                        <a:cs typeface="宋体" panose="02010600030101010101" pitchFamily="2" charset="-122"/>
                        <a:sym typeface="+mn-ea"/>
                      </a:endParaRPr>
                    </a:p>
                    <a:p>
                      <a:pPr indent="0" algn="ctr">
                        <a:lnSpc>
                          <a:spcPct val="160000"/>
                        </a:lnSpc>
                        <a:buNone/>
                      </a:pPr>
                      <a:r>
                        <a:rPr lang="en-US" sz="2400">
                          <a:solidFill>
                            <a:srgbClr val="000000"/>
                          </a:solidFill>
                          <a:latin typeface="仿宋" panose="02010609060101010101" charset="-122"/>
                          <a:ea typeface="仿宋" panose="02010609060101010101" charset="-122"/>
                          <a:cs typeface="宋体" panose="02010600030101010101" pitchFamily="2" charset="-122"/>
                          <a:sym typeface="+mn-ea"/>
                        </a:rPr>
                        <a:t>康有为</a:t>
                      </a:r>
                      <a:endParaRPr lang="en-US" altLang="en-US" sz="2400" b="0">
                        <a:solidFill>
                          <a:srgbClr val="000000"/>
                        </a:solidFill>
                        <a:latin typeface="仿宋" panose="02010609060101010101" charset="-122"/>
                        <a:ea typeface="仿宋" panose="02010609060101010101"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3540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经过</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1895年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正在京师参加会试的康有为、梁启超等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联合各省1300多名参加会试的举人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上书光绪帝</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请求拒和、迁都、变法。这就是著名的“公车上书”</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8483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拉开了变法维新运动的序幕</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公车上书的地位</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82" name="image13.jpg"/>
          <p:cNvPicPr>
            <a:picLocks noChangeAspect="1"/>
          </p:cNvPicPr>
          <p:nvPr/>
        </p:nvPicPr>
        <p:blipFill>
          <a:blip r:embed="rId7"/>
          <a:stretch>
            <a:fillRect/>
          </a:stretch>
        </p:blipFill>
        <p:spPr>
          <a:xfrm>
            <a:off x="9413875" y="3748405"/>
            <a:ext cx="1993265" cy="2289175"/>
          </a:xfrm>
          <a:prstGeom prst="rect">
            <a:avLst/>
          </a:prstGeom>
        </p:spPr>
      </p:pic>
      <p:sp>
        <p:nvSpPr>
          <p:cNvPr id="2" name="文本框 1"/>
          <p:cNvSpPr txBox="1"/>
          <p:nvPr/>
        </p:nvSpPr>
        <p:spPr>
          <a:xfrm>
            <a:off x="6844030" y="2120900"/>
            <a:ext cx="5080000" cy="460375"/>
          </a:xfrm>
          <a:prstGeom prst="rect">
            <a:avLst/>
          </a:prstGeom>
          <a:noFill/>
          <a:ln w="9525">
            <a:noFill/>
          </a:ln>
        </p:spPr>
        <p:txBody>
          <a:bodyPr>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统编教材八上第</a:t>
            </a:r>
            <a:r>
              <a:rPr lang="en-US" sz="2400" b="0">
                <a:latin typeface="宋体" panose="02010600030101010101" pitchFamily="2" charset="-122"/>
                <a:ea typeface="宋体" panose="02010600030101010101" pitchFamily="2" charset="-122"/>
                <a:cs typeface="宋体" panose="02010600030101010101" pitchFamily="2" charset="-122"/>
              </a:rPr>
              <a:t>6</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P28</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P31</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p:nvPr>
            <p:custDataLst>
              <p:tags r:id="rId1"/>
            </p:custDataLst>
          </p:nvPr>
        </p:nvGraphicFramePr>
        <p:xfrm>
          <a:off x="593725" y="1955165"/>
          <a:ext cx="10967089" cy="3509010"/>
        </p:xfrm>
        <a:graphic>
          <a:graphicData uri="http://schemas.openxmlformats.org/drawingml/2006/table">
            <a:tbl>
              <a:tblPr firstRow="1" bandRow="1">
                <a:tableStyleId>{5940675A-B579-460E-94D1-54222C63F5DA}</a:tableStyleId>
              </a:tblPr>
              <a:tblGrid>
                <a:gridCol w="609600"/>
                <a:gridCol w="781050"/>
                <a:gridCol w="1637030"/>
                <a:gridCol w="1790065"/>
                <a:gridCol w="1776730"/>
                <a:gridCol w="1790700"/>
                <a:gridCol w="2581914"/>
              </a:tblGrid>
              <a:tr h="584835">
                <a:tc rowSpan="6">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学会和报刊</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indent="0" algn="ctr">
                        <a:lnSpc>
                          <a:spcPct val="170000"/>
                        </a:lnSpc>
                        <a:buNone/>
                      </a:pPr>
                      <a:r>
                        <a:rPr lang="zh-CN" altLang="en-US" sz="2400" b="0">
                          <a:solidFill>
                            <a:srgbClr val="000000"/>
                          </a:solidFill>
                          <a:latin typeface="黑体" panose="02010609060101010101" pitchFamily="49" charset="-122"/>
                          <a:ea typeface="黑体" panose="02010609060101010101" pitchFamily="49" charset="-122"/>
                          <a:cs typeface="方正黑体_GBK" charset="0"/>
                        </a:rPr>
                        <a:t>主要学会</a:t>
                      </a:r>
                      <a:endParaRPr 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名称</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地点</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名称</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地点</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6">
                  <a:txBody>
                    <a:bodyPr/>
                    <a:lstStyle/>
                    <a:p>
                      <a:pPr indent="0">
                        <a:lnSpc>
                          <a:spcPct val="170000"/>
                        </a:lnSpc>
                        <a:buNone/>
                      </a:pPr>
                      <a:endParaRPr lang="en-US" altLang="zh-CN" sz="2400">
                        <a:solidFill>
                          <a:srgbClr val="000000"/>
                        </a:solidFill>
                        <a:latin typeface="仿宋" panose="02010609060101010101" charset="-122"/>
                        <a:ea typeface="仿宋" panose="02010609060101010101" charset="-122"/>
                        <a:sym typeface="Arial" panose="020B0604020202020204" pitchFamily="34" charset="0"/>
                      </a:endParaRPr>
                    </a:p>
                    <a:p>
                      <a:pPr indent="0">
                        <a:lnSpc>
                          <a:spcPct val="170000"/>
                        </a:lnSpc>
                        <a:buNone/>
                      </a:pPr>
                      <a:endParaRPr lang="en-US" altLang="zh-CN" sz="2400">
                        <a:solidFill>
                          <a:srgbClr val="000000"/>
                        </a:solidFill>
                        <a:latin typeface="仿宋" panose="02010609060101010101" charset="-122"/>
                        <a:ea typeface="仿宋" panose="02010609060101010101" charset="-122"/>
                        <a:sym typeface="Arial" panose="020B0604020202020204" pitchFamily="34" charset="0"/>
                      </a:endParaRPr>
                    </a:p>
                    <a:p>
                      <a:pPr indent="0">
                        <a:lnSpc>
                          <a:spcPct val="170000"/>
                        </a:lnSpc>
                        <a:buNone/>
                      </a:pPr>
                      <a:endParaRPr lang="en-US" altLang="zh-CN" sz="2400">
                        <a:solidFill>
                          <a:srgbClr val="000000"/>
                        </a:solidFill>
                        <a:latin typeface="仿宋" panose="02010609060101010101" charset="-122"/>
                        <a:ea typeface="仿宋" panose="02010609060101010101" charset="-122"/>
                        <a:sym typeface="Arial" panose="020B0604020202020204" pitchFamily="34" charset="0"/>
                      </a:endParaRPr>
                    </a:p>
                    <a:p>
                      <a:pPr indent="0">
                        <a:lnSpc>
                          <a:spcPct val="170000"/>
                        </a:lnSpc>
                        <a:buNone/>
                      </a:pPr>
                      <a:endParaRPr lang="en-US" altLang="zh-CN" sz="2400">
                        <a:solidFill>
                          <a:srgbClr val="000000"/>
                        </a:solidFill>
                        <a:latin typeface="仿宋" panose="02010609060101010101" charset="-122"/>
                        <a:ea typeface="仿宋" panose="02010609060101010101" charset="-122"/>
                        <a:sym typeface="Arial" panose="020B0604020202020204" pitchFamily="34" charset="0"/>
                      </a:endParaRPr>
                    </a:p>
                    <a:p>
                      <a:pPr indent="0" algn="ctr">
                        <a:lnSpc>
                          <a:spcPct val="170000"/>
                        </a:lnSpc>
                        <a:buNone/>
                      </a:pPr>
                      <a:r>
                        <a:rPr lang="en-US" altLang="zh-CN" sz="2400">
                          <a:solidFill>
                            <a:srgbClr val="000000"/>
                          </a:solidFill>
                          <a:latin typeface="仿宋" panose="02010609060101010101" charset="-122"/>
                          <a:ea typeface="仿宋" panose="02010609060101010101" charset="-122"/>
                          <a:sym typeface="Arial" panose="020B0604020202020204" pitchFamily="34" charset="0"/>
                        </a:rPr>
                        <a:t>天津《国闻报》</a:t>
                      </a:r>
                    </a:p>
                    <a:p>
                      <a:pPr indent="0">
                        <a:lnSpc>
                          <a:spcPct val="160000"/>
                        </a:lnSpc>
                        <a:buNone/>
                      </a:pP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2166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强学会</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北京、上海</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南学会</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长沙</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8483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农学会</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广州</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兴儒会</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瑞安</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8483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励学斋</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西安</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蜀学会</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成都</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133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zh-CN" altLang="en-US" sz="2400" b="0">
                          <a:solidFill>
                            <a:srgbClr val="000000"/>
                          </a:solidFill>
                          <a:latin typeface="黑体" panose="02010609060101010101" pitchFamily="49" charset="-122"/>
                          <a:ea typeface="黑体" panose="02010609060101010101" pitchFamily="49" charset="-122"/>
                          <a:cs typeface="方正黑体_GBK" charset="0"/>
                        </a:rPr>
                        <a:t>报刊</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4">
                  <a:txBody>
                    <a:bodyPr/>
                    <a:lstStyle/>
                    <a:p>
                      <a:pPr indent="0">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上海的《时务报》和天津的《国闻报》</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8483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zh-CN" altLang="en-US" sz="2400" b="0">
                          <a:solidFill>
                            <a:srgbClr val="000000"/>
                          </a:solidFill>
                          <a:latin typeface="黑体" panose="02010609060101010101" pitchFamily="49" charset="-122"/>
                          <a:ea typeface="黑体" panose="02010609060101010101" pitchFamily="49" charset="-122"/>
                          <a:cs typeface="方正黑体_GBK" charset="0"/>
                        </a:rPr>
                        <a:t>作用</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4">
                  <a:txBody>
                    <a:bodyPr/>
                    <a:lstStyle/>
                    <a:p>
                      <a:pPr indent="0">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宣传变法，推动了维新变法思想的广泛传播</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84" name="image14.jpg"/>
          <p:cNvPicPr>
            <a:picLocks noChangeAspect="1"/>
          </p:cNvPicPr>
          <p:nvPr/>
        </p:nvPicPr>
        <p:blipFill>
          <a:blip r:embed="rId4" cstate="print"/>
          <a:stretch>
            <a:fillRect/>
          </a:stretch>
        </p:blipFill>
        <p:spPr>
          <a:xfrm>
            <a:off x="9037320" y="2897505"/>
            <a:ext cx="2463800" cy="142430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599440" y="1392555"/>
          <a:ext cx="10965815" cy="5225415"/>
        </p:xfrm>
        <a:graphic>
          <a:graphicData uri="http://schemas.openxmlformats.org/drawingml/2006/table">
            <a:tbl>
              <a:tblPr firstRow="1" bandRow="1">
                <a:tableStyleId>{5940675A-B579-460E-94D1-54222C63F5DA}</a:tableStyleId>
              </a:tblPr>
              <a:tblGrid>
                <a:gridCol w="439420"/>
                <a:gridCol w="784225"/>
                <a:gridCol w="859155"/>
                <a:gridCol w="4488180"/>
                <a:gridCol w="4394835"/>
              </a:tblGrid>
              <a:tr h="1205865">
                <a:tc rowSpan="6">
                  <a:txBody>
                    <a:bodyPr/>
                    <a:lstStyle/>
                    <a:p>
                      <a:pPr indent="0" algn="ctr">
                        <a:lnSpc>
                          <a:spcPct val="9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百日维新</a:t>
                      </a:r>
                      <a:endParaRPr lang="en-US" altLang="zh-CN"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9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时间</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p>
                      <a:pPr indent="0">
                        <a:lnSpc>
                          <a:spcPct val="9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1898年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农历戊戌年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6月11日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清政府颁布“明定国是”诏书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宣布实行变法</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到9月21日变法失败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这次变法历时103天</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因此又被称为“百日维新”</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336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5">
                  <a:txBody>
                    <a:bodyPr/>
                    <a:lstStyle/>
                    <a:p>
                      <a:pPr indent="0" algn="ctr">
                        <a:lnSpc>
                          <a:spcPct val="9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内容及作用</a:t>
                      </a:r>
                      <a:endParaRPr lang="en-US" altLang="zh-CN"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90000"/>
                        </a:lnSpc>
                        <a:buNone/>
                      </a:pPr>
                      <a:r>
                        <a:rPr lang="en-US" sz="2400" b="0">
                          <a:solidFill>
                            <a:srgbClr val="000000"/>
                          </a:solidFill>
                          <a:latin typeface="宋体" panose="02010600030101010101" pitchFamily="2" charset="-122"/>
                          <a:ea typeface="宋体" panose="02010600030101010101" pitchFamily="2" charset="-122"/>
                          <a:cs typeface="NEU-BZ-S92" charset="0"/>
                        </a:rPr>
                        <a:t> </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内容</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作用</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0391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9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政治</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9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裁撤冗官冗员</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允许官民上书言事</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9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打击了封建官僚制度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有利于资产阶级参政</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0586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9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经济</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9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鼓励私人兴办工矿企业</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发展农、工、商业</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改革财政</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编制国家预算</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9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有利于民族资本主义的发展</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0586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9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文化</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9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废除八股</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改试策论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开办新式学堂</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京师大学堂</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辛亥革命后改为北京大学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9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有利于西方先进科学技术和资产阶级思想的传播</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促进了思想解放</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0195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9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军事</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9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裁减绿营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训练新式军队</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9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增强军事力量</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747395" y="1636395"/>
          <a:ext cx="10641330" cy="4012565"/>
        </p:xfrm>
        <a:graphic>
          <a:graphicData uri="http://schemas.openxmlformats.org/drawingml/2006/table">
            <a:tbl>
              <a:tblPr firstRow="1" bandRow="1">
                <a:tableStyleId>{5940675A-B579-460E-94D1-54222C63F5DA}</a:tableStyleId>
              </a:tblPr>
              <a:tblGrid>
                <a:gridCol w="590550"/>
                <a:gridCol w="761365"/>
                <a:gridCol w="9289415"/>
              </a:tblGrid>
              <a:tr h="859790">
                <a:tc rowSpan="4">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百日维新</a:t>
                      </a:r>
                      <a:endPar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结果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9月21日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慈禧太后等发动政变</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囚禁光绪帝。谭嗣同等六人被捕遇害</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戊戌变法失败</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7340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性质</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一场自上而下的资产阶级性质的改良运动</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5915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在社会上起了思想启蒙的作用</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是中国政治近代化的开端</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推动了中国近代化进程</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2021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失败原因</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民族资本主义经济发展不充分</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资产阶级力量弱小</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且具有妥协性和软弱性</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资产阶级维新派没有实力</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又不发动群众</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只依靠一个没有实权的皇帝</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变法措施比较冒进</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顽固派势力强大</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变法触动了他们的利益</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6" name="组合 15"/>
          <p:cNvGrpSpPr/>
          <p:nvPr/>
        </p:nvGrpSpPr>
        <p:grpSpPr>
          <a:xfrm>
            <a:off x="594510" y="1682074"/>
            <a:ext cx="9993630" cy="627895"/>
            <a:chOff x="1034884" y="629878"/>
            <a:chExt cx="8486641" cy="627895"/>
          </a:xfrm>
        </p:grpSpPr>
        <p:sp>
          <p:nvSpPr>
            <p:cNvPr id="17" name="圆角矩形 6">
              <a:hlinkClick r:id=""/>
            </p:cNvPr>
            <p:cNvSpPr/>
            <p:nvPr>
              <p:custDataLst>
                <p:tags r:id="rId2"/>
              </p:custDataLst>
            </p:nvPr>
          </p:nvSpPr>
          <p:spPr>
            <a:xfrm flipH="1">
              <a:off x="2642913" y="664168"/>
              <a:ext cx="6878612"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义和团运动、八国联军侵华战争、《辛丑条约》</a:t>
              </a: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考点四</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100" name="文本框 99"/>
          <p:cNvSpPr txBox="1"/>
          <p:nvPr/>
        </p:nvSpPr>
        <p:spPr>
          <a:xfrm>
            <a:off x="497205" y="2742565"/>
            <a:ext cx="11206480" cy="1050290"/>
          </a:xfrm>
          <a:prstGeom prst="rect">
            <a:avLst/>
          </a:prstGeom>
          <a:noFill/>
          <a:ln w="9525">
            <a:noFill/>
          </a:ln>
        </p:spPr>
        <p:txBody>
          <a:bodyPr wrap="square">
            <a:spAutoFit/>
          </a:bodyPr>
          <a:lstStyle/>
          <a:p>
            <a:pPr indent="0">
              <a:lnSpc>
                <a:spcPct val="130000"/>
              </a:lnSpc>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知道义和团运动和八国联军侵华的史实</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结合《辛丑条约》的主要内容</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分析《辛丑条约》与中国民族危机全面加深的影响。</a:t>
            </a:r>
          </a:p>
        </p:txBody>
      </p:sp>
      <p:graphicFrame>
        <p:nvGraphicFramePr>
          <p:cNvPr id="3" name="表格 2"/>
          <p:cNvGraphicFramePr/>
          <p:nvPr>
            <p:custDataLst>
              <p:tags r:id="rId1"/>
            </p:custDataLst>
          </p:nvPr>
        </p:nvGraphicFramePr>
        <p:xfrm>
          <a:off x="691515" y="3858895"/>
          <a:ext cx="10781665" cy="2560955"/>
        </p:xfrm>
        <a:graphic>
          <a:graphicData uri="http://schemas.openxmlformats.org/drawingml/2006/table">
            <a:tbl>
              <a:tblPr firstRow="1" bandRow="1">
                <a:tableStyleId>{5940675A-B579-460E-94D1-54222C63F5DA}</a:tableStyleId>
              </a:tblPr>
              <a:tblGrid>
                <a:gridCol w="599440"/>
                <a:gridCol w="769620"/>
                <a:gridCol w="9412605"/>
              </a:tblGrid>
              <a:tr h="800735">
                <a:tc rowSpan="3">
                  <a:txBody>
                    <a:bodyPr/>
                    <a:lstStyle/>
                    <a:p>
                      <a:pPr indent="0" algn="ctr">
                        <a:lnSpc>
                          <a:spcPct val="140000"/>
                        </a:lnSpc>
                        <a:buNone/>
                      </a:pP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rPr>
                        <a:t>义和团运动</a:t>
                      </a:r>
                      <a:r>
                        <a:rPr lang="en-US" altLang="zh-CN" sz="2400">
                          <a:solidFill>
                            <a:srgbClr val="000000"/>
                          </a:solidFill>
                          <a:latin typeface="宋体" panose="02010600030101010101" pitchFamily="2" charset="-122"/>
                          <a:ea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帝国主义侵略加剧</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中国民族危机空前严重</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外国传教士活动猖獗</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0073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时间</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19世纪末20世纪初</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5948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口号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“扶清灭洋”</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6819900" y="2405380"/>
            <a:ext cx="5080000" cy="460375"/>
          </a:xfrm>
          <a:prstGeom prst="rect">
            <a:avLst/>
          </a:prstGeom>
          <a:noFill/>
          <a:ln w="9525">
            <a:noFill/>
          </a:ln>
        </p:spPr>
        <p:txBody>
          <a:bodyPr>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统编教材八上第</a:t>
            </a:r>
            <a:r>
              <a:rPr lang="en-US" sz="2400" b="0">
                <a:latin typeface="宋体" panose="02010600030101010101" pitchFamily="2" charset="-122"/>
                <a:ea typeface="宋体" panose="02010600030101010101" pitchFamily="2" charset="-122"/>
                <a:cs typeface="宋体" panose="02010600030101010101" pitchFamily="2" charset="-122"/>
              </a:rPr>
              <a:t>7</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P32</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P36</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1061085" y="1934845"/>
          <a:ext cx="10126345" cy="4096512"/>
        </p:xfrm>
        <a:graphic>
          <a:graphicData uri="http://schemas.openxmlformats.org/drawingml/2006/table">
            <a:tbl>
              <a:tblPr firstRow="1" bandRow="1">
                <a:tableStyleId>{5940675A-B579-460E-94D1-54222C63F5DA}</a:tableStyleId>
              </a:tblPr>
              <a:tblGrid>
                <a:gridCol w="2499360"/>
                <a:gridCol w="833120"/>
                <a:gridCol w="833755"/>
                <a:gridCol w="831850"/>
                <a:gridCol w="2711450"/>
                <a:gridCol w="987425"/>
                <a:gridCol w="1429385"/>
              </a:tblGrid>
              <a:tr h="584835">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知识点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分值</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考查点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设问类型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甲午战争、《马关条约》、瓜分狂潮</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rowSpan="2">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公车上书、戊戌</a:t>
                      </a:r>
                    </a:p>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变法</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NEU-BZ-S92" charset="0"/>
                        </a:rPr>
                        <a:t>2018</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NEU-BZ-S92" charset="0"/>
                        </a:rPr>
                        <a:t>12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从康有为、梁启超看戊戌变法的成败</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材料型选择题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认识</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6522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NEU-BZ-S92" charset="0"/>
                        </a:rPr>
                        <a:t>2016</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NEU-BZ-S92" charset="0"/>
                        </a:rPr>
                        <a:t>11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戊戌变法的目的</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图片型选择题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内容</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957580" y="1719580"/>
          <a:ext cx="10290811" cy="4389120"/>
        </p:xfrm>
        <a:graphic>
          <a:graphicData uri="http://schemas.openxmlformats.org/drawingml/2006/table">
            <a:tbl>
              <a:tblPr firstRow="1" bandRow="1">
                <a:tableStyleId>{5940675A-B579-460E-94D1-54222C63F5DA}</a:tableStyleId>
              </a:tblPr>
              <a:tblGrid>
                <a:gridCol w="569595"/>
                <a:gridCol w="732156"/>
                <a:gridCol w="8989060"/>
              </a:tblGrid>
              <a:tr h="3291840">
                <a:tc rowSpan="3">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sym typeface="+mn-ea"/>
                        </a:rPr>
                        <a:t>义和团运动</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19世纪末</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山东、直隶一带的义和拳、民间秘密结社和练拳习武的组织逐渐由反清的秘密结社或单纯的习武团体转变为具有广泛群众性的反帝斗争组织</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清政府为利用义和团</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以“招抚”代替“剿灭”</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并承认其合法地位</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到1900年夏</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义和团已经控制了京津地区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368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结果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在</a:t>
                      </a:r>
                      <a:r>
                        <a:rPr lang="en-US" sz="2400" b="0">
                          <a:solidFill>
                            <a:srgbClr val="000000"/>
                          </a:solidFill>
                          <a:latin typeface="宋体" panose="02010600030101010101" pitchFamily="2" charset="-122"/>
                          <a:ea typeface="宋体" panose="02010600030101010101" pitchFamily="2" charset="-122"/>
                          <a:cs typeface="方正黑体_GBK" charset="0"/>
                        </a:rPr>
                        <a:t>中外反动势力</a:t>
                      </a:r>
                      <a:r>
                        <a:rPr lang="en-US" sz="2400" b="0">
                          <a:solidFill>
                            <a:srgbClr val="000000"/>
                          </a:solidFill>
                          <a:latin typeface="宋体" panose="02010600030101010101" pitchFamily="2" charset="-122"/>
                          <a:ea typeface="宋体" panose="02010600030101010101" pitchFamily="2" charset="-122"/>
                          <a:cs typeface="方正书宋_GBK" charset="0"/>
                        </a:rPr>
                        <a:t>的镇压下失败</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486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方正黑体_GBK" charset="0"/>
                        </a:rPr>
                        <a:t>影响</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沉重打击了帝国主义瓜分中国的野心</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91515" y="1576705"/>
          <a:ext cx="10851515" cy="4199890"/>
        </p:xfrm>
        <a:graphic>
          <a:graphicData uri="http://schemas.openxmlformats.org/drawingml/2006/table">
            <a:tbl>
              <a:tblPr firstRow="1" bandRow="1">
                <a:tableStyleId>{5940675A-B579-460E-94D1-54222C63F5DA}</a:tableStyleId>
              </a:tblPr>
              <a:tblGrid>
                <a:gridCol w="485140"/>
                <a:gridCol w="808355"/>
                <a:gridCol w="1414780"/>
                <a:gridCol w="4699635"/>
                <a:gridCol w="3443605"/>
              </a:tblGrid>
              <a:tr h="365760">
                <a:tc rowSpan="4">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八国联军侵华战争</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义和团运动迅猛发展</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引起了外国侵略者的密切关注</a:t>
                      </a:r>
                      <a:r>
                        <a:rPr lang="en-US" altLang="zh-CN" sz="2400">
                          <a:solidFill>
                            <a:srgbClr val="000000"/>
                          </a:solidFill>
                          <a:latin typeface="宋体" panose="02010600030101010101" pitchFamily="2" charset="-122"/>
                          <a:ea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51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原因</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直接原因</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镇压中国人民的反抗斗争</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3751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根本原因</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帝国主义列强进一步征服和控制中国</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7149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基本史实</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1900年6月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英、美、俄、日、法、德、意、奥八国组织联军2000多人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在英国海军司令西摩尔的率领下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从天津向北京进犯。各国联合舰队攻占大沽炮台</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扩大对中国的侵略战争。以保护使馆为名进驻东交民巷的外国军队也不断四处寻衅</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射杀团民、清军。7月中旬</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天津失陷。8月14日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联军攻陷北京</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NEU-BZ-S92" charset="0"/>
                        </a:rPr>
                        <a:t> </a:t>
                      </a:r>
                    </a:p>
                    <a:p>
                      <a:pPr indent="0">
                        <a:lnSpc>
                          <a:spcPct val="130000"/>
                        </a:lnSpc>
                        <a:buNone/>
                      </a:pPr>
                      <a:endParaRPr lang="en-US" altLang="zh-CN" sz="2400" b="0">
                        <a:solidFill>
                          <a:srgbClr val="000000"/>
                        </a:solidFill>
                        <a:latin typeface="宋体" panose="02010600030101010101" pitchFamily="2" charset="-122"/>
                        <a:ea typeface="宋体" panose="02010600030101010101" pitchFamily="2" charset="-122"/>
                        <a:cs typeface="NEU-BZ-S92" charset="0"/>
                        <a:sym typeface="+mn-ea"/>
                      </a:endParaRPr>
                    </a:p>
                    <a:p>
                      <a:pPr indent="0">
                        <a:lnSpc>
                          <a:spcPct val="130000"/>
                        </a:lnSpc>
                        <a:buNone/>
                      </a:pPr>
                      <a:endParaRPr lang="en-US" altLang="zh-CN" sz="2400" b="0">
                        <a:solidFill>
                          <a:srgbClr val="000000"/>
                        </a:solidFill>
                        <a:latin typeface="宋体" panose="02010600030101010101" pitchFamily="2" charset="-122"/>
                        <a:ea typeface="宋体" panose="02010600030101010101" pitchFamily="2" charset="-122"/>
                        <a:cs typeface="NEU-BZ-S92" charset="0"/>
                        <a:sym typeface="+mn-ea"/>
                      </a:endParaRPr>
                    </a:p>
                    <a:p>
                      <a:pPr indent="0">
                        <a:lnSpc>
                          <a:spcPct val="130000"/>
                        </a:lnSpc>
                        <a:buNone/>
                      </a:pPr>
                      <a:endParaRPr lang="en-US" altLang="zh-CN" sz="2400" b="0">
                        <a:solidFill>
                          <a:srgbClr val="000000"/>
                        </a:solidFill>
                        <a:latin typeface="宋体" panose="02010600030101010101" pitchFamily="2" charset="-122"/>
                        <a:ea typeface="宋体" panose="02010600030101010101" pitchFamily="2" charset="-122"/>
                        <a:cs typeface="NEU-BZ-S92" charset="0"/>
                        <a:sym typeface="+mn-ea"/>
                      </a:endParaRPr>
                    </a:p>
                    <a:p>
                      <a:pPr indent="0">
                        <a:lnSpc>
                          <a:spcPct val="130000"/>
                        </a:lnSpc>
                        <a:buNone/>
                      </a:pPr>
                      <a:endParaRPr lang="en-US" altLang="zh-CN" sz="2400" b="0">
                        <a:solidFill>
                          <a:srgbClr val="000000"/>
                        </a:solidFill>
                        <a:latin typeface="宋体" panose="02010600030101010101" pitchFamily="2" charset="-122"/>
                        <a:ea typeface="宋体" panose="02010600030101010101" pitchFamily="2" charset="-122"/>
                        <a:cs typeface="NEU-BZ-S92" charset="0"/>
                        <a:sym typeface="+mn-ea"/>
                      </a:endParaRPr>
                    </a:p>
                    <a:p>
                      <a:pPr indent="0" algn="ctr">
                        <a:lnSpc>
                          <a:spcPct val="130000"/>
                        </a:lnSpc>
                        <a:buNone/>
                      </a:pPr>
                      <a:r>
                        <a:rPr lang="en-US" altLang="zh-CN" sz="2400">
                          <a:solidFill>
                            <a:srgbClr val="000000"/>
                          </a:solidFill>
                          <a:latin typeface="仿宋" panose="02010609060101010101" charset="-122"/>
                          <a:ea typeface="仿宋" panose="02010609060101010101" charset="-122"/>
                          <a:cs typeface="仿宋" panose="02010609060101010101" charset="-122"/>
                          <a:sym typeface="+mn-ea"/>
                        </a:rPr>
                        <a:t> 八国联军在大沽口</a:t>
                      </a:r>
                    </a:p>
                    <a:p>
                      <a:pPr indent="0" algn="ctr">
                        <a:lnSpc>
                          <a:spcPct val="130000"/>
                        </a:lnSpc>
                        <a:buNone/>
                      </a:pPr>
                      <a:r>
                        <a:rPr lang="en-US" altLang="zh-CN" sz="2400">
                          <a:solidFill>
                            <a:srgbClr val="000000"/>
                          </a:solidFill>
                          <a:latin typeface="仿宋" panose="02010609060101010101" charset="-122"/>
                          <a:ea typeface="仿宋" panose="02010609060101010101" charset="-122"/>
                          <a:cs typeface="仿宋" panose="02010609060101010101" charset="-122"/>
                          <a:sym typeface="+mn-ea"/>
                        </a:rPr>
                        <a:t>登陆(绘画)</a:t>
                      </a:r>
                      <a:endParaRPr lang="en-US" altLang="en-US" sz="2400" b="0">
                        <a:solidFill>
                          <a:srgbClr val="000000"/>
                        </a:solidFill>
                        <a:latin typeface="仿宋" panose="02010609060101010101" charset="-122"/>
                        <a:ea typeface="仿宋" panose="02010609060101010101" charset="-122"/>
                        <a:cs typeface="仿宋" panose="02010609060101010101"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86" name="b2.jpg"/>
          <p:cNvPicPr>
            <a:picLocks noChangeAspect="1"/>
          </p:cNvPicPr>
          <p:nvPr/>
        </p:nvPicPr>
        <p:blipFill>
          <a:blip r:embed="rId4"/>
          <a:stretch>
            <a:fillRect/>
          </a:stretch>
        </p:blipFill>
        <p:spPr>
          <a:xfrm>
            <a:off x="8143240" y="3214370"/>
            <a:ext cx="3347085" cy="197866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64845" y="1511935"/>
          <a:ext cx="10862945" cy="4891405"/>
        </p:xfrm>
        <a:graphic>
          <a:graphicData uri="http://schemas.openxmlformats.org/drawingml/2006/table">
            <a:tbl>
              <a:tblPr firstRow="1" bandRow="1">
                <a:tableStyleId>{5940675A-B579-460E-94D1-54222C63F5DA}</a:tableStyleId>
              </a:tblPr>
              <a:tblGrid>
                <a:gridCol w="711835"/>
                <a:gridCol w="745490"/>
                <a:gridCol w="9405620"/>
              </a:tblGrid>
              <a:tr h="877570">
                <a:tc rowSpan="2">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八国联军侵华战争</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暴行</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八国联军占领北京后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采取了报复性的屠杀、劫掠</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充分暴露了侵略者的凶恶本质</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7757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结果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1900年8月14日联军攻陷北京</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1901年9月清政府被迫签订《辛丑条约》</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55140">
                <a:tc gridSpan="2">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中国人民的反抗</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义和团破坏沿线铁路</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并在廊坊一带阻击敌人</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义和团和清军围攻西什库教堂和东交民巷使馆区</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天津的义和团在清军帮助下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进行天津保卫战</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清军直隶提督聂士成壮烈殉国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38785">
                <a:tc rowSpan="2">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《辛丑条约》</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a:solidFill>
                            <a:srgbClr val="000000"/>
                          </a:solidFill>
                          <a:latin typeface="黑体" panose="02010609060101010101" pitchFamily="49" charset="-122"/>
                          <a:ea typeface="黑体" panose="02010609060101010101" pitchFamily="49" charset="-122"/>
                          <a:cs typeface="方正黑体_GBK" charset="0"/>
                          <a:sym typeface="+mn-ea"/>
                        </a:rPr>
                        <a:t>时间</a:t>
                      </a:r>
                      <a:endParaRPr lang="en-US" altLang="en-US" sz="2400" b="0">
                        <a:solidFill>
                          <a:srgbClr val="000000"/>
                        </a:solidFill>
                        <a:latin typeface="黑体" panose="02010609060101010101" pitchFamily="49" charset="-122"/>
                        <a:ea typeface="黑体" panose="02010609060101010101" pitchFamily="49" charset="-122"/>
                        <a:cs typeface="方正黑体_GBK" charset="0"/>
                        <a:sym typeface="+mn-ea"/>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20000"/>
                        </a:lnSpc>
                        <a:buNone/>
                      </a:pPr>
                      <a:r>
                        <a:rPr lang="en-US" altLang="zh-CN" sz="2400">
                          <a:solidFill>
                            <a:srgbClr val="000000"/>
                          </a:solidFill>
                          <a:latin typeface="宋体" panose="02010600030101010101" pitchFamily="2" charset="-122"/>
                          <a:ea typeface="宋体" panose="02010600030101010101" pitchFamily="2" charset="-122"/>
                        </a:rPr>
                        <a:t>1901年9月</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423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a:solidFill>
                            <a:srgbClr val="000000"/>
                          </a:solidFill>
                          <a:latin typeface="黑体" panose="02010609060101010101" pitchFamily="49" charset="-122"/>
                          <a:ea typeface="黑体" panose="02010609060101010101" pitchFamily="49" charset="-122"/>
                          <a:cs typeface="方正黑体_GBK" charset="0"/>
                          <a:sym typeface="+mn-ea"/>
                        </a:rPr>
                        <a:t>签订国</a:t>
                      </a:r>
                      <a:endParaRPr lang="en-US" altLang="en-US" sz="2400" b="0">
                        <a:solidFill>
                          <a:srgbClr val="000000"/>
                        </a:solidFill>
                        <a:latin typeface="黑体" panose="02010609060101010101" pitchFamily="49" charset="-122"/>
                        <a:ea typeface="黑体" panose="02010609060101010101" pitchFamily="49" charset="-122"/>
                        <a:cs typeface="方正黑体_GBK" charset="0"/>
                        <a:sym typeface="+mn-ea"/>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20000"/>
                        </a:lnSpc>
                        <a:buNone/>
                      </a:pPr>
                      <a:r>
                        <a:rPr lang="en-US" altLang="zh-CN" sz="2400">
                          <a:solidFill>
                            <a:srgbClr val="000000"/>
                          </a:solidFill>
                          <a:latin typeface="宋体" panose="02010600030101010101" pitchFamily="2" charset="-122"/>
                          <a:ea typeface="宋体" panose="02010600030101010101" pitchFamily="2" charset="-122"/>
                        </a:rPr>
                        <a:t>清政府与英、美、俄、日、法、德、意、奥、比、荷、西11国</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599440" y="1560195"/>
          <a:ext cx="10965815" cy="4385310"/>
        </p:xfrm>
        <a:graphic>
          <a:graphicData uri="http://schemas.openxmlformats.org/drawingml/2006/table">
            <a:tbl>
              <a:tblPr firstRow="1" bandRow="1">
                <a:tableStyleId>{5940675A-B579-460E-94D1-54222C63F5DA}</a:tableStyleId>
              </a:tblPr>
              <a:tblGrid>
                <a:gridCol w="607695"/>
                <a:gridCol w="742315"/>
                <a:gridCol w="732790"/>
                <a:gridCol w="4488180"/>
                <a:gridCol w="4394835"/>
              </a:tblGrid>
              <a:tr h="233680">
                <a:tc rowSpan="4">
                  <a:txBody>
                    <a:bodyPr/>
                    <a:lstStyle/>
                    <a:p>
                      <a:pPr indent="0" algn="ctr">
                        <a:lnSpc>
                          <a:spcPct val="130000"/>
                        </a:lnSpc>
                        <a:buNone/>
                      </a:pPr>
                      <a:r>
                        <a:rPr lang="en-US" sz="2400">
                          <a:solidFill>
                            <a:srgbClr val="FF00FF"/>
                          </a:solidFill>
                          <a:latin typeface="微软雅黑" panose="020B0503020204020204" charset="-122"/>
                          <a:ea typeface="微软雅黑" panose="020B0503020204020204" charset="-122"/>
                          <a:cs typeface="宋体" panose="02010600030101010101" pitchFamily="2" charset="-122"/>
                          <a:sym typeface="+mn-ea"/>
                        </a:rPr>
                        <a:t>︽</a:t>
                      </a: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sym typeface="+mn-ea"/>
                        </a:rPr>
                        <a:t>辛丑条约</a:t>
                      </a:r>
                      <a:r>
                        <a:rPr lang="en-US" sz="2400">
                          <a:solidFill>
                            <a:srgbClr val="FF00FF"/>
                          </a:solidFill>
                          <a:latin typeface="微软雅黑" panose="020B0503020204020204" charset="-122"/>
                          <a:ea typeface="微软雅黑" panose="020B0503020204020204" charset="-122"/>
                          <a:cs typeface="宋体" panose="02010600030101010101" pitchFamily="2" charset="-122"/>
                          <a:sym typeface="+mn-ea"/>
                        </a:rPr>
                        <a:t>︾</a:t>
                      </a:r>
                      <a:endParaRPr lang="en-US" altLang="zh-CN" sz="2400" b="0">
                        <a:solidFill>
                          <a:srgbClr val="FF00FF"/>
                        </a:solidFill>
                        <a:latin typeface="微软雅黑" panose="020B0503020204020204" charset="-122"/>
                        <a:ea typeface="微软雅黑" panose="020B0503020204020204" charset="-122"/>
                        <a:cs typeface="宋体" panose="02010600030101010101" pitchFamily="2" charset="-122"/>
                        <a:sym typeface="+mn-ea"/>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indent="0" algn="ctr">
                        <a:lnSpc>
                          <a:spcPct val="130000"/>
                        </a:lnSpc>
                        <a:buNone/>
                      </a:pPr>
                      <a:r>
                        <a:rPr lang="zh-CN" sz="2400" b="0">
                          <a:solidFill>
                            <a:srgbClr val="000000"/>
                          </a:solidFill>
                          <a:latin typeface="黑体" panose="02010609060101010101" pitchFamily="49" charset="-122"/>
                          <a:ea typeface="黑体" panose="02010609060101010101" pitchFamily="49" charset="-122"/>
                          <a:cs typeface="方正黑体_GBK" charset="0"/>
                        </a:rPr>
                        <a:t>主要</a:t>
                      </a:r>
                      <a:r>
                        <a:rPr lang="en-US" sz="2400" b="0">
                          <a:solidFill>
                            <a:srgbClr val="000000"/>
                          </a:solidFill>
                          <a:latin typeface="黑体" panose="02010609060101010101" pitchFamily="49" charset="-122"/>
                          <a:ea typeface="黑体" panose="02010609060101010101" pitchFamily="49" charset="-122"/>
                          <a:cs typeface="方正黑体_GBK" charset="0"/>
                        </a:rPr>
                        <a:t>内容</a:t>
                      </a:r>
                      <a:endParaRPr lang="en-US" altLang="zh-CN"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NEU-BZ-S92" charset="0"/>
                        </a:rPr>
                        <a:t> </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内容</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a:solidFill>
                            <a:srgbClr val="000000"/>
                          </a:solidFill>
                          <a:latin typeface="黑体" panose="02010609060101010101" pitchFamily="49" charset="-122"/>
                          <a:ea typeface="黑体" panose="02010609060101010101" pitchFamily="49" charset="-122"/>
                          <a:cs typeface="方正书宋_GBK" charset="0"/>
                        </a:rPr>
                        <a:t>危害</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0391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a:solidFill>
                            <a:srgbClr val="000000"/>
                          </a:solidFill>
                          <a:latin typeface="黑体" panose="02010609060101010101" pitchFamily="49" charset="-122"/>
                          <a:ea typeface="黑体" panose="02010609060101010101" pitchFamily="49" charset="-122"/>
                          <a:cs typeface="方正书宋_GBK" charset="0"/>
                          <a:sym typeface="+mn-ea"/>
                        </a:rPr>
                        <a:t>经济</a:t>
                      </a:r>
                      <a:endParaRPr lang="en-US" altLang="en-US" sz="2400" b="0">
                        <a:solidFill>
                          <a:srgbClr val="000000"/>
                        </a:solidFill>
                        <a:latin typeface="黑体" panose="02010609060101010101" pitchFamily="49" charset="-122"/>
                        <a:ea typeface="黑体" panose="02010609060101010101" pitchFamily="49" charset="-122"/>
                        <a:cs typeface="方正书宋_GBK" charset="0"/>
                        <a:sym typeface="+mn-ea"/>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清政府赔款白银4.5亿两</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分39年还清</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本息共计9.8亿两</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以海关税、盐税等税收作担</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保</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是对中国的空前勒索</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加剧了中国人民的贫困和社会经济的凋敝</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0586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a:solidFill>
                            <a:srgbClr val="000000"/>
                          </a:solidFill>
                          <a:latin typeface="黑体" panose="02010609060101010101" pitchFamily="49" charset="-122"/>
                          <a:ea typeface="黑体" panose="02010609060101010101" pitchFamily="49" charset="-122"/>
                          <a:cs typeface="方正书宋_GBK" charset="0"/>
                          <a:sym typeface="+mn-ea"/>
                        </a:rPr>
                        <a:t>政治</a:t>
                      </a:r>
                      <a:endParaRPr lang="en-US" altLang="en-US" sz="2400" b="0">
                        <a:solidFill>
                          <a:srgbClr val="000000"/>
                        </a:solidFill>
                        <a:latin typeface="黑体" panose="02010609060101010101" pitchFamily="49" charset="-122"/>
                        <a:ea typeface="黑体" panose="02010609060101010101" pitchFamily="49" charset="-122"/>
                        <a:cs typeface="方正书宋_GBK" charset="0"/>
                        <a:sym typeface="+mn-ea"/>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清政府保证严禁人民参加各种形式的反帝活</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动</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a:t>
                      </a:r>
                      <a:r>
                        <a:rPr lang="en-US" altLang="en-US" sz="2400">
                          <a:solidFill>
                            <a:srgbClr val="000000"/>
                          </a:solidFill>
                          <a:latin typeface="宋体" panose="02010600030101010101" pitchFamily="2" charset="-122"/>
                          <a:ea typeface="宋体" panose="02010600030101010101" pitchFamily="2" charset="-122"/>
                          <a:cs typeface="方正书宋_GBK" charset="0"/>
                          <a:sym typeface="+mn-ea"/>
                        </a:rPr>
                        <a:t>清政府沦为帝国主义列强统治中国的工具</a:t>
                      </a:r>
                      <a:r>
                        <a:rPr lang="zh-CN" altLang="en-US" sz="2400" b="0">
                          <a:solidFill>
                            <a:srgbClr val="000000"/>
                          </a:solidFill>
                          <a:latin typeface="宋体" panose="02010600030101010101" pitchFamily="2" charset="-122"/>
                          <a:ea typeface="宋体" panose="02010600030101010101" pitchFamily="2" charset="-122"/>
                          <a:cs typeface="方正书宋_GBK" charset="0"/>
                        </a:rPr>
                        <a:t>）</a:t>
                      </a:r>
                      <a:r>
                        <a:rPr lang="en-US" altLang="en-US" sz="2400" b="0">
                          <a:solidFill>
                            <a:srgbClr val="000000"/>
                          </a:solidFill>
                          <a:latin typeface="宋体" panose="02010600030101010101" pitchFamily="2" charset="-122"/>
                          <a:ea typeface="宋体" panose="02010600030101010101" pitchFamily="2" charset="-122"/>
                          <a:cs typeface="方正书宋_GBK" charset="0"/>
                        </a:rPr>
                        <a:t>清政府已经成为“洋人的朝廷”</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0586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a:solidFill>
                            <a:srgbClr val="000000"/>
                          </a:solidFill>
                          <a:latin typeface="黑体" panose="02010609060101010101" pitchFamily="49" charset="-122"/>
                          <a:ea typeface="黑体" panose="02010609060101010101" pitchFamily="49" charset="-122"/>
                          <a:cs typeface="方正书宋_GBK" charset="0"/>
                          <a:sym typeface="+mn-ea"/>
                        </a:rPr>
                        <a:t>军事</a:t>
                      </a:r>
                      <a:endParaRPr lang="en-US" altLang="en-US" sz="2400" b="0">
                        <a:solidFill>
                          <a:srgbClr val="000000"/>
                        </a:solidFill>
                        <a:latin typeface="黑体" panose="02010609060101010101" pitchFamily="49" charset="-122"/>
                        <a:ea typeface="黑体" panose="02010609060101010101" pitchFamily="49" charset="-122"/>
                        <a:cs typeface="方正书宋_GBK" charset="0"/>
                        <a:sym typeface="+mn-ea"/>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清政府拆毁大沽炮台</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允许外国军队驻扎在从北京到山海关的铁路沿线要</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地</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便利了列强对清政府进行军事控制和镇压中国人民的反帝活</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动</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599440" y="1811655"/>
          <a:ext cx="10965815" cy="4385310"/>
        </p:xfrm>
        <a:graphic>
          <a:graphicData uri="http://schemas.openxmlformats.org/drawingml/2006/table">
            <a:tbl>
              <a:tblPr firstRow="1" bandRow="1">
                <a:tableStyleId>{5940675A-B579-460E-94D1-54222C63F5DA}</a:tableStyleId>
              </a:tblPr>
              <a:tblGrid>
                <a:gridCol w="439420"/>
                <a:gridCol w="784225"/>
                <a:gridCol w="859155"/>
                <a:gridCol w="4488180"/>
                <a:gridCol w="4394835"/>
              </a:tblGrid>
              <a:tr h="233680">
                <a:tc rowSpan="3">
                  <a:txBody>
                    <a:bodyPr/>
                    <a:lstStyle/>
                    <a:p>
                      <a:pPr indent="0" algn="ctr">
                        <a:lnSpc>
                          <a:spcPct val="150000"/>
                        </a:lnSpc>
                        <a:buNone/>
                      </a:pPr>
                      <a:r>
                        <a:rPr lang="en-US" sz="2400">
                          <a:solidFill>
                            <a:srgbClr val="FF00FF"/>
                          </a:solidFill>
                          <a:latin typeface="微软雅黑" panose="020B0503020204020204" charset="-122"/>
                          <a:ea typeface="微软雅黑" panose="020B0503020204020204" charset="-122"/>
                          <a:cs typeface="宋体" panose="02010600030101010101" pitchFamily="2" charset="-122"/>
                          <a:sym typeface="+mn-ea"/>
                        </a:rPr>
                        <a:t>︽</a:t>
                      </a: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sym typeface="+mn-ea"/>
                        </a:rPr>
                        <a:t>辛丑条约</a:t>
                      </a:r>
                      <a:r>
                        <a:rPr lang="en-US" sz="2400">
                          <a:solidFill>
                            <a:srgbClr val="FF00FF"/>
                          </a:solidFill>
                          <a:latin typeface="微软雅黑" panose="020B0503020204020204" charset="-122"/>
                          <a:ea typeface="微软雅黑" panose="020B0503020204020204" charset="-122"/>
                          <a:cs typeface="宋体" panose="02010600030101010101" pitchFamily="2" charset="-122"/>
                          <a:sym typeface="+mn-ea"/>
                        </a:rPr>
                        <a:t>︾</a:t>
                      </a:r>
                      <a:endParaRPr lang="en-US" altLang="zh-CN"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50000"/>
                        </a:lnSpc>
                        <a:buNone/>
                      </a:pPr>
                      <a:r>
                        <a:rPr lang="zh-CN" sz="2400" b="0">
                          <a:solidFill>
                            <a:srgbClr val="000000"/>
                          </a:solidFill>
                          <a:latin typeface="黑体" panose="02010609060101010101" pitchFamily="49" charset="-122"/>
                          <a:ea typeface="黑体" panose="02010609060101010101" pitchFamily="49" charset="-122"/>
                          <a:cs typeface="方正黑体_GBK" charset="0"/>
                        </a:rPr>
                        <a:t>主要</a:t>
                      </a:r>
                      <a:r>
                        <a:rPr lang="en-US" sz="2400" b="0">
                          <a:solidFill>
                            <a:srgbClr val="000000"/>
                          </a:solidFill>
                          <a:latin typeface="黑体" panose="02010609060101010101" pitchFamily="49" charset="-122"/>
                          <a:ea typeface="黑体" panose="02010609060101010101" pitchFamily="49" charset="-122"/>
                          <a:cs typeface="方正黑体_GBK" charset="0"/>
                        </a:rPr>
                        <a:t>内容</a:t>
                      </a:r>
                      <a:endParaRPr lang="en-US" altLang="zh-CN"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 </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内容</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方正书宋_GBK" charset="0"/>
                        </a:rPr>
                        <a:t>危害</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0195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方正书宋_GBK" charset="0"/>
                        </a:rPr>
                        <a:t>外交</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划定北京东交民巷为使馆界</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允许各国派兵驻守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不准中国人居住</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改总理衙门为外务部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班列六部之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前</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altLang="en-US" sz="2400" b="0">
                          <a:solidFill>
                            <a:srgbClr val="000000"/>
                          </a:solidFill>
                          <a:latin typeface="宋体" panose="02010600030101010101" pitchFamily="2" charset="-122"/>
                          <a:ea typeface="宋体" panose="02010600030101010101" pitchFamily="2" charset="-122"/>
                          <a:cs typeface="方正书宋_GBK" charset="0"/>
                        </a:rPr>
                        <a:t>“使馆界”成为“国中之国”</a:t>
                      </a:r>
                      <a:r>
                        <a:rPr lang="zh-CN" altLang="en-US" sz="2400" b="0">
                          <a:solidFill>
                            <a:srgbClr val="000000"/>
                          </a:solidFill>
                          <a:latin typeface="宋体" panose="02010600030101010101" pitchFamily="2" charset="-122"/>
                          <a:ea typeface="宋体" panose="02010600030101010101" pitchFamily="2" charset="-122"/>
                          <a:cs typeface="方正书宋_GBK" charset="0"/>
                        </a:rPr>
                        <a:t>，</a:t>
                      </a:r>
                      <a:r>
                        <a:rPr lang="en-US" altLang="en-US" sz="2400" b="0">
                          <a:solidFill>
                            <a:srgbClr val="000000"/>
                          </a:solidFill>
                          <a:latin typeface="宋体" panose="02010600030101010101" pitchFamily="2" charset="-122"/>
                          <a:ea typeface="宋体" panose="02010600030101010101" pitchFamily="2" charset="-122"/>
                          <a:cs typeface="方正书宋_GBK" charset="0"/>
                        </a:rPr>
                        <a:t>是帝国主义侵华的大本营</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0195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方正黑体_GBK" charset="0"/>
                        </a:rPr>
                        <a:t>影响</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p>
                      <a:pPr indent="0" algn="l">
                        <a:lnSpc>
                          <a:spcPct val="150000"/>
                        </a:lnSpc>
                        <a:buNone/>
                      </a:pPr>
                      <a:r>
                        <a:rPr lang="en-US" altLang="en-US" sz="2400" b="0">
                          <a:solidFill>
                            <a:srgbClr val="000000"/>
                          </a:solidFill>
                          <a:latin typeface="宋体" panose="02010600030101010101" pitchFamily="2" charset="-122"/>
                          <a:ea typeface="宋体" panose="02010600030101010101" pitchFamily="2" charset="-122"/>
                          <a:cs typeface="方正书宋_GBK" charset="0"/>
                        </a:rPr>
                        <a:t>《辛丑条约》是中国近代史上赔款数目最庞大、主权丧失最严重的不平等条约。从此</a:t>
                      </a:r>
                      <a:r>
                        <a:rPr lang="zh-CN" altLang="en-US" sz="2400" b="0">
                          <a:solidFill>
                            <a:srgbClr val="000000"/>
                          </a:solidFill>
                          <a:latin typeface="宋体" panose="02010600030101010101" pitchFamily="2" charset="-122"/>
                          <a:ea typeface="宋体" panose="02010600030101010101" pitchFamily="2" charset="-122"/>
                          <a:cs typeface="方正书宋_GBK" charset="0"/>
                        </a:rPr>
                        <a:t>，</a:t>
                      </a:r>
                      <a:r>
                        <a:rPr lang="en-US" altLang="en-US" sz="2400" b="0">
                          <a:solidFill>
                            <a:srgbClr val="000000"/>
                          </a:solidFill>
                          <a:latin typeface="宋体" panose="02010600030101010101" pitchFamily="2" charset="-122"/>
                          <a:ea typeface="宋体" panose="02010600030101010101" pitchFamily="2" charset="-122"/>
                          <a:cs typeface="方正书宋_GBK" charset="0"/>
                        </a:rPr>
                        <a:t>清政府沦为帝国主义列强统治中国的工具</a:t>
                      </a:r>
                      <a:r>
                        <a:rPr lang="zh-CN" altLang="en-US" sz="2400" b="0">
                          <a:solidFill>
                            <a:srgbClr val="000000"/>
                          </a:solidFill>
                          <a:latin typeface="宋体" panose="02010600030101010101" pitchFamily="2" charset="-122"/>
                          <a:ea typeface="宋体" panose="02010600030101010101" pitchFamily="2" charset="-122"/>
                          <a:cs typeface="方正书宋_GBK" charset="0"/>
                        </a:rPr>
                        <a:t>，</a:t>
                      </a:r>
                      <a:r>
                        <a:rPr lang="en-US" altLang="en-US" sz="2400" b="0">
                          <a:solidFill>
                            <a:srgbClr val="000000"/>
                          </a:solidFill>
                          <a:latin typeface="宋体" panose="02010600030101010101" pitchFamily="2" charset="-122"/>
                          <a:ea typeface="宋体" panose="02010600030101010101" pitchFamily="2" charset="-122"/>
                          <a:cs typeface="方正书宋_GBK" charset="0"/>
                        </a:rPr>
                        <a:t>中国完全陷入半殖民地半封建社会的深渊</a:t>
                      </a:r>
                      <a:r>
                        <a:rPr lang="zh-CN" altLang="en-US" sz="2400" b="0">
                          <a:solidFill>
                            <a:srgbClr val="000000"/>
                          </a:solidFill>
                          <a:latin typeface="宋体" panose="02010600030101010101" pitchFamily="2" charset="-122"/>
                          <a:ea typeface="宋体" panose="02010600030101010101" pitchFamily="2" charset="-122"/>
                          <a:cs typeface="方正书宋_GBK" charset="0"/>
                        </a:rPr>
                        <a:t>，</a:t>
                      </a:r>
                      <a:r>
                        <a:rPr lang="en-US" altLang="en-US" sz="2400" b="0">
                          <a:solidFill>
                            <a:srgbClr val="000000"/>
                          </a:solidFill>
                          <a:latin typeface="宋体" panose="02010600030101010101" pitchFamily="2" charset="-122"/>
                          <a:ea typeface="宋体" panose="02010600030101010101" pitchFamily="2" charset="-122"/>
                          <a:cs typeface="方正书宋_GBK" charset="0"/>
                        </a:rPr>
                        <a:t>中国民族危机全面加深</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70274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304162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数据分析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拓展提升</a:t>
            </a:r>
          </a:p>
        </p:txBody>
      </p:sp>
      <p:sp>
        <p:nvSpPr>
          <p:cNvPr id="4" name="圆角矩形 3"/>
          <p:cNvSpPr/>
          <p:nvPr/>
        </p:nvSpPr>
        <p:spPr>
          <a:xfrm>
            <a:off x="603523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581829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7146925" y="2730500"/>
            <a:ext cx="4561840" cy="2033266"/>
            <a:chOff x="3549527" y="2100735"/>
            <a:chExt cx="5107993" cy="2033249"/>
          </a:xfrm>
        </p:grpSpPr>
        <p:sp>
          <p:nvSpPr>
            <p:cNvPr id="18" name="文本框 2">
              <a:hlinkClick r:id="rId2" action="ppaction://hlinksldjump"/>
            </p:cNvPr>
            <p:cNvSpPr txBox="1"/>
            <p:nvPr/>
          </p:nvSpPr>
          <p:spPr>
            <a:xfrm>
              <a:off x="3559940" y="2100735"/>
              <a:ext cx="4838313" cy="46037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易错易混</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49527" y="2885350"/>
              <a:ext cx="4838313" cy="46037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问题探究</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559940" y="3673613"/>
              <a:ext cx="5097580" cy="46037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比较异同</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476906" y="1508261"/>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5</a:t>
              </a:r>
              <a:endParaRPr kumimoji="1" lang="zh-CN" altLang="en-US" sz="3600" b="1" dirty="0">
                <a:latin typeface="黑体" panose="02010609060101010101" pitchFamily="49" charset="-122"/>
                <a:ea typeface="黑体" panose="02010609060101010101" pitchFamily="49" charset="-122"/>
              </a:endParaRPr>
            </a:p>
          </p:txBody>
        </p:sp>
      </p:grpSp>
      <p:sp>
        <p:nvSpPr>
          <p:cNvPr id="102" name="文本框 101"/>
          <p:cNvSpPr txBox="1"/>
          <p:nvPr/>
        </p:nvSpPr>
        <p:spPr>
          <a:xfrm>
            <a:off x="706755" y="3404870"/>
            <a:ext cx="10703560" cy="3044190"/>
          </a:xfrm>
          <a:prstGeom prst="rect">
            <a:avLst/>
          </a:prstGeom>
          <a:noFill/>
          <a:ln w="9525">
            <a:solidFill>
              <a:schemeClr val="tx1"/>
            </a:solidFill>
          </a:ln>
        </p:spPr>
        <p:txBody>
          <a:bodyPr wrap="square">
            <a:spAutoFit/>
          </a:bodyPr>
          <a:lstStyle/>
          <a:p>
            <a:pPr indent="0">
              <a:lnSpc>
                <a:spcPct val="16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）洋务运动是中国经济近代化的开端；戊戌变法是中国政治近代化的开端。</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6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）洋务运动是封建地主阶级领导的改革，不是资产阶级性质的改革。</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6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）洋务运动创办的是民用企业，不是民族资本主义企业。</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6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）黄海海战，北洋舰队虽然损失较大，但主力尚存；在威海卫战役中北洋舰队全军覆没。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pSp>
        <p:nvGrpSpPr>
          <p:cNvPr id="6" name="组合 5"/>
          <p:cNvGrpSpPr/>
          <p:nvPr/>
        </p:nvGrpSpPr>
        <p:grpSpPr>
          <a:xfrm>
            <a:off x="706373" y="2634178"/>
            <a:ext cx="3103246" cy="580390"/>
            <a:chOff x="2455866" y="664479"/>
            <a:chExt cx="2770987" cy="580390"/>
          </a:xfrm>
        </p:grpSpPr>
        <p:sp>
          <p:nvSpPr>
            <p:cNvPr id="7" name="圆角矩形 6">
              <a:hlinkClick r:id=""/>
            </p:cNvPr>
            <p:cNvSpPr/>
            <p:nvPr>
              <p:custDataLst>
                <p:tags r:id="rId1"/>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易错易混</a:t>
              </a: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 name="文本框 2"/>
          <p:cNvSpPr txBox="1"/>
          <p:nvPr/>
        </p:nvSpPr>
        <p:spPr>
          <a:xfrm>
            <a:off x="872490" y="1909445"/>
            <a:ext cx="10429240" cy="4076700"/>
          </a:xfrm>
          <a:prstGeom prst="rect">
            <a:avLst/>
          </a:prstGeom>
          <a:noFill/>
          <a:ln>
            <a:solidFill>
              <a:schemeClr val="tx1"/>
            </a:solidFill>
          </a:ln>
        </p:spPr>
        <p:txBody>
          <a:bodyPr wrap="square" rtlCol="0">
            <a:spAutoFit/>
          </a:bodyPr>
          <a:lstStyle/>
          <a:p>
            <a:pPr algn="l">
              <a:lnSpc>
                <a:spcPct val="180000"/>
              </a:lnSpc>
            </a:pPr>
            <a:r>
              <a:rPr 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sz="2400">
                <a:latin typeface="宋体" panose="02010600030101010101" pitchFamily="2" charset="-122"/>
                <a:ea typeface="宋体" panose="02010600030101010101" pitchFamily="2" charset="-122"/>
                <a:cs typeface="宋体" panose="02010600030101010101" pitchFamily="2" charset="-122"/>
              </a:rPr>
              <a:t>）</a:t>
            </a:r>
            <a:r>
              <a:rPr sz="2400">
                <a:latin typeface="宋体" panose="02010600030101010101" pitchFamily="2" charset="-122"/>
                <a:ea typeface="宋体" panose="02010600030101010101" pitchFamily="2" charset="-122"/>
                <a:cs typeface="宋体" panose="02010600030101010101" pitchFamily="2" charset="-122"/>
              </a:rPr>
              <a:t>《马关条约》签订后</a:t>
            </a:r>
            <a:r>
              <a:rPr lang="zh-CN" sz="2400">
                <a:latin typeface="宋体" panose="02010600030101010101" pitchFamily="2" charset="-122"/>
                <a:ea typeface="宋体" panose="02010600030101010101" pitchFamily="2" charset="-122"/>
                <a:cs typeface="宋体" panose="02010600030101010101" pitchFamily="2" charset="-122"/>
              </a:rPr>
              <a:t>，</a:t>
            </a:r>
            <a:r>
              <a:rPr sz="2400">
                <a:latin typeface="宋体" panose="02010600030101010101" pitchFamily="2" charset="-122"/>
                <a:ea typeface="宋体" panose="02010600030101010101" pitchFamily="2" charset="-122"/>
                <a:cs typeface="宋体" panose="02010600030101010101" pitchFamily="2" charset="-122"/>
              </a:rPr>
              <a:t>“三国干涉还辽”的目的不是维护中国的主权</a:t>
            </a:r>
            <a:r>
              <a:rPr lang="zh-CN" sz="2400">
                <a:latin typeface="宋体" panose="02010600030101010101" pitchFamily="2" charset="-122"/>
                <a:ea typeface="宋体" panose="02010600030101010101" pitchFamily="2" charset="-122"/>
                <a:cs typeface="宋体" panose="02010600030101010101" pitchFamily="2" charset="-122"/>
              </a:rPr>
              <a:t>，</a:t>
            </a:r>
            <a:r>
              <a:rPr sz="2400">
                <a:latin typeface="宋体" panose="02010600030101010101" pitchFamily="2" charset="-122"/>
                <a:ea typeface="宋体" panose="02010600030101010101" pitchFamily="2" charset="-122"/>
                <a:cs typeface="宋体" panose="02010600030101010101" pitchFamily="2" charset="-122"/>
              </a:rPr>
              <a:t>而是维护其在中国的利益。</a:t>
            </a:r>
          </a:p>
          <a:p>
            <a:pPr algn="l">
              <a:lnSpc>
                <a:spcPct val="180000"/>
              </a:lnSpc>
            </a:pPr>
            <a:r>
              <a:rPr 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6</a:t>
            </a:r>
            <a:r>
              <a:rPr lang="zh-CN" sz="2400">
                <a:latin typeface="宋体" panose="02010600030101010101" pitchFamily="2" charset="-122"/>
                <a:ea typeface="宋体" panose="02010600030101010101" pitchFamily="2" charset="-122"/>
                <a:cs typeface="宋体" panose="02010600030101010101" pitchFamily="2" charset="-122"/>
              </a:rPr>
              <a:t>）中国近代史上，北京曾两次被列强攻占，第一次是在第二次鸦片战争时期，第二次是在八国联军侵华战争时期。</a:t>
            </a:r>
          </a:p>
          <a:p>
            <a:pPr algn="l">
              <a:lnSpc>
                <a:spcPct val="180000"/>
              </a:lnSpc>
            </a:pPr>
            <a:r>
              <a:rPr 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7</a:t>
            </a:r>
            <a:r>
              <a:rPr lang="zh-CN" sz="2400">
                <a:latin typeface="宋体" panose="02010600030101010101" pitchFamily="2" charset="-122"/>
                <a:ea typeface="宋体" panose="02010600030101010101" pitchFamily="2" charset="-122"/>
                <a:cs typeface="宋体" panose="02010600030101010101" pitchFamily="2" charset="-122"/>
              </a:rPr>
              <a:t>）义和团运动以反帝为主，斗争矛头直指帝国主义侵略势力；而太平天国运动以反封建为主，斗争矛头主要指向清政府。</a:t>
            </a:r>
            <a:endParaRPr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706373" y="1600398"/>
            <a:ext cx="3103246" cy="580390"/>
            <a:chOff x="2455866" y="664479"/>
            <a:chExt cx="2770987" cy="580390"/>
          </a:xfrm>
        </p:grpSpPr>
        <p:sp>
          <p:nvSpPr>
            <p:cNvPr id="4" name="圆角矩形 6">
              <a:hlinkClick r:id=""/>
            </p:cNvPr>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问题探究</a:t>
              </a:r>
            </a:p>
          </p:txBody>
        </p:sp>
        <p:sp>
          <p:nvSpPr>
            <p:cNvPr id="6" name="圆角矩形 5"/>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2" name="表格 1"/>
          <p:cNvGraphicFramePr/>
          <p:nvPr>
            <p:custDataLst>
              <p:tags r:id="rId1"/>
            </p:custDataLst>
          </p:nvPr>
        </p:nvGraphicFramePr>
        <p:xfrm>
          <a:off x="817245" y="2423160"/>
          <a:ext cx="10551160" cy="5269230"/>
        </p:xfrm>
        <a:graphic>
          <a:graphicData uri="http://schemas.openxmlformats.org/drawingml/2006/table">
            <a:tbl>
              <a:tblPr firstRow="1" bandRow="1">
                <a:tableStyleId>{5940675A-B579-460E-94D1-54222C63F5DA}</a:tableStyleId>
              </a:tblPr>
              <a:tblGrid>
                <a:gridCol w="822325"/>
                <a:gridCol w="992505"/>
                <a:gridCol w="8736330"/>
              </a:tblGrid>
              <a:tr h="514350">
                <a:tc gridSpan="3">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探究一</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甲午中日战争是中国近代史上一个重要的转折点</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31520">
                <a:tc rowSpan="3">
                  <a:txBody>
                    <a:bodyPr/>
                    <a:lstStyle/>
                    <a:p>
                      <a:pPr indent="0" algn="ctr">
                        <a:lnSpc>
                          <a:spcPct val="14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列强</a:t>
                      </a:r>
                    </a:p>
                    <a:p>
                      <a:pPr indent="0" algn="ctr">
                        <a:lnSpc>
                          <a:spcPct val="14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侵华</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侵华</a:t>
                      </a:r>
                    </a:p>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方式</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由以商品输出为主转变为以资本输出为主</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30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力量</a:t>
                      </a:r>
                    </a:p>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对比</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列强在中国的力量对比发生变化。战前主要是英国和法国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战后日本加入侵略中国的行列</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逐渐成为侵华的主要国家之一。到19世纪末逐渐发展成为几个帝国主义国家共同瓜分中国的局面</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列强</a:t>
                      </a:r>
                    </a:p>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关系</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战前以勾结为主</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战后以争夺为主</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831215" y="1640840"/>
          <a:ext cx="10579735" cy="3845560"/>
        </p:xfrm>
        <a:graphic>
          <a:graphicData uri="http://schemas.openxmlformats.org/drawingml/2006/table">
            <a:tbl>
              <a:tblPr firstRow="1" bandRow="1">
                <a:tableStyleId>{5940675A-B579-460E-94D1-54222C63F5DA}</a:tableStyleId>
              </a:tblPr>
              <a:tblGrid>
                <a:gridCol w="927735"/>
                <a:gridCol w="929640"/>
                <a:gridCol w="8722360"/>
              </a:tblGrid>
              <a:tr h="514350">
                <a:tc gridSpan="3">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探究一</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甲午中日战争是中国近代史上一个重要的转折点</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31520">
                <a:tc rowSpan="2">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探索</a:t>
                      </a:r>
                    </a:p>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进程</a:t>
                      </a:r>
                      <a:endPar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领导</a:t>
                      </a:r>
                    </a:p>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阶级</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中国近代化的探索由地主阶级洋务派领导到由资产阶级领导</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民族</a:t>
                      </a:r>
                    </a:p>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觉醒</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开始了中华民族的新觉醒</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更多的阶级阶层投身于爱国救亡行列</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诸如农民阶级、封建地主阶级</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洋务派</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、资产阶级</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维新派、革命派、激进派</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、无产阶级等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gridSpan="2">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中华民族危机的程度</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战前列强争夺中国的邻国和边疆</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战后掀起瓜分中国的狂潮</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70890">
                <a:tc gridSpan="2">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民族资本主义发展历程</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战前产生了民族资本主义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战后民族资本主义取得了初步的发展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1229360" y="1635125"/>
          <a:ext cx="9760585" cy="4659757"/>
        </p:xfrm>
        <a:graphic>
          <a:graphicData uri="http://schemas.openxmlformats.org/drawingml/2006/table">
            <a:tbl>
              <a:tblPr firstRow="1" bandRow="1">
                <a:tableStyleId>{5940675A-B579-460E-94D1-54222C63F5DA}</a:tableStyleId>
              </a:tblPr>
              <a:tblGrid>
                <a:gridCol w="1898015"/>
                <a:gridCol w="895350"/>
                <a:gridCol w="851535"/>
                <a:gridCol w="725805"/>
                <a:gridCol w="2981960"/>
                <a:gridCol w="1089660"/>
                <a:gridCol w="1318260"/>
              </a:tblGrid>
              <a:tr h="563245">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知识点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分值</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考查点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设问类型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14095">
                <a:tc rowSpan="4">
                  <a:txBody>
                    <a:bodyPr/>
                    <a:lstStyle/>
                    <a:p>
                      <a:pPr indent="0" algn="ctr">
                        <a:lnSpc>
                          <a:spcPct val="14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义和团运动、八国联军侵华战争、《辛丑条约》</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宋体" panose="02010600030101010101" pitchFamily="2" charset="-122"/>
                          <a:ea typeface="宋体" panose="02010600030101010101" pitchFamily="2" charset="-122"/>
                          <a:cs typeface="NEU-BZ-S92" charset="0"/>
                        </a:rPr>
                        <a:t>2021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宋体" panose="02010600030101010101" pitchFamily="2" charset="-122"/>
                          <a:ea typeface="宋体" panose="02010600030101010101" pitchFamily="2" charset="-122"/>
                          <a:cs typeface="NEU-BZ-S92" charset="0"/>
                        </a:rPr>
                        <a:t>11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《辛丑条约》签订的背景</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材料型选择题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史事</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1473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宋体" panose="02010600030101010101" pitchFamily="2" charset="-122"/>
                          <a:ea typeface="宋体" panose="02010600030101010101" pitchFamily="2" charset="-122"/>
                          <a:cs typeface="NEU-BZ-S92" charset="0"/>
                        </a:rPr>
                        <a:t>2020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宋体" panose="02010600030101010101" pitchFamily="2" charset="-122"/>
                          <a:ea typeface="宋体" panose="02010600030101010101" pitchFamily="2" charset="-122"/>
                          <a:cs typeface="NEU-BZ-S92" charset="0"/>
                        </a:rPr>
                        <a:t>26</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宋体" panose="02010600030101010101" pitchFamily="2" charset="-122"/>
                          <a:ea typeface="宋体" panose="02010600030101010101" pitchFamily="2" charset="-122"/>
                          <a:cs typeface="NEU-BZ-S92" charset="0"/>
                        </a:rPr>
                        <a:t>9</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义和团抗击八国联军侵华的斗争及影响</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材料分析题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时间、精神、方式</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1473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宋体" panose="02010600030101010101" pitchFamily="2" charset="-122"/>
                          <a:ea typeface="宋体" panose="02010600030101010101" pitchFamily="2" charset="-122"/>
                          <a:cs typeface="NEU-BZ-S92" charset="0"/>
                        </a:rPr>
                        <a:t>2018</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宋体" panose="02010600030101010101" pitchFamily="2" charset="-122"/>
                          <a:ea typeface="宋体" panose="02010600030101010101" pitchFamily="2" charset="-122"/>
                          <a:cs typeface="NEU-BZ-S92" charset="0"/>
                        </a:rPr>
                        <a:t>11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八国联军侵华</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材料型选择题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史事</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1409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宋体" panose="02010600030101010101" pitchFamily="2" charset="-122"/>
                          <a:ea typeface="宋体" panose="02010600030101010101" pitchFamily="2" charset="-122"/>
                          <a:cs typeface="NEU-BZ-S92" charset="0"/>
                        </a:rPr>
                        <a:t>2016</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宋体" panose="02010600030101010101" pitchFamily="2" charset="-122"/>
                          <a:ea typeface="宋体" panose="02010600030101010101" pitchFamily="2" charset="-122"/>
                          <a:cs typeface="NEU-BZ-S92" charset="0"/>
                        </a:rPr>
                        <a:t>20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宋体" panose="02010600030101010101" pitchFamily="2" charset="-122"/>
                          <a:ea typeface="宋体" panose="02010600030101010101" pitchFamily="2" charset="-122"/>
                          <a:cs typeface="NEU-BZ-S92" charset="0"/>
                        </a:rPr>
                        <a:t>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义和团运动的兴起</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材料型选择题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评论</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766445" y="1674495"/>
          <a:ext cx="10672445" cy="3291840"/>
        </p:xfrm>
        <a:graphic>
          <a:graphicData uri="http://schemas.openxmlformats.org/drawingml/2006/table">
            <a:tbl>
              <a:tblPr firstRow="1" bandRow="1">
                <a:tableStyleId>{5940675A-B579-460E-94D1-54222C63F5DA}</a:tableStyleId>
              </a:tblPr>
              <a:tblGrid>
                <a:gridCol w="831215"/>
                <a:gridCol w="1449070"/>
                <a:gridCol w="8392160"/>
              </a:tblGrid>
              <a:tr h="365760">
                <a:tc gridSpan="3">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探究二</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中国沦为半殖民地半封建社会的原因、结果与启示</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65760">
                <a:tc rowSpan="3">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原因</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外部原因</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西方列强的侵略与扩张</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内部原因</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封建制度的腐朽没落</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综合国力的衰落</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rowSpan="2">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结果</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严重后果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签订了一系列不平等条约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国家主权遭到严重破坏</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中国被迫卷入世界资本主义市场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成为列强的原料产地和商品销售市场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客观进步</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伴随着西方列强的侵略不断加剧</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西方的先进技术、生产方式、政治制度和思想文化等传入中国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使中国开始了近代化的进程</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934085" y="1995805"/>
          <a:ext cx="10252710" cy="2421890"/>
        </p:xfrm>
        <a:graphic>
          <a:graphicData uri="http://schemas.openxmlformats.org/drawingml/2006/table">
            <a:tbl>
              <a:tblPr firstRow="1" bandRow="1">
                <a:tableStyleId>{5940675A-B579-460E-94D1-54222C63F5DA}</a:tableStyleId>
              </a:tblPr>
              <a:tblGrid>
                <a:gridCol w="817880"/>
                <a:gridCol w="9434830"/>
              </a:tblGrid>
              <a:tr h="433070">
                <a:tc gridSpan="2">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探究二</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中国沦为半殖民地半封建社会的原因、结果与启示</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811530">
                <a:tc rowSpan="4">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启示</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落后就要挨打</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御侮必先自强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也就是说只有国家强盛才能维护领土完整和主权独立</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337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闭关必然落后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一个国家只有对外开放才能不断进步</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0576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必须凝聚民族精神</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团结就是力量</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0576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和平与发展是必由之路</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706373" y="1530548"/>
            <a:ext cx="3103246" cy="580390"/>
            <a:chOff x="2455866" y="664479"/>
            <a:chExt cx="2770987" cy="580390"/>
          </a:xfrm>
        </p:grpSpPr>
        <p:sp>
          <p:nvSpPr>
            <p:cNvPr id="4" name="圆角矩形 6">
              <a:hlinkClick r:id=""/>
            </p:cNvPr>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比较异同</a:t>
              </a:r>
            </a:p>
          </p:txBody>
        </p:sp>
        <p:sp>
          <p:nvSpPr>
            <p:cNvPr id="5" name="圆角矩形 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6" name="表格 5"/>
          <p:cNvGraphicFramePr/>
          <p:nvPr>
            <p:custDataLst>
              <p:tags r:id="rId1"/>
            </p:custDataLst>
          </p:nvPr>
        </p:nvGraphicFramePr>
        <p:xfrm>
          <a:off x="678180" y="2383790"/>
          <a:ext cx="10664190" cy="4059936"/>
        </p:xfrm>
        <a:graphic>
          <a:graphicData uri="http://schemas.openxmlformats.org/drawingml/2006/table">
            <a:tbl>
              <a:tblPr firstRow="1" bandRow="1">
                <a:tableStyleId>{5940675A-B579-460E-94D1-54222C63F5DA}</a:tableStyleId>
              </a:tblPr>
              <a:tblGrid>
                <a:gridCol w="581660"/>
                <a:gridCol w="1377315"/>
                <a:gridCol w="2728595"/>
                <a:gridCol w="3310255"/>
                <a:gridCol w="2666365"/>
              </a:tblGrid>
              <a:tr h="365760">
                <a:tc gridSpan="5">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比较</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《南京条约》《马关条约》与《辛丑条约》</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65760">
                <a:tc gridSpan="2">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NEU-BZ-S92" charset="0"/>
                        </a:rPr>
                        <a:t> </a:t>
                      </a:r>
                      <a:endParaRPr lang="en-US" alt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《南京条约》</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《马关条约》</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《辛丑条约》</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rowSpan="4">
                  <a:txBody>
                    <a:bodyPr/>
                    <a:lstStyle/>
                    <a:p>
                      <a:pPr algn="ctr">
                        <a:lnSpc>
                          <a:spcPct val="130000"/>
                        </a:lnSpc>
                        <a:buClrTx/>
                        <a:buSzTx/>
                        <a:buFontTx/>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不同点</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时期</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19世纪中期</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l">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19世纪末20世纪初</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国际背景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英国完成工业革命</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各主要资本主义国家进入帝国主义发展阶段</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割地</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黑体_GBK" charset="0"/>
                        </a:rPr>
                        <a:t>香港岛</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辽东半岛、台湾全岛及所有附属各岛屿、澎湖列岛</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赔款</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2100万银元</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2亿两白银</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4.5亿两白银</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p:nvPr>
            <p:custDataLst>
              <p:tags r:id="rId1"/>
            </p:custDataLst>
          </p:nvPr>
        </p:nvGraphicFramePr>
        <p:xfrm>
          <a:off x="812800" y="1517650"/>
          <a:ext cx="10565765" cy="4937760"/>
        </p:xfrm>
        <a:graphic>
          <a:graphicData uri="http://schemas.openxmlformats.org/drawingml/2006/table">
            <a:tbl>
              <a:tblPr firstRow="1" bandRow="1">
                <a:tableStyleId>{5940675A-B579-460E-94D1-54222C63F5DA}</a:tableStyleId>
              </a:tblPr>
              <a:tblGrid>
                <a:gridCol w="581660"/>
                <a:gridCol w="1503680"/>
                <a:gridCol w="2840355"/>
                <a:gridCol w="2946400"/>
                <a:gridCol w="2693670"/>
              </a:tblGrid>
              <a:tr h="365760">
                <a:tc gridSpan="5">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比较</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《南京条约》《马关条约》与《辛丑条约》</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65760">
                <a:tc grid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NEU-BZ-S92" charset="0"/>
                        </a:rPr>
                        <a:t> </a:t>
                      </a:r>
                      <a:endParaRPr lang="en-US" alt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《南京条约》</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《马关条约》</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《辛丑条约》</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rowSpan="3">
                  <a:txBody>
                    <a:bodyPr/>
                    <a:lstStyle/>
                    <a:p>
                      <a:pPr algn="ctr">
                        <a:lnSpc>
                          <a:spcPct val="150000"/>
                        </a:lnSpc>
                        <a:buClrTx/>
                        <a:buSzTx/>
                        <a:buFontTx/>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不同点</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通商口岸</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广州、福州、厦门、宁波、上海</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沙市、重庆、苏州、杭州</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其他</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协定关税</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在通商口岸开设工厂</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清政府严禁反帝</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毁炮驻兵</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划使馆界</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中国开始沦为半殖民地半封建社会</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大大加深了中国半殖民地化程度</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中国完全沦为半殖民地半封建社会</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p:nvPr>
            <p:custDataLst>
              <p:tags r:id="rId1"/>
            </p:custDataLst>
          </p:nvPr>
        </p:nvGraphicFramePr>
        <p:xfrm>
          <a:off x="519430" y="1587500"/>
          <a:ext cx="11070590" cy="4937760"/>
        </p:xfrm>
        <a:graphic>
          <a:graphicData uri="http://schemas.openxmlformats.org/drawingml/2006/table">
            <a:tbl>
              <a:tblPr firstRow="1" bandRow="1">
                <a:tableStyleId>{5940675A-B579-460E-94D1-54222C63F5DA}</a:tableStyleId>
              </a:tblPr>
              <a:tblGrid>
                <a:gridCol w="581660"/>
                <a:gridCol w="1713865"/>
                <a:gridCol w="8775065"/>
              </a:tblGrid>
              <a:tr h="365760">
                <a:tc gridSpan="3">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比较</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《南京条约》《马关条约》与《辛丑条约》</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65760">
                <a:tc rowSpan="6">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rPr>
                        <a:t>相同点</a:t>
                      </a:r>
                      <a:endPar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社会性质</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三个不平等条约都影响了中国的社会性质</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开放口岸</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开放通商口岸的条约有《南京条约》和《马关条约》</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割地</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涉及割地内容的条约有《南京条约》和《马关条约》</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赔款</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三个不平等条约都有赔款的内容</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使英国得到赔款的条约有《南京条约》和《辛丑条约》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使日本得到赔款的条约有《马关条约》和《辛丑条约》</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对国家利益</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损害了中国的国家主权</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495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对人民</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加重了百姓的负担</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激化了社会矛盾</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1089025" y="2042795"/>
          <a:ext cx="10013950" cy="3291840"/>
        </p:xfrm>
        <a:graphic>
          <a:graphicData uri="http://schemas.openxmlformats.org/drawingml/2006/table">
            <a:tbl>
              <a:tblPr firstRow="1" bandRow="1">
                <a:tableStyleId>{5940675A-B579-460E-94D1-54222C63F5DA}</a:tableStyleId>
              </a:tblPr>
              <a:tblGrid>
                <a:gridCol w="2287905"/>
                <a:gridCol w="7726045"/>
              </a:tblGrid>
              <a:tr h="3289300">
                <a:tc>
                  <a:txBody>
                    <a:bodyPr/>
                    <a:lstStyle/>
                    <a:p>
                      <a:pPr indent="0" algn="ctr">
                        <a:lnSpc>
                          <a:spcPct val="18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2022年中考预测</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8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近代化不仅是世界历史的重点</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更是中国历史的重点。从近五年的中考就可以看出其分量。洋务运动、戊戌变法、辛亥革命、新文化运动从三个层次多个领域阐述了中国社会的发展变化。从时政看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对近代化探索的经验、与列强的关系变化这些角度应该加以关注</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098540" y="2616514"/>
            <a:ext cx="350520" cy="2359202"/>
            <a:chOff x="12823" y="1322"/>
            <a:chExt cx="552" cy="3715"/>
          </a:xfrm>
        </p:grpSpPr>
        <p:grpSp>
          <p:nvGrpSpPr>
            <p:cNvPr id="2" name="组合 1"/>
            <p:cNvGrpSpPr/>
            <p:nvPr/>
          </p:nvGrpSpPr>
          <p:grpSpPr>
            <a:xfrm>
              <a:off x="12824" y="1322"/>
              <a:ext cx="551" cy="3715"/>
              <a:chOff x="6092373" y="1037408"/>
              <a:chExt cx="350062" cy="2359202"/>
            </a:xfrm>
          </p:grpSpPr>
          <p:sp>
            <p:nvSpPr>
              <p:cNvPr id="10" name="椭圆 9"/>
              <p:cNvSpPr/>
              <p:nvPr/>
            </p:nvSpPr>
            <p:spPr>
              <a:xfrm>
                <a:off x="6092373" y="1037408"/>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092373" y="3046548"/>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2" name="椭圆 11"/>
            <p:cNvSpPr/>
            <p:nvPr/>
          </p:nvSpPr>
          <p:spPr>
            <a:xfrm>
              <a:off x="12823" y="3425"/>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12823" y="2352"/>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0720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4249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43067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0898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1" name="组合 10"/>
          <p:cNvGrpSpPr/>
          <p:nvPr/>
        </p:nvGrpSpPr>
        <p:grpSpPr>
          <a:xfrm>
            <a:off x="5022850" y="2557780"/>
            <a:ext cx="5192395" cy="2488565"/>
            <a:chOff x="7910" y="4468"/>
            <a:chExt cx="8177" cy="3919"/>
          </a:xfrm>
        </p:grpSpPr>
        <p:grpSp>
          <p:nvGrpSpPr>
            <p:cNvPr id="6" name="组合 5"/>
            <p:cNvGrpSpPr/>
            <p:nvPr/>
          </p:nvGrpSpPr>
          <p:grpSpPr>
            <a:xfrm>
              <a:off x="7910" y="4468"/>
              <a:ext cx="8177" cy="2841"/>
              <a:chOff x="7910" y="3610"/>
              <a:chExt cx="8177" cy="2841"/>
            </a:xfrm>
          </p:grpSpPr>
          <p:sp>
            <p:nvSpPr>
              <p:cNvPr id="18" name="文本框 2">
                <a:hlinkClick r:id="rId2" action="ppaction://hlinksldjump"/>
              </p:cNvPr>
              <p:cNvSpPr txBox="1"/>
              <p:nvPr/>
            </p:nvSpPr>
            <p:spPr>
              <a:xfrm>
                <a:off x="7927" y="3610"/>
                <a:ext cx="8160"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2400" b="1" dirty="0">
                    <a:latin typeface="黑体" panose="02010609060101010101" pitchFamily="49" charset="-122"/>
                    <a:ea typeface="黑体" panose="02010609060101010101" pitchFamily="49" charset="-122"/>
                    <a:sym typeface="宋体" panose="02010600030101010101" pitchFamily="2" charset="-122"/>
                  </a:rPr>
                  <a:t>  列强侵略战争（高频考点）</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7910" y="5726"/>
                <a:ext cx="8044"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3</a:t>
                </a:r>
                <a:r>
                  <a:rPr lang="zh-CN" altLang="en-US" sz="2400" b="1" dirty="0">
                    <a:latin typeface="黑体" panose="02010609060101010101" pitchFamily="49" charset="-122"/>
                    <a:ea typeface="黑体" panose="02010609060101010101" pitchFamily="49" charset="-122"/>
                    <a:sym typeface="宋体" panose="02010600030101010101" pitchFamily="2" charset="-122"/>
                  </a:rPr>
                  <a:t>  民族危机的加剧</a:t>
                </a:r>
                <a:endParaRPr lang="zh-CN" altLang="zh-CN" sz="2400" dirty="0">
                  <a:latin typeface="黑体" panose="02010609060101010101" pitchFamily="49" charset="-122"/>
                  <a:ea typeface="黑体" panose="02010609060101010101" pitchFamily="49" charset="-122"/>
                </a:endParaRPr>
              </a:p>
            </p:txBody>
          </p:sp>
        </p:grpSp>
        <p:sp>
          <p:nvSpPr>
            <p:cNvPr id="7" name="文本框 2">
              <a:hlinkClick r:id="rId4" action="ppaction://hlinksldjump"/>
            </p:cNvPr>
            <p:cNvSpPr txBox="1"/>
            <p:nvPr/>
          </p:nvSpPr>
          <p:spPr>
            <a:xfrm>
              <a:off x="7910" y="5528"/>
              <a:ext cx="7619"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爱国运动</a:t>
              </a:r>
            </a:p>
          </p:txBody>
        </p:sp>
        <p:sp>
          <p:nvSpPr>
            <p:cNvPr id="9" name="文本框 2">
              <a:hlinkClick r:id="rId5" action="ppaction://hlinksldjump"/>
            </p:cNvPr>
            <p:cNvSpPr txBox="1"/>
            <p:nvPr/>
          </p:nvSpPr>
          <p:spPr>
            <a:xfrm>
              <a:off x="7927" y="7662"/>
              <a:ext cx="7619"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4</a:t>
              </a:r>
              <a:r>
                <a:rPr lang="zh-CN" altLang="en-US" sz="2400" b="1" dirty="0">
                  <a:latin typeface="黑体" panose="02010609060101010101" pitchFamily="49" charset="-122"/>
                  <a:ea typeface="黑体" panose="02010609060101010101" pitchFamily="49" charset="-122"/>
                  <a:sym typeface="宋体" panose="02010600030101010101" pitchFamily="2" charset="-122"/>
                </a:rPr>
                <a:t>  近代化探索</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2" y="2361601"/>
            <a:ext cx="6377305" cy="627895"/>
            <a:chOff x="1034884" y="629878"/>
            <a:chExt cx="5346004" cy="627895"/>
          </a:xfrm>
        </p:grpSpPr>
        <p:sp>
          <p:nvSpPr>
            <p:cNvPr id="7" name="圆角矩形 6">
              <a:hlinkClick r:id="rId5" action="ppaction://hlinksldjump"/>
            </p:cNvPr>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列强侵略战争（高频考点）</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48068" y="3217031"/>
            <a:ext cx="11128375" cy="17532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2018·河北</a:t>
            </a:r>
            <a:r>
              <a:rPr lang="zh-CN" altLang="en-US" sz="2400" b="1" dirty="0" smtClean="0">
                <a:latin typeface="宋体" panose="02010600030101010101" pitchFamily="2" charset="-122"/>
                <a:ea typeface="宋体" panose="02010600030101010101" pitchFamily="2" charset="-122"/>
                <a:sym typeface="+mn-ea"/>
              </a:rPr>
              <a:t>，</a:t>
            </a:r>
            <a:r>
              <a:rPr lang="en-US" altLang="zh-CN" sz="2400" b="1" dirty="0" smtClean="0">
                <a:latin typeface="宋体" panose="02010600030101010101" pitchFamily="2" charset="-122"/>
                <a:ea typeface="宋体" panose="02010600030101010101" pitchFamily="2" charset="-122"/>
                <a:sym typeface="+mn-ea"/>
              </a:rPr>
              <a:t>11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某举人在光绪二十七年</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注</a:t>
            </a:r>
            <a:r>
              <a:rPr lang="zh-CN" altLang="en-US" sz="2400" b="1" dirty="0" smtClean="0">
                <a:latin typeface="宋体" panose="02010600030101010101" pitchFamily="2" charset="-122"/>
                <a:ea typeface="宋体" panose="02010600030101010101" pitchFamily="2" charset="-122"/>
                <a:sym typeface="+mn-ea"/>
              </a:rPr>
              <a:t>：</a:t>
            </a:r>
            <a:r>
              <a:rPr lang="en-US" altLang="zh-CN" sz="2400" b="1" dirty="0" smtClean="0">
                <a:latin typeface="宋体" panose="02010600030101010101" pitchFamily="2" charset="-122"/>
                <a:ea typeface="宋体" panose="02010600030101010101" pitchFamily="2" charset="-122"/>
                <a:sym typeface="+mn-ea"/>
              </a:rPr>
              <a:t>光绪元年为1875年</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的日记中写道</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“朝廷俯从和议</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而输与洋夷金四百五十兆。山西起派八百万金</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吾邑派十五万金。”材料中的“洋夷”指</a:t>
            </a:r>
            <a:r>
              <a:rPr lang="zh-CN" altLang="zh-CN"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a:t>
            </a:r>
            <a:endParaRPr lang="zh-CN" altLang="en-US" sz="2400" b="1" dirty="0">
              <a:latin typeface="Times New Roman" panose="02020603050405020304" pitchFamily="18" charset="0"/>
            </a:endParaRPr>
          </a:p>
        </p:txBody>
      </p:sp>
      <p:sp>
        <p:nvSpPr>
          <p:cNvPr id="55" name="文本框 99"/>
          <p:cNvSpPr txBox="1">
            <a:spLocks noChangeArrowheads="1"/>
          </p:cNvSpPr>
          <p:nvPr/>
        </p:nvSpPr>
        <p:spPr bwMode="auto">
          <a:xfrm>
            <a:off x="609600" y="5274945"/>
            <a:ext cx="6784975" cy="11988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A.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英国殖民者</a:t>
            </a:r>
            <a:r>
              <a:rPr lang="en-US" altLang="zh-CN" sz="2400" b="1" i="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B</a:t>
            </a:r>
            <a:r>
              <a:rPr lang="en-US" altLang="zh-CN" sz="2400" b="1" i="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英法联军</a:t>
            </a:r>
            <a:r>
              <a:rPr lang="en-US" altLang="zh-CN" sz="2400" b="1" i="1" dirty="0" smtClean="0">
                <a:latin typeface="Times New Roman" panose="02020603050405020304" pitchFamily="18" charset="0"/>
                <a:ea typeface="宋体" panose="02010600030101010101" pitchFamily="2" charset="-122"/>
                <a:cs typeface="Times New Roman" panose="02020603050405020304" pitchFamily="18" charset="0"/>
              </a:rPr>
              <a:t>                          </a:t>
            </a:r>
          </a:p>
          <a:p>
            <a:pPr>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C</a:t>
            </a:r>
            <a:r>
              <a:rPr lang="en-US" altLang="zh-CN" sz="2400" b="1" i="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日本侵略者 </a:t>
            </a:r>
            <a:r>
              <a:rPr lang="en-US" altLang="zh-CN" sz="2400" b="1" i="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D</a:t>
            </a:r>
            <a:r>
              <a:rPr lang="en-US" altLang="zh-CN" sz="2400" b="1" i="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八国联军</a:t>
            </a:r>
          </a:p>
        </p:txBody>
      </p:sp>
      <p:grpSp>
        <p:nvGrpSpPr>
          <p:cNvPr id="6" name="组合 5"/>
          <p:cNvGrpSpPr/>
          <p:nvPr/>
        </p:nvGrpSpPr>
        <p:grpSpPr>
          <a:xfrm>
            <a:off x="8071557" y="824822"/>
            <a:ext cx="1746910" cy="457900"/>
            <a:chOff x="8480182" y="1575737"/>
            <a:chExt cx="1678579" cy="520692"/>
          </a:xfrm>
        </p:grpSpPr>
        <p:sp>
          <p:nvSpPr>
            <p:cNvPr id="5" name="圆角矩形 4">
              <a:hlinkClick r:id="rId6"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5880055" y="446777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grpSp>
        <p:nvGrpSpPr>
          <p:cNvPr id="14" name="组合 13"/>
          <p:cNvGrpSpPr/>
          <p:nvPr/>
        </p:nvGrpSpPr>
        <p:grpSpPr>
          <a:xfrm>
            <a:off x="2499483" y="1330759"/>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19760" y="2374900"/>
            <a:ext cx="10806430" cy="19742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70000"/>
              </a:lnSpc>
            </a:pP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2016·河北</a:t>
            </a:r>
            <a:r>
              <a:rPr lang="zh-CN" altLang="en-US" sz="2400" b="1" dirty="0" smtClean="0">
                <a:latin typeface="宋体" panose="02010600030101010101" pitchFamily="2" charset="-122"/>
                <a:ea typeface="宋体" panose="02010600030101010101" pitchFamily="2" charset="-122"/>
                <a:sym typeface="+mn-ea"/>
              </a:rPr>
              <a:t>，</a:t>
            </a:r>
            <a:r>
              <a:rPr lang="en-US" altLang="zh-CN" sz="2400" b="1" dirty="0" smtClean="0">
                <a:latin typeface="宋体" panose="02010600030101010101" pitchFamily="2" charset="-122"/>
                <a:ea typeface="宋体" panose="02010600030101010101" pitchFamily="2" charset="-122"/>
                <a:sym typeface="+mn-ea"/>
              </a:rPr>
              <a:t>20</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《清议报》</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1898年12月创刊</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在第16册发表的时政评论中说</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“岂不知寡不可敌众</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弱不可敌强哉</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然出于爱国之心</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忍之无可忍</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故冒万死以一敌八</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冀国民之有排外自立之一日也。”其评论的是 </a:t>
            </a:r>
            <a:r>
              <a:rPr lang="zh-CN" altLang="zh-CN"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a:t>
            </a:r>
            <a:endParaRPr lang="zh-CN" altLang="en-US" sz="2400" b="1" dirty="0">
              <a:latin typeface="宋体" panose="02010600030101010101" pitchFamily="2" charset="-122"/>
              <a:ea typeface="宋体" panose="02010600030101010101" pitchFamily="2" charset="-122"/>
            </a:endParaRPr>
          </a:p>
        </p:txBody>
      </p:sp>
      <p:sp>
        <p:nvSpPr>
          <p:cNvPr id="55" name="文本框 99"/>
          <p:cNvSpPr txBox="1">
            <a:spLocks noChangeArrowheads="1"/>
          </p:cNvSpPr>
          <p:nvPr/>
        </p:nvSpPr>
        <p:spPr bwMode="auto">
          <a:xfrm>
            <a:off x="718185" y="4759960"/>
            <a:ext cx="9812020" cy="14198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80000"/>
              </a:lnSpc>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 </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太平天国运动</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                          B.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洋务运动</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          </a:t>
            </a:r>
          </a:p>
          <a:p>
            <a:pPr>
              <a:lnSpc>
                <a:spcPct val="18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C.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义和团运动</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D. </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五四运动</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10191470" y="381879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grpSp>
        <p:nvGrpSpPr>
          <p:cNvPr id="36" name="组合 35"/>
          <p:cNvGrpSpPr/>
          <p:nvPr/>
        </p:nvGrpSpPr>
        <p:grpSpPr>
          <a:xfrm>
            <a:off x="706392" y="1705011"/>
            <a:ext cx="4333241" cy="627895"/>
            <a:chOff x="1034884" y="629878"/>
            <a:chExt cx="3632494" cy="627895"/>
          </a:xfrm>
        </p:grpSpPr>
        <p:sp>
          <p:nvSpPr>
            <p:cNvPr id="7" name="圆角矩形 6">
              <a:hlinkClick r:id=""/>
            </p:cNvPr>
            <p:cNvSpPr/>
            <p:nvPr>
              <p:custDataLst>
                <p:tags r:id="rId1"/>
              </p:custDataLst>
            </p:nvPr>
          </p:nvSpPr>
          <p:spPr>
            <a:xfrm flipH="1">
              <a:off x="2547181" y="664168"/>
              <a:ext cx="212019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爱国运动</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UNIT_TABLE_BEAUTIFY" val="smartTable{7dc2eab8-e8e5-47f5-8b6c-fdf05de2a2b1}"/>
  <p:tag name="TABLE_ENDDRAG_ORIGIN_RECT" val="797*305"/>
  <p:tag name="TABLE_ENDDRAG_RECT" val="74*182*797*305"/>
</p:tagLst>
</file>

<file path=ppt/tags/tag136.xml><?xml version="1.0" encoding="utf-8"?>
<p:tagLst xmlns:a="http://schemas.openxmlformats.org/drawingml/2006/main" xmlns:r="http://schemas.openxmlformats.org/officeDocument/2006/relationships" xmlns:p="http://schemas.openxmlformats.org/presentationml/2006/main">
  <p:tag name="KSO_WM_UNIT_TABLE_BEAUTIFY" val="smartTable{45a363bd-8e31-43aa-8df9-bd98afc61c54}"/>
  <p:tag name="TABLE_ENDDRAG_ORIGIN_RECT" val="797*300"/>
  <p:tag name="TABLE_ENDDRAG_RECT" val="86*165*797*300"/>
</p:tagLst>
</file>

<file path=ppt/tags/tag137.xml><?xml version="1.0" encoding="utf-8"?>
<p:tagLst xmlns:a="http://schemas.openxmlformats.org/drawingml/2006/main" xmlns:r="http://schemas.openxmlformats.org/officeDocument/2006/relationships" xmlns:p="http://schemas.openxmlformats.org/presentationml/2006/main">
  <p:tag name="KSO_WM_UNIT_TABLE_BEAUTIFY" val="smartTable{c12c947b-0165-40a0-acdd-6c67c7771768}"/>
  <p:tag name="TABLE_ENDDRAG_ORIGIN_RECT" val="768*363"/>
  <p:tag name="TABLE_ENDDRAG_RECT" val="97*143*768*363"/>
</p:tagLst>
</file>

<file path=ppt/tags/tag138.xml><?xml version="1.0" encoding="utf-8"?>
<p:tagLst xmlns:a="http://schemas.openxmlformats.org/drawingml/2006/main" xmlns:r="http://schemas.openxmlformats.org/officeDocument/2006/relationships" xmlns:p="http://schemas.openxmlformats.org/presentationml/2006/main">
  <p:tag name="KSO_WM_UNIT_TABLE_BEAUTIFY" val="smartTable{0b67e554-f8ba-4b30-8920-4d4b99870018}"/>
  <p:tag name="TABLE_ENDDRAG_ORIGIN_RECT" val="795*276"/>
  <p:tag name="TABLE_ENDDRAG_RECT" val="69*144*795*276"/>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7.xml><?xml version="1.0" encoding="utf-8"?>
<p:tagLst xmlns:a="http://schemas.openxmlformats.org/drawingml/2006/main" xmlns:r="http://schemas.openxmlformats.org/officeDocument/2006/relationships" xmlns:p="http://schemas.openxmlformats.org/presentationml/2006/main">
  <p:tag name="KSO_WM_UNIT_TABLE_BEAUTIFY" val="smartTable{4d1c06c9-c689-480a-9708-79f3ee729613}"/>
  <p:tag name="TABLE_ENDDRAG_ORIGIN_RECT" val="815*259"/>
  <p:tag name="TABLE_ENDDRAG_RECT" val="76*228*815*259"/>
</p:tagLst>
</file>

<file path=ppt/tags/tag148.xml><?xml version="1.0" encoding="utf-8"?>
<p:tagLst xmlns:a="http://schemas.openxmlformats.org/drawingml/2006/main" xmlns:r="http://schemas.openxmlformats.org/officeDocument/2006/relationships" xmlns:p="http://schemas.openxmlformats.org/presentationml/2006/main">
  <p:tag name="KSO_WM_UNIT_TABLE_BEAUTIFY" val="smartTable{f3370ba7-e1fb-464a-b90b-4ba4c4cc00b3}"/>
  <p:tag name="TABLE_ENDDRAG_ORIGIN_RECT" val="711*451"/>
  <p:tag name="TABLE_ENDDRAG_RECT" val="115*175*711*451"/>
</p:tagLst>
</file>

<file path=ppt/tags/tag149.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2.xml><?xml version="1.0" encoding="utf-8"?>
<p:tagLst xmlns:a="http://schemas.openxmlformats.org/drawingml/2006/main" xmlns:r="http://schemas.openxmlformats.org/officeDocument/2006/relationships" xmlns:p="http://schemas.openxmlformats.org/presentationml/2006/main">
  <p:tag name="KSO_WM_UNIT_TABLE_BEAUTIFY" val="smartTable{68d01813-0aea-4b06-a14e-972286c2ac30}"/>
  <p:tag name="TABLE_ENDDRAG_ORIGIN_RECT" val="782*225"/>
  <p:tag name="TABLE_ENDDRAG_RECT" val="96*175*782*225"/>
</p:tagLst>
</file>

<file path=ppt/tags/tag153.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54.xml><?xml version="1.0" encoding="utf-8"?>
<p:tagLst xmlns:a="http://schemas.openxmlformats.org/drawingml/2006/main" xmlns:r="http://schemas.openxmlformats.org/officeDocument/2006/relationships" xmlns:p="http://schemas.openxmlformats.org/presentationml/2006/main">
  <p:tag name="KSO_WM_UNIT_TABLE_BEAUTIFY" val="smartTable{deb623f7-ba7b-4f65-a2f1-80c88746401a}"/>
  <p:tag name="TABLE_ENDDRAG_ORIGIN_RECT" val="858*375"/>
  <p:tag name="TABLE_ENDDRAG_RECT" val="64*126*858*375"/>
</p:tagLst>
</file>

<file path=ppt/tags/tag155.xml><?xml version="1.0" encoding="utf-8"?>
<p:tagLst xmlns:a="http://schemas.openxmlformats.org/drawingml/2006/main" xmlns:r="http://schemas.openxmlformats.org/officeDocument/2006/relationships" xmlns:p="http://schemas.openxmlformats.org/presentationml/2006/main">
  <p:tag name="KSO_WM_UNIT_TABLE_BEAUTIFY" val="smartTable{148076a0-0724-405f-af9a-08f982efbd4f}"/>
</p:tagLst>
</file>

<file path=ppt/tags/tag156.xml><?xml version="1.0" encoding="utf-8"?>
<p:tagLst xmlns:a="http://schemas.openxmlformats.org/drawingml/2006/main" xmlns:r="http://schemas.openxmlformats.org/officeDocument/2006/relationships" xmlns:p="http://schemas.openxmlformats.org/presentationml/2006/main">
  <p:tag name="KSO_WM_UNIT_TABLE_BEAUTIFY" val="smartTable{a1f24ee4-6a5e-4de7-a633-c5df1b6029d0}"/>
  <p:tag name="TABLE_ENDDRAG_ORIGIN_RECT" val="799*344"/>
  <p:tag name="TABLE_ENDDRAG_RECT" val="76*135*799*344"/>
</p:tagLst>
</file>

<file path=ppt/tags/tag157.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5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TABLE_BEAUTIFY" val="smartTable{4052279b-5165-4ac3-a0da-d2d897263511}"/>
  <p:tag name="TABLE_ENDDRAG_ORIGIN_RECT" val="791*310"/>
  <p:tag name="TABLE_ENDDRAG_RECT" val="65*151*791*310"/>
</p:tagLst>
</file>

<file path=ppt/tags/tag161.xml><?xml version="1.0" encoding="utf-8"?>
<p:tagLst xmlns:a="http://schemas.openxmlformats.org/drawingml/2006/main" xmlns:r="http://schemas.openxmlformats.org/officeDocument/2006/relationships" xmlns:p="http://schemas.openxmlformats.org/presentationml/2006/main">
  <p:tag name="KSO_WM_UNIT_TABLE_BEAUTIFY" val="smartTable{61f6e8b1-e285-4d4a-a201-a717a5604132}"/>
  <p:tag name="TABLE_ENDDRAG_ORIGIN_RECT" val="792*288"/>
  <p:tag name="TABLE_ENDDRAG_RECT" val="77*166*792*288"/>
</p:tagLst>
</file>

<file path=ppt/tags/tag162.xml><?xml version="1.0" encoding="utf-8"?>
<p:tagLst xmlns:a="http://schemas.openxmlformats.org/drawingml/2006/main" xmlns:r="http://schemas.openxmlformats.org/officeDocument/2006/relationships" xmlns:p="http://schemas.openxmlformats.org/presentationml/2006/main">
  <p:tag name="KSO_WM_UNIT_TABLE_BEAUTIFY" val="smartTable{9af86d54-1ed7-40c6-b476-94268d8151b1}"/>
  <p:tag name="TABLE_ENDDRAG_ORIGIN_RECT" val="797*256"/>
  <p:tag name="TABLE_ENDDRAG_RECT" val="83*137*797*256"/>
</p:tagLst>
</file>

<file path=ppt/tags/tag163.xml><?xml version="1.0" encoding="utf-8"?>
<p:tagLst xmlns:a="http://schemas.openxmlformats.org/drawingml/2006/main" xmlns:r="http://schemas.openxmlformats.org/officeDocument/2006/relationships" xmlns:p="http://schemas.openxmlformats.org/presentationml/2006/main">
  <p:tag name="KSO_WM_UNIT_TABLE_BEAUTIFY" val="smartTable{782d5023-1f75-4cb5-8514-c29912294e5b}"/>
  <p:tag name="TABLE_ENDDRAG_ORIGIN_RECT" val="853*380"/>
  <p:tag name="TABLE_ENDDRAG_RECT" val="64*132*853*380"/>
</p:tagLst>
</file>

<file path=ppt/tags/tag164.xml><?xml version="1.0" encoding="utf-8"?>
<p:tagLst xmlns:a="http://schemas.openxmlformats.org/drawingml/2006/main" xmlns:r="http://schemas.openxmlformats.org/officeDocument/2006/relationships" xmlns:p="http://schemas.openxmlformats.org/presentationml/2006/main">
  <p:tag name="TABLE_ENDDRAG_ORIGIN_RECT" val="786*329"/>
  <p:tag name="TABLE_ENDDRAG_RECT" val="87*182*786*329"/>
</p:tagLst>
</file>

<file path=ppt/tags/tag165.xml><?xml version="1.0" encoding="utf-8"?>
<p:tagLst xmlns:a="http://schemas.openxmlformats.org/drawingml/2006/main" xmlns:r="http://schemas.openxmlformats.org/officeDocument/2006/relationships" xmlns:p="http://schemas.openxmlformats.org/presentationml/2006/main">
  <p:tag name="KSO_WM_UNIT_TABLE_BEAUTIFY" val="smartTable{01045ff9-7e00-4a83-b856-5b570250a7de}"/>
  <p:tag name="TABLE_ENDDRAG_ORIGIN_RECT" val="808*386"/>
  <p:tag name="TABLE_ENDDRAG_RECT" val="71*122*808*386"/>
</p:tagLst>
</file>

<file path=ppt/tags/tag166.xml><?xml version="1.0" encoding="utf-8"?>
<p:tagLst xmlns:a="http://schemas.openxmlformats.org/drawingml/2006/main" xmlns:r="http://schemas.openxmlformats.org/officeDocument/2006/relationships" xmlns:p="http://schemas.openxmlformats.org/presentationml/2006/main">
  <p:tag name="KSO_WM_UNIT_TABLE_BEAUTIFY" val="smartTable{5f153569-8f2b-4e6f-b30d-87cfa3347b06}"/>
  <p:tag name="TABLE_ENDDRAG_ORIGIN_RECT" val="821*453"/>
  <p:tag name="TABLE_ENDDRAG_RECT" val="65*124*821*453"/>
</p:tagLst>
</file>

<file path=ppt/tags/tag167.xml><?xml version="1.0" encoding="utf-8"?>
<p:tagLst xmlns:a="http://schemas.openxmlformats.org/drawingml/2006/main" xmlns:r="http://schemas.openxmlformats.org/officeDocument/2006/relationships" xmlns:p="http://schemas.openxmlformats.org/presentationml/2006/main">
  <p:tag name="KSO_WM_UNIT_TABLE_BEAUTIFY" val="smartTable{343e9c44-b951-4bac-93d1-e239b7b5f686}"/>
  <p:tag name="TABLE_ENDDRAG_ORIGIN_RECT" val="863*216"/>
  <p:tag name="TABLE_ENDDRAG_RECT" val="45*232*863*216"/>
</p:tagLst>
</file>

<file path=ppt/tags/tag16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TABLE_BEAUTIFY" val="smartTable{343e9c44-b951-4bac-93d1-e239b7b5f686}"/>
  <p:tag name="TABLE_ENDDRAG_ORIGIN_RECT" val="863*216"/>
  <p:tag name="TABLE_ENDDRAG_RECT" val="45*232*863*216"/>
</p:tagLst>
</file>

<file path=ppt/tags/tag171.xml><?xml version="1.0" encoding="utf-8"?>
<p:tagLst xmlns:a="http://schemas.openxmlformats.org/drawingml/2006/main" xmlns:r="http://schemas.openxmlformats.org/officeDocument/2006/relationships" xmlns:p="http://schemas.openxmlformats.org/presentationml/2006/main">
  <p:tag name="KSO_WM_UNIT_TABLE_BEAUTIFY" val="smartTable{81ff16e7-7abe-443c-a68c-5094dd80d331}"/>
  <p:tag name="TABLE_ENDDRAG_ORIGIN_RECT" val="863*383"/>
  <p:tag name="TABLE_ENDDRAG_RECT" val="47*109*863*383"/>
</p:tagLst>
</file>

<file path=ppt/tags/tag172.xml><?xml version="1.0" encoding="utf-8"?>
<p:tagLst xmlns:a="http://schemas.openxmlformats.org/drawingml/2006/main" xmlns:r="http://schemas.openxmlformats.org/officeDocument/2006/relationships" xmlns:p="http://schemas.openxmlformats.org/presentationml/2006/main">
  <p:tag name="KSO_WM_UNIT_TABLE_BEAUTIFY" val="smartTable{beaf827e-e8d7-4edd-af69-12c62433e80b}"/>
  <p:tag name="TABLE_ENDDRAG_ORIGIN_RECT" val="837*315"/>
  <p:tag name="TABLE_ENDDRAG_RECT" val="58*157*837*315"/>
</p:tagLst>
</file>

<file path=ppt/tags/tag173.xml><?xml version="1.0" encoding="utf-8"?>
<p:tagLst xmlns:a="http://schemas.openxmlformats.org/drawingml/2006/main" xmlns:r="http://schemas.openxmlformats.org/officeDocument/2006/relationships" xmlns:p="http://schemas.openxmlformats.org/presentationml/2006/main">
  <p:tag name="KSO_WM_UNIT_TABLE_BEAUTIFY" val="smartTable{bd40518d-63e8-4c47-b3bf-37c3a28bfc01}"/>
  <p:tag name="TABLE_ENDDRAG_ORIGIN_RECT" val="848*201"/>
  <p:tag name="TABLE_ENDDRAG_RECT" val="54*303*848*201"/>
</p:tagLst>
</file>

<file path=ppt/tags/tag17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76.xml><?xml version="1.0" encoding="utf-8"?>
<p:tagLst xmlns:a="http://schemas.openxmlformats.org/drawingml/2006/main" xmlns:r="http://schemas.openxmlformats.org/officeDocument/2006/relationships" xmlns:p="http://schemas.openxmlformats.org/presentationml/2006/main">
  <p:tag name="KSO_WM_UNIT_TABLE_BEAUTIFY" val="smartTable{e3b8e5d4-e042-4b89-856c-2a6d0d3fd78c}"/>
  <p:tag name="TABLE_ENDDRAG_ORIGIN_RECT" val="807*215"/>
  <p:tag name="TABLE_ENDDRAG_RECT" val="76*162*807*215"/>
</p:tagLst>
</file>

<file path=ppt/tags/tag177.xml><?xml version="1.0" encoding="utf-8"?>
<p:tagLst xmlns:a="http://schemas.openxmlformats.org/drawingml/2006/main" xmlns:r="http://schemas.openxmlformats.org/officeDocument/2006/relationships" xmlns:p="http://schemas.openxmlformats.org/presentationml/2006/main">
  <p:tag name="KSO_WM_UNIT_TABLE_BEAUTIFY" val="smartTable{e89ae48e-f03b-474e-b8d8-06922cece680}"/>
  <p:tag name="TABLE_ENDDRAG_ORIGIN_RECT" val="827*365"/>
  <p:tag name="TABLE_ENDDRAG_RECT" val="58*124*827*365"/>
</p:tagLst>
</file>

<file path=ppt/tags/tag178.xml><?xml version="1.0" encoding="utf-8"?>
<p:tagLst xmlns:a="http://schemas.openxmlformats.org/drawingml/2006/main" xmlns:r="http://schemas.openxmlformats.org/officeDocument/2006/relationships" xmlns:p="http://schemas.openxmlformats.org/presentationml/2006/main">
  <p:tag name="KSO_WM_UNIT_TABLE_BEAUTIFY" val="smartTable{6e7cfa78-8501-4bc4-94fb-6f79c20a70b1}"/>
  <p:tag name="TABLE_ENDDRAG_ORIGIN_RECT" val="855*373"/>
  <p:tag name="TABLE_ENDDRAG_RECT" val="56*119*855*373"/>
</p:tagLst>
</file>

<file path=ppt/tags/tag179.xml><?xml version="1.0" encoding="utf-8"?>
<p:tagLst xmlns:a="http://schemas.openxmlformats.org/drawingml/2006/main" xmlns:r="http://schemas.openxmlformats.org/officeDocument/2006/relationships" xmlns:p="http://schemas.openxmlformats.org/presentationml/2006/main">
  <p:tag name="KSO_WM_UNIT_TABLE_BEAUTIFY" val="smartTable{3bc43dd3-cfe6-4ae8-8918-0f8e1f5ed52c}"/>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TABLE_BEAUTIFY" val="smartTable{3bc43dd3-cfe6-4ae8-8918-0f8e1f5ed52c}"/>
</p:tagLst>
</file>

<file path=ppt/tags/tag18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82.xml><?xml version="1.0" encoding="utf-8"?>
<p:tagLst xmlns:a="http://schemas.openxmlformats.org/drawingml/2006/main" xmlns:r="http://schemas.openxmlformats.org/officeDocument/2006/relationships" xmlns:p="http://schemas.openxmlformats.org/presentationml/2006/main">
  <p:tag name="KSO_WM_UNIT_TABLE_BEAUTIFY" val="smartTable{e13aee25-474d-4869-939e-5ed752a51f69}"/>
  <p:tag name="TABLE_ENDDRAG_ORIGIN_RECT" val="814*522"/>
  <p:tag name="TABLE_ENDDRAG_RECT" val="72*190*814*522"/>
</p:tagLst>
</file>

<file path=ppt/tags/tag18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84.xml><?xml version="1.0" encoding="utf-8"?>
<p:tagLst xmlns:a="http://schemas.openxmlformats.org/drawingml/2006/main" xmlns:r="http://schemas.openxmlformats.org/officeDocument/2006/relationships" xmlns:p="http://schemas.openxmlformats.org/presentationml/2006/main">
  <p:tag name="KSO_WM_UNIT_TABLE_BEAUTIFY" val="smartTable{e13aee25-474d-4869-939e-5ed752a51f69}"/>
  <p:tag name="TABLE_ENDDRAG_ORIGIN_RECT" val="833*302"/>
  <p:tag name="TABLE_ENDDRAG_RECT" val="72*129*833*302"/>
</p:tagLst>
</file>

<file path=ppt/tags/tag185.xml><?xml version="1.0" encoding="utf-8"?>
<p:tagLst xmlns:a="http://schemas.openxmlformats.org/drawingml/2006/main" xmlns:r="http://schemas.openxmlformats.org/officeDocument/2006/relationships" xmlns:p="http://schemas.openxmlformats.org/presentationml/2006/main">
  <p:tag name="KSO_WM_UNIT_TABLE_BEAUTIFY" val="smartTable{965e0ec4-4302-4a4d-9ae4-98f14392d1c8}"/>
  <p:tag name="TABLE_ENDDRAG_ORIGIN_RECT" val="840*228"/>
  <p:tag name="TABLE_ENDDRAG_RECT" val="60*131*840*228"/>
</p:tagLst>
</file>

<file path=ppt/tags/tag186.xml><?xml version="1.0" encoding="utf-8"?>
<p:tagLst xmlns:a="http://schemas.openxmlformats.org/drawingml/2006/main" xmlns:r="http://schemas.openxmlformats.org/officeDocument/2006/relationships" xmlns:p="http://schemas.openxmlformats.org/presentationml/2006/main">
  <p:tag name="KSO_WM_UNIT_TABLE_BEAUTIFY" val="smartTable{965e0ec4-4302-4a4d-9ae4-98f14392d1c8}"/>
  <p:tag name="TABLE_ENDDRAG_ORIGIN_RECT" val="807*670"/>
  <p:tag name="TABLE_ENDDRAG_RECT" val="60*131*807*670"/>
</p:tagLst>
</file>

<file path=ppt/tags/tag187.xml><?xml version="1.0" encoding="utf-8"?>
<p:tagLst xmlns:a="http://schemas.openxmlformats.org/drawingml/2006/main" xmlns:r="http://schemas.openxmlformats.org/officeDocument/2006/relationships" xmlns:p="http://schemas.openxmlformats.org/presentationml/2006/main">
  <p:tag name="KSO_WM_UNIT_TABLE_BEAUTIFY" val="smartTable{7bbd0abb-17dc-4ff7-bb62-53beeaa89fe3}"/>
  <p:tag name="TABLE_ENDDRAG_ORIGIN_RECT" val="839*705"/>
  <p:tag name="TABLE_ENDDRAG_RECT" val="55*152*839*705"/>
</p:tagLst>
</file>

<file path=ppt/tags/tag18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89.xml><?xml version="1.0" encoding="utf-8"?>
<p:tagLst xmlns:a="http://schemas.openxmlformats.org/drawingml/2006/main" xmlns:r="http://schemas.openxmlformats.org/officeDocument/2006/relationships" xmlns:p="http://schemas.openxmlformats.org/presentationml/2006/main">
  <p:tag name="KSO_WM_UNIT_TABLE_BEAUTIFY" val="smartTable{7bbd0abb-17dc-4ff7-bb62-53beeaa89fe3}"/>
  <p:tag name="TABLE_ENDDRAG_ORIGIN_RECT" val="831*334"/>
  <p:tag name="TABLE_ENDDRAG_RECT" val="64*125*831*334"/>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TABLE_BEAUTIFY" val="smartTable{7bbd0abb-17dc-4ff7-bb62-53beeaa89fe3}"/>
  <p:tag name="TABLE_ENDDRAG_ORIGIN_RECT" val="839*249"/>
  <p:tag name="TABLE_ENDDRAG_RECT" val="56*126*839*249"/>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2777</Words>
  <Application>WPS 演示</Application>
  <PresentationFormat>自定义</PresentationFormat>
  <Paragraphs>715</Paragraphs>
  <Slides>54</Slides>
  <Notes>4</Notes>
  <HiddenSlides>0</HiddenSlides>
  <MMClips>0</MMClips>
  <ScaleCrop>false</ScaleCrop>
  <HeadingPairs>
    <vt:vector size="4" baseType="variant">
      <vt:variant>
        <vt:lpstr>主题</vt:lpstr>
      </vt:variant>
      <vt:variant>
        <vt:i4>5</vt:i4>
      </vt:variant>
      <vt:variant>
        <vt:lpstr>幻灯片标题</vt:lpstr>
      </vt:variant>
      <vt:variant>
        <vt:i4>54</vt:i4>
      </vt:variant>
    </vt:vector>
  </HeadingPairs>
  <TitlesOfParts>
    <vt:vector size="59"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854</cp:revision>
  <dcterms:created xsi:type="dcterms:W3CDTF">2020-07-19T08:35:00Z</dcterms:created>
  <dcterms:modified xsi:type="dcterms:W3CDTF">2022-02-25T16:31:06Z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2052-11.1.0.11045</vt:lpwstr>
  </property>
</Properties>
</file>