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65" r:id="rId2"/>
    <p:sldId id="266" r:id="rId3"/>
    <p:sldId id="331" r:id="rId4"/>
    <p:sldId id="332" r:id="rId5"/>
    <p:sldId id="334" r:id="rId6"/>
    <p:sldId id="335" r:id="rId7"/>
    <p:sldId id="336" r:id="rId8"/>
    <p:sldId id="337" r:id="rId9"/>
    <p:sldId id="333" r:id="rId10"/>
    <p:sldId id="338" r:id="rId11"/>
    <p:sldId id="339" r:id="rId12"/>
    <p:sldId id="340" r:id="rId13"/>
    <p:sldId id="341" r:id="rId14"/>
    <p:sldId id="342" r:id="rId15"/>
    <p:sldId id="343" r:id="rId16"/>
    <p:sldId id="344" r:id="rId17"/>
    <p:sldId id="345" r:id="rId18"/>
    <p:sldId id="346" r:id="rId19"/>
    <p:sldId id="347" r:id="rId20"/>
    <p:sldId id="349" r:id="rId21"/>
    <p:sldId id="348" r:id="rId22"/>
    <p:sldId id="350" r:id="rId23"/>
    <p:sldId id="321" r:id="rId24"/>
    <p:sldId id="351" r:id="rId25"/>
    <p:sldId id="352" r:id="rId26"/>
    <p:sldId id="353" r:id="rId27"/>
    <p:sldId id="354" r:id="rId28"/>
    <p:sldId id="355" r:id="rId29"/>
    <p:sldId id="356" r:id="rId30"/>
    <p:sldId id="357" r:id="rId31"/>
    <p:sldId id="358" r:id="rId32"/>
    <p:sldId id="359" r:id="rId33"/>
    <p:sldId id="360" r:id="rId34"/>
    <p:sldId id="361" r:id="rId35"/>
    <p:sldId id="362" r:id="rId36"/>
    <p:sldId id="363" r:id="rId37"/>
    <p:sldId id="364" r:id="rId38"/>
    <p:sldId id="365"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23.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9.emf"/><Relationship Id="rId5" Type="http://schemas.openxmlformats.org/officeDocument/2006/relationships/package" Target="../embeddings/Microsoft_Office_Word___5.docx"/><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15.jpeg"/></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16.jpeg"/></Relationships>
</file>

<file path=ppt/slides/_rels/slide3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3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package" Target="../embeddings/Microsoft_Office_Word___3.docx"/><Relationship Id="rId4" Type="http://schemas.openxmlformats.org/officeDocument/2006/relationships/slide" Target="slide23.xml"/></Relationships>
</file>

<file path=ppt/slides/_rels/slide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9.emf"/><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692696"/>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84375727"/>
              </p:ext>
            </p:extLst>
          </p:nvPr>
        </p:nvGraphicFramePr>
        <p:xfrm>
          <a:off x="508000" y="1163530"/>
          <a:ext cx="8128000" cy="5721854"/>
        </p:xfrm>
        <a:graphic>
          <a:graphicData uri="http://schemas.openxmlformats.org/presentationml/2006/ole">
            <p:oleObj spid="_x0000_s6148" name="文档" r:id="rId3" imgW="4000258" imgH="2816741"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《明太祖实录》有一段圣旨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今天下已定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而民数未核实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其命户部籍天下户口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每户给以户帖。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而中国第一历史档案馆藏明代户帖原件所录圣旨为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说与户部官知道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如今天下太平了也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止是户口不明白俚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。教中书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置下天下户口的勘合文簿、户帖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户部家出榜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去教那有司官将他所管的应有百姓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都教入官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附名字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写着他家人口多少。写得真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着与那百姓一个户帖。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《实录》与《户帖》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都是第二手史料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官方原始记录与口述史料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需仔细甄别使用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第一则材料是文献史料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更具有历史的实录感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第二则材料是实物史料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更能反映历史的原貌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067944" y="3717032"/>
            <a:ext cx="359637" cy="361175"/>
          </a:xfrm>
          <a:prstGeom prst="rect">
            <a:avLst/>
          </a:prstGeom>
        </p:spPr>
      </p:pic>
    </p:spTree>
    <p:extLst>
      <p:ext uri="{BB962C8B-B14F-4D97-AF65-F5344CB8AC3E}">
        <p14:creationId xmlns:p14="http://schemas.microsoft.com/office/powerpoint/2010/main" xmlns="" val="33144619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中国第一历史档案馆藏明代户帖原件所录圣旨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可表明其为实物史料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属于第一手史料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口述史料辗转相传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更需要仔细甄别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官方的原始记录可以作为第一手史料使用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《明太祖实录》经过后人的加工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不属于第一手史料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明代户帖原件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等信息可表明其是实物史料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且符合朱元璋的学识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更能反映历史的原貌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80159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谣谶是带有一定目的性、被当做预言来传唱的歌谣。后周时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有人制造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点检作天子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的谣谶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周世宗为绝后患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撤掉殿前都点检张永德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以赵匡胤代之。后来赵匡胤推翻后周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建立宋朝。这说明谣谶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可以预示历史的走向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可以改变历史的走向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与历史现象吻合属于必然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与历史现象吻合属于偶然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谣谶本身就是带有一定目的性、被当做预言来传唱的歌谣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说明其从根本上讲是唯心的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因此并不能预示历史发展的走向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历史的发展有自己的规律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谣谶并不能改变历史的走向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谣谶与历史上某些现象的吻合只是偶然现象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并不是必然的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566173" y="2204864"/>
            <a:ext cx="359637" cy="361175"/>
          </a:xfrm>
          <a:prstGeom prst="rect">
            <a:avLst/>
          </a:prstGeom>
        </p:spPr>
      </p:pic>
    </p:spTree>
    <p:extLst>
      <p:ext uri="{BB962C8B-B14F-4D97-AF65-F5344CB8AC3E}">
        <p14:creationId xmlns:p14="http://schemas.microsoft.com/office/powerpoint/2010/main" xmlns="" val="36850521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38747"/>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8</a:t>
            </a:r>
            <a:r>
              <a:rPr lang="en-US" altLang="zh-CN" sz="2200">
                <a:solidFill>
                  <a:srgbClr val="000000"/>
                </a:solidFill>
                <a:cs typeface="Times New Roman" panose="02020603050405020304" pitchFamily="18" charset="0"/>
              </a:rPr>
              <a:t>.(2015·</a:t>
            </a:r>
            <a:r>
              <a:rPr lang="zh-CN" altLang="en-US"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cs typeface="Times New Roman" panose="02020603050405020304" pitchFamily="18" charset="0"/>
              </a:rPr>
              <a:t>,2,3</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据秦琅邪石刻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皇帝之土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西涉流沙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东有东海。但西汉学者编写的</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淮南子</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等书说颛顼帝即已</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西济于流沙</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大禹</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东渐于海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西被于流沙</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更有</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纣之地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左东海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右流沙</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。上述差异最能说明</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淮南子</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等书以传说贬抑秦始皇</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年代久远导致历史记述莫衷一是</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历史材料的运用首先要辨别真伪</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石刻与文献形成证据链印证历史</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材料未涉及</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贬抑秦始皇</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年代相近也可能导致历史记述不同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最能说明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颛顼是上古传说中的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五帝</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之一</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淮南子</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保存了部分神话材料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秦琅邪石刻</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是考古资料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是较为可信的秦代传世石刻之一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材料石刻与文献两者相互矛盾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未能</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形成证据链印证历史</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项错误。</a:t>
            </a:r>
            <a:endParaRPr lang="zh-CN" altLang="en-US" sz="2200"/>
          </a:p>
        </p:txBody>
      </p:sp>
      <p:pic>
        <p:nvPicPr>
          <p:cNvPr id="6" name="图片 5"/>
          <p:cNvPicPr>
            <a:picLocks noChangeAspect="1"/>
          </p:cNvPicPr>
          <p:nvPr/>
        </p:nvPicPr>
        <p:blipFill>
          <a:blip r:embed="rId4"/>
          <a:stretch>
            <a:fillRect/>
          </a:stretch>
        </p:blipFill>
        <p:spPr>
          <a:xfrm>
            <a:off x="4283968" y="2132856"/>
            <a:ext cx="359637" cy="361175"/>
          </a:xfrm>
          <a:prstGeom prst="rect">
            <a:avLst/>
          </a:prstGeom>
        </p:spPr>
      </p:pic>
    </p:spTree>
    <p:extLst>
      <p:ext uri="{BB962C8B-B14F-4D97-AF65-F5344CB8AC3E}">
        <p14:creationId xmlns:p14="http://schemas.microsoft.com/office/powerpoint/2010/main" xmlns="" val="18031611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2,24,4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司马迁著《史记》时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文献关于黄帝的记述内容不一甚至荒诞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有人据以否定黄帝的真实性。司马迁游历各地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常常遇到人们传颂黄帝的事迹。有鉴于此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他从文献中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择其言尤雅者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编成黄帝的事迹列于本纪之首。这一撰述过程表明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《史记》关于黄帝的记录准确可信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传说一定程度上可以反映历史真实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历史文献记录应当与口头传说相印证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最完整的历史文本记录的历史最真实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本题考查史书的记载与民间传说的关系。解读材料关键信息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关于黄帝的事迹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择其言尤雅者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撰述而成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这表明了传说可以在一定程度上反映历史真实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项符合题意。其他三项表述错误。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531489" y="2564904"/>
            <a:ext cx="359637" cy="361175"/>
          </a:xfrm>
          <a:prstGeom prst="rect">
            <a:avLst/>
          </a:prstGeom>
        </p:spPr>
      </p:pic>
    </p:spTree>
    <p:extLst>
      <p:ext uri="{BB962C8B-B14F-4D97-AF65-F5344CB8AC3E}">
        <p14:creationId xmlns:p14="http://schemas.microsoft.com/office/powerpoint/2010/main" xmlns="" val="26369536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5" name="矩形 4"/>
          <p:cNvSpPr>
            <a:spLocks noChangeAspect="1"/>
          </p:cNvSpPr>
          <p:nvPr/>
        </p:nvSpPr>
        <p:spPr>
          <a:xfrm>
            <a:off x="508000" y="82835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司马迁的《史记》记载了商王的世系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但长期以来并不能确定该记载是否真实。</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世纪末</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世纪初殷墟甲骨文的发现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证实《史记》的记载基本上是正确的。这说明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考古资料比文献材料更真实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历史记载不存在纯粹客观性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历史记载必须经过考古发现证实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考古发现是历史研究的重要依据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因为由同时代或者距离那个时代较近的人记录下来的文献资料往往也可作为第一手资料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也具有相当的真实性</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它否定了历史记载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文献资料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的真实性</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项说法不完全正确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文物虽然可以弥补文献记载的不足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但并不是任何史实都要由文物来证实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文献资料和考古资料各有价值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若能互证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则可更好地逼近真实的历史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4"/>
          <a:stretch>
            <a:fillRect/>
          </a:stretch>
        </p:blipFill>
        <p:spPr>
          <a:xfrm>
            <a:off x="814673" y="2060848"/>
            <a:ext cx="359637" cy="361175"/>
          </a:xfrm>
          <a:prstGeom prst="rect">
            <a:avLst/>
          </a:prstGeom>
        </p:spPr>
      </p:pic>
    </p:spTree>
    <p:extLst>
      <p:ext uri="{BB962C8B-B14F-4D97-AF65-F5344CB8AC3E}">
        <p14:creationId xmlns:p14="http://schemas.microsoft.com/office/powerpoint/2010/main" xmlns="" val="18338894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西晋杜育的《荈赋》是我国第一篇以茶为主题的文学作品。某班兴趣小组以此为题材对茶的起源问题进行探究后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形成了以下四种意见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其中最合理的是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文学作品不具有史料价值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不能以此确定茶的起源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文学作品虽是社会生活的反映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仍不能据此确定茶起源于晋代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唐代《茶经》是中国第一部关于茶的专著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应据此确定茶起源于唐代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传说神农氏发现了茶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可据此确定茶起源于神农氏时期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文学作品不能作为信史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但能反映当时的社会生活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具有一定史料价值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《荈赋》是以茶为主题的作品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出现在西晋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传说不可以作为史实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740352" y="2204864"/>
            <a:ext cx="359637" cy="361175"/>
          </a:xfrm>
          <a:prstGeom prst="rect">
            <a:avLst/>
          </a:prstGeom>
        </p:spPr>
      </p:pic>
    </p:spTree>
    <p:extLst>
      <p:ext uri="{BB962C8B-B14F-4D97-AF65-F5344CB8AC3E}">
        <p14:creationId xmlns:p14="http://schemas.microsoft.com/office/powerpoint/2010/main" xmlns="" val="1066775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3,42,12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东汉史学家班固所撰《汉书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古今人表》中的部分人物及相应等级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896873476"/>
              </p:ext>
            </p:extLst>
          </p:nvPr>
        </p:nvGraphicFramePr>
        <p:xfrm>
          <a:off x="508000" y="2492896"/>
          <a:ext cx="8128000" cy="2434426"/>
        </p:xfrm>
        <a:graphic>
          <a:graphicData uri="http://schemas.openxmlformats.org/presentationml/2006/ole">
            <p:oleObj spid="_x0000_s9220" name="文档" r:id="rId5" imgW="3895491" imgH="1166802" progId="Word.Document.12">
              <p:embed/>
            </p:oleObj>
          </a:graphicData>
        </a:graphic>
      </p:graphicFrame>
      <p:sp>
        <p:nvSpPr>
          <p:cNvPr id="6" name="矩形 5"/>
          <p:cNvSpPr>
            <a:spLocks noChangeAspect="1"/>
          </p:cNvSpPr>
          <p:nvPr/>
        </p:nvSpPr>
        <p:spPr>
          <a:xfrm>
            <a:off x="508000" y="449431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根据材料并结合所学中国古代史知识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对上表的内容提出自己的看法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并予以说明。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看法具体明确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说明须史论结合。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81722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908720"/>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示例</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东汉史学家班固所撰的《汉书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古今人表》的等级划分体现了儒家理想化的政治诉求。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班固在《汉书》中将尧、舜、周文王等圣君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孔子、孟子和荀子等先秦儒学家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屈原、范蠡、廉颇等贤臣列为上等人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将老子、韩非等诸子百家的代表人物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齐桓公、秦始皇等开创性的君主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商鞅、李斯等名臣列为中等人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将宋襄公等失败的霸主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夏桀和商纣等王朝的末代暴君列为下等人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充分体现了儒家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贤臣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的理想政治诉求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这是儒家思想占据主导地位对史学影响的必然反映。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本题考查中国古代的思想文化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解题的关键是理解东汉史学家班固所撰写的人物及相应等级的划分标准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将传说中的圣君、儒学家、贤臣等人物划入上等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将诸子百家的代表人物、王朝的开创者等划入中等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将历史上的争霸失败者、末代暴君等划入下等。这样的划分显然受到了儒家追求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的理想化政治诉求的影响。在此基础上提出自己的看法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然后再结合中国古代史的相关史实说明理由即可。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09803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,12,16</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年底以来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西汉海昏侯刘贺墓的发掘和成果展示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在学术界和社会公众间引起广泛关注。阅读材料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据《汉书》载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刘贺是汉武帝之孙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昌邑哀王之子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幼年继承王位。公元前</a:t>
            </a:r>
            <a:r>
              <a:rPr lang="en-US" altLang="zh-CN" sz="2200">
                <a:solidFill>
                  <a:srgbClr val="000000"/>
                </a:solidFill>
                <a:latin typeface="Times New Roman" panose="02020603050405020304" pitchFamily="18" charset="0"/>
                <a:cs typeface="Times New Roman" panose="02020603050405020304" pitchFamily="18" charset="0"/>
              </a:rPr>
              <a:t>74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汉昭帝逝世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霍光立刘贺为皇帝。然而不久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霍光与群臣联名上奏刘贺入朝后的劣迹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居丧时无悲哀之心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不素食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掠取女子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废礼仪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即皇帝位后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未祭祀宗庙就以最隆重祭礼祭祀其父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要求废黜刘贺。皇太后准奏。前</a:t>
            </a:r>
            <a:r>
              <a:rPr lang="en-US" altLang="zh-CN" sz="2200">
                <a:solidFill>
                  <a:srgbClr val="000000"/>
                </a:solidFill>
                <a:latin typeface="Times New Roman" panose="02020603050405020304" pitchFamily="18" charset="0"/>
                <a:cs typeface="Times New Roman" panose="02020603050405020304" pitchFamily="18" charset="0"/>
              </a:rPr>
              <a:t>63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刘贺受封为海昏侯。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刘贺封号与汉代哪一制度有关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概括《汉书》所载刘贺帝位被废原因。</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46095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1" name="矩形 10"/>
          <p:cNvSpPr>
            <a:spLocks noChangeAspect="1"/>
          </p:cNvSpPr>
          <p:nvPr/>
        </p:nvSpPr>
        <p:spPr>
          <a:xfrm>
            <a:off x="508000" y="82146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史料辨伪</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,11,3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北京市向知识分子发放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高脑油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高级脑力劳动者补助油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。关于发放的时间和定量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有以下记述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4115161952"/>
              </p:ext>
            </p:extLst>
          </p:nvPr>
        </p:nvGraphicFramePr>
        <p:xfrm>
          <a:off x="508000" y="2499996"/>
          <a:ext cx="8128000" cy="3912405"/>
        </p:xfrm>
        <a:graphic>
          <a:graphicData uri="http://schemas.openxmlformats.org/presentationml/2006/ole">
            <p:oleObj spid="_x0000_s7172" name="文档" r:id="rId5" imgW="4000258" imgH="1924989" progId="Word.Document.12">
              <p:embed/>
            </p:oleObj>
          </a:graphicData>
        </a:graphic>
      </p:graphicFrame>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自武帝崩后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霍光辅政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专权十余年。昌邑王刘贺入京继位后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急欲亲政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又亲信昌邑旧臣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计在位二十七日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持节诏诸官署征发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凡千一百二十七事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有收回权力之迹象。霍光为保持权势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遂废刘贺。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摘编自廖伯源《昌邑王废黜考》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材料二对刘贺被废原因是如何解释的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说明材料一和材料二为何不同。</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刘贺墓出土了《论语》《礼记》等儒家简书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及绘有孔子图像、载其传记的矩形铜镜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这是迄今发现的最早的孔子像。一些人据此轻易判断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刘贺绝非不学无术的纨绔子弟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而是一个有着深厚文化素养的宗室贵胄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《汉书》中对刘贺的记载不足为信。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摘编自辛德勇《海昏侯刘贺》等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67900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pic>
        <p:nvPicPr>
          <p:cNvPr id="4" name="X89.eps" descr="id:2147492787;FounderCES"/>
          <p:cNvPicPr/>
          <p:nvPr/>
        </p:nvPicPr>
        <p:blipFill>
          <a:blip r:embed="rId4"/>
          <a:stretch>
            <a:fillRect/>
          </a:stretch>
        </p:blipFill>
        <p:spPr>
          <a:xfrm>
            <a:off x="2267744" y="1221756"/>
            <a:ext cx="4055497" cy="2663165"/>
          </a:xfrm>
          <a:prstGeom prst="rect">
            <a:avLst/>
          </a:prstGeom>
        </p:spPr>
      </p:pic>
      <p:sp>
        <p:nvSpPr>
          <p:cNvPr id="5" name="矩形 4"/>
          <p:cNvSpPr>
            <a:spLocks noChangeAspect="1"/>
          </p:cNvSpPr>
          <p:nvPr/>
        </p:nvSpPr>
        <p:spPr>
          <a:xfrm>
            <a:off x="508000" y="3884921"/>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指出材料三中的出土文物所印证的史实。这些出土文物对材料一、二有何价值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你如何看待材料三中关于刘贺的评价</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76722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郡国并行制度。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失礼仪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乱制度。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霍光专权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刘贺急于收权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矛盾激化。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材料一是史事记述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材料二是史事分析。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儒学成为正统。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丰富了材料一、二的史事记述和分析。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仅凭现有出土文物推翻《汉书》对刘贺的记述并不客观、充分。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本题围绕海昏侯刘贺组织材料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考查汉代政治制度和史料辨析。第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问第一小问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联系所学知识可知为郡国并行制度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第二小问需要概括材料一中霍光与群臣所列刘贺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劣迹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问材料二提供了刘贺被废除的另一原因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这一原因与权臣霍光有关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由此得出刘贺被废的原因与不同点。第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问材料提供了出土文物和一些人对文物的解读。根据大量的关于儒家和孔子的文物的价值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并联系所学知识可以判断儒学的地位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而文物的作用则是与史书记载相互印证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材料中对刘贺的评价则要从史学方法入手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孤证不立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75335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animEffect transition="in" filter="wipe(down)">
                                      <p:cBhvr>
                                        <p:cTn id="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71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史学理论</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走进历史博物馆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人们经常能看到说明书上画着一个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但齐、楚、燕、韩、赵、魏、秦七国的写法却很是不同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使人感到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如果不是秦始皇统一文字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方块字还不知道会裂变成几种古怪的文字呢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印象一旦形成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往往根深蒂固。然而有学者翻检史书注意到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战国时的外交活动非常频繁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纵横家们到处上书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谋求列国君主信用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却没有出现任何文字障碍的例子。研究战国七雄的文字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以上是一样的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秦统一文字的工作只是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罢其不与秦文合者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治史之难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难在问题的发现与提出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难在观点的梳理与解读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认识事物有一个摸索的过程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但材料无疑是历史研究的出发点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对人们视为定论的说法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不可盲从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应当搜集原始材料去检验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处理问题与史料的关系时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须杜绝先树观点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再找材料的做法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716016" y="4221088"/>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如果不是秦始皇统一文字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方块字还不知道会裂变成几种古怪的文字呢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研究战国七雄的文字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以上是一样的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秦统一文字的工作只是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罢其不与秦文合者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两种不同的结论体现的是对人们视为定论的说法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不可盲从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应当搜集原始材料去检验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项与材料无关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认识事物有一个摸索的过程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材料无疑是历史研究的出发点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处理问题与史料的关系时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应注意用史料论证观点的合理性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04400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644964"/>
            <a:ext cx="8128000" cy="382207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1,34,4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传统观点认为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英国成为工业革命发源地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是因为英国最早具备了技术、市场等经济条件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后来有研究者认为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其主要原因是英国建立了君主立宪制度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又有学者提出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煤铁资源丰富、易于开采等自然条件是其重要因素。据此可知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关于工业革命首先在英国发生的认识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只能有一种正确合理的观点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随着研究视角拓展而趋于全面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缺少对欧洲其他国家的观察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后期学者研究比传统观点可信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080105247"/>
              </p:ext>
            </p:extLst>
          </p:nvPr>
        </p:nvGraphicFramePr>
        <p:xfrm>
          <a:off x="5508104" y="3288506"/>
          <a:ext cx="1828800" cy="534988"/>
        </p:xfrm>
        <a:graphic>
          <a:graphicData uri="http://schemas.openxmlformats.org/presentationml/2006/ole">
            <p:oleObj spid="_x0000_s3075" name="文档" r:id="rId5" imgW="870545" imgH="254889" progId="Word.Document.12">
              <p:embed/>
            </p:oleObj>
          </a:graphicData>
        </a:graphic>
      </p:graphicFrame>
      <p:pic>
        <p:nvPicPr>
          <p:cNvPr id="6" name="图片 5"/>
          <p:cNvPicPr>
            <a:picLocks noChangeAspect="1"/>
          </p:cNvPicPr>
          <p:nvPr/>
        </p:nvPicPr>
        <p:blipFill>
          <a:blip r:embed="rId6"/>
          <a:stretch>
            <a:fillRect/>
          </a:stretch>
        </p:blipFill>
        <p:spPr>
          <a:xfrm>
            <a:off x="5148467" y="3288506"/>
            <a:ext cx="359637" cy="361175"/>
          </a:xfrm>
          <a:prstGeom prst="rect">
            <a:avLst/>
          </a:prstGeom>
        </p:spPr>
      </p:pic>
    </p:spTree>
    <p:extLst>
      <p:ext uri="{BB962C8B-B14F-4D97-AF65-F5344CB8AC3E}">
        <p14:creationId xmlns:p14="http://schemas.microsoft.com/office/powerpoint/2010/main" xmlns="" val="26153847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本题着重考查考生阅读并获取有效信息的能力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引导学生运用唯物主义的基本观点进行独立思考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从所学主干知识中发现问题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正确认识历史发展规律。材料反映了在对英国工业革命发生条件的研究过程中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研究角度从经济到政治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再到自然条件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其趋势是研究的视角不断扩大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对工业革命发生条件的认识趋于全面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历史发展具有复杂多样的特点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所以不同的角度有不同的观点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都可能是合理的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材料的研究对象是英国工业革命的条件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对其他国家的观察只是一个研究切入点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并非必须的条件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历史研究从不同角度可以得出不同认识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不能得出哪一认识更可信的判断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71629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右图是山东省微山县两城镇出土的东汉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射爵射侯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画像石。图中树上有</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多只雀和猴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树下两人持弓仰射。古代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同音。这类画像在汉代石刻中较为常见。这反映了当时人们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抑制王侯势力的政治诉求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追求显贵地位的价值取向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关注自然和谐的生态理念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推崇尚武健身的社会风气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本题考查中国古代的价值取向。从题干中对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射爵射侯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的解释可看出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这类画像石反映了人们希望加官晋爵甚至封侯的理想抱负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项与题干的解释相悖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题干中的解释反映的是一种政治诉求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不是关注自然和谐的生态理念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也不是推崇尚武健身的社会风气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8RJSL01.eps" descr="id:2147492801;FounderCES"/>
          <p:cNvPicPr/>
          <p:nvPr/>
        </p:nvPicPr>
        <p:blipFill>
          <a:blip r:embed="rId4"/>
          <a:stretch>
            <a:fillRect/>
          </a:stretch>
        </p:blipFill>
        <p:spPr>
          <a:xfrm>
            <a:off x="5436096" y="2132856"/>
            <a:ext cx="2956148" cy="1891675"/>
          </a:xfrm>
          <a:prstGeom prst="rect">
            <a:avLst/>
          </a:prstGeom>
        </p:spPr>
      </p:pic>
      <p:pic>
        <p:nvPicPr>
          <p:cNvPr id="6" name="图片 5"/>
          <p:cNvPicPr>
            <a:picLocks noChangeAspect="1"/>
          </p:cNvPicPr>
          <p:nvPr/>
        </p:nvPicPr>
        <p:blipFill>
          <a:blip r:embed="rId5"/>
          <a:stretch>
            <a:fillRect/>
          </a:stretch>
        </p:blipFill>
        <p:spPr>
          <a:xfrm>
            <a:off x="4832703" y="2204864"/>
            <a:ext cx="359637" cy="361175"/>
          </a:xfrm>
          <a:prstGeom prst="rect">
            <a:avLst/>
          </a:prstGeom>
        </p:spPr>
      </p:pic>
    </p:spTree>
    <p:extLst>
      <p:ext uri="{BB962C8B-B14F-4D97-AF65-F5344CB8AC3E}">
        <p14:creationId xmlns:p14="http://schemas.microsoft.com/office/powerpoint/2010/main" xmlns="" val="1880359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724024" y="980728"/>
            <a:ext cx="7736408" cy="5373779"/>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.(2017·</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2,25,4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史记</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汉书</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均为私家撰著。魏晋以后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朝廷任用史官负责修撰本朝或前朝历史</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甚至由宰相主持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皇帝亲自参与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这反映出官修史书</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记载的</a:t>
            </a:r>
            <a:r>
              <a:rPr lang="zh-CN" altLang="en-US" sz="2200" smtClean="0">
                <a:solidFill>
                  <a:srgbClr val="000000"/>
                </a:solidFill>
                <a:latin typeface="宋体" panose="02010600030101010101" pitchFamily="2" charset="-122"/>
                <a:cs typeface="Times New Roman" panose="02020603050405020304" pitchFamily="18" charset="0"/>
              </a:rPr>
              <a:t>真实性</a:t>
            </a:r>
            <a:r>
              <a:rPr lang="zh-CN" altLang="en-US" sz="2200" smtClean="0"/>
              <a:t>     </a:t>
            </a:r>
            <a:r>
              <a:rPr lang="en-US" altLang="zh-CN" sz="2200" smtClean="0">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评价历史的公正性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修撰的</a:t>
            </a:r>
            <a:r>
              <a:rPr lang="zh-CN" altLang="en-US" sz="2200" smtClean="0">
                <a:solidFill>
                  <a:srgbClr val="000000"/>
                </a:solidFill>
                <a:latin typeface="宋体" panose="02010600030101010101" pitchFamily="2" charset="-122"/>
                <a:cs typeface="Times New Roman" panose="02020603050405020304" pitchFamily="18" charset="0"/>
              </a:rPr>
              <a:t>政治性</a:t>
            </a:r>
            <a:r>
              <a:rPr lang="zh-CN" altLang="en-US" sz="2200" smtClean="0"/>
              <a:t>     </a:t>
            </a:r>
            <a:r>
              <a:rPr lang="en-US" altLang="zh-CN" sz="2200" smtClean="0">
                <a:solidFill>
                  <a:srgbClr val="000000"/>
                </a:solidFill>
                <a:cs typeface="Times New Roman" panose="02020603050405020304" pitchFamily="18" charset="0"/>
              </a:rPr>
              <a:t>D</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解释历史的客观性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本题通过古代史书由私家修撰转变为官修并由宰相主持、皇帝参与的变化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考查考生对历史基本问题的认识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考查通过历史事实认识历史本质的能力。材料信息反映了我国古代史书编撰经历了从私家撰著到官修史书的过程。官修史书甚至由宰相主持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皇帝亲自参与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这说明官修史书为政治服务的色彩非常浓厚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即官修史书的修撰具有明显的政治性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项。官修史书为政治服务的特点易造成曲笔掩饰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不利于记载及评价、解释历史的真实性、公正性和客观性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三项。</a:t>
            </a:r>
            <a:endParaRPr lang="zh-CN" altLang="en-US" sz="2200"/>
          </a:p>
        </p:txBody>
      </p:sp>
      <p:pic>
        <p:nvPicPr>
          <p:cNvPr id="5" name="图片 4"/>
          <p:cNvPicPr>
            <a:picLocks noChangeAspect="1"/>
          </p:cNvPicPr>
          <p:nvPr/>
        </p:nvPicPr>
        <p:blipFill>
          <a:blip r:embed="rId4"/>
          <a:stretch>
            <a:fillRect/>
          </a:stretch>
        </p:blipFill>
        <p:spPr>
          <a:xfrm>
            <a:off x="6372200" y="1844824"/>
            <a:ext cx="359637" cy="361175"/>
          </a:xfrm>
          <a:prstGeom prst="rect">
            <a:avLst/>
          </a:prstGeom>
        </p:spPr>
      </p:pic>
    </p:spTree>
    <p:extLst>
      <p:ext uri="{BB962C8B-B14F-4D97-AF65-F5344CB8AC3E}">
        <p14:creationId xmlns:p14="http://schemas.microsoft.com/office/powerpoint/2010/main" xmlns="" val="25581701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3,27,4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关于宋太祖驾崩前夜宋太宗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时为晋王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北宋时期有不同记载。《续湘山野录》记载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宋太宗当晚曾与其兄宋太祖在宫中饮酒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并宿于宫中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《涑水记闻》则称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那晚宋太宗并未进宫。这反映出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历史事实都是通过历史叙述呈现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同一历史事实会有不同历史记载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历史叙述不能客观准确再现历史事实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综合多种历史叙述即可确认历史事实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本题主要考查考生的历史素养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即辨析历史事实与历史叙述的能力。从材料来看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同一历史事件出现了两种不同的记载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项说法正确。历史事实的呈现方式有多种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并非仅仅是历史叙述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项错误。历史叙述在很多时候也能够客观再现历史事实</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项说法错误。从多种历史叙述中综合得出的历史事实并不一定是准确客观的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788024" y="2060848"/>
            <a:ext cx="359637" cy="361175"/>
          </a:xfrm>
          <a:prstGeom prst="rect">
            <a:avLst/>
          </a:prstGeom>
        </p:spPr>
      </p:pic>
    </p:spTree>
    <p:extLst>
      <p:ext uri="{BB962C8B-B14F-4D97-AF65-F5344CB8AC3E}">
        <p14:creationId xmlns:p14="http://schemas.microsoft.com/office/powerpoint/2010/main" xmlns="" val="27925237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高脑油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的发放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展览的文字介绍真实可靠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两部经济著作的记述完全一致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馆藏的原始文件更为可信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现有史料无法证明其是否实行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本题考查史学常识。从史料的价值看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原始文件比经济著作的史料价值要更高一些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项正确。从题干中可看出不同时间、不同出处记载的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高脑油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的数量有所区别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这说明其中必有一些记述不真实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从出处看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《北京粮食工作》和《中国商业四十年》关于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每人每月定量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的数据记载不一致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4572000" y="1294804"/>
            <a:ext cx="359637" cy="361175"/>
          </a:xfrm>
          <a:prstGeom prst="rect">
            <a:avLst/>
          </a:prstGeom>
        </p:spPr>
      </p:pic>
    </p:spTree>
    <p:extLst>
      <p:ext uri="{BB962C8B-B14F-4D97-AF65-F5344CB8AC3E}">
        <p14:creationId xmlns:p14="http://schemas.microsoft.com/office/powerpoint/2010/main" xmlns="" val="31665447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,14,4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唐代思想家、文学家柳宗元虽仕途失意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但在唐宋时期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他的思想和文学成就均得到极高评价。明代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唐宋八大家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提法出现后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世人则多将他视为文学家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对其思想成就关注较少。据此得出的认识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对其思想评价受明代通俗文学左右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政治成败决定了对其文学成就的评价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对其成就评价受制于特定历史条件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明代对其成就的评价比唐宋更加全面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本题考查史学常识。从材料信息看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唐宋时期柳宗元的思想和文学成就都得到认可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明代则主要侧重其文学成就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这一变化说明对其成就的评价受制于特定历史条件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项。材料与通俗文学无关</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唐代和明代都没有因柳宗元仕途失意降低对他的文学成就的评价</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相比唐代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明代对柳宗元的评价更片面</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5652120" y="2132856"/>
            <a:ext cx="359637" cy="361175"/>
          </a:xfrm>
          <a:prstGeom prst="rect">
            <a:avLst/>
          </a:prstGeom>
        </p:spPr>
      </p:pic>
    </p:spTree>
    <p:extLst>
      <p:ext uri="{BB962C8B-B14F-4D97-AF65-F5344CB8AC3E}">
        <p14:creationId xmlns:p14="http://schemas.microsoft.com/office/powerpoint/2010/main" xmlns="" val="11476185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司马迁说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居今之世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志古之道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所以自镜也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未必尽同。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下列选项中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与司马迁观点相符的是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历史可以重演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应当以史为鉴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历史不会重演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不能以史为鉴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一切历史都是当代史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无须学习古人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历史事实情同而势异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不能照搬历史经验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司马迁的观点是以史为鉴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但不能完全效仿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应以实际情况为准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但没有提及历史可以重演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志古之道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所以自镜也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也就是以史为鉴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司马迁的意思是应该以史为鉴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但也不能照搬历史经验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应该根据自己的情况进行调整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596336" y="1844824"/>
            <a:ext cx="359637" cy="361175"/>
          </a:xfrm>
          <a:prstGeom prst="rect">
            <a:avLst/>
          </a:prstGeom>
        </p:spPr>
      </p:pic>
    </p:spTree>
    <p:extLst>
      <p:ext uri="{BB962C8B-B14F-4D97-AF65-F5344CB8AC3E}">
        <p14:creationId xmlns:p14="http://schemas.microsoft.com/office/powerpoint/2010/main" xmlns="" val="1074848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8</a:t>
            </a:r>
            <a:r>
              <a:rPr lang="en-US" altLang="zh-CN" sz="2200">
                <a:solidFill>
                  <a:srgbClr val="000000"/>
                </a:solidFill>
                <a:cs typeface="Times New Roman" panose="02020603050405020304" pitchFamily="18" charset="0"/>
              </a:rPr>
              <a:t>.(2015·</a:t>
            </a:r>
            <a:r>
              <a:rPr lang="zh-CN" altLang="en-US"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cs typeface="Times New Roman" panose="02020603050405020304" pitchFamily="18" charset="0"/>
              </a:rPr>
              <a:t>,13,4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武则天是学界和社会大众关注、热议的历史人物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墓前的无字碑引得千年评说。唐人史著对其事迹记载比较客观</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宋明以来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在理学思想影响下史家评价逐渐发生变化。下列说法最为合理的是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史家主观认识影响史事客观评价</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历史人物评价永远难有定论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多数人的意见更能反映历史真相</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时代愈近历史的评价愈客观</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唐人史著对其记载比较客观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宋明以来评价逐渐发生变化说明史学家的主观认识影响到其对历史事件的评价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项正确。</a:t>
            </a:r>
            <a:r>
              <a:rPr lang="en-US" altLang="zh-CN" sz="2200">
                <a:solidFill>
                  <a:srgbClr val="000000"/>
                </a:solidFill>
                <a:cs typeface="Times New Roman" panose="02020603050405020304" pitchFamily="18" charset="0"/>
              </a:rPr>
              <a:t>B</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三项说法过于绝对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endParaRPr lang="zh-CN" altLang="en-US" sz="2200"/>
          </a:p>
        </p:txBody>
      </p:sp>
      <p:pic>
        <p:nvPicPr>
          <p:cNvPr id="5" name="图片 4"/>
          <p:cNvPicPr>
            <a:picLocks noChangeAspect="1"/>
          </p:cNvPicPr>
          <p:nvPr/>
        </p:nvPicPr>
        <p:blipFill>
          <a:blip r:embed="rId4"/>
          <a:stretch>
            <a:fillRect/>
          </a:stretch>
        </p:blipFill>
        <p:spPr>
          <a:xfrm>
            <a:off x="4392181" y="2636912"/>
            <a:ext cx="359637" cy="361175"/>
          </a:xfrm>
          <a:prstGeom prst="rect">
            <a:avLst/>
          </a:prstGeom>
        </p:spPr>
      </p:pic>
    </p:spTree>
    <p:extLst>
      <p:ext uri="{BB962C8B-B14F-4D97-AF65-F5344CB8AC3E}">
        <p14:creationId xmlns:p14="http://schemas.microsoft.com/office/powerpoint/2010/main" xmlns="" val="13910392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wipe(down)">
                                      <p:cBhvr>
                                        <p:cTn id="1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49138"/>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福建</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下图是《说文解字》列出的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二字的篆书。许慎解释道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记事者也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从又持中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正也。据此可知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的原意是指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过去发生的一切事件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过去事实的文字记载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记录过往事物的书籍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代代相传的文化形式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过去发生的一切事件只符合材料</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属于片面性理解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是指过去的事实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记事者也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从又持中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意思是撰史者应该客观记载历史事实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的原意是指过去事实的文字记载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的原意是对过去事实的文字记载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不是只限定在书籍上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代代相传的文化形式不能反映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两者结合的本意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X90.eps" descr="id:2147492808;FounderCES"/>
          <p:cNvPicPr/>
          <p:nvPr/>
        </p:nvPicPr>
        <p:blipFill>
          <a:blip r:embed="rId4"/>
          <a:stretch>
            <a:fillRect/>
          </a:stretch>
        </p:blipFill>
        <p:spPr>
          <a:xfrm>
            <a:off x="4644008" y="2132856"/>
            <a:ext cx="3785644" cy="1512168"/>
          </a:xfrm>
          <a:prstGeom prst="rect">
            <a:avLst/>
          </a:prstGeom>
        </p:spPr>
      </p:pic>
      <p:pic>
        <p:nvPicPr>
          <p:cNvPr id="6" name="图片 5"/>
          <p:cNvPicPr>
            <a:picLocks noChangeAspect="1"/>
          </p:cNvPicPr>
          <p:nvPr/>
        </p:nvPicPr>
        <p:blipFill>
          <a:blip r:embed="rId5"/>
          <a:stretch>
            <a:fillRect/>
          </a:stretch>
        </p:blipFill>
        <p:spPr>
          <a:xfrm>
            <a:off x="7596336" y="1757842"/>
            <a:ext cx="359637" cy="361175"/>
          </a:xfrm>
          <a:prstGeom prst="rect">
            <a:avLst/>
          </a:prstGeom>
        </p:spPr>
      </p:pic>
    </p:spTree>
    <p:extLst>
      <p:ext uri="{BB962C8B-B14F-4D97-AF65-F5344CB8AC3E}">
        <p14:creationId xmlns:p14="http://schemas.microsoft.com/office/powerpoint/2010/main" xmlns="" val="15189664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85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梁启超在《中国历史研究法》中指出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史家的工作和自然科学家正相反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专务求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不共相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。倘若把许多史迹相异的属性剔去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专抽出那相同的属性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结果便将史的精魂剥夺净尽了。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下列观点与此相近的是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史学即史料</a:t>
            </a:r>
            <a:r>
              <a:rPr lang="zh-CN" altLang="zh-CN" sz="2200" smtClean="0">
                <a:solidFill>
                  <a:srgbClr val="000000"/>
                </a:solidFill>
                <a:latin typeface="Times New Roman" panose="02020603050405020304" pitchFamily="18" charset="0"/>
                <a:cs typeface="Times New Roman" panose="02020603050405020304" pitchFamily="18" charset="0"/>
              </a:rPr>
              <a:t>学</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一切历史都是当代史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治史所以明</a:t>
            </a:r>
            <a:r>
              <a:rPr lang="zh-CN" altLang="zh-CN" sz="2200" smtClean="0">
                <a:solidFill>
                  <a:srgbClr val="000000"/>
                </a:solidFill>
                <a:latin typeface="Times New Roman" panose="02020603050405020304" pitchFamily="18" charset="0"/>
                <a:cs typeface="Times New Roman" panose="02020603050405020304" pitchFamily="18" charset="0"/>
              </a:rPr>
              <a:t>变</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鉴于往事有资于治道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史料学只是史学研究的一个基础组成部分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史学即史料学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的说法不符合事实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一切历史都是当代史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的说法侧重从历史研究的价值功用方面表达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而且与材料主旨不符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材料的意思是历史学研究的是人类社会发展的个体差异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正是不同人群、不同文化发展的多元性才构成历史的精髓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历史学研究要达成的目标就是向人们展示这种丰富多彩的差异性并进而揭示历史演进的规律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鉴于往事有资于治道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强调从历史发展中汲取经验教训服务当世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这与材料所述主旨不符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012160" y="2132856"/>
            <a:ext cx="359637" cy="361175"/>
          </a:xfrm>
          <a:prstGeom prst="rect">
            <a:avLst/>
          </a:prstGeom>
        </p:spPr>
      </p:pic>
    </p:spTree>
    <p:extLst>
      <p:ext uri="{BB962C8B-B14F-4D97-AF65-F5344CB8AC3E}">
        <p14:creationId xmlns:p14="http://schemas.microsoft.com/office/powerpoint/2010/main" xmlns="" val="3653775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5685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德国和法国共同编撰的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讲述欧洲历史的教科书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历时五年终于完成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创造了编撰共同历史教科书的德法模式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双方一直磨合到彼此就大部分争议问题达成共识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再开始共同撰写教科书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。编者认为这套书的最终目的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是鼓励学生以批判的眼光看待历史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不会只给一种答案。据此判断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编撰此书体现了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价值判断高于史实</a:t>
            </a:r>
            <a:r>
              <a:rPr lang="zh-CN" altLang="zh-CN" sz="2200" smtClean="0">
                <a:solidFill>
                  <a:srgbClr val="000000"/>
                </a:solidFill>
                <a:latin typeface="Times New Roman" panose="02020603050405020304" pitchFamily="18" charset="0"/>
                <a:cs typeface="Times New Roman" panose="02020603050405020304" pitchFamily="18" charset="0"/>
              </a:rPr>
              <a:t>判断</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对于民族国家身份的认同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历史共识需要批判</a:t>
            </a:r>
            <a:r>
              <a:rPr lang="zh-CN" altLang="zh-CN" sz="2200" smtClean="0">
                <a:solidFill>
                  <a:srgbClr val="000000"/>
                </a:solidFill>
                <a:latin typeface="Times New Roman" panose="02020603050405020304" pitchFamily="18" charset="0"/>
                <a:cs typeface="Times New Roman" panose="02020603050405020304" pitchFamily="18" charset="0"/>
              </a:rPr>
              <a:t>思维</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批判思维比历史真实重要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题干未区分价值判断和史实判断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编者认为这套书的最终目的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是鼓励学生以批判的眼光看待历史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不会只给一种答案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可以判断</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双方一直磨合到彼此就大部分争议问题达成共识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再开始共同撰写教科书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鼓励学生以批判的眼光看待历史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不会只给一种答案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可以得出历史共识需要批判思维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项本身的表述有误。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627784" y="2996952"/>
            <a:ext cx="359637" cy="361175"/>
          </a:xfrm>
          <a:prstGeom prst="rect">
            <a:avLst/>
          </a:prstGeom>
        </p:spPr>
      </p:pic>
    </p:spTree>
    <p:extLst>
      <p:ext uri="{BB962C8B-B14F-4D97-AF65-F5344CB8AC3E}">
        <p14:creationId xmlns:p14="http://schemas.microsoft.com/office/powerpoint/2010/main" xmlns="" val="20529743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2"/>
          <p:cNvSpPr>
            <a:spLocks noChangeAspect="1"/>
          </p:cNvSpPr>
          <p:nvPr/>
        </p:nvSpPr>
        <p:spPr>
          <a:xfrm>
            <a:off x="508000" y="888539"/>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12</a:t>
            </a:r>
            <a:r>
              <a:rPr lang="en-US" altLang="zh-CN" sz="2200">
                <a:solidFill>
                  <a:srgbClr val="000000"/>
                </a:solidFill>
                <a:cs typeface="Times New Roman" panose="02020603050405020304" pitchFamily="18" charset="0"/>
              </a:rPr>
              <a:t>.(2010·</a:t>
            </a:r>
            <a:r>
              <a:rPr lang="zh-CN" altLang="en-US"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cs typeface="Times New Roman" panose="02020603050405020304" pitchFamily="18" charset="0"/>
              </a:rPr>
              <a:t>,35,4</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中日双方对</a:t>
            </a:r>
            <a:r>
              <a:rPr lang="en-US" altLang="zh-CN" sz="2200">
                <a:solidFill>
                  <a:srgbClr val="000000"/>
                </a:solidFill>
                <a:cs typeface="Times New Roman" panose="02020603050405020304" pitchFamily="18" charset="0"/>
              </a:rPr>
              <a:t>1894</a:t>
            </a:r>
            <a:r>
              <a:rPr lang="zh-CN" altLang="en-US" sz="2200">
                <a:solidFill>
                  <a:srgbClr val="000000"/>
                </a:solidFill>
                <a:latin typeface="宋体" panose="02010600030101010101" pitchFamily="2" charset="-122"/>
                <a:cs typeface="Times New Roman" panose="02020603050405020304" pitchFamily="18" charset="0"/>
              </a:rPr>
              <a:t>年</a:t>
            </a:r>
            <a:r>
              <a:rPr lang="en-US" altLang="zh-CN" sz="2200">
                <a:solidFill>
                  <a:srgbClr val="000000"/>
                </a:solidFill>
                <a:cs typeface="Times New Roman" panose="02020603050405020304" pitchFamily="18" charset="0"/>
              </a:rPr>
              <a:t>7</a:t>
            </a:r>
            <a:r>
              <a:rPr lang="zh-CN" altLang="en-US" sz="2200">
                <a:solidFill>
                  <a:srgbClr val="000000"/>
                </a:solidFill>
                <a:latin typeface="宋体" panose="02010600030101010101" pitchFamily="2" charset="-122"/>
                <a:cs typeface="Times New Roman" panose="02020603050405020304" pitchFamily="18" charset="0"/>
              </a:rPr>
              <a:t>月</a:t>
            </a:r>
            <a:r>
              <a:rPr lang="en-US" altLang="zh-CN" sz="2200">
                <a:solidFill>
                  <a:srgbClr val="000000"/>
                </a:solidFill>
                <a:cs typeface="Times New Roman" panose="02020603050405020304" pitchFamily="18" charset="0"/>
              </a:rPr>
              <a:t>25</a:t>
            </a:r>
            <a:r>
              <a:rPr lang="zh-CN" altLang="en-US" sz="2200">
                <a:solidFill>
                  <a:srgbClr val="000000"/>
                </a:solidFill>
                <a:latin typeface="宋体" panose="02010600030101010101" pitchFamily="2" charset="-122"/>
                <a:cs typeface="Times New Roman" panose="02020603050405020304" pitchFamily="18" charset="0"/>
              </a:rPr>
              <a:t>日发生的丰岛海战记述各异。中方</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济远航海日志</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记载</a:t>
            </a:r>
            <a:r>
              <a:rPr lang="en-US" altLang="zh-CN" sz="2200">
                <a:solidFill>
                  <a:srgbClr val="000000"/>
                </a:solidFill>
                <a:cs typeface="Times New Roman" panose="02020603050405020304" pitchFamily="18" charset="0"/>
              </a:rPr>
              <a:t>:“7</a:t>
            </a:r>
            <a:r>
              <a:rPr lang="zh-CN" altLang="en-US" sz="2200">
                <a:solidFill>
                  <a:srgbClr val="000000"/>
                </a:solidFill>
                <a:latin typeface="宋体" panose="02010600030101010101" pitchFamily="2" charset="-122"/>
                <a:cs typeface="Times New Roman" panose="02020603050405020304" pitchFamily="18" charset="0"/>
              </a:rPr>
              <a:t>点</a:t>
            </a:r>
            <a:r>
              <a:rPr lang="en-US" altLang="zh-CN" sz="2200">
                <a:solidFill>
                  <a:srgbClr val="000000"/>
                </a:solidFill>
                <a:cs typeface="Times New Roman" panose="02020603050405020304" pitchFamily="18" charset="0"/>
              </a:rPr>
              <a:t>45</a:t>
            </a:r>
            <a:r>
              <a:rPr lang="zh-CN" altLang="en-US" sz="2200">
                <a:solidFill>
                  <a:srgbClr val="000000"/>
                </a:solidFill>
                <a:latin typeface="宋体" panose="02010600030101010101" pitchFamily="2"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倭三舰同放真弹子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轰击我船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我船即刻还炮。</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日文出版的</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二十七八年海战史</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称</a:t>
            </a:r>
            <a:r>
              <a:rPr lang="en-US" altLang="zh-CN" sz="2200">
                <a:solidFill>
                  <a:srgbClr val="000000"/>
                </a:solidFill>
                <a:cs typeface="Times New Roman" panose="02020603050405020304" pitchFamily="18" charset="0"/>
              </a:rPr>
              <a:t>:“7</a:t>
            </a:r>
            <a:r>
              <a:rPr lang="zh-CN" altLang="en-US" sz="2200">
                <a:solidFill>
                  <a:srgbClr val="000000"/>
                </a:solidFill>
                <a:latin typeface="宋体" panose="02010600030101010101" pitchFamily="2" charset="-122"/>
                <a:cs typeface="Times New Roman" panose="02020603050405020304" pitchFamily="18" charset="0"/>
              </a:rPr>
              <a:t>点</a:t>
            </a:r>
            <a:r>
              <a:rPr lang="en-US" altLang="zh-CN" sz="2200">
                <a:solidFill>
                  <a:srgbClr val="000000"/>
                </a:solidFill>
                <a:cs typeface="Times New Roman" panose="02020603050405020304" pitchFamily="18" charset="0"/>
              </a:rPr>
              <a:t>52</a:t>
            </a:r>
            <a:r>
              <a:rPr lang="zh-CN" altLang="en-US" sz="2200">
                <a:solidFill>
                  <a:srgbClr val="000000"/>
                </a:solidFill>
                <a:latin typeface="宋体" panose="02010600030101010101" pitchFamily="2"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彼我相距约</a:t>
            </a:r>
            <a:r>
              <a:rPr lang="en-US" altLang="zh-CN" sz="2200">
                <a:solidFill>
                  <a:srgbClr val="000000"/>
                </a:solidFill>
                <a:cs typeface="Times New Roman" panose="02020603050405020304" pitchFamily="18" charset="0"/>
              </a:rPr>
              <a:t>3 000</a:t>
            </a:r>
            <a:r>
              <a:rPr lang="zh-CN" altLang="en-US" sz="2200">
                <a:solidFill>
                  <a:srgbClr val="000000"/>
                </a:solidFill>
                <a:latin typeface="宋体" panose="02010600030101010101" pitchFamily="2" charset="-122"/>
                <a:cs typeface="Times New Roman" panose="02020603050405020304" pitchFamily="18" charset="0"/>
              </a:rPr>
              <a:t>米之距离。济远首先向我发炮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旗舰吉野立即迎战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以左舷炮向济远轰击。</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a:t>
            </a:r>
            <a:r>
              <a:rPr lang="zh-CN" altLang="en-US" sz="2200" smtClean="0">
                <a:solidFill>
                  <a:srgbClr val="000000"/>
                </a:solidFill>
                <a:latin typeface="宋体" panose="02010600030101010101" pitchFamily="2" charset="-122"/>
                <a:cs typeface="Times New Roman" panose="02020603050405020304" pitchFamily="18" charset="0"/>
              </a:rPr>
              <a:t>说明</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研究者的立场会影响其对历史的解释</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历史真相因年代久远而变得模糊不清</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通过文献记录最终能够还原历史真相</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原始记录比研究文献更接近历史真相</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中方认为倭舰击我船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我船还炮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日本则认为济远首先发炮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吉野迎战。也就是说同样的历史事件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不同的研究者会得出不同的历史解释</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pic>
        <p:nvPicPr>
          <p:cNvPr id="5" name="图片 4"/>
          <p:cNvPicPr>
            <a:picLocks noChangeAspect="1"/>
          </p:cNvPicPr>
          <p:nvPr/>
        </p:nvPicPr>
        <p:blipFill>
          <a:blip r:embed="rId4"/>
          <a:stretch>
            <a:fillRect/>
          </a:stretch>
        </p:blipFill>
        <p:spPr>
          <a:xfrm>
            <a:off x="1005667" y="2996952"/>
            <a:ext cx="359637" cy="361175"/>
          </a:xfrm>
          <a:prstGeom prst="rect">
            <a:avLst/>
          </a:prstGeom>
        </p:spPr>
      </p:pic>
    </p:spTree>
    <p:extLst>
      <p:ext uri="{BB962C8B-B14F-4D97-AF65-F5344CB8AC3E}">
        <p14:creationId xmlns:p14="http://schemas.microsoft.com/office/powerpoint/2010/main" xmlns="" val="41665205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,24,2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北京最高的建筑是新建的民族饭店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a:t>
            </a:r>
            <a:r>
              <a:rPr lang="en-US" altLang="zh-CN" sz="2200">
                <a:solidFill>
                  <a:srgbClr val="000000"/>
                </a:solidFill>
                <a:latin typeface="Times New Roman" panose="02020603050405020304" pitchFamily="18" charset="0"/>
                <a:cs typeface="Times New Roman" panose="02020603050405020304" pitchFamily="18" charset="0"/>
              </a:rPr>
              <a:t>47.4</a:t>
            </a:r>
            <a:r>
              <a:rPr lang="zh-CN" altLang="zh-CN" sz="2200">
                <a:solidFill>
                  <a:srgbClr val="000000"/>
                </a:solidFill>
                <a:latin typeface="Times New Roman" panose="02020603050405020304" pitchFamily="18" charset="0"/>
                <a:cs typeface="Times New Roman" panose="02020603050405020304" pitchFamily="18" charset="0"/>
              </a:rPr>
              <a:t>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为当时的北京十大建筑之一。如今北京最高的建筑是高</a:t>
            </a:r>
            <a:r>
              <a:rPr lang="en-US" altLang="zh-CN" sz="2200">
                <a:solidFill>
                  <a:srgbClr val="000000"/>
                </a:solidFill>
                <a:latin typeface="Times New Roman" panose="02020603050405020304" pitchFamily="18" charset="0"/>
                <a:cs typeface="Times New Roman" panose="02020603050405020304" pitchFamily="18" charset="0"/>
              </a:rPr>
              <a:t>330</a:t>
            </a:r>
            <a:r>
              <a:rPr lang="zh-CN" altLang="zh-CN" sz="2200">
                <a:solidFill>
                  <a:srgbClr val="000000"/>
                </a:solidFill>
                <a:latin typeface="Times New Roman" panose="02020603050405020304" pitchFamily="18" charset="0"/>
                <a:cs typeface="Times New Roman" panose="02020603050405020304" pitchFamily="18" charset="0"/>
              </a:rPr>
              <a:t>米的国贸大厦。然而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人们至今仍然肯定民族饭店在新中国建筑史上的地位。这提示我们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对历史现象的评价应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以今人的标准来衡量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置于特定的时空考察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主要看对后世的影响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注重使用比较的方法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材料对比了不同时期的北京最高建筑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强调民族饭店在新中国建筑史上的地位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这说明应将历史现象放在当时的历史大背景下评价。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852936"/>
            <a:ext cx="359637" cy="361175"/>
          </a:xfrm>
          <a:prstGeom prst="rect">
            <a:avLst/>
          </a:prstGeom>
        </p:spPr>
      </p:pic>
    </p:spTree>
    <p:extLst>
      <p:ext uri="{BB962C8B-B14F-4D97-AF65-F5344CB8AC3E}">
        <p14:creationId xmlns:p14="http://schemas.microsoft.com/office/powerpoint/2010/main" xmlns="" val="2947005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70</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71</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NEU-BZ-S92"/>
                <a:ea typeface="方正宋黑_GBK" panose="03000509000000000000" pitchFamily="65" charset="-122"/>
                <a:cs typeface="Times New Roman" panose="02020603050405020304" pitchFamily="18" charset="0"/>
              </a:rPr>
              <a:t>海南</a:t>
            </a:r>
            <a:r>
              <a:rPr lang="en-US" altLang="zh-CN" sz="2200">
                <a:solidFill>
                  <a:srgbClr val="000000"/>
                </a:solidFill>
                <a:latin typeface="Times New Roman" panose="02020603050405020304" pitchFamily="18" charset="0"/>
                <a:cs typeface="Times New Roman" panose="02020603050405020304" pitchFamily="18" charset="0"/>
              </a:rPr>
              <a:t>,25,2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历史学家吴于廑说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世界历史的内容是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对人类历史自原始、孤立、分散的人群发展为全世界成一密切联系整体的过程进行系统探讨和阐述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杰弗里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巴勒克拉夫认为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现在世界上某个地区发生的事件不再可能像过去那样对其他地区不发生影响</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世纪的历史名副其实是全世界的历史。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上述两位历史学家对于世界历史的解释突出反映了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进化史观</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文明史观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整体史观</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现代化史观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吴于廑强调人类历史成为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全世界成一密切联系整体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巴勒克拉夫说</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世纪的历史是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全世界的历史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两者都突出强调了整体史观。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804248" y="3375412"/>
            <a:ext cx="359637" cy="361175"/>
          </a:xfrm>
          <a:prstGeom prst="rect">
            <a:avLst/>
          </a:prstGeom>
        </p:spPr>
      </p:pic>
    </p:spTree>
    <p:extLst>
      <p:ext uri="{BB962C8B-B14F-4D97-AF65-F5344CB8AC3E}">
        <p14:creationId xmlns:p14="http://schemas.microsoft.com/office/powerpoint/2010/main" xmlns="" val="42022944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755768"/>
            <a:ext cx="8128000" cy="5625451"/>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,26,2</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)2009</a:t>
            </a:r>
            <a:r>
              <a:rPr lang="zh-CN" altLang="zh-CN" sz="2200">
                <a:solidFill>
                  <a:srgbClr val="000000"/>
                </a:solidFill>
                <a:latin typeface="Times New Roman" panose="02020603050405020304" pitchFamily="18" charset="0"/>
                <a:cs typeface="Times New Roman" panose="02020603050405020304" pitchFamily="18" charset="0"/>
              </a:rPr>
              <a:t>年曹操墓的发现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使曹氏及其家人的故事再次成为热议话题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此正是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岁月带不走那一串串熟悉的姓名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。在历史记载和民间话本等诸多材料中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曹操形象犹如川戏之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。研究发现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曹操在戏台上虽是白脸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实是了不起的人物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几个儿子都才兼文武。曹丕多才多艺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会使剑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在宴席前曾以甘蔗代替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击败对手。反而是号称有八斗之才的曹植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武的方面差。有人则分析指出曹植一直希望能有机会带兵打仗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只是始终未能获得准许而已。还有研究者认为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曹植之所以渴望上前线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并非真想立功建业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只不过是想离开牢狱式的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封邑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历史事实的考辨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需要考古学的进展和史学家的价值判断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历史诠释需坚守客观立场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力求规避历史学家的主观认识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历史的基本事实通过各种资料并借助多种研究路径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有可能逐步弄清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历史学家应以探究历史之谜为己任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挖掘史实的全部细节为职业要求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804248" y="3717032"/>
            <a:ext cx="359637" cy="361175"/>
          </a:xfrm>
          <a:prstGeom prst="rect">
            <a:avLst/>
          </a:prstGeom>
        </p:spPr>
      </p:pic>
    </p:spTree>
    <p:extLst>
      <p:ext uri="{BB962C8B-B14F-4D97-AF65-F5344CB8AC3E}">
        <p14:creationId xmlns:p14="http://schemas.microsoft.com/office/powerpoint/2010/main" xmlns="" val="7912218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历史事实的考辨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有些无法通过考古学的进展得以判断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历史学家的主观认识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也是历史诠释的方式之一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历史记载和民间话本等诸多材料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以及历史研究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有可能逐步弄清历史的基本事实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历史学家受到多种因素影响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不可能挖掘史实的全部细节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29009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3"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4"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5102"/>
            <a:ext cx="406553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1,26,4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279920816"/>
              </p:ext>
            </p:extLst>
          </p:nvPr>
        </p:nvGraphicFramePr>
        <p:xfrm>
          <a:off x="508000" y="1323700"/>
          <a:ext cx="8128000" cy="3905493"/>
        </p:xfrm>
        <a:graphic>
          <a:graphicData uri="http://schemas.openxmlformats.org/presentationml/2006/ole">
            <p:oleObj spid="_x0000_s8196" name="文档" r:id="rId5" imgW="3947694" imgH="1896908" progId="Word.Document.12">
              <p:embed/>
            </p:oleObj>
          </a:graphicData>
        </a:graphic>
      </p:graphicFrame>
      <p:sp>
        <p:nvSpPr>
          <p:cNvPr id="6" name="矩形 5"/>
          <p:cNvSpPr>
            <a:spLocks noChangeAspect="1"/>
          </p:cNvSpPr>
          <p:nvPr/>
        </p:nvSpPr>
        <p:spPr>
          <a:xfrm>
            <a:off x="508000" y="4797152"/>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上表为不同史籍关于唐武德元年同一事件的历史叙述。据此能够被认定的历史事实是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皇帝李世民与薛举战于泾</a:t>
            </a:r>
            <a:r>
              <a:rPr lang="zh-CN" altLang="zh-CN" sz="2200" smtClean="0">
                <a:solidFill>
                  <a:srgbClr val="000000"/>
                </a:solidFill>
                <a:latin typeface="Times New Roman" panose="02020603050405020304" pitchFamily="18" charset="0"/>
                <a:cs typeface="Times New Roman" panose="02020603050405020304" pitchFamily="18" charset="0"/>
              </a:rPr>
              <a:t>州</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刘文静是战役中唐军的主帅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唐军与薛举在泾州作战</a:t>
            </a:r>
            <a:r>
              <a:rPr lang="zh-CN" altLang="zh-CN" sz="2200" smtClean="0">
                <a:solidFill>
                  <a:srgbClr val="000000"/>
                </a:solidFill>
                <a:latin typeface="Times New Roman" panose="02020603050405020304" pitchFamily="18" charset="0"/>
                <a:cs typeface="Times New Roman" panose="02020603050405020304" pitchFamily="18" charset="0"/>
              </a:rPr>
              <a:t>失败</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李世民患病导致了战役失败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6"/>
          <a:stretch>
            <a:fillRect/>
          </a:stretch>
        </p:blipFill>
        <p:spPr>
          <a:xfrm>
            <a:off x="3347864" y="5294673"/>
            <a:ext cx="359637" cy="361175"/>
          </a:xfrm>
          <a:prstGeom prst="rect">
            <a:avLst/>
          </a:prstGeom>
        </p:spPr>
      </p:pic>
    </p:spTree>
    <p:extLst>
      <p:ext uri="{BB962C8B-B14F-4D97-AF65-F5344CB8AC3E}">
        <p14:creationId xmlns:p14="http://schemas.microsoft.com/office/powerpoint/2010/main" xmlns="" val="28784598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本题以四则关于唐武德元年同一历史事件的不同历史叙述为切入点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考查考生理解历史叙述与历史结论的能力。题干中的四则材料都反映了唐军在泾州与薛举作战失败的信息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项符合题意。根据题干可知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有的材料叙述此时李世民为秦王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还没有登基称帝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项不能被认定为历史事实。根据题干可知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有的材料叙述此时李世民为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项不能被认定为历史事实。题干中的四则材料中只有一则材料叙述了李世民患病导致战役失败的信息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项不能被认定为历史事实。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72201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2,35,4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年代至今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《赫鲁晓夫回忆录》多次出版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并被翻译成多种语言。因其内容的复杂性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不同年代版本的内容均有所不同。由此可知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此回忆录作为一种史料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能够准确记述作者的事迹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比相关研究著作的可信度更高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版本越新越接近历史真相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反映出时代对历史叙述的影响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本题主要考查考生辨别历史事实与历史叙述的能力。材料信息反映了《赫鲁晓夫回忆录》多次出版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但不同年代版本的内容均有所不同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此回忆录作为一种史料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反映出时代对历史叙述的影响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项。回忆录的记述不一定准确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也不一定可信度比相关研究著作更高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更不能说版本越新越接近历史真相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三项说法均错误。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060848"/>
            <a:ext cx="359637" cy="361175"/>
          </a:xfrm>
          <a:prstGeom prst="rect">
            <a:avLst/>
          </a:prstGeom>
        </p:spPr>
      </p:pic>
    </p:spTree>
    <p:extLst>
      <p:ext uri="{BB962C8B-B14F-4D97-AF65-F5344CB8AC3E}">
        <p14:creationId xmlns:p14="http://schemas.microsoft.com/office/powerpoint/2010/main" xmlns="" val="23679097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a16="http://schemas.microsoft.com/office/drawing/2014/main" xmlns=""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70</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a16="http://schemas.microsoft.com/office/drawing/2014/main" xmlns=""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71</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2146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《史记》记载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秦王发图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图穷匕首见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荆轲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乃引其匕首以掷秦王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中铜柱。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山东嘉祥武氏祠的汉代画像石《荆轲刺秦王》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再现了这一场景。《史记》记载和这块画像石在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描绘上是一致的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形式上是一致的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风格上是一致的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主题上是一致的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《史记》的记载和汉画像石的描绘不完全一致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《史记》的记载相对比较详细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而汉画像石只是描述荆轲刺秦王的瞬间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《史记》是通过文字记载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汉代画像石是通过图像形式表述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描绘形式不一致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《史记》站在官方立场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汉代画像石从民间立场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风格不一致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两则史料都是描述荆轲刺秦王的史实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主题一致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X88.eps" descr="id:2147492772;FounderCES"/>
          <p:cNvPicPr/>
          <p:nvPr/>
        </p:nvPicPr>
        <p:blipFill>
          <a:blip r:embed="rId4"/>
          <a:stretch>
            <a:fillRect/>
          </a:stretch>
        </p:blipFill>
        <p:spPr>
          <a:xfrm>
            <a:off x="5004048" y="2420888"/>
            <a:ext cx="3344511" cy="1584176"/>
          </a:xfrm>
          <a:prstGeom prst="rect">
            <a:avLst/>
          </a:prstGeom>
        </p:spPr>
      </p:pic>
      <p:pic>
        <p:nvPicPr>
          <p:cNvPr id="6" name="图片 5"/>
          <p:cNvPicPr>
            <a:picLocks noChangeAspect="1"/>
          </p:cNvPicPr>
          <p:nvPr/>
        </p:nvPicPr>
        <p:blipFill>
          <a:blip r:embed="rId5"/>
          <a:stretch>
            <a:fillRect/>
          </a:stretch>
        </p:blipFill>
        <p:spPr>
          <a:xfrm>
            <a:off x="3347864" y="2132856"/>
            <a:ext cx="359637" cy="361175"/>
          </a:xfrm>
          <a:prstGeom prst="rect">
            <a:avLst/>
          </a:prstGeom>
        </p:spPr>
      </p:pic>
    </p:spTree>
    <p:extLst>
      <p:ext uri="{BB962C8B-B14F-4D97-AF65-F5344CB8AC3E}">
        <p14:creationId xmlns:p14="http://schemas.microsoft.com/office/powerpoint/2010/main" xmlns="" val="21294613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25</TotalTime>
  <Words>3324</Words>
  <Application>Microsoft Office PowerPoint</Application>
  <PresentationFormat>全屏显示(4:3)</PresentationFormat>
  <Paragraphs>245</Paragraphs>
  <Slides>38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40"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5</cp:revision>
  <dcterms:created xsi:type="dcterms:W3CDTF">2019-07-05T00:12:36Z</dcterms:created>
  <dcterms:modified xsi:type="dcterms:W3CDTF">2021-06-17T16:20:47Z</dcterms:modified>
</cp:coreProperties>
</file>