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17" r:id="rId17"/>
    <p:sldId id="318" r:id="rId18"/>
    <p:sldId id="319" r:id="rId19"/>
    <p:sldId id="320" r:id="rId20"/>
    <p:sldId id="321" r:id="rId21"/>
    <p:sldId id="322" r:id="rId22"/>
    <p:sldId id="323" r:id="rId23"/>
    <p:sldId id="276" r:id="rId24"/>
    <p:sldId id="351" r:id="rId25"/>
    <p:sldId id="352" r:id="rId26"/>
    <p:sldId id="353" r:id="rId27"/>
    <p:sldId id="259" r:id="rId28"/>
    <p:sldId id="269" r:id="rId29"/>
    <p:sldId id="315" r:id="rId30"/>
    <p:sldId id="324" r:id="rId31"/>
    <p:sldId id="274"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5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50865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第三部分　中国</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现代史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第十三单元　中华人民共和国的成立和巩固　</a:t>
            </a:r>
            <a:r>
              <a:rPr lang="zh-CN" altLang="en-US" sz="4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社会主义制度的</a:t>
            </a:r>
            <a:r>
              <a:rPr lang="zh-CN" altLang="en-US" sz="4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建立与社会主义建设的探索</a:t>
            </a: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0530"/>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土地改革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占全国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亿多人口的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新解放区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还没有进行土地改革。广大农民迫切要求进行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土地改革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获得土地。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中央人民政府颁布《中华人民共和国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土地改革法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它规定废除</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地主阶级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封建剥削的土地所有制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的土地所有制。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125856" y="1848220"/>
            <a:ext cx="12729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125856" y="2315563"/>
            <a:ext cx="12729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23323" y="2430111"/>
            <a:ext cx="4612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44105" y="2897454"/>
            <a:ext cx="461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361785" y="2430111"/>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361785" y="2897454"/>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0333674" y="359455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0333674" y="406190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33714" y="4187813"/>
            <a:ext cx="12717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33714" y="4655156"/>
            <a:ext cx="1271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4570255" y="4187813"/>
            <a:ext cx="161572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4570255" y="4655156"/>
            <a:ext cx="16157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23324" y="4785137"/>
            <a:ext cx="8872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33714" y="5242089"/>
            <a:ext cx="8872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16" presetClass="exit" presetSubtype="21" fill="hold" grpId="0" nodeType="withEffect">
                                  <p:stCondLst>
                                    <p:cond delay="0"/>
                                  </p:stCondLst>
                                  <p:childTnLst>
                                    <p:animEffect transition="out" filter="barn(inVertical)">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6" presetClass="exit" presetSubtype="21" fill="hold" grpId="0" nodeType="clickEffect">
                                  <p:stCondLst>
                                    <p:cond delay="0"/>
                                  </p:stCondLst>
                                  <p:childTnLst>
                                    <p:animEffect transition="out" filter="barn(inVertical)">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6" grpId="0" animBg="1"/>
      <p:bldP spid="19"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68605"/>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没收地主的土地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分给无地或少地的农民耕种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同时也分给地主一份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让他们自己耕种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在劳动中改造自己。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除部分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少数民族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全国大陆基本上完成了土地改革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农民真正获得了解放。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土地改革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彻底摧毁了我国存在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2 000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多年的封建土地制度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消灭了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地主阶级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翻了身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得到了土地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成为土地的主人。这使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人民政权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更加巩固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也大大解放了农村生产力。农业生产获得迅速恢复和发展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为国家的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建设准备了条件。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99275" y="1806656"/>
            <a:ext cx="7822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99275" y="2273999"/>
            <a:ext cx="7822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833453" y="1806656"/>
            <a:ext cx="16408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833453" y="2284390"/>
            <a:ext cx="1640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477190" y="2970438"/>
            <a:ext cx="16408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477190" y="3448172"/>
            <a:ext cx="1640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548663" y="3573219"/>
            <a:ext cx="16408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548663" y="4040562"/>
            <a:ext cx="1640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6322784" y="357321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6322784" y="40405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4455144" y="4144719"/>
            <a:ext cx="16408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4455144" y="4622453"/>
            <a:ext cx="1640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9466516" y="4730330"/>
            <a:ext cx="12123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9466516" y="5208064"/>
            <a:ext cx="12123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animBg="1"/>
      <p:bldP spid="12" grpId="0" animBg="1"/>
      <p:bldP spid="14" grpId="0" animBg="1"/>
      <p:bldP spid="16"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9180"/>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二、社会主义制度的建立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第一个五年计划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我国的工业水平很低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薄弱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门类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许多重要工业产品的人均拥有量远远低于发达国家。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为了有计划地进行社会主义建设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我国政府编制了发展国民经济的第一个</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五年计划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基本任务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集中主要力量发展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建立国家工业化和国防现代化的初步基础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相应地发展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交通运输业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轻工业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相应地培养建设人才。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5278" y="21391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5278" y="26065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531342" y="21391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531342" y="26065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869296" y="3884837"/>
            <a:ext cx="16561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869296" y="4362571"/>
            <a:ext cx="16561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569423" y="4466729"/>
            <a:ext cx="1205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569423" y="4934072"/>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047404" y="5065070"/>
            <a:ext cx="20446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047404" y="5532413"/>
            <a:ext cx="20446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9497932" y="5065070"/>
            <a:ext cx="12299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9497932" y="5532413"/>
            <a:ext cx="12299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75278" y="563051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75278" y="61186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2022188" y="563051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2022188" y="61186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6" grpId="0" animBg="1"/>
      <p:bldP spid="18"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118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:1953—1957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鞍山钢铁公司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无缝钢管厂等三大工程、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长春第一汽车制造厂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沈阳第一机床厂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飞机制造厂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等建成投产。交通运输建设也取得很大成就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宝成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鹰厦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等铁路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川藏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青藏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公路相继通车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密切了祖国内地与边疆地区的联系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武汉长江大桥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连接了长江南北的交通。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我国开始改变工业落后的面貌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向社会主义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88539" y="1567665"/>
            <a:ext cx="24055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88539" y="2035008"/>
            <a:ext cx="24055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88104" y="1567665"/>
            <a:ext cx="17509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88103" y="2035008"/>
            <a:ext cx="1750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47978" y="2159947"/>
            <a:ext cx="20887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47977" y="2627290"/>
            <a:ext cx="20887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157783" y="2159947"/>
            <a:ext cx="29235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157783" y="2627290"/>
            <a:ext cx="29235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6485243" y="2159947"/>
            <a:ext cx="20433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6485242" y="2627290"/>
            <a:ext cx="20433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6613728" y="27314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6613728" y="32091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7828852" y="27314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7828852" y="32091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89541" y="33341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89541" y="380146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2018630" y="3334120"/>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2018630" y="3801463"/>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3230520" y="3334120"/>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3230520" y="3801463"/>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3890959" y="3917258"/>
            <a:ext cx="24312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3890959" y="4384601"/>
            <a:ext cx="24312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8A90BD6A-DAC1-4175-BADE-A70FD2E31095}"/>
              </a:ext>
            </a:extLst>
          </p:cNvPr>
          <p:cNvSpPr/>
          <p:nvPr/>
        </p:nvSpPr>
        <p:spPr>
          <a:xfrm>
            <a:off x="9933799" y="4488758"/>
            <a:ext cx="13403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2" name="直接连接符 31">
            <a:extLst>
              <a:ext uri="{FF2B5EF4-FFF2-40B4-BE49-F238E27FC236}">
                <a16:creationId xmlns:a16="http://schemas.microsoft.com/office/drawing/2014/main" xmlns="" id="{94F29B7E-74BF-4821-88B9-C8400B1817B7}"/>
              </a:ext>
            </a:extLst>
          </p:cNvPr>
          <p:cNvCxnSpPr>
            <a:cxnSpLocks/>
          </p:cNvCxnSpPr>
          <p:nvPr/>
        </p:nvCxnSpPr>
        <p:spPr>
          <a:xfrm>
            <a:off x="9933799" y="4956101"/>
            <a:ext cx="13403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26"/>
                                        </p:tgtEl>
                                      </p:cBhvr>
                                    </p:animEffect>
                                    <p:set>
                                      <p:cBhvr>
                                        <p:cTn id="50" dur="1" fill="hold">
                                          <p:stCondLst>
                                            <p:cond delay="499"/>
                                          </p:stCondLst>
                                        </p:cTn>
                                        <p:tgtEl>
                                          <p:spTgt spid="2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6" presetClass="exit" presetSubtype="21" fill="hold" grpId="0" nodeType="clickEffect">
                                  <p:stCondLst>
                                    <p:cond delay="0"/>
                                  </p:stCondLst>
                                  <p:childTnLst>
                                    <p:animEffect transition="out" filter="barn(inVertical)">
                                      <p:cBhvr>
                                        <p:cTn id="54" dur="500"/>
                                        <p:tgtEl>
                                          <p:spTgt spid="28"/>
                                        </p:tgtEl>
                                      </p:cBhvr>
                                    </p:animEffect>
                                    <p:set>
                                      <p:cBhvr>
                                        <p:cTn id="55" dur="1" fill="hold">
                                          <p:stCondLst>
                                            <p:cond delay="499"/>
                                          </p:stCondLst>
                                        </p:cTn>
                                        <p:tgtEl>
                                          <p:spTgt spid="28"/>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6" presetClass="exit" presetSubtype="21" fill="hold" grpId="0" nodeType="clickEffect">
                                  <p:stCondLst>
                                    <p:cond delay="0"/>
                                  </p:stCondLst>
                                  <p:childTnLst>
                                    <p:animEffect transition="out" filter="barn(inVertical)">
                                      <p:cBhvr>
                                        <p:cTn id="59" dur="500"/>
                                        <p:tgtEl>
                                          <p:spTgt spid="31"/>
                                        </p:tgtEl>
                                      </p:cBhvr>
                                    </p:animEffect>
                                    <p:set>
                                      <p:cBhvr>
                                        <p:cTn id="60"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0" grpId="0" animBg="1"/>
      <p:bldP spid="22" grpId="0" animBg="1"/>
      <p:bldP spid="24" grpId="0" animBg="1"/>
      <p:bldP spid="26" grpId="0" animBg="1"/>
      <p:bldP spid="28"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6690"/>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人民代表大会制度的确立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在全国人民普选的基础上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第一届全国人民代表大会在北京召开。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大会制定了《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中华人民共和国宪法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》。这是我国第一部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类型的宪法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也是我国有史以来真正反映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人民利益</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的宪法。宪法规定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全国人民代表大会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是最高国家权力机关。这就以国家根本大法的形式确定了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人民代表大会制度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大会选举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为中华人民共和国主席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朱德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为副主席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刘少奇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为第一届全国人民代表大会常务委员会委员长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周恩来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为国务院总理。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078950" y="746784"/>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078950" y="121412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331787" y="1931348"/>
            <a:ext cx="36745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331787" y="2398691"/>
            <a:ext cx="36745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418166" y="2534019"/>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418166" y="2990971"/>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65458" y="3116065"/>
            <a:ext cx="16527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65458" y="3573017"/>
            <a:ext cx="16527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641766" y="3116065"/>
            <a:ext cx="25596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641767" y="3573017"/>
            <a:ext cx="2559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83263" y="3698111"/>
            <a:ext cx="81991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83263" y="4165454"/>
            <a:ext cx="8199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172438" y="4280157"/>
            <a:ext cx="3274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172438" y="4747500"/>
            <a:ext cx="3274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3098860" y="4862203"/>
            <a:ext cx="1205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3098860" y="5329546"/>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8510046" y="4862203"/>
            <a:ext cx="8026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8510046" y="5329546"/>
            <a:ext cx="8026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8A90BD6A-DAC1-4175-BADE-A70FD2E31095}"/>
              </a:ext>
            </a:extLst>
          </p:cNvPr>
          <p:cNvSpPr/>
          <p:nvPr/>
        </p:nvSpPr>
        <p:spPr>
          <a:xfrm>
            <a:off x="752133" y="5433858"/>
            <a:ext cx="12533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a16="http://schemas.microsoft.com/office/drawing/2014/main" xmlns="" id="{94F29B7E-74BF-4821-88B9-C8400B1817B7}"/>
              </a:ext>
            </a:extLst>
          </p:cNvPr>
          <p:cNvCxnSpPr>
            <a:cxnSpLocks/>
          </p:cNvCxnSpPr>
          <p:nvPr/>
        </p:nvCxnSpPr>
        <p:spPr>
          <a:xfrm>
            <a:off x="752133" y="5911592"/>
            <a:ext cx="12533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8A90BD6A-DAC1-4175-BADE-A70FD2E31095}"/>
              </a:ext>
            </a:extLst>
          </p:cNvPr>
          <p:cNvSpPr/>
          <p:nvPr/>
        </p:nvSpPr>
        <p:spPr>
          <a:xfrm>
            <a:off x="752133" y="6017082"/>
            <a:ext cx="12533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3" name="直接连接符 32">
            <a:extLst>
              <a:ext uri="{FF2B5EF4-FFF2-40B4-BE49-F238E27FC236}">
                <a16:creationId xmlns:a16="http://schemas.microsoft.com/office/drawing/2014/main" xmlns="" id="{94F29B7E-74BF-4821-88B9-C8400B1817B7}"/>
              </a:ext>
            </a:extLst>
          </p:cNvPr>
          <p:cNvCxnSpPr>
            <a:cxnSpLocks/>
          </p:cNvCxnSpPr>
          <p:nvPr/>
        </p:nvCxnSpPr>
        <p:spPr>
          <a:xfrm>
            <a:off x="752133" y="6494816"/>
            <a:ext cx="12533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9"/>
                                        </p:tgtEl>
                                      </p:cBhvr>
                                    </p:animEffect>
                                    <p:set>
                                      <p:cBhvr>
                                        <p:cTn id="52" dur="1" fill="hold">
                                          <p:stCondLst>
                                            <p:cond delay="499"/>
                                          </p:stCondLst>
                                        </p:cTn>
                                        <p:tgtEl>
                                          <p:spTgt spid="2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32"/>
                                        </p:tgtEl>
                                      </p:cBhvr>
                                    </p:animEffect>
                                    <p:set>
                                      <p:cBhvr>
                                        <p:cTn id="57"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P spid="17" grpId="0" animBg="1"/>
      <p:bldP spid="20" grpId="0" animBg="1"/>
      <p:bldP spid="23" grpId="0" animBg="1"/>
      <p:bldP spid="26" grpId="0" animBg="1"/>
      <p:bldP spid="29"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351247"/>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第一届全国人民代表大会的召开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人民代表大会制度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人民代表大会制度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是我国的根本政治制度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为社会主义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民主政治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建设奠定了基础。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512792" y="2430110"/>
            <a:ext cx="17197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512792" y="2907844"/>
            <a:ext cx="17197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23323" y="3022392"/>
            <a:ext cx="17197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23323" y="3489735"/>
            <a:ext cx="17197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769093" y="3022392"/>
            <a:ext cx="33165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769093" y="3489735"/>
            <a:ext cx="33165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043961" y="3598967"/>
            <a:ext cx="15849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043961" y="4066310"/>
            <a:ext cx="15849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275"/>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三大改造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土地改革以后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贫苦农民缺乏生产工具、资金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这就影响农业生产的发展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农产品满足不了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国家工业化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建设的需要。农民也有进行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互助合作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国家引导农民参加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农业生产合作社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走集体化和共同富裕的社会主义道路。农业合作化开始时实行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自愿互利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通过典型示范逐步推广。它经历了由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农业互助组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初级农业生产合作社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高级农业生产合作社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三个阶段。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全国掀起农业合作化的高潮。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全国绝大多数农户参加了农业生产合作社。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14508" y="1910565"/>
            <a:ext cx="20405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14508" y="2377908"/>
            <a:ext cx="20405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070684" y="2502847"/>
            <a:ext cx="1618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070684" y="2970190"/>
            <a:ext cx="16187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671634" y="3084738"/>
            <a:ext cx="285626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671635" y="3562472"/>
            <a:ext cx="28562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382776" y="3677900"/>
            <a:ext cx="15953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382776" y="4145243"/>
            <a:ext cx="15953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8229644" y="4247342"/>
            <a:ext cx="20467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8229644" y="4725076"/>
            <a:ext cx="2046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0577989" y="4247342"/>
            <a:ext cx="644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0577989" y="4725076"/>
            <a:ext cx="6441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753151" y="4839624"/>
            <a:ext cx="33006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753151" y="5317358"/>
            <a:ext cx="33006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4475929" y="4839624"/>
            <a:ext cx="36470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4475929" y="5317358"/>
            <a:ext cx="36470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6" presetClass="exit" presetSubtype="21" fill="hold" grpId="0" nodeType="withEffect">
                                  <p:stCondLst>
                                    <p:cond delay="0"/>
                                  </p:stCondLst>
                                  <p:childTnLst>
                                    <p:animEffect transition="out" filter="barn(inVertical)">
                                      <p:cBhvr>
                                        <p:cTn id="34" dur="500"/>
                                        <p:tgtEl>
                                          <p:spTgt spid="23"/>
                                        </p:tgtEl>
                                      </p:cBhvr>
                                    </p:animEffect>
                                    <p:set>
                                      <p:cBhvr>
                                        <p:cTn id="35" dur="1" fill="hold">
                                          <p:stCondLst>
                                            <p:cond delay="499"/>
                                          </p:stCondLst>
                                        </p:cTn>
                                        <p:tgtEl>
                                          <p:spTgt spid="2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6"/>
                                        </p:tgtEl>
                                      </p:cBhvr>
                                    </p:animEffect>
                                    <p:set>
                                      <p:cBhvr>
                                        <p:cTn id="40"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20" grpId="0" animBg="1"/>
      <p:bldP spid="23"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835"/>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以上的个体手工业者参加了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手工业生产合作社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资本主义工商业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私营工商业主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为牟取暴利而不顾国家和民众的利益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甚至采取种种不法手段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严重扰乱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经济秩序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私有制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经济过渡到社会主义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公有制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在农业合作化高潮的影响下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资本主义工商业的社会主义改造出现了全行业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公私合营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的高潮。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在改造过程中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国家对资本家占有的生产资料实行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赎买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政策。这种赎买政策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和平过渡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是中国社会主义改造的创举。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907647" y="154501"/>
            <a:ext cx="13457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907647" y="621844"/>
            <a:ext cx="13457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92150" y="757174"/>
            <a:ext cx="21445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92150" y="1214126"/>
            <a:ext cx="21445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240058" y="1900174"/>
            <a:ext cx="24300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240059" y="2388299"/>
            <a:ext cx="2430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520102" y="2502847"/>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520102" y="2970190"/>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0107439" y="2502847"/>
            <a:ext cx="13300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0107438" y="2970190"/>
            <a:ext cx="1330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4470740" y="3084737"/>
            <a:ext cx="119139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4470740" y="3562471"/>
            <a:ext cx="11913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6924407" y="4258910"/>
            <a:ext cx="16169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6924407" y="4726253"/>
            <a:ext cx="16169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804162" y="5422692"/>
            <a:ext cx="78564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804162" y="5900426"/>
            <a:ext cx="7856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6585803" y="5422692"/>
            <a:ext cx="16415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6585803" y="5900426"/>
            <a:ext cx="16415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4"/>
                                        </p:tgtEl>
                                      </p:cBhvr>
                                    </p:animEffect>
                                    <p:set>
                                      <p:cBhvr>
                                        <p:cTn id="40" dur="1" fill="hold">
                                          <p:stCondLst>
                                            <p:cond delay="499"/>
                                          </p:stCondLst>
                                        </p:cTn>
                                        <p:tgtEl>
                                          <p:spTgt spid="2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7"/>
                                        </p:tgtEl>
                                      </p:cBhvr>
                                    </p:animEffect>
                                    <p:set>
                                      <p:cBhvr>
                                        <p:cTn id="45"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P spid="24"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5287"/>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三大改造完成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国家基本上完成了对农业、手工业和资本主义工商业的社会主义改造。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三大改造的完成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实现了生产资料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私有制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向社会主义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公有制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的转变。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基本制度在我国建立起来。这是中国历史上最深刻的社会变革。我国从此进入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社会主义初级阶段</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在社会主义改造工作的后期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也存在着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要求过急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工作过粗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改变过快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等缺点。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818676" y="1193592"/>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18676" y="1660935"/>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235373" y="2378156"/>
            <a:ext cx="12069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235373" y="2855890"/>
            <a:ext cx="12069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200727" y="2970438"/>
            <a:ext cx="12069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200727" y="3437781"/>
            <a:ext cx="12069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401934" y="3568357"/>
            <a:ext cx="16354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401934" y="4025309"/>
            <a:ext cx="16354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333404" y="4132836"/>
            <a:ext cx="32768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333404" y="4610570"/>
            <a:ext cx="3276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9047945" y="4729537"/>
            <a:ext cx="1642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9047945" y="5196880"/>
            <a:ext cx="1642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80678" y="5304817"/>
            <a:ext cx="1642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80678" y="5782551"/>
            <a:ext cx="1642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2798696" y="5304817"/>
            <a:ext cx="16584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2798696" y="5782551"/>
            <a:ext cx="16584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P spid="16" grpId="0" animBg="1"/>
      <p:bldP spid="19"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2379"/>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三、社会主义建设的探索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中共八大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中国共产党在北京召开第八次全国代表大会。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根据社会主义基本制度已经在我国建立起来的新形势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大会分析了当时国内的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主要矛盾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指出党和人民的主要任务是集中力量把我国尽快地从落后的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变为先进</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中共八大以后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中国开始全面的大规模的社会主义建设。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78148" y="15780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78148" y="20453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782457" y="3344511"/>
            <a:ext cx="161587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782457" y="3811854"/>
            <a:ext cx="16158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25557" y="3916011"/>
            <a:ext cx="12002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25557" y="4383354"/>
            <a:ext cx="1200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87027" y="4497902"/>
            <a:ext cx="12366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87027" y="4975636"/>
            <a:ext cx="12366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4724"/>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大跃进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和人民公社化运动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中共八大二次会议提出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鼓足干劲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力争上游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多快好省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地建设社会主义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的总路线。接着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全国掀起了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的高潮和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人民公社化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和人民公社化运动反映了人民群众迫切要求改变我国经济落后状况的愿望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急于求成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忽视了客观的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经济规律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091602" y="1837829"/>
            <a:ext cx="16215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091602" y="2305172"/>
            <a:ext cx="16215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097047" y="1837829"/>
            <a:ext cx="12809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097047" y="2305172"/>
            <a:ext cx="12809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12579" y="2419719"/>
            <a:ext cx="4931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12579" y="2887062"/>
            <a:ext cx="4931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547298" y="2419719"/>
            <a:ext cx="1669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547298" y="2887062"/>
            <a:ext cx="1669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002956" y="3012001"/>
            <a:ext cx="12143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002956" y="3479344"/>
            <a:ext cx="12143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4037102" y="3012001"/>
            <a:ext cx="20588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4037102" y="3479344"/>
            <a:ext cx="20588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7437398" y="4175783"/>
            <a:ext cx="1600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7437398" y="4643126"/>
            <a:ext cx="16002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1200007" y="4745122"/>
            <a:ext cx="16323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1200007" y="5233247"/>
            <a:ext cx="16323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15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4"/>
                                        </p:tgtEl>
                                      </p:cBhvr>
                                    </p:animEffect>
                                    <p:set>
                                      <p:cBhvr>
                                        <p:cTn id="4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0824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加上当时</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自然灾害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严重等因素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我国的国民经济发生严重困难。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为克服困难局面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中共中央开始调整国民经济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调整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巩固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充实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提高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的八字方针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年初开始实施。到</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1965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国民经济调整的任务基本完成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工农业生产得到恢复和发展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物价稳定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市场繁荣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的新面貌。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153707" y="1588446"/>
            <a:ext cx="15690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153707" y="2055789"/>
            <a:ext cx="15690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407884" y="33445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407884" y="38118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613754" y="33445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613754" y="38118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840406" y="33445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840406" y="38118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067058" y="33445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067058" y="38118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425396" y="3921631"/>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425396" y="438897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4950173" y="4518683"/>
            <a:ext cx="16490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4950173" y="4986026"/>
            <a:ext cx="16490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6997183" y="4518683"/>
            <a:ext cx="16490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6997183" y="4986026"/>
            <a:ext cx="16490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867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8"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3009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年代中期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毛泽东认为党和国家面临</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复辟的危险。为此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他强调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阶级斗争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想通过发动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来防止资本主义复辟。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1966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全面发动起来。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中央文革小组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的实际指挥部。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791750" y="2669102"/>
            <a:ext cx="16220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91750" y="3146836"/>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628968" y="2669102"/>
            <a:ext cx="16220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628968" y="3146836"/>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226552" y="3261384"/>
            <a:ext cx="20224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226552" y="3728727"/>
            <a:ext cx="20224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467756" y="384327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467756" y="430022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502401" y="3843275"/>
            <a:ext cx="17197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502401" y="4310618"/>
            <a:ext cx="17197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798511" y="4435557"/>
            <a:ext cx="8031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798511" y="4902900"/>
            <a:ext cx="8031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664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3" grpId="0" animBg="1"/>
      <p:bldP spid="15"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28822"/>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中央文革小组趁机煽动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打倒一切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全面内战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许多地方出现造反派组织打、砸、抢事件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学校停课、工厂停工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闹革命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。一些党政机关受到冲击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大批各级领导干部和知识分子遭到批判和揪斗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民主与法制受到践踏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社会和生产秩序陷于混乱。国家主席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刘少奇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被诬蔑为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叛徒、内奸、工贼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遭受了残酷迫害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中最大的冤案。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全国动乱局面引起老一辈革命家的严重忧虑和愤怒。</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周恩来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和许多干部坚持党和国家的日常工作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尽量减少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造成的损失。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783270" y="601310"/>
            <a:ext cx="15885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783270" y="1068653"/>
            <a:ext cx="15885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502586" y="601310"/>
            <a:ext cx="16204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502586" y="1068653"/>
            <a:ext cx="16204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94348" y="1775483"/>
            <a:ext cx="12145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94348" y="2242826"/>
            <a:ext cx="12145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871082" y="2939265"/>
            <a:ext cx="12145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871082" y="3406608"/>
            <a:ext cx="12145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595538" y="4695329"/>
            <a:ext cx="12266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595538" y="5162672"/>
            <a:ext cx="12266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543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8864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反革命集团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林彪</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反革命集团和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江青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反革命集团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四人帮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华国锋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叶剑英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等代表中央一举粉碎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江青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反革命集团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结束了长达十年之久的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给党、国家和各族人民带来中华人民共和国成立后最严重的挫折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造成了巨大的损失。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启示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人世间没有一帆风顺的事业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世界历史总是在跌宕起伏的曲折过程中前进的。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93884" y="96137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93884" y="143911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6967021" y="96137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6967021" y="143911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618675" y="2145942"/>
            <a:ext cx="12314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618675" y="2602894"/>
            <a:ext cx="1231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231083" y="2145942"/>
            <a:ext cx="12314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231083" y="2602894"/>
            <a:ext cx="1231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74770" y="2727833"/>
            <a:ext cx="8206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74770" y="3195176"/>
            <a:ext cx="8206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690255" y="3320115"/>
            <a:ext cx="20287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690255" y="3777067"/>
            <a:ext cx="20287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6045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90424"/>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建设成就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探索时期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武汉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包头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两大钢铁基地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大庆油田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胜利油田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大港油田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都是这个时期建设起来的。交通方面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修建了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兰新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兰青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包兰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等铁路。我国首先完成了人工合成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结晶牛胰岛素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这在世界上居于领先地位。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我国成功爆炸了第一</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颗</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氢弹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成功发射了第一颗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人造地球卫星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在世界上首次培育成功强优势的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籼型杂交水稻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这一切决不是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的成果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如果没有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社会主义建设事业会取得大得多的成就。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309421" y="9546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309421" y="14115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504375" y="95460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504375" y="14115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891811" y="954602"/>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891811" y="1411554"/>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9873588" y="954602"/>
            <a:ext cx="13174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9873588" y="1411554"/>
            <a:ext cx="1317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802324" y="1526102"/>
            <a:ext cx="3718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802324" y="1993445"/>
            <a:ext cx="371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605311" y="1526102"/>
            <a:ext cx="16054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605311" y="1993445"/>
            <a:ext cx="160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802324" y="2107993"/>
            <a:ext cx="8029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802324" y="2585727"/>
            <a:ext cx="8029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2005895" y="2107993"/>
            <a:ext cx="8273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2005895" y="2585727"/>
            <a:ext cx="827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3210791" y="2107993"/>
            <a:ext cx="8273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3210791" y="2585727"/>
            <a:ext cx="827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10183091" y="2107993"/>
            <a:ext cx="13063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10183091" y="2585727"/>
            <a:ext cx="130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8A90BD6A-DAC1-4175-BADE-A70FD2E31095}"/>
              </a:ext>
            </a:extLst>
          </p:cNvPr>
          <p:cNvSpPr/>
          <p:nvPr/>
        </p:nvSpPr>
        <p:spPr>
          <a:xfrm>
            <a:off x="763307" y="2700275"/>
            <a:ext cx="12400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3" name="直接连接符 32">
            <a:extLst>
              <a:ext uri="{FF2B5EF4-FFF2-40B4-BE49-F238E27FC236}">
                <a16:creationId xmlns:a16="http://schemas.microsoft.com/office/drawing/2014/main" xmlns="" id="{94F29B7E-74BF-4821-88B9-C8400B1817B7}"/>
              </a:ext>
            </a:extLst>
          </p:cNvPr>
          <p:cNvCxnSpPr>
            <a:cxnSpLocks/>
          </p:cNvCxnSpPr>
          <p:nvPr/>
        </p:nvCxnSpPr>
        <p:spPr>
          <a:xfrm>
            <a:off x="763307" y="3178009"/>
            <a:ext cx="1240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8A90BD6A-DAC1-4175-BADE-A70FD2E31095}"/>
              </a:ext>
            </a:extLst>
          </p:cNvPr>
          <p:cNvSpPr/>
          <p:nvPr/>
        </p:nvSpPr>
        <p:spPr>
          <a:xfrm>
            <a:off x="802324" y="3875038"/>
            <a:ext cx="8029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6" name="直接连接符 35">
            <a:extLst>
              <a:ext uri="{FF2B5EF4-FFF2-40B4-BE49-F238E27FC236}">
                <a16:creationId xmlns:a16="http://schemas.microsoft.com/office/drawing/2014/main" xmlns="" id="{94F29B7E-74BF-4821-88B9-C8400B1817B7}"/>
              </a:ext>
            </a:extLst>
          </p:cNvPr>
          <p:cNvCxnSpPr>
            <a:cxnSpLocks/>
          </p:cNvCxnSpPr>
          <p:nvPr/>
        </p:nvCxnSpPr>
        <p:spPr>
          <a:xfrm>
            <a:off x="802324" y="4342381"/>
            <a:ext cx="8029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8A90BD6A-DAC1-4175-BADE-A70FD2E31095}"/>
              </a:ext>
            </a:extLst>
          </p:cNvPr>
          <p:cNvSpPr/>
          <p:nvPr/>
        </p:nvSpPr>
        <p:spPr>
          <a:xfrm>
            <a:off x="6946389" y="3875038"/>
            <a:ext cx="24439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8" name="直接连接符 37">
            <a:extLst>
              <a:ext uri="{FF2B5EF4-FFF2-40B4-BE49-F238E27FC236}">
                <a16:creationId xmlns:a16="http://schemas.microsoft.com/office/drawing/2014/main" xmlns="" id="{94F29B7E-74BF-4821-88B9-C8400B1817B7}"/>
              </a:ext>
            </a:extLst>
          </p:cNvPr>
          <p:cNvCxnSpPr>
            <a:cxnSpLocks/>
          </p:cNvCxnSpPr>
          <p:nvPr/>
        </p:nvCxnSpPr>
        <p:spPr>
          <a:xfrm>
            <a:off x="6946389" y="4342381"/>
            <a:ext cx="244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8A90BD6A-DAC1-4175-BADE-A70FD2E31095}"/>
              </a:ext>
            </a:extLst>
          </p:cNvPr>
          <p:cNvSpPr/>
          <p:nvPr/>
        </p:nvSpPr>
        <p:spPr>
          <a:xfrm>
            <a:off x="6085609" y="4456929"/>
            <a:ext cx="24439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1" name="直接连接符 40">
            <a:extLst>
              <a:ext uri="{FF2B5EF4-FFF2-40B4-BE49-F238E27FC236}">
                <a16:creationId xmlns:a16="http://schemas.microsoft.com/office/drawing/2014/main" xmlns="" id="{94F29B7E-74BF-4821-88B9-C8400B1817B7}"/>
              </a:ext>
            </a:extLst>
          </p:cNvPr>
          <p:cNvCxnSpPr>
            <a:cxnSpLocks/>
          </p:cNvCxnSpPr>
          <p:nvPr/>
        </p:nvCxnSpPr>
        <p:spPr>
          <a:xfrm>
            <a:off x="6085609" y="4924272"/>
            <a:ext cx="244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3500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3"/>
                                        </p:tgtEl>
                                      </p:cBhvr>
                                    </p:animEffect>
                                    <p:set>
                                      <p:cBhvr>
                                        <p:cTn id="40" dur="1" fill="hold">
                                          <p:stCondLst>
                                            <p:cond delay="499"/>
                                          </p:stCondLst>
                                        </p:cTn>
                                        <p:tgtEl>
                                          <p:spTgt spid="2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27"/>
                                        </p:tgtEl>
                                      </p:cBhvr>
                                    </p:animEffect>
                                    <p:set>
                                      <p:cBhvr>
                                        <p:cTn id="50" dur="1" fill="hold">
                                          <p:stCondLst>
                                            <p:cond delay="499"/>
                                          </p:stCondLst>
                                        </p:cTn>
                                        <p:tgtEl>
                                          <p:spTgt spid="27"/>
                                        </p:tgtEl>
                                        <p:attrNameLst>
                                          <p:attrName>style.visibility</p:attrName>
                                        </p:attrNameLst>
                                      </p:cBhvr>
                                      <p:to>
                                        <p:strVal val="hidden"/>
                                      </p:to>
                                    </p:set>
                                  </p:childTnLst>
                                </p:cTn>
                              </p:par>
                              <p:par>
                                <p:cTn id="51" presetID="16" presetClass="exit" presetSubtype="21" fill="hold" grpId="0" nodeType="withEffect">
                                  <p:stCondLst>
                                    <p:cond delay="0"/>
                                  </p:stCondLst>
                                  <p:childTnLst>
                                    <p:animEffect transition="out" filter="barn(inVertical)">
                                      <p:cBhvr>
                                        <p:cTn id="52" dur="500"/>
                                        <p:tgtEl>
                                          <p:spTgt spid="32"/>
                                        </p:tgtEl>
                                      </p:cBhvr>
                                    </p:animEffect>
                                    <p:set>
                                      <p:cBhvr>
                                        <p:cTn id="53" dur="1" fill="hold">
                                          <p:stCondLst>
                                            <p:cond delay="499"/>
                                          </p:stCondLst>
                                        </p:cTn>
                                        <p:tgtEl>
                                          <p:spTgt spid="3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6" presetClass="exit" presetSubtype="21" fill="hold" grpId="0" nodeType="clickEffect">
                                  <p:stCondLst>
                                    <p:cond delay="0"/>
                                  </p:stCondLst>
                                  <p:childTnLst>
                                    <p:animEffect transition="out" filter="barn(inVertical)">
                                      <p:cBhvr>
                                        <p:cTn id="57" dur="500"/>
                                        <p:tgtEl>
                                          <p:spTgt spid="35"/>
                                        </p:tgtEl>
                                      </p:cBhvr>
                                    </p:animEffect>
                                    <p:set>
                                      <p:cBhvr>
                                        <p:cTn id="58" dur="1" fill="hold">
                                          <p:stCondLst>
                                            <p:cond delay="499"/>
                                          </p:stCondLst>
                                        </p:cTn>
                                        <p:tgtEl>
                                          <p:spTgt spid="3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6" presetClass="exit" presetSubtype="21" fill="hold" grpId="0" nodeType="clickEffect">
                                  <p:stCondLst>
                                    <p:cond delay="0"/>
                                  </p:stCondLst>
                                  <p:childTnLst>
                                    <p:animEffect transition="out" filter="barn(inVertical)">
                                      <p:cBhvr>
                                        <p:cTn id="62" dur="500"/>
                                        <p:tgtEl>
                                          <p:spTgt spid="37"/>
                                        </p:tgtEl>
                                      </p:cBhvr>
                                    </p:animEffect>
                                    <p:set>
                                      <p:cBhvr>
                                        <p:cTn id="63" dur="1" fill="hold">
                                          <p:stCondLst>
                                            <p:cond delay="499"/>
                                          </p:stCondLst>
                                        </p:cTn>
                                        <p:tgtEl>
                                          <p:spTgt spid="3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6" presetClass="exit" presetSubtype="21" fill="hold" grpId="0" nodeType="clickEffect">
                                  <p:stCondLst>
                                    <p:cond delay="0"/>
                                  </p:stCondLst>
                                  <p:childTnLst>
                                    <p:animEffect transition="out" filter="barn(inVertical)">
                                      <p:cBhvr>
                                        <p:cTn id="67" dur="500"/>
                                        <p:tgtEl>
                                          <p:spTgt spid="40"/>
                                        </p:tgtEl>
                                      </p:cBhvr>
                                    </p:animEffect>
                                    <p:set>
                                      <p:cBhvr>
                                        <p:cTn id="68"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7" grpId="0" animBg="1"/>
      <p:bldP spid="20" grpId="0" animBg="1"/>
      <p:bldP spid="23" grpId="0" animBg="1"/>
      <p:bldP spid="25" grpId="0" animBg="1"/>
      <p:bldP spid="27" grpId="0" animBg="1"/>
      <p:bldP spid="32" grpId="0" animBg="1"/>
      <p:bldP spid="35" grpId="0" animBg="1"/>
      <p:bldP spid="37" grpId="0" animBg="1"/>
      <p:bldP spid="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588887"/>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模范人物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大庆石油工人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王进喜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、党的好干部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焦裕禄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、解放军好战士</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雷锋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就是典型代表。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808789" y="2669101"/>
            <a:ext cx="12153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808789" y="3136444"/>
            <a:ext cx="12153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476780" y="2669101"/>
            <a:ext cx="8285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476779" y="3136444"/>
            <a:ext cx="8285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61280" y="3266478"/>
            <a:ext cx="4440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61279" y="3713039"/>
            <a:ext cx="444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047174" y="326647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047174" y="371303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646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中华人民共和国</a:t>
            </a:r>
            <a:r>
              <a:rPr lang="zh-CN" altLang="en-US" sz="2400" dirty="0">
                <a:solidFill>
                  <a:srgbClr val="FFFF00"/>
                </a:solidFill>
                <a:latin typeface="华文新魏" panose="02010800040101010101" pitchFamily="2" charset="-122"/>
                <a:ea typeface="华文新魏" panose="02010800040101010101" pitchFamily="2" charset="-122"/>
              </a:rPr>
              <a:t>巩固人民政权的斗争</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3" name="矩形 2"/>
          <p:cNvSpPr>
            <a:spLocks noChangeAspect="1"/>
          </p:cNvSpPr>
          <p:nvPr/>
        </p:nvSpPr>
        <p:spPr>
          <a:xfrm>
            <a:off x="692150" y="1776282"/>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中华人民共和国成立初期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面临着复杂的国际和国内环境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中国共产党在政治、军事、经济等方面进行了卓有成效的斗争。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人民解放军解放西南各省后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在党和政府的努力下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西藏和平解放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祖国大陆获得统一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各族人民实现了大团结。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8476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:1950—1953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年的抗美援朝战争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保卫了中国的安全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为国内经济建设赢得了一个相对稳定的和平环境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大大提高了中国的国际地位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维护了亚洲和世界的和平。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:1950—1952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年的土地改革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彻底摧毁了我国存在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2 000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多年的封建土地制度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消灭了地主阶级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农民成为土地的主人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巩固了新生的人民政权。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34431"/>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以下两幅宣传图片共同反映了中华人民共和国成立初期的时代主题是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巩固新生的人民政权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实行三大改造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反抗美帝国主义侵略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发展农业生产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两幅图片分别与土地改革和抗美援朝有关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分别使农民获得了土地和打败了美国侵略者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这两件事的共同作用是巩固了新生的人民政权。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YLZR12.eps" descr="id:2147495377;FounderCES"/>
          <p:cNvPicPr/>
          <p:nvPr/>
        </p:nvPicPr>
        <p:blipFill>
          <a:blip r:embed="rId2"/>
          <a:stretch>
            <a:fillRect/>
          </a:stretch>
        </p:blipFill>
        <p:spPr>
          <a:xfrm>
            <a:off x="6096000" y="1540795"/>
            <a:ext cx="5675290" cy="2056841"/>
          </a:xfrm>
          <a:prstGeom prst="rect">
            <a:avLst/>
          </a:prstGeom>
        </p:spPr>
      </p:pic>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2884"/>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一、中华人民共和国的成立和巩固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中国人民政治协商会议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第一届全体会议在北平隆重召开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成立新中国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的问题。会议通过了《中国人民政治协商会议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共同纲领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选举了中央人民政府委员会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当选为中央人民政府主席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改北平为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作为新中国的首都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五星红旗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义勇军进行曲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》为代国歌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采用公元纪年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在北京天安门广场建立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人民英雄纪念碑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以表示对革命先烈的崇敬和缅怀。中国人民政治协商会议的成功召开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初步建立了中国共产党领导的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多党合作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政治协商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32339" y="1339066"/>
            <a:ext cx="40563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32339" y="1806409"/>
            <a:ext cx="4056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566719" y="1920956"/>
            <a:ext cx="20418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566719" y="2388299"/>
            <a:ext cx="20418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463512" y="2502846"/>
            <a:ext cx="16324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463512" y="2970189"/>
            <a:ext cx="16324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313007" y="3095129"/>
            <a:ext cx="11925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313007" y="3562472"/>
            <a:ext cx="11925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8784071" y="3095129"/>
            <a:ext cx="79634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8784071" y="3562472"/>
            <a:ext cx="7963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2960828" y="3677020"/>
            <a:ext cx="16323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2960828" y="4144363"/>
            <a:ext cx="16323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6729277" y="3677020"/>
            <a:ext cx="24597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6729277" y="4144363"/>
            <a:ext cx="24597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7467437" y="4248520"/>
            <a:ext cx="283359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7467437" y="4726254"/>
            <a:ext cx="28335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7021279" y="5430995"/>
            <a:ext cx="1611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7021279" y="5898338"/>
            <a:ext cx="16111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8A90BD6A-DAC1-4175-BADE-A70FD2E31095}"/>
              </a:ext>
            </a:extLst>
          </p:cNvPr>
          <p:cNvSpPr/>
          <p:nvPr/>
        </p:nvSpPr>
        <p:spPr>
          <a:xfrm>
            <a:off x="9047506" y="5430995"/>
            <a:ext cx="1611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1" name="直接连接符 30">
            <a:extLst>
              <a:ext uri="{FF2B5EF4-FFF2-40B4-BE49-F238E27FC236}">
                <a16:creationId xmlns:a16="http://schemas.microsoft.com/office/drawing/2014/main" xmlns="" id="{94F29B7E-74BF-4821-88B9-C8400B1817B7}"/>
              </a:ext>
            </a:extLst>
          </p:cNvPr>
          <p:cNvCxnSpPr>
            <a:cxnSpLocks/>
          </p:cNvCxnSpPr>
          <p:nvPr/>
        </p:nvCxnSpPr>
        <p:spPr>
          <a:xfrm>
            <a:off x="9047506" y="5898338"/>
            <a:ext cx="16111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7"/>
                                        </p:tgtEl>
                                      </p:cBhvr>
                                    </p:animEffect>
                                    <p:set>
                                      <p:cBhvr>
                                        <p:cTn id="47" dur="1" fill="hold">
                                          <p:stCondLst>
                                            <p:cond delay="499"/>
                                          </p:stCondLst>
                                        </p:cTn>
                                        <p:tgtEl>
                                          <p:spTgt spid="2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P spid="24" grpId="0" animBg="1"/>
      <p:bldP spid="27"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2851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日下午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开国典礼</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。毛泽东向全世界庄严宣告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中华人民共和国中央人民政府今天成立了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中华人民共和国的成立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开辟了中国历史的新纪元。中国人民经过一百多年的英勇斗争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终于推翻了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帝国主义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封建主义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官僚资本主义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中国真正成为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独立自主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占人类总数四分之一的中国人从此站起来了。中华人民共和国的成立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壮大了世界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和平民主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的力量。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78538" y="902647"/>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78538" y="1369990"/>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039458" y="3247194"/>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039458" y="3714537"/>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8714" y="3839475"/>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8714" y="4306818"/>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2836113" y="3839475"/>
            <a:ext cx="24320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2836114" y="4306818"/>
            <a:ext cx="24320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9081022" y="3839475"/>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9081022" y="4306818"/>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5796941" y="4992866"/>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5796941" y="5470600"/>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827236" y="4992866"/>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827236" y="5470600"/>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3" grpId="0" animBg="1"/>
      <p:bldP spid="15"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4048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西藏和平解放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西藏地方政府派出以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阿沛</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阿旺晋美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为首席代表的代表团到达北京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与中央人民政府谈判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达成《中央人民政府和西藏地方政府关于和平解放西藏办法的协议》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西藏和平解放。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祖国大陆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各族人民实现了大团结。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492622" y="2097601"/>
            <a:ext cx="25493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492622" y="2564944"/>
            <a:ext cx="25493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477569" y="4435556"/>
            <a:ext cx="16274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477569" y="4913290"/>
            <a:ext cx="16274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63190"/>
            <a:ext cx="10807700" cy="5332229"/>
          </a:xfrm>
          <a:prstGeom prst="rect">
            <a:avLst/>
          </a:prstGeom>
        </p:spPr>
        <p:txBody>
          <a:bodyPr>
            <a:spAutoFit/>
          </a:bodyPr>
          <a:lstStyle/>
          <a:p>
            <a:pPr indent="267970" algn="just">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抗美援朝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朝鲜内战爆发。美国悍然派兵侵略朝鲜。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以美军为主的所谓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三八线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一直打到中国边境鸭绿江边。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美军飞机入侵中国领空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轰炸扫射中国东北边境城市。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第七舰队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入侵中国台湾海峡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阻止人民解放军解放台湾。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just">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朝鲜民主主义人民共和国请求中国政府派兵援助。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955991" y="2398938"/>
            <a:ext cx="1627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955991" y="2855890"/>
            <a:ext cx="1627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38739" y="2398938"/>
            <a:ext cx="11968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38739" y="2855890"/>
            <a:ext cx="11968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2285528" y="4144610"/>
            <a:ext cx="1627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2285528" y="4611953"/>
            <a:ext cx="1627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56108"/>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抗美援朝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保家卫国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根据中央决定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彭德怀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为司令员的中国人民志愿军开赴朝鲜前线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同朝鲜军民一起抗击美国侵略者。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英雄人物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上甘岭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战役中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黄继光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用自己的胸膛堵住敌人的机枪射口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为战友开辟了前进道路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自己英勇牺牲。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邱少云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严守潜伏纪律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纹丝不动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直至被大火吞噬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壮烈牺牲。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78247" y="1027337"/>
            <a:ext cx="16678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78247" y="1494680"/>
            <a:ext cx="16678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282869" y="1027337"/>
            <a:ext cx="16678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282869" y="1494680"/>
            <a:ext cx="16678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714614" y="1606296"/>
            <a:ext cx="121979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714614" y="2073639"/>
            <a:ext cx="12197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876516" y="3356422"/>
            <a:ext cx="12077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876516" y="3834156"/>
            <a:ext cx="12077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435732" y="3356422"/>
            <a:ext cx="12077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435732" y="3834156"/>
            <a:ext cx="12077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481662" y="4516523"/>
            <a:ext cx="12077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481662" y="5004648"/>
            <a:ext cx="12077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6065"/>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精神财富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中国人民志愿军在抗美援朝战争中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发扬高度的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爱国主义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革命英雄主义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最可爱的人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战争结束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美国被迫在停战协定上签字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中朝人民取得反侵略战争的胜利。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抗美援朝战争的胜利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为我国的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经济建设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赢得了一个相对稳定的和平环境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大大提高了我国的国际地位。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189674" y="1837829"/>
            <a:ext cx="16470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189674" y="2294781"/>
            <a:ext cx="16470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203664" y="1837829"/>
            <a:ext cx="24716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203665" y="2294781"/>
            <a:ext cx="24716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081553" y="1837829"/>
            <a:ext cx="16307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081553" y="2294781"/>
            <a:ext cx="16307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306123" y="2986541"/>
            <a:ext cx="7785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306122" y="3453884"/>
            <a:ext cx="7785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695727" y="4202277"/>
            <a:ext cx="16361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695726" y="4648838"/>
            <a:ext cx="16361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312</TotalTime>
  <Words>2369</Words>
  <Application>Microsoft Office PowerPoint</Application>
  <PresentationFormat>宽屏</PresentationFormat>
  <Paragraphs>104</Paragraphs>
  <Slides>31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44</cp:revision>
  <dcterms:created xsi:type="dcterms:W3CDTF">2020-12-05T02:41:23Z</dcterms:created>
  <dcterms:modified xsi:type="dcterms:W3CDTF">2021-01-12T05:51:02Z</dcterms:modified>
</cp:coreProperties>
</file>