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65" r:id="rId2"/>
    <p:sldId id="331" r:id="rId3"/>
    <p:sldId id="266" r:id="rId4"/>
    <p:sldId id="332" r:id="rId5"/>
    <p:sldId id="333" r:id="rId6"/>
    <p:sldId id="334" r:id="rId7"/>
    <p:sldId id="335" r:id="rId8"/>
    <p:sldId id="336" r:id="rId9"/>
    <p:sldId id="337" r:id="rId10"/>
    <p:sldId id="338" r:id="rId11"/>
    <p:sldId id="339" r:id="rId12"/>
    <p:sldId id="340" r:id="rId13"/>
    <p:sldId id="341" r:id="rId14"/>
    <p:sldId id="321" r:id="rId15"/>
    <p:sldId id="342" r:id="rId16"/>
    <p:sldId id="343" r:id="rId17"/>
    <p:sldId id="344" r:id="rId18"/>
    <p:sldId id="345" r:id="rId19"/>
    <p:sldId id="346" r:id="rId20"/>
    <p:sldId id="347" r:id="rId21"/>
    <p:sldId id="348" r:id="rId22"/>
    <p:sldId id="349" r:id="rId23"/>
    <p:sldId id="350" r:id="rId24"/>
    <p:sldId id="351" r:id="rId25"/>
    <p:sldId id="352" r:id="rId26"/>
    <p:sldId id="353" r:id="rId27"/>
    <p:sldId id="354" r:id="rId28"/>
    <p:sldId id="355" r:id="rId29"/>
    <p:sldId id="356" r:id="rId30"/>
    <p:sldId id="357" r:id="rId31"/>
    <p:sldId id="322" r:id="rId32"/>
    <p:sldId id="358" r:id="rId33"/>
    <p:sldId id="359" r:id="rId34"/>
    <p:sldId id="360" r:id="rId35"/>
    <p:sldId id="361" r:id="rId36"/>
    <p:sldId id="362" r:id="rId37"/>
    <p:sldId id="363" r:id="rId38"/>
    <p:sldId id="364" r:id="rId39"/>
    <p:sldId id="365" r:id="rId40"/>
    <p:sldId id="366" r:id="rId41"/>
    <p:sldId id="367" r:id="rId42"/>
    <p:sldId id="368" r:id="rId43"/>
    <p:sldId id="369" r:id="rId44"/>
    <p:sldId id="370" r:id="rId45"/>
    <p:sldId id="371" r:id="rId46"/>
    <p:sldId id="372" r:id="rId47"/>
    <p:sldId id="373" r:id="rId48"/>
    <p:sldId id="374" r:id="rId49"/>
    <p:sldId id="375" r:id="rId50"/>
    <p:sldId id="376" r:id="rId5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1.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1.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image" Target="../media/image13.jpeg"/><Relationship Id="rId4" Type="http://schemas.openxmlformats.org/officeDocument/2006/relationships/slide" Target="slide31.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1.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1.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1.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1.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1.xml"/></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31.xml"/><Relationship Id="rId4" Type="http://schemas.openxmlformats.org/officeDocument/2006/relationships/slide" Target="slide14.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slide" Target="slide31.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1.xml"/></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1.xml"/></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image" Target="../media/image16.jpeg"/><Relationship Id="rId4" Type="http://schemas.openxmlformats.org/officeDocument/2006/relationships/slide" Target="slide31.xml"/></Relationships>
</file>

<file path=ppt/slides/_rels/slide2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2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1.xml"/></Relationships>
</file>

<file path=ppt/slides/_rels/slide2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1.xml"/></Relationships>
</file>

<file path=ppt/slides/_rels/slide2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2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2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31.xml"/><Relationship Id="rId4" Type="http://schemas.openxmlformats.org/officeDocument/2006/relationships/slide" Target="slide14.xml"/></Relationships>
</file>

<file path=ppt/slides/_rels/slide3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3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1.xml"/></Relationships>
</file>

<file path=ppt/slides/_rels/slide3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1.xml"/></Relationships>
</file>

<file path=ppt/slides/_rels/slide3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image" Target="../media/image17.png"/><Relationship Id="rId4" Type="http://schemas.openxmlformats.org/officeDocument/2006/relationships/slide" Target="slide31.xml"/></Relationships>
</file>

<file path=ppt/slides/_rels/slide3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3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31.xml"/><Relationship Id="rId4" Type="http://schemas.openxmlformats.org/officeDocument/2006/relationships/slide" Target="slide14.xml"/></Relationships>
</file>

<file path=ppt/slides/_rels/slide3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slide" Target="slide31.xml"/></Relationships>
</file>

<file path=ppt/slides/_rels/slide3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31.xml"/><Relationship Id="rId4" Type="http://schemas.openxmlformats.org/officeDocument/2006/relationships/slide" Target="slide14.xml"/></Relationships>
</file>

<file path=ppt/slides/_rels/slide3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3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1.xml"/></Relationships>
</file>

<file path=ppt/slides/_rels/slide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4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1.xml"/></Relationships>
</file>

<file path=ppt/slides/_rels/slide4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1.xml"/></Relationships>
</file>

<file path=ppt/slides/_rels/slide4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image" Target="../media/image20.jpeg"/><Relationship Id="rId4" Type="http://schemas.openxmlformats.org/officeDocument/2006/relationships/slide" Target="slide31.xml"/></Relationships>
</file>

<file path=ppt/slides/_rels/slide4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1.xml"/></Relationships>
</file>

<file path=ppt/slides/_rels/slide4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4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4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4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31.xml"/><Relationship Id="rId4" Type="http://schemas.openxmlformats.org/officeDocument/2006/relationships/slide" Target="slide14.xml"/></Relationships>
</file>

<file path=ppt/slides/_rels/slide4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4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1.xml"/></Relationships>
</file>

<file path=ppt/slides/_rels/slide5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_rels/slide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emf"/><Relationship Id="rId4" Type="http://schemas.openxmlformats.org/officeDocument/2006/relationships/slide" Target="slide31.xml"/></Relationships>
</file>

<file path=ppt/slides/_rels/slide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slide" Target="slide31.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31.xml"/><Relationship Id="rId4" Type="http://schemas.openxmlformats.org/officeDocument/2006/relationships/slide" Target="slide14.xml"/></Relationships>
</file>

<file path=ppt/slides/_rels/slide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3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692696"/>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428236855"/>
              </p:ext>
            </p:extLst>
          </p:nvPr>
        </p:nvGraphicFramePr>
        <p:xfrm>
          <a:off x="508000" y="1231623"/>
          <a:ext cx="8128000" cy="5797777"/>
        </p:xfrm>
        <a:graphic>
          <a:graphicData uri="http://schemas.openxmlformats.org/presentationml/2006/ole">
            <p:oleObj spid="_x0000_s1026" name="文档" r:id="rId3" imgW="3947694" imgH="2816741"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,20,2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)1923~1929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美国的企业普遍使用流水线等先进生产管理方式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提高了劳动生产率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同时在少数企业中工人可以领取养老金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享受带薪休假。这反映出当时在美国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工人分享的经济发展成果有限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科技未对经济发展发挥重大作用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供给与需求保持基本平衡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国家干预促进了经济发展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少数企业中工人可以领取养老金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说明工人从经济发展成果中获取的经济利益很少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美国的企业普遍使用流水线等先进生产管理方式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提高了劳动生产率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说明科技对经济发展发挥了促进作用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;1929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供给与需求已经出现了矛盾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国家干预促进了经济发展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出现在罗斯福新政之后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5"/>
          <a:stretch>
            <a:fillRect/>
          </a:stretch>
        </p:blipFill>
        <p:spPr>
          <a:xfrm>
            <a:off x="7884368" y="1844824"/>
            <a:ext cx="359637" cy="361175"/>
          </a:xfrm>
          <a:prstGeom prst="rect">
            <a:avLst/>
          </a:prstGeom>
        </p:spPr>
      </p:pic>
    </p:spTree>
    <p:extLst>
      <p:ext uri="{BB962C8B-B14F-4D97-AF65-F5344CB8AC3E}">
        <p14:creationId xmlns:p14="http://schemas.microsoft.com/office/powerpoint/2010/main" xmlns="" val="24075478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,19,2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美国在先进的科技和管理的推动下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劳动生产率大大提高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国民收入从第一次世界大战爆发时的</a:t>
            </a:r>
            <a:r>
              <a:rPr lang="en-US" altLang="zh-CN" sz="2200">
                <a:solidFill>
                  <a:srgbClr val="000000"/>
                </a:solidFill>
                <a:latin typeface="Times New Roman" panose="02020603050405020304" pitchFamily="18" charset="0"/>
                <a:cs typeface="Times New Roman" panose="02020603050405020304" pitchFamily="18" charset="0"/>
              </a:rPr>
              <a:t>340</a:t>
            </a:r>
            <a:r>
              <a:rPr lang="zh-CN" altLang="zh-CN" sz="2200">
                <a:solidFill>
                  <a:srgbClr val="000000"/>
                </a:solidFill>
                <a:latin typeface="Times New Roman" panose="02020603050405020304" pitchFamily="18" charset="0"/>
                <a:cs typeface="Times New Roman" panose="02020603050405020304" pitchFamily="18" charset="0"/>
              </a:rPr>
              <a:t>亿美元增加到</a:t>
            </a:r>
            <a:r>
              <a:rPr lang="en-US" altLang="zh-CN" sz="2200">
                <a:solidFill>
                  <a:srgbClr val="000000"/>
                </a:solidFill>
                <a:latin typeface="Times New Roman" panose="02020603050405020304" pitchFamily="18" charset="0"/>
                <a:cs typeface="Times New Roman" panose="02020603050405020304" pitchFamily="18" charset="0"/>
              </a:rPr>
              <a:t>1929</a:t>
            </a:r>
            <a:r>
              <a:rPr lang="zh-CN" altLang="zh-CN" sz="2200">
                <a:solidFill>
                  <a:srgbClr val="000000"/>
                </a:solidFill>
                <a:latin typeface="Times New Roman" panose="02020603050405020304" pitchFamily="18" charset="0"/>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830</a:t>
            </a:r>
            <a:r>
              <a:rPr lang="zh-CN" altLang="zh-CN" sz="2200">
                <a:solidFill>
                  <a:srgbClr val="000000"/>
                </a:solidFill>
                <a:latin typeface="Times New Roman" panose="02020603050405020304" pitchFamily="18" charset="0"/>
                <a:cs typeface="Times New Roman" panose="02020603050405020304" pitchFamily="18" charset="0"/>
              </a:rPr>
              <a:t>亿美元。其带来的结果是美国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消费不足问题更加突出</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加紧占领殖民地取得海外市场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成为世界第一工业强国</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财政支出主要用于生产领域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美国国民收入越来越高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但贫富差距拉大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大部分财富为少数富人占有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广大劳动人民日益贫困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造成消费严重不足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随着美国经济的发展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这一问题越来越严重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成为引发</a:t>
            </a:r>
            <a:r>
              <a:rPr lang="en-US" altLang="zh-CN" sz="2200">
                <a:solidFill>
                  <a:srgbClr val="000000"/>
                </a:solidFill>
                <a:latin typeface="Times New Roman" panose="02020603050405020304" pitchFamily="18" charset="0"/>
                <a:cs typeface="Times New Roman" panose="02020603050405020304" pitchFamily="18" charset="0"/>
              </a:rPr>
              <a:t>1929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年经济危机的重要原因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项正确。材料没有涉及殖民地和海外市场问题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美国已经是世界第一工业强国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材料没有涉及财政支出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452320" y="1844824"/>
            <a:ext cx="359637" cy="361175"/>
          </a:xfrm>
          <a:prstGeom prst="rect">
            <a:avLst/>
          </a:prstGeom>
        </p:spPr>
      </p:pic>
    </p:spTree>
    <p:extLst>
      <p:ext uri="{BB962C8B-B14F-4D97-AF65-F5344CB8AC3E}">
        <p14:creationId xmlns:p14="http://schemas.microsoft.com/office/powerpoint/2010/main" xmlns="" val="41948712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5119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美国汽车产量</a:t>
            </a:r>
            <a:r>
              <a:rPr lang="en-US" altLang="zh-CN" sz="2200">
                <a:solidFill>
                  <a:srgbClr val="000000"/>
                </a:solidFill>
                <a:latin typeface="Times New Roman" panose="02020603050405020304" pitchFamily="18" charset="0"/>
                <a:cs typeface="Times New Roman" panose="02020603050405020304" pitchFamily="18" charset="0"/>
              </a:rPr>
              <a:t>1933</a:t>
            </a:r>
            <a:r>
              <a:rPr lang="zh-CN" altLang="zh-CN" sz="2200">
                <a:solidFill>
                  <a:srgbClr val="000000"/>
                </a:solidFill>
                <a:latin typeface="Times New Roman" panose="02020603050405020304" pitchFamily="18" charset="0"/>
                <a:cs typeface="Times New Roman" panose="02020603050405020304" pitchFamily="18" charset="0"/>
              </a:rPr>
              <a:t>年发生了较大变化。其主要原因是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X56.eps" descr="id:2147497436;FounderCES"/>
          <p:cNvPicPr/>
          <p:nvPr/>
        </p:nvPicPr>
        <p:blipFill>
          <a:blip r:embed="rId5"/>
          <a:stretch>
            <a:fillRect/>
          </a:stretch>
        </p:blipFill>
        <p:spPr>
          <a:xfrm>
            <a:off x="2339752" y="1917202"/>
            <a:ext cx="4902779" cy="2674725"/>
          </a:xfrm>
          <a:prstGeom prst="rect">
            <a:avLst/>
          </a:prstGeom>
        </p:spPr>
      </p:pic>
      <p:sp>
        <p:nvSpPr>
          <p:cNvPr id="7" name="矩形 6"/>
          <p:cNvSpPr>
            <a:spLocks noChangeAspect="1"/>
          </p:cNvSpPr>
          <p:nvPr/>
        </p:nvSpPr>
        <p:spPr>
          <a:xfrm>
            <a:off x="508000" y="4663935"/>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消费者购买力下降</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厂家生产能力下降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政府限制汽车生产</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汽车销售价格</a:t>
            </a:r>
            <a:r>
              <a:rPr lang="zh-CN" altLang="zh-CN" sz="2200" smtClean="0">
                <a:solidFill>
                  <a:srgbClr val="000000"/>
                </a:solidFill>
                <a:latin typeface="Times New Roman" panose="02020603050405020304" pitchFamily="18" charset="0"/>
                <a:cs typeface="Times New Roman" panose="02020603050405020304" pitchFamily="18" charset="0"/>
              </a:rPr>
              <a:t>上涨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8" name="图片 7"/>
          <p:cNvPicPr>
            <a:picLocks noChangeAspect="1"/>
          </p:cNvPicPr>
          <p:nvPr/>
        </p:nvPicPr>
        <p:blipFill>
          <a:blip r:embed="rId6"/>
          <a:stretch>
            <a:fillRect/>
          </a:stretch>
        </p:blipFill>
        <p:spPr>
          <a:xfrm>
            <a:off x="3707904" y="1556027"/>
            <a:ext cx="359637" cy="361175"/>
          </a:xfrm>
          <a:prstGeom prst="rect">
            <a:avLst/>
          </a:prstGeom>
        </p:spPr>
      </p:pic>
    </p:spTree>
    <p:extLst>
      <p:ext uri="{BB962C8B-B14F-4D97-AF65-F5344CB8AC3E}">
        <p14:creationId xmlns:p14="http://schemas.microsoft.com/office/powerpoint/2010/main" xmlns="" val="39565080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由图片信息可知</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美国的汽车业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1929~1933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年产量则严重下滑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这是由经济危机导致的。经济危机发生后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广大劳动人民生活相对贫困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消费者购买力下降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故正确答案为</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项表述与史实不符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当时汽车产量下降并非是厂家生产能力下降</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项表述与史实不符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当时美国政府只是对企业生产规模进行了规定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并未限制汽车生产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经济危机发生后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汽车销售价格下跌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55622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黑体" panose="02010609060101010101" pitchFamily="49" charset="-122"/>
                <a:ea typeface="黑体" panose="02010609060101010101" pitchFamily="49" charset="-122"/>
                <a:cs typeface="Times New Roman" panose="02020603050405020304" pitchFamily="18" charset="0"/>
              </a:rPr>
              <a:t>考点</a:t>
            </a:r>
            <a:r>
              <a:rPr lang="en-US" altLang="zh-CN" sz="2200">
                <a:solidFill>
                  <a:srgbClr val="000000"/>
                </a:solidFill>
                <a:cs typeface="Times New Roman" panose="02020603050405020304" pitchFamily="18" charset="0"/>
              </a:rPr>
              <a:t>44</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罗斯福新政</a:t>
            </a:r>
            <a:r>
              <a:rPr lang="zh-CN" altLang="en-US" sz="2200">
                <a:solidFill>
                  <a:srgbClr val="000000"/>
                </a:solidFill>
                <a:latin typeface="宋体" panose="02010600030101010101" pitchFamily="2" charset="-122"/>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考向一</a:t>
            </a:r>
            <a:r>
              <a:rPr lang="zh-CN" altLang="en-US" sz="2200">
                <a:solidFill>
                  <a:srgbClr val="000000"/>
                </a:solidFill>
                <a:latin typeface="宋体" panose="02010600030101010101" pitchFamily="2" charset="-122"/>
                <a:cs typeface="Times New Roman" panose="02020603050405020304" pitchFamily="18" charset="0"/>
              </a:rPr>
              <a:t>　</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罗斯福新政的表现</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.(2018·</a:t>
            </a:r>
            <a:r>
              <a:rPr lang="zh-CN" altLang="en-US"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cs typeface="Times New Roman" panose="02020603050405020304" pitchFamily="18" charset="0"/>
              </a:rPr>
              <a:t>,22,2</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狮子</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和</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狐狸</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见称的罗斯福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面对大危机审时度势、大胆突破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采取</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三</a:t>
            </a:r>
            <a:r>
              <a:rPr lang="en-US" altLang="zh-CN" sz="2200">
                <a:solidFill>
                  <a:srgbClr val="000000"/>
                </a:solidFill>
                <a:cs typeface="Times New Roman" panose="02020603050405020304" pitchFamily="18" charset="0"/>
              </a:rPr>
              <a:t>R”(</a:t>
            </a:r>
            <a:r>
              <a:rPr lang="zh-CN" altLang="en-US" sz="2200">
                <a:solidFill>
                  <a:srgbClr val="000000"/>
                </a:solidFill>
                <a:latin typeface="宋体" panose="02010600030101010101" pitchFamily="2" charset="-122"/>
                <a:cs typeface="Times New Roman" panose="02020603050405020304" pitchFamily="18" charset="0"/>
              </a:rPr>
              <a:t>复兴、救济、改革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行动对经济进行干预。新政的措施之一是实施</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蓝鹰运动</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下列项中属于执行该措施的机构是</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联邦银行</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全国工业复兴署</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农业调整署</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紧急救济署</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蓝鹰运动</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是为了实现工业的复兴。联邦银行是管理金融领域的机构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全国工业复兴署是领导工业复兴的机构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农业调整署是领导农业复兴的机构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紧急救济署是领导社会救济的机构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pic>
        <p:nvPicPr>
          <p:cNvPr id="6" name="图片 5"/>
          <p:cNvPicPr>
            <a:picLocks noChangeAspect="1"/>
          </p:cNvPicPr>
          <p:nvPr/>
        </p:nvPicPr>
        <p:blipFill>
          <a:blip r:embed="rId5"/>
          <a:stretch>
            <a:fillRect/>
          </a:stretch>
        </p:blipFill>
        <p:spPr>
          <a:xfrm>
            <a:off x="4545391" y="3194825"/>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)1935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美国国会通过法案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其中规定凡年满</a:t>
            </a:r>
            <a:r>
              <a:rPr lang="en-US" altLang="zh-CN" sz="2200">
                <a:solidFill>
                  <a:srgbClr val="000000"/>
                </a:solidFill>
                <a:latin typeface="Times New Roman" panose="02020603050405020304" pitchFamily="18" charset="0"/>
                <a:cs typeface="Times New Roman" panose="02020603050405020304" pitchFamily="18" charset="0"/>
              </a:rPr>
              <a:t>65</a:t>
            </a:r>
            <a:r>
              <a:rPr lang="zh-CN" altLang="zh-CN" sz="2200">
                <a:solidFill>
                  <a:srgbClr val="000000"/>
                </a:solidFill>
                <a:latin typeface="Times New Roman" panose="02020603050405020304" pitchFamily="18" charset="0"/>
                <a:cs typeface="Times New Roman" panose="02020603050405020304" pitchFamily="18" charset="0"/>
              </a:rPr>
              <a:t>岁的退休人员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根据原工资水平每月可获得一定数额的养老金。与该规定属于同一法案的是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制订公平经营章程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建立失业保险制度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提供农副产品补贴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规定最低工资水平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本题主要考查的是考生解读历史材料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运用所学知识解决历史问题的知识迁移能力。</a:t>
            </a:r>
            <a:r>
              <a:rPr lang="en-US" altLang="zh-CN" sz="2200">
                <a:solidFill>
                  <a:srgbClr val="000000"/>
                </a:solidFill>
                <a:latin typeface="Times New Roman" panose="02020603050405020304" pitchFamily="18" charset="0"/>
                <a:cs typeface="Times New Roman" panose="02020603050405020304" pitchFamily="18" charset="0"/>
              </a:rPr>
              <a:t>1935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年美国通过了《社会保险法》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建立职工养老金制度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这属于社会保障方面的措施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与之类似的是该法案还建立了失业保险制度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《全国工业复兴法》规定制订公平经营章程和最低工资水平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这属于调整工业方面的措施</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《农业调整法》规定提供农副产品补贴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这属于调整农业的措施</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940152" y="1844824"/>
            <a:ext cx="359637" cy="361175"/>
          </a:xfrm>
          <a:prstGeom prst="rect">
            <a:avLst/>
          </a:prstGeom>
        </p:spPr>
      </p:pic>
    </p:spTree>
    <p:extLst>
      <p:ext uri="{BB962C8B-B14F-4D97-AF65-F5344CB8AC3E}">
        <p14:creationId xmlns:p14="http://schemas.microsoft.com/office/powerpoint/2010/main" xmlns="" val="22963881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4826"/>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,11,4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富兰克林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罗斯福在首次总统就职演说中表示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如果他提出的议案不能迅速获得通过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届时我将请求国会采取应对危机的唯一手段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赋予我紧急状态下迅速发动战争的权力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这种权力等同于国家遭遇入侵时国民授予我的权力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。该材料表明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罗斯福正在敦促国会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废除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中立法案</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发动战争转嫁危机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立即对日本宣战</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迅速通过新政提案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美国废除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中立法案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a:t>
            </a:r>
            <a:r>
              <a:rPr lang="en-US" altLang="zh-CN" sz="2200">
                <a:solidFill>
                  <a:srgbClr val="000000"/>
                </a:solidFill>
                <a:latin typeface="Times New Roman" panose="02020603050405020304" pitchFamily="18" charset="0"/>
                <a:cs typeface="Times New Roman" panose="02020603050405020304" pitchFamily="18" charset="0"/>
              </a:rPr>
              <a:t>1941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年珍珠港事件之后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而罗斯福首次就任总统是在</a:t>
            </a:r>
            <a:r>
              <a:rPr lang="en-US" altLang="zh-CN" sz="2200">
                <a:solidFill>
                  <a:srgbClr val="000000"/>
                </a:solidFill>
                <a:latin typeface="Times New Roman" panose="02020603050405020304" pitchFamily="18" charset="0"/>
                <a:cs typeface="Times New Roman" panose="02020603050405020304" pitchFamily="18" charset="0"/>
              </a:rPr>
              <a:t>1933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罗斯福强调美国遭受入侵时总统享有发动战争的权力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不是为转嫁危机而发动战争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;1941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年珍珠港事件之后美国对日宣战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届时我将请求国会采取应对危机的唯一手段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赋予我紧急状态下迅速发动战争的权力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这种权力等同于国家遭遇入侵时国民授予我的权力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说明罗斯福强调运用非常规权力保证新政提案的顺利通过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572000" y="2420888"/>
            <a:ext cx="359637" cy="361175"/>
          </a:xfrm>
          <a:prstGeom prst="rect">
            <a:avLst/>
          </a:prstGeom>
        </p:spPr>
      </p:pic>
    </p:spTree>
    <p:extLst>
      <p:ext uri="{BB962C8B-B14F-4D97-AF65-F5344CB8AC3E}">
        <p14:creationId xmlns:p14="http://schemas.microsoft.com/office/powerpoint/2010/main" xmlns="" val="7978103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4</a:t>
            </a:r>
            <a:r>
              <a:rPr lang="en-US" altLang="zh-CN" sz="2200">
                <a:solidFill>
                  <a:srgbClr val="000000"/>
                </a:solidFill>
                <a:cs typeface="Times New Roman" panose="02020603050405020304" pitchFamily="18" charset="0"/>
              </a:rPr>
              <a:t>.(2014·</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福建</a:t>
            </a:r>
            <a:r>
              <a:rPr lang="en-US" altLang="zh-CN" sz="2200">
                <a:solidFill>
                  <a:srgbClr val="000000"/>
                </a:solidFill>
                <a:cs typeface="Times New Roman" panose="02020603050405020304" pitchFamily="18" charset="0"/>
              </a:rPr>
              <a:t>,21,4</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难度</a:t>
            </a:r>
            <a:r>
              <a:rPr lang="zh-CN" altLang="en-US" sz="2200">
                <a:solidFill>
                  <a:srgbClr val="FF00FF"/>
                </a:solidFill>
                <a:ea typeface="NEU-BZ-S9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根据罗斯福总统的建议</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国会授权政府设立了工程振兴局</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并拨款用于重新造林、修建住宅和兴办教育等</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到</a:t>
            </a:r>
            <a:r>
              <a:rPr lang="en-US" altLang="zh-CN" sz="2200">
                <a:solidFill>
                  <a:srgbClr val="000000"/>
                </a:solidFill>
                <a:cs typeface="Times New Roman" panose="02020603050405020304" pitchFamily="18" charset="0"/>
              </a:rPr>
              <a:t>1943</a:t>
            </a:r>
            <a:r>
              <a:rPr lang="zh-CN" altLang="en-US" sz="2200">
                <a:solidFill>
                  <a:srgbClr val="000000"/>
                </a:solidFill>
                <a:latin typeface="宋体" panose="02010600030101010101" pitchFamily="2" charset="-122"/>
                <a:cs typeface="Times New Roman" panose="02020603050405020304" pitchFamily="18" charset="0"/>
              </a:rPr>
              <a:t>年该局共花费了</a:t>
            </a:r>
            <a:r>
              <a:rPr lang="en-US" altLang="zh-CN" sz="2200">
                <a:solidFill>
                  <a:srgbClr val="000000"/>
                </a:solidFill>
                <a:cs typeface="Times New Roman" panose="02020603050405020304" pitchFamily="18" charset="0"/>
              </a:rPr>
              <a:t>110</a:t>
            </a:r>
            <a:r>
              <a:rPr lang="zh-CN" altLang="en-US" sz="2200">
                <a:solidFill>
                  <a:srgbClr val="000000"/>
                </a:solidFill>
                <a:latin typeface="宋体" panose="02010600030101010101" pitchFamily="2" charset="-122"/>
                <a:cs typeface="Times New Roman" panose="02020603050405020304" pitchFamily="18" charset="0"/>
              </a:rPr>
              <a:t>亿美元用于种类繁多的兴建项目。这表明罗斯福希望</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借助多渠道提供就业机会</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采取金融手段以解决危机</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通过制定法规来复兴经济</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设立新的机构以控制市场</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从材料</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设立了工程振兴局</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并拨款用于重新造林、修建住宅和兴办教育等</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分析</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其目的是要借助多种渠道提供就业机会以应对经济危机带来的影响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金融手段</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和</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制定法规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无法从材料信息中得出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均予以排除。</a:t>
            </a:r>
            <a:endParaRPr lang="zh-CN" altLang="en-US" sz="2200"/>
          </a:p>
        </p:txBody>
      </p:sp>
      <p:pic>
        <p:nvPicPr>
          <p:cNvPr id="6" name="图片 5"/>
          <p:cNvPicPr>
            <a:picLocks noChangeAspect="1"/>
          </p:cNvPicPr>
          <p:nvPr/>
        </p:nvPicPr>
        <p:blipFill>
          <a:blip r:embed="rId5"/>
          <a:stretch>
            <a:fillRect/>
          </a:stretch>
        </p:blipFill>
        <p:spPr>
          <a:xfrm>
            <a:off x="2915816" y="2348880"/>
            <a:ext cx="359637" cy="361175"/>
          </a:xfrm>
          <a:prstGeom prst="rect">
            <a:avLst/>
          </a:prstGeom>
        </p:spPr>
      </p:pic>
    </p:spTree>
    <p:extLst>
      <p:ext uri="{BB962C8B-B14F-4D97-AF65-F5344CB8AC3E}">
        <p14:creationId xmlns:p14="http://schemas.microsoft.com/office/powerpoint/2010/main" xmlns="" val="37232234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52736"/>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)1933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罗斯福总统签署田纳西河流域管理局法案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实施对该流域的综合治理与全面发展计划。其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代表现代政府中一种真正新颖而富于想象力的设计。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它将不受那些不相干的国家界限的禁制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而且将是独立经营的、政府所有的公司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。这种经营方式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表明国家放弃对企业</a:t>
            </a:r>
            <a:r>
              <a:rPr lang="zh-CN" altLang="zh-CN" sz="2200" smtClean="0">
                <a:solidFill>
                  <a:srgbClr val="000000"/>
                </a:solidFill>
                <a:latin typeface="Times New Roman" panose="02020603050405020304" pitchFamily="18" charset="0"/>
                <a:cs typeface="Times New Roman" panose="02020603050405020304" pitchFamily="18" charset="0"/>
              </a:rPr>
              <a:t>干预</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改变了田纳西河流域国有制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抑制垄断资本主义的</a:t>
            </a:r>
            <a:r>
              <a:rPr lang="zh-CN" altLang="zh-CN" sz="2200" smtClean="0">
                <a:solidFill>
                  <a:srgbClr val="000000"/>
                </a:solidFill>
                <a:latin typeface="Times New Roman" panose="02020603050405020304" pitchFamily="18" charset="0"/>
                <a:cs typeface="Times New Roman" panose="02020603050405020304" pitchFamily="18" charset="0"/>
              </a:rPr>
              <a:t>发展</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具有私营企业的某些灵活性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依据题干中时间信息</a:t>
            </a:r>
            <a:r>
              <a:rPr lang="en-US" altLang="zh-CN" sz="2200">
                <a:solidFill>
                  <a:srgbClr val="000000"/>
                </a:solidFill>
                <a:latin typeface="Times New Roman" panose="02020603050405020304" pitchFamily="18" charset="0"/>
                <a:cs typeface="Times New Roman" panose="02020603050405020304" pitchFamily="18" charset="0"/>
              </a:rPr>
              <a:t>“1933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因为当时政府加强了对经济的干预</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项的表述不符合史实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罗斯福新政的措施没有改变田纳西河流域的国有制性质</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项与题意无关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它将不受那些不相干的国家界限的禁制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而且将是独立经营的、政府所有的公司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其只是使企业具有私营企业的某些灵活性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563888" y="2708920"/>
            <a:ext cx="359637" cy="361175"/>
          </a:xfrm>
          <a:prstGeom prst="rect">
            <a:avLst/>
          </a:prstGeom>
        </p:spPr>
      </p:pic>
    </p:spTree>
    <p:extLst>
      <p:ext uri="{BB962C8B-B14F-4D97-AF65-F5344CB8AC3E}">
        <p14:creationId xmlns:p14="http://schemas.microsoft.com/office/powerpoint/2010/main" xmlns="" val="19854621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34925"/>
            <a:ext cx="8128000" cy="506908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1,31,4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有些学者认为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美国总统胡佛并不是自由放任政策的典型代表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他也对经济进行了有限的干预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且为后来的罗斯福新政提供了借鉴。胡佛采取的干预措施</a:t>
            </a:r>
            <a:r>
              <a:rPr lang="zh-CN" altLang="zh-CN" sz="2200" smtClean="0">
                <a:solidFill>
                  <a:srgbClr val="000000"/>
                </a:solidFill>
                <a:latin typeface="Times New Roman" panose="02020603050405020304" pitchFamily="18" charset="0"/>
                <a:cs typeface="Times New Roman" panose="02020603050405020304" pitchFamily="18" charset="0"/>
              </a:rPr>
              <a:t>是</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斡旋劳资双方达成保持工资水平和不罢工的协议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通过霍利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斯穆特法以提高关税和保护国内市场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发起自愿减少耕地运动以维持农产品价格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成立复兴金融公司向一些银行和公共工程贷款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根据题干关键信息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对经济进行了有限的干预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为后来的罗斯福新政提供了借鉴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结合胡佛实行的相关措施和罗斯福新政的具体内容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选择</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两项是罗斯福新政的内容。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项是一种贸易保护主义政策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不符合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为后来的罗斯福新政提供了借鉴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614272732"/>
              </p:ext>
            </p:extLst>
          </p:nvPr>
        </p:nvGraphicFramePr>
        <p:xfrm>
          <a:off x="1394292" y="2276872"/>
          <a:ext cx="1795462" cy="534988"/>
        </p:xfrm>
        <a:graphic>
          <a:graphicData uri="http://schemas.openxmlformats.org/presentationml/2006/ole">
            <p:oleObj spid="_x0000_s9218" name="文档" r:id="rId6" imgW="854704" imgH="254889" progId="Word.Document.12">
              <p:embed/>
            </p:oleObj>
          </a:graphicData>
        </a:graphic>
      </p:graphicFrame>
      <p:pic>
        <p:nvPicPr>
          <p:cNvPr id="10" name="图片 9"/>
          <p:cNvPicPr>
            <a:picLocks noChangeAspect="1"/>
          </p:cNvPicPr>
          <p:nvPr/>
        </p:nvPicPr>
        <p:blipFill>
          <a:blip r:embed="rId7"/>
          <a:stretch>
            <a:fillRect/>
          </a:stretch>
        </p:blipFill>
        <p:spPr>
          <a:xfrm>
            <a:off x="839481" y="2441022"/>
            <a:ext cx="359637" cy="361175"/>
          </a:xfrm>
          <a:prstGeom prst="rect">
            <a:avLst/>
          </a:prstGeom>
        </p:spPr>
      </p:pic>
    </p:spTree>
    <p:extLst>
      <p:ext uri="{BB962C8B-B14F-4D97-AF65-F5344CB8AC3E}">
        <p14:creationId xmlns:p14="http://schemas.microsoft.com/office/powerpoint/2010/main" xmlns="" val="36521417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1749267846"/>
              </p:ext>
            </p:extLst>
          </p:nvPr>
        </p:nvGraphicFramePr>
        <p:xfrm>
          <a:off x="508000" y="2207784"/>
          <a:ext cx="8128000" cy="2696432"/>
        </p:xfrm>
        <a:graphic>
          <a:graphicData uri="http://schemas.openxmlformats.org/presentationml/2006/ole">
            <p:oleObj spid="_x0000_s5122" name="文档" r:id="rId3" imgW="4000258" imgH="1327008" progId="Word.Document.12">
              <p:embed/>
            </p:oleObj>
          </a:graphicData>
        </a:graphic>
      </p:graphicFrame>
    </p:spTree>
    <p:extLst>
      <p:ext uri="{BB962C8B-B14F-4D97-AF65-F5344CB8AC3E}">
        <p14:creationId xmlns:p14="http://schemas.microsoft.com/office/powerpoint/2010/main" xmlns="" val="81390728"/>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318000"/>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凯</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恩斯主义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也称国家垄断资本主义、国家干预主义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年代至</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年代资本主义自我调整过程中逐步形成的一种经济思想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其核心是加强国家对经济的干预。其主要内容是国家全面干预经济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加强对经济的宏观调控。战后国家垄断资本主义得到普遍推行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成为资本主义现代化的一种模式。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cstate="print"/>
          <a:stretch>
            <a:fillRect/>
          </a:stretch>
        </p:blipFill>
        <p:spPr>
          <a:xfrm>
            <a:off x="739968" y="2318000"/>
            <a:ext cx="996148" cy="376620"/>
          </a:xfrm>
          <a:prstGeom prst="rect">
            <a:avLst/>
          </a:prstGeom>
        </p:spPr>
      </p:pic>
    </p:spTree>
    <p:extLst>
      <p:ext uri="{BB962C8B-B14F-4D97-AF65-F5344CB8AC3E}">
        <p14:creationId xmlns:p14="http://schemas.microsoft.com/office/powerpoint/2010/main" xmlns="" val="25256481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富兰克林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罗斯福是美国历史上第一位利用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炉边谈话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向人民阐释其施政方针的总统。在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罗斯福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炉边谈话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的内容最有可能的是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主张推行计划经济模式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阐释福利国家所带来的弊端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解读《全国劳工关系法》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展望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时代的奇迹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罗斯福并不主张建立计划经济体制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福利国家形成于第二次世界大战后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罗斯福新政实施过程中颁布了《全国劳工关系法》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项情况有可能出现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年代才出现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652120" y="2132856"/>
            <a:ext cx="359637" cy="361175"/>
          </a:xfrm>
          <a:prstGeom prst="rect">
            <a:avLst/>
          </a:prstGeom>
        </p:spPr>
      </p:pic>
    </p:spTree>
    <p:extLst>
      <p:ext uri="{BB962C8B-B14F-4D97-AF65-F5344CB8AC3E}">
        <p14:creationId xmlns:p14="http://schemas.microsoft.com/office/powerpoint/2010/main" xmlns="" val="14001310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)1933</a:t>
            </a:r>
            <a:r>
              <a:rPr lang="zh-CN" altLang="zh-CN" sz="2200">
                <a:solidFill>
                  <a:srgbClr val="000000"/>
                </a:solidFill>
                <a:latin typeface="Times New Roman" panose="02020603050405020304" pitchFamily="18" charset="0"/>
                <a:cs typeface="Times New Roman" panose="02020603050405020304" pitchFamily="18" charset="0"/>
              </a:rPr>
              <a:t>年罗斯福实行新政后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美国商品获得了更大的海外市场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国内商品价格也有一定提高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债务人特别是农民的债务负担减轻了将近一半。对这些变化起直接作用的新政措施是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整顿财政金融</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调整农业结构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复兴工业生产</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实行社会救济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罗斯福采取放弃金本位制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实行美元贬值的措施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刺激了美国商品的出口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项说法正确。题干没有提到农业生产和工业方面的问题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社会救济与海外市场扩大无关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736116" y="2780928"/>
            <a:ext cx="359637" cy="361175"/>
          </a:xfrm>
          <a:prstGeom prst="rect">
            <a:avLst/>
          </a:prstGeom>
        </p:spPr>
      </p:pic>
    </p:spTree>
    <p:extLst>
      <p:ext uri="{BB962C8B-B14F-4D97-AF65-F5344CB8AC3E}">
        <p14:creationId xmlns:p14="http://schemas.microsoft.com/office/powerpoint/2010/main" xmlns="" val="41288416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罗斯福新政的影响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,18,3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以下是</a:t>
            </a:r>
            <a:r>
              <a:rPr lang="en-US" altLang="zh-CN" sz="2200">
                <a:solidFill>
                  <a:srgbClr val="000000"/>
                </a:solidFill>
                <a:latin typeface="Times New Roman" panose="02020603050405020304" pitchFamily="18" charset="0"/>
                <a:cs typeface="Times New Roman" panose="02020603050405020304" pitchFamily="18" charset="0"/>
              </a:rPr>
              <a:t>1920~1940</a:t>
            </a:r>
            <a:r>
              <a:rPr lang="zh-CN" altLang="zh-CN" sz="2200">
                <a:solidFill>
                  <a:srgbClr val="000000"/>
                </a:solidFill>
                <a:latin typeface="Times New Roman" panose="02020603050405020304" pitchFamily="18" charset="0"/>
                <a:cs typeface="Times New Roman" panose="02020603050405020304" pitchFamily="18" charset="0"/>
              </a:rPr>
              <a:t>年的美国经济数据图。对该图解读符合实际的是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预算结余或赤字在国民生产总值中所占的百分比</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1920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1940</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X57.eps" descr="id:2147497457;FounderCES"/>
          <p:cNvPicPr/>
          <p:nvPr/>
        </p:nvPicPr>
        <p:blipFill>
          <a:blip r:embed="rId5"/>
          <a:stretch>
            <a:fillRect/>
          </a:stretch>
        </p:blipFill>
        <p:spPr>
          <a:xfrm>
            <a:off x="2245278" y="2459802"/>
            <a:ext cx="4653444" cy="2530574"/>
          </a:xfrm>
          <a:prstGeom prst="rect">
            <a:avLst/>
          </a:prstGeom>
        </p:spPr>
      </p:pic>
      <p:sp>
        <p:nvSpPr>
          <p:cNvPr id="3" name="矩形 2"/>
          <p:cNvSpPr>
            <a:spLocks noChangeAspect="1"/>
          </p:cNvSpPr>
          <p:nvPr/>
        </p:nvSpPr>
        <p:spPr>
          <a:xfrm>
            <a:off x="508000" y="4990376"/>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A.1921~1930</a:t>
            </a:r>
            <a:r>
              <a:rPr lang="zh-CN" altLang="zh-CN" sz="2200">
                <a:solidFill>
                  <a:srgbClr val="000000"/>
                </a:solidFill>
                <a:latin typeface="Times New Roman" panose="02020603050405020304" pitchFamily="18" charset="0"/>
                <a:cs typeface="Times New Roman" panose="02020603050405020304" pitchFamily="18" charset="0"/>
              </a:rPr>
              <a:t>年预算结余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反映经济政策顺应时代要求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B.1930~1932</a:t>
            </a:r>
            <a:r>
              <a:rPr lang="zh-CN" altLang="zh-CN" sz="2200">
                <a:solidFill>
                  <a:srgbClr val="000000"/>
                </a:solidFill>
                <a:latin typeface="Times New Roman" panose="02020603050405020304" pitchFamily="18" charset="0"/>
                <a:cs typeface="Times New Roman" panose="02020603050405020304" pitchFamily="18" charset="0"/>
              </a:rPr>
              <a:t>年预算赤字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反映政府全面加强经济干预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C.1933~1935</a:t>
            </a:r>
            <a:r>
              <a:rPr lang="zh-CN" altLang="zh-CN" sz="2200">
                <a:solidFill>
                  <a:srgbClr val="000000"/>
                </a:solidFill>
                <a:latin typeface="Times New Roman" panose="02020603050405020304" pitchFamily="18" charset="0"/>
                <a:cs typeface="Times New Roman" panose="02020603050405020304" pitchFamily="18" charset="0"/>
              </a:rPr>
              <a:t>年预算比重接连增加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表明公共开支增多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D.1936~1938</a:t>
            </a:r>
            <a:r>
              <a:rPr lang="zh-CN" altLang="zh-CN" sz="2200">
                <a:solidFill>
                  <a:srgbClr val="000000"/>
                </a:solidFill>
                <a:latin typeface="Times New Roman" panose="02020603050405020304" pitchFamily="18" charset="0"/>
                <a:cs typeface="Times New Roman" panose="02020603050405020304" pitchFamily="18" charset="0"/>
              </a:rPr>
              <a:t>年预算比重连续下降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表明经济出现复苏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6"/>
          <a:stretch>
            <a:fillRect/>
          </a:stretch>
        </p:blipFill>
        <p:spPr>
          <a:xfrm>
            <a:off x="4860032" y="1692629"/>
            <a:ext cx="359637" cy="361175"/>
          </a:xfrm>
          <a:prstGeom prst="rect">
            <a:avLst/>
          </a:prstGeom>
        </p:spPr>
      </p:pic>
    </p:spTree>
    <p:extLst>
      <p:ext uri="{BB962C8B-B14F-4D97-AF65-F5344CB8AC3E}">
        <p14:creationId xmlns:p14="http://schemas.microsoft.com/office/powerpoint/2010/main" xmlns="" val="35041650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1929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年经济大危机的爆发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自由放任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经济政策已无法适应资本主义经济的新发展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;1933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年罗斯福就任总统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1930~1932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时任美国总统胡佛固守传统的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自由放任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反对政府直接干预经济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;1935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年预算比重低于</a:t>
            </a:r>
            <a:r>
              <a:rPr lang="en-US" altLang="zh-CN" sz="2200">
                <a:solidFill>
                  <a:srgbClr val="000000"/>
                </a:solidFill>
                <a:latin typeface="Times New Roman" panose="02020603050405020304" pitchFamily="18" charset="0"/>
                <a:cs typeface="Times New Roman" panose="02020603050405020304" pitchFamily="18" charset="0"/>
              </a:rPr>
              <a:t>1934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接连增加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年代后半期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美国经济出现明显的复兴迹象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1939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美国的工业生产水平创历史新高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“1936~1938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年预算比重连续下降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604669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,23,4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共和党人艾森豪威尔成为美国总统后说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如果任何政党试图要废除社会保障、劳工法和农场项目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那你就不会在美国历史上再听说这个政党了。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这反映出艾森豪威尔的主张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受到罗斯福新政的影响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与民主党政策逐渐趋于一致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强调国家对经济的干预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延续了共和党传统经济政策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艾森豪威尔主张保留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社会保障、劳工法和农场项目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而这些举措都属于罗斯福新政的内容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所以艾森豪威尔的执政方针受到罗斯福新政的影响。其中社会保障属于国家对社会生活而非经济的干预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艾森豪威尔的政策与民主党或共和党的政策之间的关系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材料无法体现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979712" y="2132856"/>
            <a:ext cx="359637" cy="361175"/>
          </a:xfrm>
          <a:prstGeom prst="rect">
            <a:avLst/>
          </a:prstGeom>
        </p:spPr>
      </p:pic>
    </p:spTree>
    <p:extLst>
      <p:ext uri="{BB962C8B-B14F-4D97-AF65-F5344CB8AC3E}">
        <p14:creationId xmlns:p14="http://schemas.microsoft.com/office/powerpoint/2010/main" xmlns="" val="31028374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,16,3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《美国自由的故事》写道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美国人遇到了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两套对立的自由概念的体系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为私营企业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自由服务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另一种是以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一种对财富平等的分享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为基础的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社会化的自由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。事实表明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大多数美国人在</a:t>
            </a:r>
            <a:r>
              <a:rPr lang="en-US" altLang="zh-CN" sz="2200">
                <a:solidFill>
                  <a:srgbClr val="000000"/>
                </a:solidFill>
                <a:latin typeface="Times New Roman" panose="02020603050405020304" pitchFamily="18" charset="0"/>
                <a:cs typeface="Times New Roman" panose="02020603050405020304" pitchFamily="18" charset="0"/>
              </a:rPr>
              <a:t>1936</a:t>
            </a:r>
            <a:r>
              <a:rPr lang="zh-CN" altLang="zh-CN" sz="2200">
                <a:solidFill>
                  <a:srgbClr val="000000"/>
                </a:solidFill>
                <a:latin typeface="Times New Roman" panose="02020603050405020304" pitchFamily="18" charset="0"/>
                <a:cs typeface="Times New Roman" panose="02020603050405020304" pitchFamily="18" charset="0"/>
              </a:rPr>
              <a:t>年时都接受了这样的观点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自由必须包含由政府保证的经济安全。由此可知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罗斯福新政体现了第一种关于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的观念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罗斯福新政体现了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的观念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大多数美国人认为政府应当保障公民的政治自由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大多数美国人认为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自由代表着从物质的无保障中得到解放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解答本题的关键是对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自由必须包含由政府保证的经济安全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这句话体现了政府与经济安全之间的关系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政府要对经济安全负责。罗斯福新政体现了两种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观念的结合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868144" y="2564904"/>
            <a:ext cx="359637" cy="361175"/>
          </a:xfrm>
          <a:prstGeom prst="rect">
            <a:avLst/>
          </a:prstGeom>
        </p:spPr>
      </p:pic>
    </p:spTree>
    <p:extLst>
      <p:ext uri="{BB962C8B-B14F-4D97-AF65-F5344CB8AC3E}">
        <p14:creationId xmlns:p14="http://schemas.microsoft.com/office/powerpoint/2010/main" xmlns="" val="36031868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,14,20</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发达资本主义国家普遍采用以刺激需求为主的调节方式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推动经济发展。</a:t>
            </a:r>
            <a:r>
              <a:rPr lang="en-US" altLang="zh-CN" sz="2200">
                <a:solidFill>
                  <a:srgbClr val="000000"/>
                </a:solidFill>
                <a:latin typeface="Times New Roman" panose="02020603050405020304" pitchFamily="18" charset="0"/>
                <a:cs typeface="Times New Roman" panose="02020603050405020304" pitchFamily="18" charset="0"/>
              </a:rPr>
              <a:t>1953~1973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各主要资本主义国家国内生产总值的平均增长率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美国为</a:t>
            </a:r>
            <a:r>
              <a:rPr lang="en-US" altLang="zh-CN" sz="2200">
                <a:solidFill>
                  <a:srgbClr val="000000"/>
                </a:solidFill>
                <a:latin typeface="Times New Roman" panose="02020603050405020304" pitchFamily="18" charset="0"/>
                <a:cs typeface="Times New Roman" panose="02020603050405020304" pitchFamily="18" charset="0"/>
              </a:rPr>
              <a:t>3.5%,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a:t>
            </a:r>
            <a:r>
              <a:rPr lang="en-US" altLang="zh-CN" sz="2200">
                <a:solidFill>
                  <a:srgbClr val="000000"/>
                </a:solidFill>
                <a:latin typeface="Times New Roman" panose="02020603050405020304" pitchFamily="18" charset="0"/>
                <a:cs typeface="Times New Roman" panose="02020603050405020304" pitchFamily="18" charset="0"/>
              </a:rPr>
              <a:t>5.2%,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联邦德国</a:t>
            </a:r>
            <a:r>
              <a:rPr lang="en-US" altLang="zh-CN" sz="2200">
                <a:solidFill>
                  <a:srgbClr val="000000"/>
                </a:solidFill>
                <a:latin typeface="Times New Roman" panose="02020603050405020304" pitchFamily="18" charset="0"/>
                <a:cs typeface="Times New Roman" panose="02020603050405020304" pitchFamily="18" charset="0"/>
              </a:rPr>
              <a:t>5.9%,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a:t>
            </a:r>
            <a:r>
              <a:rPr lang="en-US" altLang="zh-CN" sz="2200">
                <a:solidFill>
                  <a:srgbClr val="000000"/>
                </a:solidFill>
                <a:latin typeface="Times New Roman" panose="02020603050405020304" pitchFamily="18" charset="0"/>
                <a:cs typeface="Times New Roman" panose="02020603050405020304" pitchFamily="18" charset="0"/>
              </a:rPr>
              <a:t>9.8%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摘编自高德步《世界经济通史》等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材料反映了这些国家整体经济发展状况如何</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它们依据的经济理论及其具体内容是什么</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96960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1973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意、英、美、日、法、联邦德国等国相继出现经济危机。整个资本主义世界工业生产普遍、持续、大幅度下降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企业破产严重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股票行情大幅度下跌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工业、金融和贸易公司的破产具有普遍性。失业人数大量增加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1975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850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万人。与此同时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物价大幅度上涨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美国为</a:t>
            </a:r>
            <a:r>
              <a:rPr lang="en-US" altLang="zh-CN" sz="2200">
                <a:solidFill>
                  <a:srgbClr val="000000"/>
                </a:solidFill>
                <a:latin typeface="Times New Roman" panose="02020603050405020304" pitchFamily="18" charset="0"/>
                <a:cs typeface="Times New Roman" panose="02020603050405020304" pitchFamily="18" charset="0"/>
              </a:rPr>
              <a:t>7.4%,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a:t>
            </a:r>
            <a:r>
              <a:rPr lang="en-US" altLang="zh-CN" sz="2200">
                <a:solidFill>
                  <a:srgbClr val="000000"/>
                </a:solidFill>
                <a:latin typeface="Times New Roman" panose="02020603050405020304" pitchFamily="18" charset="0"/>
                <a:cs typeface="Times New Roman" panose="02020603050405020304" pitchFamily="18" charset="0"/>
              </a:rPr>
              <a:t>18.9%,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联邦德国</a:t>
            </a:r>
            <a:r>
              <a:rPr lang="en-US" altLang="zh-CN" sz="2200">
                <a:solidFill>
                  <a:srgbClr val="000000"/>
                </a:solidFill>
                <a:latin typeface="Times New Roman" panose="02020603050405020304" pitchFamily="18" charset="0"/>
                <a:cs typeface="Times New Roman" panose="02020603050405020304" pitchFamily="18" charset="0"/>
              </a:rPr>
              <a:t>12.7%,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a:t>
            </a:r>
            <a:r>
              <a:rPr lang="en-US" altLang="zh-CN" sz="2200">
                <a:solidFill>
                  <a:srgbClr val="000000"/>
                </a:solidFill>
                <a:latin typeface="Times New Roman" panose="02020603050405020304" pitchFamily="18" charset="0"/>
                <a:cs typeface="Times New Roman" panose="02020603050405020304" pitchFamily="18" charset="0"/>
              </a:rPr>
              <a:t>26%,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a:solidFill>
                  <a:srgbClr val="000000"/>
                </a:solidFill>
                <a:latin typeface="Times New Roman" panose="02020603050405020304" pitchFamily="18" charset="0"/>
                <a:cs typeface="Times New Roman" panose="02020603050405020304" pitchFamily="18" charset="0"/>
              </a:rPr>
              <a:t>19.1%,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意大利</a:t>
            </a:r>
            <a:r>
              <a:rPr lang="en-US" altLang="zh-CN" sz="2200">
                <a:solidFill>
                  <a:srgbClr val="000000"/>
                </a:solidFill>
                <a:latin typeface="Times New Roman" panose="02020603050405020304" pitchFamily="18" charset="0"/>
                <a:cs typeface="Times New Roman" panose="02020603050405020304" pitchFamily="18" charset="0"/>
              </a:rPr>
              <a:t>24.6%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。西方主要资本主义国家进入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滞胀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阶段。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摘编自宋则行、樊亢《世界经济史》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依据材料二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指出该时期经济危机的表现与</a:t>
            </a:r>
            <a:r>
              <a:rPr lang="en-US" altLang="zh-CN" sz="2200">
                <a:solidFill>
                  <a:srgbClr val="000000"/>
                </a:solidFill>
                <a:latin typeface="Times New Roman" panose="02020603050405020304" pitchFamily="18" charset="0"/>
                <a:cs typeface="Times New Roman" panose="02020603050405020304" pitchFamily="18" charset="0"/>
              </a:rPr>
              <a:t>1929~1933</a:t>
            </a:r>
            <a:r>
              <a:rPr lang="zh-CN" altLang="zh-CN" sz="2200">
                <a:solidFill>
                  <a:srgbClr val="000000"/>
                </a:solidFill>
                <a:latin typeface="Times New Roman" panose="02020603050405020304" pitchFamily="18" charset="0"/>
                <a:cs typeface="Times New Roman" panose="02020603050405020304" pitchFamily="18" charset="0"/>
              </a:rPr>
              <a:t>年经济危机的不同。</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造成资本主义世界经济危机的根本原因是什么</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试分析材料一中所涉及的经济理论为何不能解决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滞胀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问题。</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综上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你对经济政策及经济理论有何认识</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292740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经济高速增长。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凯恩斯主义。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加强国家对经济的干预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政府通过增加公共开支、降低利率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刺激投资和消费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以提高有效需求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实现充分就业。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年代物价上涨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年代物价下跌。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生产社会化和生产资料私人所有制之间的矛盾。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国家干预经济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扩大投资拉动经济增长会加剧通货膨胀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而抑制通货膨胀则会进一步阻碍经济增长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扩大失业人数。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凯恩斯主义在一定时期内促进了经济发展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但当经济出现新问题时又无法予以解决。因此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经济政策或理论需根据实际调整和完善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与时俱进。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840085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836949"/>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smtClean="0">
                <a:solidFill>
                  <a:srgbClr val="000000"/>
                </a:solidFill>
                <a:latin typeface="Times New Roman" panose="02020603050405020304" pitchFamily="18" charset="0"/>
                <a:cs typeface="Times New Roman" panose="02020603050405020304" pitchFamily="18" charset="0"/>
              </a:rPr>
              <a:t>43 </a:t>
            </a:r>
            <a:r>
              <a:rPr lang="en-US" altLang="zh-CN" sz="2200" b="1" smtClean="0">
                <a:solidFill>
                  <a:srgbClr val="000000"/>
                </a:solidFill>
                <a:latin typeface="Times New Roman" panose="02020603050405020304" pitchFamily="18" charset="0"/>
                <a:cs typeface="Times New Roman" panose="02020603050405020304" pitchFamily="18" charset="0"/>
              </a:rPr>
              <a:t>1929</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1933</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年资本主义世界经济危机</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1929~1931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年美国部分行业工人周工资变化表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3643953784"/>
              </p:ext>
            </p:extLst>
          </p:nvPr>
        </p:nvGraphicFramePr>
        <p:xfrm>
          <a:off x="541358" y="2060848"/>
          <a:ext cx="8128000" cy="2487421"/>
        </p:xfrm>
        <a:graphic>
          <a:graphicData uri="http://schemas.openxmlformats.org/presentationml/2006/ole">
            <p:oleObj spid="_x0000_s10243" name="文档" r:id="rId6" imgW="3895491" imgH="1192363" progId="Word.Document.12">
              <p:embed/>
            </p:oleObj>
          </a:graphicData>
        </a:graphic>
      </p:graphicFrame>
      <p:sp>
        <p:nvSpPr>
          <p:cNvPr id="13" name="矩形 12"/>
          <p:cNvSpPr>
            <a:spLocks noChangeAspect="1"/>
          </p:cNvSpPr>
          <p:nvPr/>
        </p:nvSpPr>
        <p:spPr>
          <a:xfrm>
            <a:off x="508000" y="4149080"/>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据上表可知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最低工资标准失效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产业结构迅速调整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经济危机不断加深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政府财政支出锐减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p:cNvPicPr>
            <a:picLocks noChangeAspect="1"/>
          </p:cNvPicPr>
          <p:nvPr/>
        </p:nvPicPr>
        <p:blipFill>
          <a:blip r:embed="rId7"/>
          <a:stretch>
            <a:fillRect/>
          </a:stretch>
        </p:blipFill>
        <p:spPr>
          <a:xfrm>
            <a:off x="3563888" y="4187822"/>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本题考查第二次世界大战后世界经济的发展。第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问根据材料提供的数据可知这些国家经济发展迅速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以刺激需求为主的调节方式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反映的理论是凯恩斯主义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联系所学知识说明其内容即可。第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问根据材料并结合所学知识可知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物价问题是不同点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经济危机的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滞胀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问题不能被解决的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则需要联系所学知识回答。第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问对经济政策和理论的认识需要运用唯物辩证法中理论与实践的辩证关系回答。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145624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10434"/>
            <a:ext cx="8128000" cy="5298886"/>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45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第二次世界大战后美国等国资本主义</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的新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变化</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年代中后期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法国国内生产总值年平均增长率由</a:t>
            </a:r>
            <a:r>
              <a:rPr lang="en-US" altLang="zh-CN" sz="2200">
                <a:solidFill>
                  <a:srgbClr val="000000"/>
                </a:solidFill>
                <a:latin typeface="Times New Roman" panose="02020603050405020304" pitchFamily="18" charset="0"/>
                <a:cs typeface="Times New Roman" panose="02020603050405020304" pitchFamily="18" charset="0"/>
              </a:rPr>
              <a:t>2.6%</a:t>
            </a:r>
            <a:r>
              <a:rPr lang="zh-CN" altLang="zh-CN" sz="2200">
                <a:solidFill>
                  <a:srgbClr val="000000"/>
                </a:solidFill>
                <a:latin typeface="Times New Roman" panose="02020603050405020304" pitchFamily="18" charset="0"/>
                <a:cs typeface="Times New Roman" panose="02020603050405020304" pitchFamily="18" charset="0"/>
              </a:rPr>
              <a:t>下降到</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物价上涨了</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倍。</a:t>
            </a:r>
            <a:r>
              <a:rPr lang="en-US" altLang="zh-CN" sz="2200">
                <a:solidFill>
                  <a:srgbClr val="000000"/>
                </a:solidFill>
                <a:latin typeface="Times New Roman" panose="02020603050405020304" pitchFamily="18" charset="0"/>
                <a:cs typeface="Times New Roman" panose="02020603050405020304" pitchFamily="18" charset="0"/>
              </a:rPr>
              <a:t>1981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密特朗就任总统后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推行包括国有化在内的一系列措施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加剧了经济恶化</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实现了物价下降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推动了通货紧缩</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放弃了经济自由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本题考查第二次世界大战后资本主义的新变化。结合所学知识可知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第二次世界大战结束后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国家对经济的干预在一定时期内促进了西欧国家的经济恢复与发展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但到了</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西方国家对经济的过度干预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滞胀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的现象。这一时期密特朗进一步实行国有化措施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必然会恶化经济形势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不能实现物价下降和推动通货紧缩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两项均错误。放弃经济自由的说法不符合史实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99592" y="2492896"/>
            <a:ext cx="359637" cy="361175"/>
          </a:xfrm>
          <a:prstGeom prst="rect">
            <a:avLst/>
          </a:prstGeom>
        </p:spPr>
      </p:pic>
    </p:spTree>
    <p:extLst>
      <p:ext uri="{BB962C8B-B14F-4D97-AF65-F5344CB8AC3E}">
        <p14:creationId xmlns:p14="http://schemas.microsoft.com/office/powerpoint/2010/main" xmlns="" val="2507516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21460"/>
            <a:ext cx="8128000" cy="5640518"/>
          </a:xfrm>
          <a:prstGeom prst="rect">
            <a:avLst/>
          </a:prstGeom>
        </p:spPr>
        <p:txBody>
          <a:bodyPr>
            <a:spAutoFit/>
          </a:bodyPr>
          <a:lstStyle/>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.(2019·</a:t>
            </a:r>
            <a:r>
              <a:rPr lang="zh-CN" altLang="en-US"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cs typeface="Times New Roman" panose="02020603050405020304" pitchFamily="18" charset="0"/>
              </a:rPr>
              <a:t>,11,4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第二次世界大战之后的几十年中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美国大力开展军备竞赛</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一些大公司与美国政府签订了以</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成本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固定利润</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为条件的防务合同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很多小型企业从大公司获得的分包合同也是如此。这反映美国</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冷战政策与公司发展相互影响</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已经把军备竞赛作为根本国策</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军工订单解决了严重失业问题</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国民经济军事化加剧战争危险</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本题考查冷战。由材料可知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为了适应美国政府关于军备竞赛的特殊订单</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美国一些大小企业在合同方式上作了与之相应的</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调</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ts val="2900"/>
              </a:lnSpc>
              <a:spcBef>
                <a:spcPct val="0"/>
              </a:spcBef>
              <a:spcAft>
                <a:spcPct val="0"/>
              </a:spcAft>
              <a:tabLst>
                <a:tab pos="1028700" algn="l"/>
                <a:tab pos="1851025" algn="l"/>
                <a:tab pos="2538413" algn="l"/>
                <a:tab pos="3222625" algn="l"/>
              </a:tabLst>
            </a:pP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这体现了冷战政策与公司发展相互影响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项正确。军备竞赛只是冷战政策实施的一种具体表现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不是美国的根本国策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项错误。材料并未涉及失业问题</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只是提到了大小公司合同方式上的改变</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项错误。材料并未提及军备竞赛会引发的消极影响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pic>
        <p:nvPicPr>
          <p:cNvPr id="6" name="图片 5"/>
          <p:cNvPicPr>
            <a:picLocks noChangeAspect="1"/>
          </p:cNvPicPr>
          <p:nvPr/>
        </p:nvPicPr>
        <p:blipFill>
          <a:blip r:embed="rId5"/>
          <a:stretch>
            <a:fillRect/>
          </a:stretch>
        </p:blipFill>
        <p:spPr>
          <a:xfrm>
            <a:off x="4067944" y="1988840"/>
            <a:ext cx="359637" cy="361175"/>
          </a:xfrm>
          <a:prstGeom prst="rect">
            <a:avLst/>
          </a:prstGeom>
        </p:spPr>
      </p:pic>
    </p:spTree>
    <p:extLst>
      <p:ext uri="{BB962C8B-B14F-4D97-AF65-F5344CB8AC3E}">
        <p14:creationId xmlns:p14="http://schemas.microsoft.com/office/powerpoint/2010/main" xmlns="" val="40295783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wipe(down)">
                                      <p:cBhvr>
                                        <p:cTn id="1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读下图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下列选项能够正确反映美国政府财政盈亏及其原因的是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5"/>
          <a:stretch>
            <a:fillRect/>
          </a:stretch>
        </p:blipFill>
        <p:spPr>
          <a:xfrm>
            <a:off x="1907704" y="1774726"/>
            <a:ext cx="4932040" cy="2492536"/>
          </a:xfrm>
          <a:prstGeom prst="rect">
            <a:avLst/>
          </a:prstGeom>
        </p:spPr>
      </p:pic>
      <p:sp>
        <p:nvSpPr>
          <p:cNvPr id="4" name="矩形 3"/>
          <p:cNvSpPr>
            <a:spLocks noChangeAspect="1"/>
          </p:cNvSpPr>
          <p:nvPr/>
        </p:nvSpPr>
        <p:spPr>
          <a:xfrm>
            <a:off x="508000" y="4267262"/>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1948~1968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年美国政府财政盈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亏示意图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单位</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马歇尔计划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从欧洲吸引援助使美国财政盈余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古巴导弹危机的紧张局势给美国财政造成赤字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美国人首次登上月球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给美国财政带来了盈余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美国深陷越南战争的泥潭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给政府造成了赤字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6"/>
          <a:stretch>
            <a:fillRect/>
          </a:stretch>
        </p:blipFill>
        <p:spPr>
          <a:xfrm>
            <a:off x="4014087" y="1413551"/>
            <a:ext cx="359637" cy="361175"/>
          </a:xfrm>
          <a:prstGeom prst="rect">
            <a:avLst/>
          </a:prstGeom>
        </p:spPr>
      </p:pic>
    </p:spTree>
    <p:extLst>
      <p:ext uri="{BB962C8B-B14F-4D97-AF65-F5344CB8AC3E}">
        <p14:creationId xmlns:p14="http://schemas.microsoft.com/office/powerpoint/2010/main" xmlns="" val="40604046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本题考查越南战争对美国财政的影响。从图片中可看出越南战争期间</a:t>
            </a:r>
            <a:r>
              <a:rPr lang="en-US" altLang="zh-CN" sz="2200">
                <a:solidFill>
                  <a:srgbClr val="000000"/>
                </a:solidFill>
                <a:latin typeface="Times New Roman" panose="02020603050405020304" pitchFamily="18" charset="0"/>
                <a:cs typeface="Times New Roman" panose="02020603050405020304" pitchFamily="18" charset="0"/>
              </a:rPr>
              <a:t>(1961~1973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美国的财政赤字总体上呈现增加的趋势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项正确。马歇尔计划</a:t>
            </a:r>
            <a:r>
              <a:rPr lang="en-US" altLang="zh-CN" sz="2200">
                <a:solidFill>
                  <a:srgbClr val="000000"/>
                </a:solidFill>
                <a:latin typeface="Times New Roman" panose="02020603050405020304" pitchFamily="18" charset="0"/>
                <a:cs typeface="Times New Roman" panose="02020603050405020304" pitchFamily="18" charset="0"/>
              </a:rPr>
              <a:t>(1948~1952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是美国援助西欧的措施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古巴导弹危机发生于</a:t>
            </a:r>
            <a:r>
              <a:rPr lang="en-US" altLang="zh-CN" sz="2200">
                <a:solidFill>
                  <a:srgbClr val="000000"/>
                </a:solidFill>
                <a:latin typeface="Times New Roman" panose="02020603050405020304" pitchFamily="18" charset="0"/>
                <a:cs typeface="Times New Roman" panose="02020603050405020304" pitchFamily="18" charset="0"/>
              </a:rPr>
              <a:t>1962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而根据图片可知美国政府财政从</a:t>
            </a:r>
            <a:r>
              <a:rPr lang="en-US" altLang="zh-CN" sz="2200">
                <a:solidFill>
                  <a:srgbClr val="000000"/>
                </a:solidFill>
                <a:latin typeface="Times New Roman" panose="02020603050405020304" pitchFamily="18" charset="0"/>
                <a:cs typeface="Times New Roman" panose="02020603050405020304" pitchFamily="18" charset="0"/>
              </a:rPr>
              <a:t>1957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年开始就一直处于赤字状态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并不是开始于古巴导弹危机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美国人登上月球的时间是</a:t>
            </a:r>
            <a:r>
              <a:rPr lang="en-US" altLang="zh-CN" sz="2200">
                <a:solidFill>
                  <a:srgbClr val="000000"/>
                </a:solidFill>
                <a:latin typeface="Times New Roman" panose="02020603050405020304" pitchFamily="18" charset="0"/>
                <a:cs typeface="Times New Roman" panose="02020603050405020304" pitchFamily="18" charset="0"/>
              </a:rPr>
              <a:t>1969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与图片时间无关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535344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893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3,35,4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美国联邦政府机构臃肿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财政支出庞大。总统尼克松在咨文中呼吁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使权力和资源开始从华盛顿流回到州和地方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更重要的是回到全体人民手中。我们要使各州和地方担负更多的责任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我们将同他们分享收入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美国联邦政府试图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消除国家干预经济的弊端</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将权力下放到州政府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扩大福利政策的覆盖范围</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恢复自由放任的传统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本题主要考查考生认识历史事物本质的能力。根据所学知识可知</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美国经济出现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滞胀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国家干预的弊端越来越明显。在此背景下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尼克松做出了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呼吁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项正确。将权力下放到州政府只反映了题干部分信息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项错误。尼克松的想法是减少国家对经济的干预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而扩大福利政策覆盖范围与之相悖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项说法错误。结合所学知识可知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尼克松并非要恢复自由放任的传统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895717688"/>
              </p:ext>
            </p:extLst>
          </p:nvPr>
        </p:nvGraphicFramePr>
        <p:xfrm>
          <a:off x="4746460" y="2432008"/>
          <a:ext cx="1795462" cy="534988"/>
        </p:xfrm>
        <a:graphic>
          <a:graphicData uri="http://schemas.openxmlformats.org/presentationml/2006/ole">
            <p:oleObj spid="_x0000_s11267" name="文档" r:id="rId6" imgW="854704" imgH="254889" progId="Word.Document.12">
              <p:embed/>
            </p:oleObj>
          </a:graphicData>
        </a:graphic>
      </p:graphicFrame>
      <p:pic>
        <p:nvPicPr>
          <p:cNvPr id="10" name="图片 9"/>
          <p:cNvPicPr>
            <a:picLocks noChangeAspect="1"/>
          </p:cNvPicPr>
          <p:nvPr/>
        </p:nvPicPr>
        <p:blipFill>
          <a:blip r:embed="rId7"/>
          <a:stretch>
            <a:fillRect/>
          </a:stretch>
        </p:blipFill>
        <p:spPr>
          <a:xfrm>
            <a:off x="4284065" y="2605821"/>
            <a:ext cx="359637" cy="361175"/>
          </a:xfrm>
          <a:prstGeom prst="rect">
            <a:avLst/>
          </a:prstGeom>
        </p:spPr>
      </p:pic>
    </p:spTree>
    <p:extLst>
      <p:ext uri="{BB962C8B-B14F-4D97-AF65-F5344CB8AC3E}">
        <p14:creationId xmlns:p14="http://schemas.microsoft.com/office/powerpoint/2010/main" xmlns="" val="7520033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505471"/>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推理</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、推断类选择题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题型特点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推理、推断类选择题就是根据已知的若干条件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通过逻辑思维将相关的信息加以整合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得出符合所给标准的结论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这类试题设问的常用方式是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这一论断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这说明考查的主要方向是论从史出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而从历史材料中得出结论已成为高考命题的主要趋势。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解题思路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可采用推演法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即通过必要的推理来确定符合题意的正确答案。推理时要掌握正确的指导思想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如历史规律、逻辑关系、基本原理等。因此在平时要注意归纳历史现象、总结历史规律并掌握运用。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解题指导.eps" descr="id:2147495801;FounderCES"/>
          <p:cNvPicPr/>
          <p:nvPr/>
        </p:nvPicPr>
        <p:blipFill>
          <a:blip r:embed="rId5"/>
          <a:stretch>
            <a:fillRect/>
          </a:stretch>
        </p:blipFill>
        <p:spPr>
          <a:xfrm>
            <a:off x="740406" y="1578208"/>
            <a:ext cx="995710" cy="317353"/>
          </a:xfrm>
          <a:prstGeom prst="rect">
            <a:avLst/>
          </a:prstGeom>
        </p:spPr>
      </p:pic>
    </p:spTree>
    <p:extLst>
      <p:ext uri="{BB962C8B-B14F-4D97-AF65-F5344CB8AC3E}">
        <p14:creationId xmlns:p14="http://schemas.microsoft.com/office/powerpoint/2010/main" xmlns="" val="19005279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112923"/>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下表是美国、日本、联邦德国三大产业产值在其国民生产总值中所占比重情况。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566993738"/>
              </p:ext>
            </p:extLst>
          </p:nvPr>
        </p:nvGraphicFramePr>
        <p:xfrm>
          <a:off x="508000" y="1963862"/>
          <a:ext cx="8128000" cy="2570223"/>
        </p:xfrm>
        <a:graphic>
          <a:graphicData uri="http://schemas.openxmlformats.org/presentationml/2006/ole">
            <p:oleObj spid="_x0000_s12291" name="文档" r:id="rId6" imgW="3895491" imgH="1232684" progId="Word.Document.12">
              <p:embed/>
            </p:oleObj>
          </a:graphicData>
        </a:graphic>
      </p:graphicFrame>
      <p:sp>
        <p:nvSpPr>
          <p:cNvPr id="4" name="矩形 3"/>
          <p:cNvSpPr>
            <a:spLocks noChangeAspect="1"/>
          </p:cNvSpPr>
          <p:nvPr/>
        </p:nvSpPr>
        <p:spPr>
          <a:xfrm>
            <a:off x="508000" y="4080503"/>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表中的数据反映了三国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第三产业带动经济发展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农业生产衰退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产业结构出现严重失衡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工业发展滞后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7"/>
          <a:stretch>
            <a:fillRect/>
          </a:stretch>
        </p:blipFill>
        <p:spPr>
          <a:xfrm>
            <a:off x="3707904" y="4172910"/>
            <a:ext cx="359637" cy="361175"/>
          </a:xfrm>
          <a:prstGeom prst="rect">
            <a:avLst/>
          </a:prstGeom>
        </p:spPr>
      </p:pic>
    </p:spTree>
    <p:extLst>
      <p:ext uri="{BB962C8B-B14F-4D97-AF65-F5344CB8AC3E}">
        <p14:creationId xmlns:p14="http://schemas.microsoft.com/office/powerpoint/2010/main" xmlns="" val="41462603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从表格中美国的服务业由</a:t>
            </a:r>
            <a:r>
              <a:rPr lang="en-US" altLang="zh-CN" sz="2200">
                <a:solidFill>
                  <a:srgbClr val="000000"/>
                </a:solidFill>
                <a:latin typeface="Times New Roman" panose="02020603050405020304" pitchFamily="18" charset="0"/>
                <a:cs typeface="Times New Roman" panose="02020603050405020304" pitchFamily="18" charset="0"/>
              </a:rPr>
              <a:t>55.1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上升到</a:t>
            </a:r>
            <a:r>
              <a:rPr lang="en-US" altLang="zh-CN" sz="2200">
                <a:solidFill>
                  <a:srgbClr val="000000"/>
                </a:solidFill>
                <a:latin typeface="Times New Roman" panose="02020603050405020304" pitchFamily="18" charset="0"/>
                <a:cs typeface="Times New Roman" panose="02020603050405020304" pitchFamily="18" charset="0"/>
              </a:rPr>
              <a:t>64.7,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日本由</a:t>
            </a:r>
            <a:r>
              <a:rPr lang="en-US" altLang="zh-CN" sz="2200">
                <a:solidFill>
                  <a:srgbClr val="000000"/>
                </a:solidFill>
                <a:latin typeface="Times New Roman" panose="02020603050405020304" pitchFamily="18" charset="0"/>
                <a:cs typeface="Times New Roman" panose="02020603050405020304" pitchFamily="18" charset="0"/>
              </a:rPr>
              <a:t>42.3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上升到</a:t>
            </a:r>
            <a:r>
              <a:rPr lang="en-US" altLang="zh-CN" sz="2200">
                <a:solidFill>
                  <a:srgbClr val="000000"/>
                </a:solidFill>
                <a:latin typeface="Times New Roman" panose="02020603050405020304" pitchFamily="18" charset="0"/>
                <a:cs typeface="Times New Roman" panose="02020603050405020304" pitchFamily="18" charset="0"/>
              </a:rPr>
              <a:t>48.4,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联邦德国由</a:t>
            </a:r>
            <a:r>
              <a:rPr lang="en-US" altLang="zh-CN" sz="2200">
                <a:solidFill>
                  <a:srgbClr val="000000"/>
                </a:solidFill>
                <a:latin typeface="Times New Roman" panose="02020603050405020304" pitchFamily="18" charset="0"/>
                <a:cs typeface="Times New Roman" panose="02020603050405020304" pitchFamily="18" charset="0"/>
              </a:rPr>
              <a:t>39.6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上升到</a:t>
            </a:r>
            <a:r>
              <a:rPr lang="en-US" altLang="zh-CN" sz="2200">
                <a:solidFill>
                  <a:srgbClr val="000000"/>
                </a:solidFill>
                <a:latin typeface="Times New Roman" panose="02020603050405020304" pitchFamily="18" charset="0"/>
                <a:cs typeface="Times New Roman" panose="02020603050405020304" pitchFamily="18" charset="0"/>
              </a:rPr>
              <a:t>45.0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可以看出第三产业均对各国经济发展有贡献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项与史实不符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第三次科技革命后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第三产业兴起并带动经济的飞速发展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与产业结构严重失衡不符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由表格中联邦德国的工业由</a:t>
            </a:r>
            <a:r>
              <a:rPr lang="en-US" altLang="zh-CN" sz="2200">
                <a:solidFill>
                  <a:srgbClr val="000000"/>
                </a:solidFill>
                <a:latin typeface="Times New Roman" panose="02020603050405020304" pitchFamily="18" charset="0"/>
                <a:cs typeface="Times New Roman" panose="02020603050405020304" pitchFamily="18" charset="0"/>
              </a:rPr>
              <a:t>49.7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51.7,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比服务业</a:t>
            </a:r>
            <a:r>
              <a:rPr lang="en-US" altLang="zh-CN" sz="2200">
                <a:solidFill>
                  <a:srgbClr val="000000"/>
                </a:solidFill>
                <a:latin typeface="Times New Roman" panose="02020603050405020304" pitchFamily="18" charset="0"/>
                <a:cs typeface="Times New Roman" panose="02020603050405020304" pitchFamily="18" charset="0"/>
              </a:rPr>
              <a:t>45.0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与工业发展滞后不符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792529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,20,2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年代初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法国机器已平均使用了</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而美国大多数工业设备的使用还不到</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在农业领域中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通常一名美国农民的产出是法国农民的</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倍多。这反映出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法美两国的国民经济结构存在根本差异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欧洲的衰落和美国的崛起已经显露端倪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资本主义国家之间发展差距明显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经济一体化成为各国的必由之路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法美两国都是发达的工业国</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项错误。欧洲的衰落和美国的崛起在</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世纪初特别是在第一次世界大战后已初见端倪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第二次世界大战后这种差距进一步扩大</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项错误。从题干材料看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美国的劳动生产率要远远高于法国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这表明资本主义国家之间差距明显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项。材料没有反映美法经济联系的信息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因此经济一体化不符合题意</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740352" y="1772816"/>
            <a:ext cx="359637" cy="361175"/>
          </a:xfrm>
          <a:prstGeom prst="rect">
            <a:avLst/>
          </a:prstGeom>
        </p:spPr>
      </p:pic>
    </p:spTree>
    <p:extLst>
      <p:ext uri="{BB962C8B-B14F-4D97-AF65-F5344CB8AC3E}">
        <p14:creationId xmlns:p14="http://schemas.microsoft.com/office/powerpoint/2010/main" xmlns="" val="25224044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a:solidFill>
                  <a:srgbClr val="000000"/>
                </a:solidFill>
                <a:latin typeface="Times New Roman" panose="02020603050405020304" pitchFamily="18" charset="0"/>
                <a:cs typeface="Times New Roman" panose="02020603050405020304" pitchFamily="18" charset="0"/>
              </a:rPr>
              <a:t>1929~1933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年资本主义世界的经济危机。从表中可看出</a:t>
            </a:r>
            <a:r>
              <a:rPr lang="en-US" altLang="zh-CN" sz="2200">
                <a:solidFill>
                  <a:srgbClr val="000000"/>
                </a:solidFill>
                <a:latin typeface="Times New Roman" panose="02020603050405020304" pitchFamily="18" charset="0"/>
                <a:cs typeface="Times New Roman" panose="02020603050405020304" pitchFamily="18" charset="0"/>
              </a:rPr>
              <a:t>,1930~1931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年相对于</a:t>
            </a:r>
            <a:r>
              <a:rPr lang="en-US" altLang="zh-CN" sz="2200">
                <a:solidFill>
                  <a:srgbClr val="000000"/>
                </a:solidFill>
                <a:latin typeface="Times New Roman" panose="02020603050405020304" pitchFamily="18" charset="0"/>
                <a:cs typeface="Times New Roman" panose="02020603050405020304" pitchFamily="18" charset="0"/>
              </a:rPr>
              <a:t>1929~1930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烟煤业、金属矿业、制造业的工人周工资均出现了大幅下降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这说明美国的经济危机在不断加深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项正确。最低工资标准是</a:t>
            </a:r>
            <a:r>
              <a:rPr lang="en-US" altLang="zh-CN" sz="2200">
                <a:solidFill>
                  <a:srgbClr val="000000"/>
                </a:solidFill>
                <a:latin typeface="Times New Roman" panose="02020603050405020304" pitchFamily="18" charset="0"/>
                <a:cs typeface="Times New Roman" panose="02020603050405020304" pitchFamily="18" charset="0"/>
              </a:rPr>
              <a:t>1933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年罗斯福上台后采取的新政措施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与题干的时间不符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题干没有强调不同产业之间的比重发生变化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工人的周工资由企业负责发放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与政府财政支出无关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9054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,22,2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英国学者约翰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凯伊在分析西欧经济时指出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全球化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一词在</a:t>
            </a:r>
            <a:r>
              <a:rPr lang="en-US" altLang="zh-CN" sz="2200">
                <a:solidFill>
                  <a:srgbClr val="000000"/>
                </a:solidFill>
                <a:latin typeface="Times New Roman" panose="02020603050405020304" pitchFamily="18" charset="0"/>
                <a:cs typeface="Times New Roman" panose="02020603050405020304" pitchFamily="18" charset="0"/>
              </a:rPr>
              <a:t>1990</a:t>
            </a:r>
            <a:r>
              <a:rPr lang="zh-CN" altLang="zh-CN" sz="2200">
                <a:solidFill>
                  <a:srgbClr val="000000"/>
                </a:solidFill>
                <a:latin typeface="Times New Roman" panose="02020603050405020304" pitchFamily="18" charset="0"/>
                <a:cs typeface="Times New Roman" panose="02020603050405020304" pitchFamily="18" charset="0"/>
              </a:rPr>
              <a:t>年取代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民营化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成为经济改革的标语。这一变化表明在西欧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经济已经逐步走出滞涨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凯恩斯主义取得主导地位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信息技术得到广泛使用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各国转而采用贸易保护政策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凯恩斯主义是指国家干预经济政策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年代已经失灵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信息技术得到广泛使用是第三次科技革命的标志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说明贸易壁垒在逐渐消失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923928" y="2204864"/>
            <a:ext cx="359637" cy="361175"/>
          </a:xfrm>
          <a:prstGeom prst="rect">
            <a:avLst/>
          </a:prstGeom>
        </p:spPr>
      </p:pic>
    </p:spTree>
    <p:extLst>
      <p:ext uri="{BB962C8B-B14F-4D97-AF65-F5344CB8AC3E}">
        <p14:creationId xmlns:p14="http://schemas.microsoft.com/office/powerpoint/2010/main" xmlns="" val="9676573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,23,4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凯恩斯学派主张国家应干预经济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以扩大需求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刺激经济发展。</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经济滞胀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英国撒切尔政府采取不同于凯恩斯学派的经济政策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其做法是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增加货币发行量</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扩大政府开支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推行国有企业民营化</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增加政府税收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本题关键信息有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经济滞胀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撒切尔政府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考查第二次世界大战后西方国家经济理论的变化。具体解题思路如下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凯恩斯学派主张国家干预经济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结果导致西方经济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滞胀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撒切尔政府放松国家干预经济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措施是国有企业民营化。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99592" y="2348880"/>
            <a:ext cx="359637" cy="361175"/>
          </a:xfrm>
          <a:prstGeom prst="rect">
            <a:avLst/>
          </a:prstGeom>
        </p:spPr>
      </p:pic>
    </p:spTree>
    <p:extLst>
      <p:ext uri="{BB962C8B-B14F-4D97-AF65-F5344CB8AC3E}">
        <p14:creationId xmlns:p14="http://schemas.microsoft.com/office/powerpoint/2010/main" xmlns="" val="4609488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76470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下图是</a:t>
            </a:r>
            <a:r>
              <a:rPr lang="en-US" altLang="zh-CN" sz="2200">
                <a:solidFill>
                  <a:srgbClr val="000000"/>
                </a:solidFill>
                <a:latin typeface="Times New Roman" panose="02020603050405020304" pitchFamily="18" charset="0"/>
                <a:cs typeface="Times New Roman" panose="02020603050405020304" pitchFamily="18" charset="0"/>
              </a:rPr>
              <a:t>1950~1989</a:t>
            </a:r>
            <a:r>
              <a:rPr lang="zh-CN" altLang="zh-CN" sz="2200">
                <a:solidFill>
                  <a:srgbClr val="000000"/>
                </a:solidFill>
                <a:latin typeface="Times New Roman" panose="02020603050405020304" pitchFamily="18" charset="0"/>
                <a:cs typeface="Times New Roman" panose="02020603050405020304" pitchFamily="18" charset="0"/>
              </a:rPr>
              <a:t>年美国国内生产总值变化曲线图。对图中</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时段解读正确的是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X58.eps" descr="id:2147497493;FounderCES"/>
          <p:cNvPicPr/>
          <p:nvPr/>
        </p:nvPicPr>
        <p:blipFill>
          <a:blip r:embed="rId5"/>
          <a:stretch>
            <a:fillRect/>
          </a:stretch>
        </p:blipFill>
        <p:spPr>
          <a:xfrm>
            <a:off x="1736116" y="1685534"/>
            <a:ext cx="5894473" cy="2041376"/>
          </a:xfrm>
          <a:prstGeom prst="rect">
            <a:avLst/>
          </a:prstGeom>
        </p:spPr>
      </p:pic>
      <p:sp>
        <p:nvSpPr>
          <p:cNvPr id="3" name="矩形 2"/>
          <p:cNvSpPr>
            <a:spLocks noChangeAspect="1"/>
          </p:cNvSpPr>
          <p:nvPr/>
        </p:nvSpPr>
        <p:spPr>
          <a:xfrm>
            <a:off x="508000" y="377162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美国经济出现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滞胀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现象</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得以快速发展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美国经济处于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黄金时期</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国家干预经济得到强化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阶段是指从</a:t>
            </a:r>
            <a:r>
              <a:rPr lang="en-US" altLang="zh-CN" sz="2200">
                <a:solidFill>
                  <a:srgbClr val="000000"/>
                </a:solidFill>
                <a:latin typeface="Times New Roman" panose="02020603050405020304" pitchFamily="18" charset="0"/>
                <a:cs typeface="Times New Roman" panose="02020603050405020304" pitchFamily="18" charset="0"/>
              </a:rPr>
              <a:t>1970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1980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受经济危机影响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该时期美国的经济出现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滞胀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黄金时期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是从战后到</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国家干预的强化也是在战后初期</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年代以后美国开始减少国家对经济的干预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6"/>
          <a:stretch>
            <a:fillRect/>
          </a:stretch>
        </p:blipFill>
        <p:spPr>
          <a:xfrm>
            <a:off x="6444208" y="1229608"/>
            <a:ext cx="359637" cy="361175"/>
          </a:xfrm>
          <a:prstGeom prst="rect">
            <a:avLst/>
          </a:prstGeom>
        </p:spPr>
      </p:pic>
    </p:spTree>
    <p:extLst>
      <p:ext uri="{BB962C8B-B14F-4D97-AF65-F5344CB8AC3E}">
        <p14:creationId xmlns:p14="http://schemas.microsoft.com/office/powerpoint/2010/main" xmlns="" val="14314778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,22,2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)1945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月英国举行大选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被视为反法西斯战争英雄的在任首相丘吉尔及其所在的保守党惨败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工党获胜组阁。导致这一结果的主要原因是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反法西斯战争已经接近最后胜利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工党提出了实行社会福利等改革纲领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人们担心丘吉尔强烈反苏导致战争再起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英国大国地位的衰落引起选民强烈不满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1945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月第二次世界大战即将结束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英国大选中保守党惨败和工党组阁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其原因是工党提出了实行社会福利的改革纲领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赢得了广大民众的支持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1945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月反法西斯战争在欧洲已经结束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丘吉尔并不主张挑起对苏战争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英国大国地位的衰落是一方面的原因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但不是最主要的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436096" y="1916832"/>
            <a:ext cx="359637" cy="361175"/>
          </a:xfrm>
          <a:prstGeom prst="rect">
            <a:avLst/>
          </a:prstGeom>
        </p:spPr>
      </p:pic>
    </p:spTree>
    <p:extLst>
      <p:ext uri="{BB962C8B-B14F-4D97-AF65-F5344CB8AC3E}">
        <p14:creationId xmlns:p14="http://schemas.microsoft.com/office/powerpoint/2010/main" xmlns="" val="37616260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3,40,25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社会救济是中国古代历朝实施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主要依赖于政府财政。明初设养济院收孤苦无靠者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按月发口粮。明律规定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凡鳏寡孤独及笃废之人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贫穷无亲属依倚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不能自存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所在官司应收养而不收养者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杖六十。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这是正律中首次纳入社会救济保障条款。清代的法律也有关于社会救济的规定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主要有灾荒救济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高龄老人养赡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设栖流所以收养流浪贫民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孝子节妇贫苦者救济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贫穷读书人救济等。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摘编自邓云特《中国救荒史》等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345738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英国圈地运动开始后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偷盗者、乞讨者等日益增多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社会不安定因素急剧增加。</a:t>
            </a:r>
            <a:r>
              <a:rPr lang="en-US" altLang="zh-CN" sz="2200">
                <a:solidFill>
                  <a:srgbClr val="000000"/>
                </a:solidFill>
                <a:latin typeface="Times New Roman" panose="02020603050405020304" pitchFamily="18" charset="0"/>
                <a:cs typeface="Times New Roman" panose="02020603050405020304" pitchFamily="18" charset="0"/>
              </a:rPr>
              <a:t>1601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英国颁布济贫法。救济办法因类而异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凡年老及丧失劳动力者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在家接受救济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贫穷儿童则在指定的人家寄养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长到一定年龄时送去做学徒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流浪者被关进监狱或送入教养院。</a:t>
            </a:r>
            <a:r>
              <a:rPr lang="en-US" altLang="zh-CN" sz="2200">
                <a:solidFill>
                  <a:srgbClr val="000000"/>
                </a:solidFill>
                <a:latin typeface="Times New Roman" panose="02020603050405020304" pitchFamily="18" charset="0"/>
                <a:cs typeface="Times New Roman" panose="02020603050405020304" pitchFamily="18" charset="0"/>
              </a:rPr>
              <a:t>1834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新济贫法规定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有劳动能力的失业者必须进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贫民习艺所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才能得到救济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而那里的条件比最低工资收入的自由劳动者还要恶劣得多。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摘编自陈晓律《英国福利制度的由来与发展》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概括中国明清时期救济制度和英国近代济贫制度实施的共同目的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并指出其救济方式的异同。</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指出与英国近代济贫制度相比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西方现代福利制度有哪些发展。</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388755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03374"/>
            <a:ext cx="8128000" cy="5954707"/>
          </a:xfrm>
          <a:prstGeom prst="rect">
            <a:avLst/>
          </a:prstGeom>
        </p:spPr>
        <p:txBody>
          <a:bodyPr>
            <a:spAutoFit/>
          </a:bodyPr>
          <a:lstStyle/>
          <a:p>
            <a:pPr>
              <a:lnSpc>
                <a:spcPts val="27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共同目的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救济弱势群体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维护社会稳定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促进政权认同。相同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政府主导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设置救济机构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立法保障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因类而异。不同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英国的救济对有劳动能力的贫民带有惩戒性质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中国救济制度体现了中国传统文化。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7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从单纯的救济发展成为公民的社会权利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得到立法和制度上的保证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福利种类众多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覆盖面广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低收入阶层受惠多。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7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本题考查中西救济制度的异同及西方社会福利制度的发展。社会救济制度古今皆有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但是由于社会环境不同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社会救济的类型及影响也不尽相同。材料一主要反映了中国明清时期救济制度的特点。材料二主要反映了英国济贫法颁布的背景、特点及发展。第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可从救助的群体、对社会和政权的作用等角度来分析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救济方式的异同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应从主导者、机构设置、立法保障、救济类型等角度来分析相同点。材料一中的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说明中国明清时期的救济制度深受儒家文化的影响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从材料二中的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新济贫法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的规定可以看出英国对有劳动能力的贫民的救济反映出其惩戒的一面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由此可归纳出其不同点。第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问实际上是要求回答第二次世界大战后西方福利国家的特点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根据所学知识回答即可。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577739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340913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,23,14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西方国家的现代社会福利制度经历了发展、困境和改革的变化过程。阅读下列材料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男人的刮胡子刀片磨了再用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孩子们捡汽水瓶到铺子里退钱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一个两分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上面包店排队买隔宿的面包。</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妇女们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把自己的衣服改一改给女儿穿。</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虽然纽约本市已经有</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万人失业了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仍有无数人从邻近各州到纽约来找工作。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曼彻斯特《光荣与梦想》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英国税收与福利对家庭收入的影响</a:t>
            </a:r>
            <a:r>
              <a:rPr lang="en-US" altLang="zh-CN" sz="2200">
                <a:solidFill>
                  <a:srgbClr val="000000"/>
                </a:solidFill>
                <a:latin typeface="Times New Roman" panose="02020603050405020304" pitchFamily="18" charset="0"/>
                <a:cs typeface="Times New Roman" panose="02020603050405020304" pitchFamily="18" charset="0"/>
              </a:rPr>
              <a:t>(1983~1984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73844661"/>
              </p:ext>
            </p:extLst>
          </p:nvPr>
        </p:nvGraphicFramePr>
        <p:xfrm>
          <a:off x="487412" y="4169133"/>
          <a:ext cx="8128000" cy="3057109"/>
        </p:xfrm>
        <a:graphic>
          <a:graphicData uri="http://schemas.openxmlformats.org/presentationml/2006/ole">
            <p:oleObj spid="_x0000_s13315" name="文档" r:id="rId6" imgW="3895491" imgH="1464893" progId="Word.Document.12">
              <p:embed/>
            </p:oleObj>
          </a:graphicData>
        </a:graphic>
      </p:graphicFrame>
    </p:spTree>
    <p:extLst>
      <p:ext uri="{BB962C8B-B14F-4D97-AF65-F5344CB8AC3E}">
        <p14:creationId xmlns:p14="http://schemas.microsoft.com/office/powerpoint/2010/main" xmlns="" val="489516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710548"/>
            <a:ext cx="8128000" cy="6147452"/>
          </a:xfrm>
          <a:prstGeom prst="rect">
            <a:avLst/>
          </a:prstGeom>
        </p:spPr>
        <p:txBody>
          <a:bodyPr>
            <a:spAutoFit/>
          </a:bodyPr>
          <a:lstStyle/>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资料来源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李培锋《英国诊治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福利病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社会福利计划的各项开支占到了公共支出总额的</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瑞典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主要靠借债和赤字预算来维持社会福利的各项开支。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在各国社会福利开支仍在不断增加的同时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各国的经济增长速度大幅度下降。</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联邦德国从</a:t>
            </a:r>
            <a:r>
              <a:rPr lang="en-US" altLang="zh-CN" sz="2200">
                <a:solidFill>
                  <a:srgbClr val="000000"/>
                </a:solidFill>
                <a:latin typeface="Times New Roman" panose="02020603050405020304" pitchFamily="18" charset="0"/>
                <a:cs typeface="Times New Roman" panose="02020603050405020304" pitchFamily="18" charset="0"/>
              </a:rPr>
              <a:t>1970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领取维持日常生活救济的人数增加了一倍。</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以上的美国人反对政府在福利救济方面花更多的钱。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陈银娥《现代社会的福利制度》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请回答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概括罗斯福新政中的社会福利措施及其主要背景。</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分析英国福利政策的积极作用。</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据材料二、三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归纳西方国家调整福利政策的原因。</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综合上述材料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你认为政府在社会福利体系中扮演了哪些角色</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92898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建立联邦紧急救济署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建立社会保障体系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加强社会保障措施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兴办公共工程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以工代赈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贫困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失业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积极作用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救济低收入者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缩小贫富差距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保障儿童利益。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挫伤工作积极性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惩勤助懒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福利开支大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政府不堪重负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经济增长速度降低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贫困人数增加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社会不满。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角色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福利制度的决策者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福利政策的调整者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福利支出的承担者。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325643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)1930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美国通过了极端贸易保护主义的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斯穆特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霍利关税法案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。该法案提高了</a:t>
            </a:r>
            <a:r>
              <a:rPr lang="en-US" altLang="zh-CN" sz="2200">
                <a:solidFill>
                  <a:srgbClr val="000000"/>
                </a:solidFill>
                <a:latin typeface="Times New Roman" panose="02020603050405020304" pitchFamily="18" charset="0"/>
                <a:cs typeface="Times New Roman" panose="02020603050405020304" pitchFamily="18" charset="0"/>
              </a:rPr>
              <a:t>890</a:t>
            </a:r>
            <a:r>
              <a:rPr lang="zh-CN" altLang="zh-CN" sz="2200">
                <a:solidFill>
                  <a:srgbClr val="000000"/>
                </a:solidFill>
                <a:latin typeface="Times New Roman" panose="02020603050405020304" pitchFamily="18" charset="0"/>
                <a:cs typeface="Times New Roman" panose="02020603050405020304" pitchFamily="18" charset="0"/>
              </a:rPr>
              <a:t>种商品的进口税率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一经实施即有</a:t>
            </a:r>
            <a:r>
              <a:rPr lang="en-US" altLang="zh-CN" sz="2200">
                <a:solidFill>
                  <a:srgbClr val="000000"/>
                </a:solidFill>
                <a:latin typeface="Times New Roman" panose="02020603050405020304" pitchFamily="18" charset="0"/>
                <a:cs typeface="Times New Roman" panose="02020603050405020304" pitchFamily="18" charset="0"/>
              </a:rPr>
              <a:t>33</a:t>
            </a:r>
            <a:r>
              <a:rPr lang="zh-CN" altLang="zh-CN" sz="2200">
                <a:solidFill>
                  <a:srgbClr val="000000"/>
                </a:solidFill>
                <a:latin typeface="Times New Roman" panose="02020603050405020304" pitchFamily="18" charset="0"/>
                <a:cs typeface="Times New Roman" panose="02020603050405020304" pitchFamily="18" charset="0"/>
              </a:rPr>
              <a:t>个国家提出抗议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随后各主要资本主义国家大幅度增加关税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引发了全面的贸易战。当时这种措施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体现了国家垄断资本主义的特征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加剧了世界经济的下滑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诱发了国际自由贸易体系的崩溃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推动了本国经济的恢复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②③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③④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a:solidFill>
                  <a:srgbClr val="000000"/>
                </a:solidFill>
                <a:latin typeface="Times New Roman" panose="02020603050405020304" pitchFamily="18" charset="0"/>
                <a:cs typeface="Times New Roman" panose="02020603050405020304" pitchFamily="18" charset="0"/>
              </a:rPr>
              <a:t>1929~1933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年的资本主义经济危机。美国通过的关税法案引发了其他国家的抗议及关税战和贸易战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这一现象必然恶化国际关系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从而加剧经济危机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不利于国际自由贸易的发展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项正确。题干中的贸易保护主义不属于国家大规模干预经济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贸易保护主义会恶化国际关系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不利于经济的恢复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588224" y="2132856"/>
            <a:ext cx="359637" cy="361175"/>
          </a:xfrm>
          <a:prstGeom prst="rect">
            <a:avLst/>
          </a:prstGeom>
        </p:spPr>
      </p:pic>
    </p:spTree>
    <p:extLst>
      <p:ext uri="{BB962C8B-B14F-4D97-AF65-F5344CB8AC3E}">
        <p14:creationId xmlns:p14="http://schemas.microsoft.com/office/powerpoint/2010/main" xmlns="" val="813775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wipe(down)">
                                      <p:cBhvr>
                                        <p:cTn id="1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本题考查社会福利这一热点问题。第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问罗斯福新政中的社会福利措施包括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直接救济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建立联邦紧急救济署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间接救济措施有兴办公共工程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以工代赈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提供就业机会。背景是经济危机中出现大量失业工人。第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问材料二中月收入在</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英镑的低收入者得到救济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收入有所增加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儿童津贴保障了儿童利益。第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问材料二月收入差距较大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但由于社会福利政策的调控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实际收入差距缩小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有可能挫伤人们的工作积极性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各国社会福利开支不断增加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政府不堪重负的同时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各国的经济增长速度大幅度下降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领取维持日常生活救济的人数的增加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引起了社会的不满。这些都是社会福利政策存在的弊端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因此西方国家要调整福利政策。第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问政府是社会福利体系的制定和实施者。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24436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,19,2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年代经济危机期间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美国政府采取一系列措施以增强本国产品在国际市场上的竞争力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属于这类措施的是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保持农产品的生产和消费之间的某种平衡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把进口物品平均关税率从</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提高至</a:t>
            </a:r>
            <a:r>
              <a:rPr lang="en-US" altLang="zh-CN" sz="2200">
                <a:solidFill>
                  <a:srgbClr val="000000"/>
                </a:solidFill>
                <a:latin typeface="Times New Roman" panose="02020603050405020304" pitchFamily="18" charset="0"/>
                <a:cs typeface="Times New Roman" panose="02020603050405020304" pitchFamily="18" charset="0"/>
              </a:rPr>
              <a:t>47%</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废止不公平竞争惯例使各产业生产能力得到充分利用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在美元原来价值的</a:t>
            </a:r>
            <a:r>
              <a:rPr lang="en-US" altLang="zh-CN" sz="2200">
                <a:solidFill>
                  <a:srgbClr val="000000"/>
                </a:solidFill>
                <a:latin typeface="Times New Roman" panose="02020603050405020304" pitchFamily="18" charset="0"/>
                <a:cs typeface="Times New Roman" panose="02020603050405020304" pitchFamily="18" charset="0"/>
              </a:rPr>
              <a:t>50%~60%</a:t>
            </a:r>
            <a:r>
              <a:rPr lang="zh-CN" altLang="zh-CN" sz="2200">
                <a:solidFill>
                  <a:srgbClr val="000000"/>
                </a:solidFill>
                <a:latin typeface="Times New Roman" panose="02020603050405020304" pitchFamily="18" charset="0"/>
                <a:cs typeface="Times New Roman" panose="02020603050405020304" pitchFamily="18" charset="0"/>
              </a:rPr>
              <a:t>之间固定它与黄金的比价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保持农产品的生产和消费之间的某种平衡是调整农业的措施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与题意不符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提高关税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实行贸易保护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主要是抵御外来商品进入本国市场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废止不公平竞争惯例使各产业生产能力得到充分利用是恢复工业的措施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实行美元贬值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刺激出口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有利于国际市场的开拓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248305" y="1916832"/>
            <a:ext cx="359637" cy="361175"/>
          </a:xfrm>
          <a:prstGeom prst="rect">
            <a:avLst/>
          </a:prstGeom>
        </p:spPr>
      </p:pic>
    </p:spTree>
    <p:extLst>
      <p:ext uri="{BB962C8B-B14F-4D97-AF65-F5344CB8AC3E}">
        <p14:creationId xmlns:p14="http://schemas.microsoft.com/office/powerpoint/2010/main" xmlns="" val="39319754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708603"/>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唯物史观认识经济大危机的教训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各国在发展经济时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不仅要关注当前的直接效益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更要着眼于未来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要确保经济的持续发展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要清醒地看到经济发展中可能存在的潜在危机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防患于未然。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政府在制定经济政策时要居安思危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要适时调整内部机制和政策。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各国要注意协调国际经济关系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削减贸易壁垒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实现贸易自由化。在经济区域化和经济全球化趋势加强的当今世界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国际合作尤其重要。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借题发挥.eps" descr="id:2147495564;FounderCES"/>
          <p:cNvPicPr/>
          <p:nvPr/>
        </p:nvPicPr>
        <p:blipFill>
          <a:blip r:embed="rId5"/>
          <a:stretch>
            <a:fillRect/>
          </a:stretch>
        </p:blipFill>
        <p:spPr>
          <a:xfrm>
            <a:off x="693956" y="1792863"/>
            <a:ext cx="999792" cy="318654"/>
          </a:xfrm>
          <a:prstGeom prst="rect">
            <a:avLst/>
          </a:prstGeom>
        </p:spPr>
      </p:pic>
    </p:spTree>
    <p:extLst>
      <p:ext uri="{BB962C8B-B14F-4D97-AF65-F5344CB8AC3E}">
        <p14:creationId xmlns:p14="http://schemas.microsoft.com/office/powerpoint/2010/main" xmlns="" val="2473405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484784"/>
            <a:ext cx="8128000" cy="344402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2,34,4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美国每周有成千上万的人去电影院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轻歌曼舞的幻想型影片备受欢迎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当红童星秀兰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邓波儿通常在电影中扮演孤儿去感化富人。这一</a:t>
            </a:r>
            <a:r>
              <a:rPr lang="zh-CN" altLang="zh-CN" sz="2200" smtClean="0">
                <a:solidFill>
                  <a:srgbClr val="000000"/>
                </a:solidFill>
                <a:latin typeface="Times New Roman" panose="02020603050405020304" pitchFamily="18" charset="0"/>
                <a:cs typeface="Times New Roman" panose="02020603050405020304" pitchFamily="18" charset="0"/>
              </a:rPr>
              <a:t>现象</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表明了新政已使全国重现繁荣的景象</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体现了民众身陷危机淡定应对的精神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反映了民众逃避现实希求慰藉的心态</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说明了现代主义艺术得到社会的</a:t>
            </a:r>
            <a:r>
              <a:rPr lang="zh-CN" altLang="zh-CN" sz="2200" smtClean="0">
                <a:solidFill>
                  <a:srgbClr val="000000"/>
                </a:solidFill>
                <a:latin typeface="Times New Roman" panose="02020603050405020304" pitchFamily="18" charset="0"/>
                <a:cs typeface="Times New Roman" panose="02020603050405020304" pitchFamily="18" charset="0"/>
              </a:rPr>
              <a:t>认同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724999267"/>
              </p:ext>
            </p:extLst>
          </p:nvPr>
        </p:nvGraphicFramePr>
        <p:xfrm>
          <a:off x="1292567" y="2749755"/>
          <a:ext cx="1828800" cy="534988"/>
        </p:xfrm>
        <a:graphic>
          <a:graphicData uri="http://schemas.openxmlformats.org/presentationml/2006/ole">
            <p:oleObj spid="_x0000_s3074" name="文档" r:id="rId6" imgW="870545" imgH="254889" progId="Word.Document.12">
              <p:embed/>
            </p:oleObj>
          </a:graphicData>
        </a:graphic>
      </p:graphicFrame>
      <p:pic>
        <p:nvPicPr>
          <p:cNvPr id="7" name="图片 6"/>
          <p:cNvPicPr>
            <a:picLocks noChangeAspect="1"/>
          </p:cNvPicPr>
          <p:nvPr/>
        </p:nvPicPr>
        <p:blipFill>
          <a:blip r:embed="rId7"/>
          <a:stretch>
            <a:fillRect/>
          </a:stretch>
        </p:blipFill>
        <p:spPr>
          <a:xfrm>
            <a:off x="839481" y="2805271"/>
            <a:ext cx="359637" cy="361175"/>
          </a:xfrm>
          <a:prstGeom prst="rect">
            <a:avLst/>
          </a:prstGeom>
        </p:spPr>
      </p:pic>
    </p:spTree>
    <p:extLst>
      <p:ext uri="{BB962C8B-B14F-4D97-AF65-F5344CB8AC3E}">
        <p14:creationId xmlns:p14="http://schemas.microsoft.com/office/powerpoint/2010/main" xmlns="" val="29173830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年代资本主义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大萧条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对民众心理的影响。紧扣材料提供的两个方面的信息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二是当时人们的心理状态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轻歌曼舞的幻想型影片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感化富人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。这些说明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年代的经济危机使当时的民众试图从电影中获得某种慰藉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这一时间概念中无法判断已经实行新政且取得成绩</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结合史实可知美国经济危机时亦有社会动荡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且从题干中的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幻想型影片备受欢迎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淡定应对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表述不准确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现代主义艺术的特点是反传统和个性化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而题干没有体现</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47230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33</TotalTime>
  <Words>3927</Words>
  <Application>Microsoft Office PowerPoint</Application>
  <PresentationFormat>全屏显示(4:3)</PresentationFormat>
  <Paragraphs>366</Paragraphs>
  <Slides>50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50</vt:i4>
      </vt:variant>
    </vt:vector>
  </HeadingPairs>
  <TitlesOfParts>
    <vt:vector size="52"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4</cp:revision>
  <dcterms:created xsi:type="dcterms:W3CDTF">2019-07-05T00:12:36Z</dcterms:created>
  <dcterms:modified xsi:type="dcterms:W3CDTF">2021-06-17T16:22:36Z</dcterms:modified>
</cp:coreProperties>
</file>