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5" r:id="rId2"/>
    <p:sldId id="266" r:id="rId3"/>
    <p:sldId id="331" r:id="rId4"/>
    <p:sldId id="332" r:id="rId5"/>
    <p:sldId id="333" r:id="rId6"/>
    <p:sldId id="334" r:id="rId7"/>
    <p:sldId id="335" r:id="rId8"/>
    <p:sldId id="336" r:id="rId9"/>
    <p:sldId id="321" r:id="rId10"/>
    <p:sldId id="337" r:id="rId11"/>
    <p:sldId id="338" r:id="rId12"/>
    <p:sldId id="339" r:id="rId13"/>
    <p:sldId id="341"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2.jpeg"/><Relationship Id="rId5" Type="http://schemas.openxmlformats.org/officeDocument/2006/relationships/package" Target="../embeddings/Microsoft_Office_Word___3.docx"/><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Office_Word___2.docx"/><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8154"/>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75205240"/>
              </p:ext>
            </p:extLst>
          </p:nvPr>
        </p:nvGraphicFramePr>
        <p:xfrm>
          <a:off x="508000" y="1196752"/>
          <a:ext cx="8128000" cy="5883124"/>
        </p:xfrm>
        <a:graphic>
          <a:graphicData uri="http://schemas.openxmlformats.org/presentationml/2006/ole">
            <p:oleObj spid="_x0000_s5123" name="文档" r:id="rId3" imgW="4000258" imgH="289522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4373"/>
            <a:ext cx="8128000" cy="866006"/>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rPr>
              <a:t>3,34,4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下图均为近代以来具有代表性的美术作品。这</a:t>
            </a:r>
            <a:r>
              <a:rPr lang="en-US" altLang="zh-CN" sz="2200">
                <a:solidFill>
                  <a:srgbClr val="000000"/>
                </a:solidFill>
                <a:latin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幅作品反映出近代以来</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xmlns="" val="2689685168"/>
              </p:ext>
            </p:extLst>
          </p:nvPr>
        </p:nvGraphicFramePr>
        <p:xfrm>
          <a:off x="6084168" y="1257376"/>
          <a:ext cx="1316037" cy="534988"/>
        </p:xfrm>
        <a:graphic>
          <a:graphicData uri="http://schemas.openxmlformats.org/presentationml/2006/ole">
            <p:oleObj spid="_x0000_s3074" name="文档" r:id="rId5" imgW="629327" imgH="254889" progId="Word.Document.12">
              <p:embed/>
            </p:oleObj>
          </a:graphicData>
        </a:graphic>
      </p:graphicFrame>
      <p:pic>
        <p:nvPicPr>
          <p:cNvPr id="6" name="X70.eps" descr="id:2147492094;FounderCES"/>
          <p:cNvPicPr/>
          <p:nvPr/>
        </p:nvPicPr>
        <p:blipFill>
          <a:blip r:embed="rId6"/>
          <a:stretch>
            <a:fillRect/>
          </a:stretch>
        </p:blipFill>
        <p:spPr>
          <a:xfrm>
            <a:off x="2411760" y="1825916"/>
            <a:ext cx="4068452" cy="3192535"/>
          </a:xfrm>
          <a:prstGeom prst="rect">
            <a:avLst/>
          </a:prstGeom>
        </p:spPr>
      </p:pic>
      <p:sp>
        <p:nvSpPr>
          <p:cNvPr id="3" name="矩形 2"/>
          <p:cNvSpPr>
            <a:spLocks noChangeAspect="1"/>
          </p:cNvSpPr>
          <p:nvPr/>
        </p:nvSpPr>
        <p:spPr>
          <a:xfrm>
            <a:off x="508000" y="501845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传统美术流派相继被淘汰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理性思维的不断深化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批判精神备受重视的趋势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美术流派演变的历程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7"/>
          <a:stretch>
            <a:fillRect/>
          </a:stretch>
        </p:blipFill>
        <p:spPr>
          <a:xfrm>
            <a:off x="5292080" y="1329204"/>
            <a:ext cx="359637" cy="361175"/>
          </a:xfrm>
          <a:prstGeom prst="rect">
            <a:avLst/>
          </a:prstGeom>
        </p:spPr>
      </p:pic>
    </p:spTree>
    <p:extLst>
      <p:ext uri="{BB962C8B-B14F-4D97-AF65-F5344CB8AC3E}">
        <p14:creationId xmlns:p14="http://schemas.microsoft.com/office/powerpoint/2010/main" xmlns="" val="3993662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幅作品依次体现的是新古典主义美术、现实主义美术、印象画派和现代主义美术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反映的是近代以来美术流派演变的历程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项。不同的艺术流派在不同时期曾起到主导作用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图片并不能说明传统美术流派相继被淘汰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项。现代主义美术的特点是反传统和反理性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幅作品没有反映批判精神备受重视的趋势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56167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46465"/>
            <a:ext cx="8128000" cy="5640518"/>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,18,4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近代某画家的油画中这样描绘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画面中央矗立着天主教堂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它的塔尖直指天空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画面下方是一群卑微的人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正在河边工作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右边是幽静的小镇和高高的拱桥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天上的云彩和落日似乎在保佑着教堂和小镇。这一切让人显得格外渺小。有学者认为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该画充满对自然的赞美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富有宗教神秘感。据此判断这幅画属于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现实主义流派</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浪漫主义流派</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印象主义流派</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现代主义流派</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现实主义流派以写实手法来表达一切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注重表现社会现实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该画充满对自然的赞美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风格不一致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材料中的油画是对自然的描绘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有学者认为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该画充满对自然的赞美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富有宗教神秘感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这符合浪漫主义的风格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印象主义流派的基本特点是以光和色作为认识世界的中心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与材料中油画的风格不符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现代主义绘画强调夸张、变形与抽象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与材料中油画的风格不符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5" name="图片 4"/>
          <p:cNvPicPr>
            <a:picLocks noChangeAspect="1"/>
          </p:cNvPicPr>
          <p:nvPr/>
        </p:nvPicPr>
        <p:blipFill>
          <a:blip r:embed="rId4"/>
          <a:stretch>
            <a:fillRect/>
          </a:stretch>
        </p:blipFill>
        <p:spPr>
          <a:xfrm>
            <a:off x="1531489" y="2708920"/>
            <a:ext cx="359637" cy="361175"/>
          </a:xfrm>
          <a:prstGeom prst="rect">
            <a:avLst/>
          </a:prstGeom>
        </p:spPr>
      </p:pic>
    </p:spTree>
    <p:extLst>
      <p:ext uri="{BB962C8B-B14F-4D97-AF65-F5344CB8AC3E}">
        <p14:creationId xmlns:p14="http://schemas.microsoft.com/office/powerpoint/2010/main" xmlns="" val="88650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对建立在理性基础上的工业社会表示怀疑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不屑于表面的客观真实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致力于探索离奇别致的形式技巧。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具有这一创作精神的作者是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雪莱</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毕加索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贝多芬</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巴尔扎克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现代派艺术的共同主题是表现现代人的困惑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反映了西方资本主义世界的全面危机。其创作多采用夸张、变形、抽象的离奇表现手法。毕加索的作品具有这一特点。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932040" y="2924944"/>
            <a:ext cx="359637" cy="361175"/>
          </a:xfrm>
          <a:prstGeom prst="rect">
            <a:avLst/>
          </a:prstGeom>
        </p:spPr>
      </p:pic>
    </p:spTree>
    <p:extLst>
      <p:ext uri="{BB962C8B-B14F-4D97-AF65-F5344CB8AC3E}">
        <p14:creationId xmlns:p14="http://schemas.microsoft.com/office/powerpoint/2010/main" xmlns="" val="11424516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文学的主要成就</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恩格斯在评价某一文学艺术流派时说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除细节的真实外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还要真实地再现典型环境中的典型人物。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属于这一流派的作品是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《哈姆雷特》</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《等待戈多》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《人间喜剧》</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《西风颂》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世纪以来的世界文学艺术。结合所学知识可知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恩格斯评价的这一文学艺术流派为现实主义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项符合题意。《哈姆雷特》属于文艺复兴时期的代表作</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项排除。《等待戈多》属于现代主义文学作品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项排除。《西风颂》属于浪漫主义文学作品</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419872" y="256490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093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)1836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俄国著名戏剧家果戈里发表剧作《钦差大臣》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描写的是一名小官吏路过某偏僻小城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当地人们误把他当作钦差大臣而竞相巴结、行贿。该作品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抨击了资本主义政治</a:t>
            </a:r>
            <a:r>
              <a:rPr lang="zh-CN" altLang="zh-CN" sz="2200" smtClean="0">
                <a:solidFill>
                  <a:srgbClr val="000000"/>
                </a:solidFill>
                <a:latin typeface="Times New Roman" panose="02020603050405020304" pitchFamily="18" charset="0"/>
                <a:cs typeface="Times New Roman" panose="02020603050405020304" pitchFamily="18" charset="0"/>
              </a:rPr>
              <a:t>腐败</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揭露了专制体制的腐朽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体现了浪漫主义文学</a:t>
            </a:r>
            <a:r>
              <a:rPr lang="zh-CN" altLang="zh-CN" sz="2200" smtClean="0">
                <a:solidFill>
                  <a:srgbClr val="000000"/>
                </a:solidFill>
                <a:latin typeface="Times New Roman" panose="02020603050405020304" pitchFamily="18" charset="0"/>
                <a:cs typeface="Times New Roman" panose="02020603050405020304" pitchFamily="18" charset="0"/>
              </a:rPr>
              <a:t>风格</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讽刺了拜金主义的风气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本题旨在考查考生理解历史叙述和历史结论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对有效信息进行完整、准确、合理解读的能力。落实依纲考试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凸显考试与素质教育要求的内在联系。俄国是在</a:t>
            </a:r>
            <a:r>
              <a:rPr lang="en-US" altLang="zh-CN" sz="2200">
                <a:solidFill>
                  <a:srgbClr val="000000"/>
                </a:solidFill>
                <a:latin typeface="Times New Roman" panose="02020603050405020304" pitchFamily="18" charset="0"/>
                <a:cs typeface="Times New Roman" panose="02020603050405020304" pitchFamily="18" charset="0"/>
              </a:rPr>
              <a:t>1861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年改革以后才走上资本主义道路的</a:t>
            </a:r>
            <a:r>
              <a:rPr lang="en-US" altLang="zh-CN" sz="2200">
                <a:solidFill>
                  <a:srgbClr val="000000"/>
                </a:solidFill>
                <a:latin typeface="Times New Roman" panose="02020603050405020304" pitchFamily="18" charset="0"/>
                <a:cs typeface="Times New Roman" panose="02020603050405020304" pitchFamily="18" charset="0"/>
              </a:rPr>
              <a:t>,1836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年的俄国还不是资本主义国家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钦差大臣是俄国专制政府的代表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人们的巴结、行贿反映出专制政府的腐朽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果戈里在《钦差大臣》中以现实主义手法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刻画了一系列俄国官僚的典型形象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该作品具有现实主义风格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材料中反映的是人们对官僚的巴结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并没有体现拜金主义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20272" y="1700808"/>
            <a:ext cx="359637" cy="361175"/>
          </a:xfrm>
          <a:prstGeom prst="rect">
            <a:avLst/>
          </a:prstGeom>
        </p:spPr>
      </p:pic>
    </p:spTree>
    <p:extLst>
      <p:ext uri="{BB962C8B-B14F-4D97-AF65-F5344CB8AC3E}">
        <p14:creationId xmlns:p14="http://schemas.microsoft.com/office/powerpoint/2010/main" xmlns="" val="227306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5069080"/>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cs typeface="Times New Roman" panose="02020603050405020304" pitchFamily="18" charset="0"/>
              </a:rPr>
              <a:t>,23,4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文学艺术是时代的产物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同时又能</a:t>
            </a:r>
            <a:r>
              <a:rPr lang="zh-CN" altLang="en-US" sz="2200" smtClean="0">
                <a:solidFill>
                  <a:srgbClr val="000000"/>
                </a:solidFill>
                <a:latin typeface="宋体" panose="02010600030101010101" pitchFamily="2" charset="-122"/>
                <a:cs typeface="Times New Roman" panose="02020603050405020304" pitchFamily="18" charset="0"/>
              </a:rPr>
              <a:t>反映</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时代</a:t>
            </a:r>
            <a:r>
              <a:rPr lang="zh-CN" altLang="en-US" sz="2200">
                <a:solidFill>
                  <a:srgbClr val="000000"/>
                </a:solidFill>
                <a:latin typeface="宋体" panose="02010600030101010101" pitchFamily="2" charset="-122"/>
                <a:cs typeface="Times New Roman" panose="02020603050405020304" pitchFamily="18" charset="0"/>
              </a:rPr>
              <a:t>的风貌。下列各项对应关系正确的是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工业革命后社会的剧烈变革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现代主义绘画兴起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第一次世界大战引发的西方社会精神危机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印象派绘画产生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C.19</a:t>
            </a:r>
            <a:r>
              <a:rPr lang="zh-CN" altLang="en-US" sz="2200">
                <a:solidFill>
                  <a:srgbClr val="000000"/>
                </a:solidFill>
                <a:latin typeface="宋体" panose="02010600030101010101" pitchFamily="2" charset="-122"/>
                <a:cs typeface="Times New Roman" panose="02020603050405020304" pitchFamily="18" charset="0"/>
              </a:rPr>
              <a:t>世纪上半期资本主义社会矛盾的激化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现实主义文学兴起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第二次世界大战后西方资本主义的繁荣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浪漫主义文学产生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面对工业革命后社会的剧烈变革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出现了现实主义艺术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第一次世界大战引发的西方社会精神危机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出现了现代主义艺术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;19</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世纪上半期资本主义社会矛盾的激化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促使文学领域出现批判现实的文学作品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现实主义文学兴起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第二次世界大战后西方资本主义经济的繁荣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现代主义艺术进一步发展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3443200323"/>
              </p:ext>
            </p:extLst>
          </p:nvPr>
        </p:nvGraphicFramePr>
        <p:xfrm>
          <a:off x="6433088" y="1526348"/>
          <a:ext cx="1828800" cy="534988"/>
        </p:xfrm>
        <a:graphic>
          <a:graphicData uri="http://schemas.openxmlformats.org/presentationml/2006/ole">
            <p:oleObj spid="_x0000_s1027" name="文档" r:id="rId5" imgW="870545" imgH="254889" progId="Word.Document.12">
              <p:embed/>
            </p:oleObj>
          </a:graphicData>
        </a:graphic>
      </p:graphicFrame>
      <p:pic>
        <p:nvPicPr>
          <p:cNvPr id="7" name="图片 6"/>
          <p:cNvPicPr>
            <a:picLocks noChangeAspect="1"/>
          </p:cNvPicPr>
          <p:nvPr/>
        </p:nvPicPr>
        <p:blipFill>
          <a:blip r:embed="rId6"/>
          <a:stretch>
            <a:fillRect/>
          </a:stretch>
        </p:blipFill>
        <p:spPr>
          <a:xfrm>
            <a:off x="6073451" y="1691227"/>
            <a:ext cx="359637" cy="361175"/>
          </a:xfrm>
          <a:prstGeom prst="rect">
            <a:avLst/>
          </a:prstGeom>
        </p:spPr>
      </p:pic>
    </p:spTree>
    <p:extLst>
      <p:ext uri="{BB962C8B-B14F-4D97-AF65-F5344CB8AC3E}">
        <p14:creationId xmlns:p14="http://schemas.microsoft.com/office/powerpoint/2010/main" xmlns="" val="3786452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各种</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文学流派的盛行与时代背景的关系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(1)18</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世纪末至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年代浪漫主义文学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反映了社会各阶层对启蒙思想家提出的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理性王国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反映了欧洲社会大变革、大动荡的时代特征。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年代至</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世纪初批判现实主义文学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工业革命在西欧展开、资本主义社会的固有矛盾日益尖锐。一方面它力图真实地表现现实生活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另一方面对现存的社会秩序进行无情揭露和强烈批判。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世纪末以来的现代主义文学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资本主义进入垄断时代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两次世界大战、频繁的经济危机使人类处于一个动荡不安的环境中。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世纪五六十年代荒诞派文学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对资本主义文明失望、苦闷和迷惘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以荒诞的主题把现实的丑恶、人生的痛苦与绝望描绘出来。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借题发挥.eps" descr="id:2147495564;FounderCES"/>
          <p:cNvPicPr/>
          <p:nvPr/>
        </p:nvPicPr>
        <p:blipFill>
          <a:blip r:embed="rId4"/>
          <a:stretch>
            <a:fillRect/>
          </a:stretch>
        </p:blipFill>
        <p:spPr>
          <a:xfrm>
            <a:off x="684132" y="1165579"/>
            <a:ext cx="999792" cy="318654"/>
          </a:xfrm>
          <a:prstGeom prst="rect">
            <a:avLst/>
          </a:prstGeom>
        </p:spPr>
      </p:pic>
    </p:spTree>
    <p:extLst>
      <p:ext uri="{BB962C8B-B14F-4D97-AF65-F5344CB8AC3E}">
        <p14:creationId xmlns:p14="http://schemas.microsoft.com/office/powerpoint/2010/main" xmlns="" val="1444791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托尔斯泰被列宁誉为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俄国千百万农民在俄国资产阶级革命快到来时候的思想和情绪的表现者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农民运动的引领者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资产阶级革命的倡导者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批判现实主义作家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伟大的无产阶级文学家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托尔斯泰是作家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不是农民运动的引领者、资产阶级革命的倡导者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托尔斯泰生活在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是资产阶级知识分子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不是伟大的无产阶级文学家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三项。题干材料说明列夫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托尔斯泰的文学作品客观、如实地反映了当时俄国农民的状况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故其是批判现实主义作家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419872" y="1916832"/>
            <a:ext cx="359637" cy="361175"/>
          </a:xfrm>
          <a:prstGeom prst="rect">
            <a:avLst/>
          </a:prstGeom>
        </p:spPr>
      </p:pic>
    </p:spTree>
    <p:extLst>
      <p:ext uri="{BB962C8B-B14F-4D97-AF65-F5344CB8AC3E}">
        <p14:creationId xmlns:p14="http://schemas.microsoft.com/office/powerpoint/2010/main" xmlns="" val="29753124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卢卡契在评论</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世纪某一作家时认为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伟大之处在于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尽管他有那些政治与意识形态上的偏见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他依然用未受污染的眼睛观察所产生的矛盾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并忠实地描述他们。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这一评论所指的作家是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拜伦</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巴尔扎克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薄伽丘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莎士比亚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该作家敢于直面现实、深刻揭露社会丑恶现象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由此判断其应该是批判现实主义文学代表人物。拜伦属于浪漫主义文学代表人物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巴尔扎克属于批判现实主义文学代表人物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薄伽丘、莎士比亚属于文艺复兴时期的代表人物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860032" y="2636912"/>
            <a:ext cx="359637" cy="361175"/>
          </a:xfrm>
          <a:prstGeom prst="rect">
            <a:avLst/>
          </a:prstGeom>
        </p:spPr>
      </p:pic>
    </p:spTree>
    <p:extLst>
      <p:ext uri="{BB962C8B-B14F-4D97-AF65-F5344CB8AC3E}">
        <p14:creationId xmlns:p14="http://schemas.microsoft.com/office/powerpoint/2010/main" xmlns="" val="41884255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它站起来反对</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世纪的古典主义、启蒙思想、理性思想以及这些领域内的秩序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对自然之爱、上帝精神存在和感情力量之间的联系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。最符合上述创作倾向的作品是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《巴黎圣母院》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《人间喜剧》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《母亲》</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《老人与海》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它站起来反对</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世纪的古典主义、启蒙思想、理性思想以及这些领域内的秩序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可以得出与浪漫主义文学产生的背景相同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对自然之爱、上帝精神存在和感情力量之间的联系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体现了浪漫主义对个人感情的抒发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《巴黎圣母院》属于浪漫主义文学作品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《人间喜剧》属于批判现实主义文学作品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《母亲》属于无产阶级革命现实主义文学作品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《老人与海》是现代主义文学作品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705481" y="2132856"/>
            <a:ext cx="359637" cy="361175"/>
          </a:xfrm>
          <a:prstGeom prst="rect">
            <a:avLst/>
          </a:prstGeom>
        </p:spPr>
      </p:pic>
    </p:spTree>
    <p:extLst>
      <p:ext uri="{BB962C8B-B14F-4D97-AF65-F5344CB8AC3E}">
        <p14:creationId xmlns:p14="http://schemas.microsoft.com/office/powerpoint/2010/main" xmlns="" val="7850525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有代表性的艺术作品</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第一次世界大战期间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一些青年艺术家在瑞士组成艺术群体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达达派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。他们用纸片、抹布、电车票、火柴盒等进行创作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甚至把瓷质的小便器命名为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喷泉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搬上展览会。这类作品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抒发了浪漫情怀</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遵循了写实原则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突出了理性思维</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表达了幻灭反叛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本题考查第一次世界大战期间现代主义艺术的特点。题干中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达达派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的艺术特色是试图通过反传统、反理性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如将小便器命名为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的作品来表达他们对资产阶级价值观和第一次世界大战的绝望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项正确。根据题干时间可知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达达派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属于现代主义艺术流派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不属于浪漫主义流派、现实主义流派和启蒙学派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979712" y="256490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16</TotalTime>
  <Words>807</Words>
  <Application>Microsoft Office PowerPoint</Application>
  <PresentationFormat>全屏显示(4:3)</PresentationFormat>
  <Paragraphs>78</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2021-06-17T16:22:01Z</dcterms:modified>
</cp:coreProperties>
</file>