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8" r:id="rId20"/>
    <p:sldId id="349" r:id="rId21"/>
    <p:sldId id="350" r:id="rId22"/>
    <p:sldId id="351" r:id="rId23"/>
    <p:sldId id="352" r:id="rId24"/>
    <p:sldId id="347" r:id="rId25"/>
    <p:sldId id="353" r:id="rId26"/>
    <p:sldId id="354" r:id="rId27"/>
    <p:sldId id="355" r:id="rId28"/>
    <p:sldId id="356" r:id="rId29"/>
    <p:sldId id="357" r:id="rId30"/>
    <p:sldId id="321" r:id="rId31"/>
    <p:sldId id="358" r:id="rId32"/>
    <p:sldId id="359" r:id="rId33"/>
    <p:sldId id="360" r:id="rId34"/>
    <p:sldId id="361" r:id="rId35"/>
    <p:sldId id="362" r:id="rId36"/>
    <p:sldId id="363" r:id="rId37"/>
    <p:sldId id="364" r:id="rId38"/>
    <p:sldId id="365" r:id="rId39"/>
    <p:sldId id="366" r:id="rId40"/>
    <p:sldId id="367" r:id="rId41"/>
    <p:sldId id="368" r:id="rId42"/>
    <p:sldId id="369" r:id="rId43"/>
    <p:sldId id="370" r:id="rId44"/>
    <p:sldId id="371" r:id="rId45"/>
    <p:sldId id="372" r:id="rId46"/>
    <p:sldId id="373" r:id="rId47"/>
    <p:sldId id="374" r:id="rId48"/>
    <p:sldId id="375" r:id="rId49"/>
    <p:sldId id="376" r:id="rId50"/>
    <p:sldId id="377" r:id="rId51"/>
    <p:sldId id="322" r:id="rId52"/>
    <p:sldId id="378" r:id="rId53"/>
    <p:sldId id="379" r:id="rId54"/>
    <p:sldId id="380" r:id="rId55"/>
    <p:sldId id="381" r:id="rId56"/>
    <p:sldId id="382" r:id="rId57"/>
    <p:sldId id="383" r:id="rId58"/>
    <p:sldId id="384" r:id="rId59"/>
    <p:sldId id="385" r:id="rId60"/>
    <p:sldId id="386" r:id="rId61"/>
    <p:sldId id="387"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slide" Target="slide51.xml"/></Relationships>
</file>

<file path=ppt/slides/_rels/slide1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51.xml"/><Relationship Id="rId4" Type="http://schemas.openxmlformats.org/officeDocument/2006/relationships/slide" Target="slide30.xml"/></Relationships>
</file>

<file path=ppt/slides/_rels/slide1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51.xml"/><Relationship Id="rId4" Type="http://schemas.openxmlformats.org/officeDocument/2006/relationships/slide" Target="slide30.xml"/></Relationships>
</file>

<file path=ppt/slides/_rels/slide1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1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51.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1.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51.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51.xml"/><Relationship Id="rId4" Type="http://schemas.openxmlformats.org/officeDocument/2006/relationships/slide" Target="slide30.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slide" Target="slide51.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0.jpeg"/><Relationship Id="rId4" Type="http://schemas.openxmlformats.org/officeDocument/2006/relationships/slide" Target="slide51.xml"/></Relationships>
</file>

<file path=ppt/slides/_rels/slide4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51.xml"/><Relationship Id="rId4" Type="http://schemas.openxmlformats.org/officeDocument/2006/relationships/slide" Target="slide30.xml"/></Relationships>
</file>

<file path=ppt/slides/_rels/slide4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4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8.jpeg"/><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51.xml"/><Relationship Id="rId4" Type="http://schemas.openxmlformats.org/officeDocument/2006/relationships/slide" Target="slide30.xml"/></Relationships>
</file>

<file path=ppt/slides/_rels/slide5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5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1.xml"/></Relationships>
</file>

<file path=ppt/slides/_rels/slide5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1.xml"/></Relationships>
</file>

<file path=ppt/slides/_rels/slide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6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1.xml"/></Relationships>
</file>

<file path=ppt/slides/_rels/slide6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1.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1.xml"/><Relationship Id="rId4" Type="http://schemas.openxmlformats.org/officeDocument/2006/relationships/slide" Target="slide30.xml"/></Relationships>
</file>

<file path=ppt/slides/_rels/slide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_rels/slide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5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4217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65064791"/>
              </p:ext>
            </p:extLst>
          </p:nvPr>
        </p:nvGraphicFramePr>
        <p:xfrm>
          <a:off x="508000" y="1354522"/>
          <a:ext cx="8128000" cy="4810782"/>
        </p:xfrm>
        <a:graphic>
          <a:graphicData uri="http://schemas.openxmlformats.org/presentationml/2006/ole">
            <p:oleObj spid="_x0000_s12292" name="文档" r:id="rId3" imgW="3947694" imgH="233720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406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雅典取得阿基纽西海战胜利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但也造成了数千士兵因船破沉没溺水身亡。在随后的公民大会上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指挥这次战役的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位将军被指控救援不力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在没有听取</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位将军个人申辩的情况下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就将他们判处死刑。这反映了当时雅典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公民大会掌握城邦司法权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公民大会的决定具有至上权威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被告人没有法庭申辩权利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军队与公民大会之间存在冲突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古代雅典公民大会是最高权力机关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决定一切城邦大事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所以公民大会的决定具有至上权威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项。古代雅典最高司法机构是陪审法庭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不是公民大会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两项不符合材料信息。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780928"/>
            <a:ext cx="359637" cy="361175"/>
          </a:xfrm>
          <a:prstGeom prst="rect">
            <a:avLst/>
          </a:prstGeom>
        </p:spPr>
      </p:pic>
    </p:spTree>
    <p:extLst>
      <p:ext uri="{BB962C8B-B14F-4D97-AF65-F5344CB8AC3E}">
        <p14:creationId xmlns:p14="http://schemas.microsoft.com/office/powerpoint/2010/main" xmlns="" val="23402339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pic>
        <p:nvPicPr>
          <p:cNvPr id="6" name="19H21.eps" descr="id:2147496287;FounderCES"/>
          <p:cNvPicPr/>
          <p:nvPr/>
        </p:nvPicPr>
        <p:blipFill>
          <a:blip r:embed="rId5"/>
          <a:stretch>
            <a:fillRect/>
          </a:stretch>
        </p:blipFill>
        <p:spPr>
          <a:xfrm>
            <a:off x="1259632" y="2132856"/>
            <a:ext cx="6447786" cy="3600400"/>
          </a:xfrm>
          <a:prstGeom prst="rect">
            <a:avLst/>
          </a:prstGeom>
        </p:spPr>
      </p:pic>
      <p:pic>
        <p:nvPicPr>
          <p:cNvPr id="7" name="图片 6"/>
          <p:cNvPicPr>
            <a:picLocks noChangeAspect="1"/>
          </p:cNvPicPr>
          <p:nvPr/>
        </p:nvPicPr>
        <p:blipFill>
          <a:blip r:embed="rId6"/>
          <a:stretch>
            <a:fillRect/>
          </a:stretch>
        </p:blipFill>
        <p:spPr>
          <a:xfrm>
            <a:off x="713622" y="1772816"/>
            <a:ext cx="1049046" cy="405935"/>
          </a:xfrm>
          <a:prstGeom prst="rect">
            <a:avLst/>
          </a:prstGeom>
        </p:spPr>
      </p:pic>
    </p:spTree>
    <p:extLst>
      <p:ext uri="{BB962C8B-B14F-4D97-AF65-F5344CB8AC3E}">
        <p14:creationId xmlns:p14="http://schemas.microsoft.com/office/powerpoint/2010/main" xmlns="" val="12627455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古代雅典法律规定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如果公民试图自杀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必须事先提出申请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以获得批准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未经允许的自杀被视为犯罪行为。这反映出在古代雅典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法律体系已达到完备的</a:t>
            </a:r>
            <a:r>
              <a:rPr lang="zh-CN" altLang="zh-CN" sz="2200" smtClean="0">
                <a:solidFill>
                  <a:srgbClr val="000000"/>
                </a:solidFill>
                <a:latin typeface="Times New Roman" panose="02020603050405020304" pitchFamily="18" charset="0"/>
                <a:cs typeface="Times New Roman" panose="02020603050405020304" pitchFamily="18" charset="0"/>
              </a:rPr>
              <a:t>程度</a:t>
            </a: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法律具有尊重生命价值的人文精神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公民个人自由受到严格限制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自杀有违崇尚自然法则的理性精神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本题旨在考查考生对古代雅典民主制度的知识掌握情况与理解深度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引导学生在认识雅典民主正面价值的同时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也要认识到雅典民主的原始性和粗糙性。注意题干信息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未经允许的自杀被视为犯罪行为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这说明材料的主旨在于强调公民的行为需要得到批准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这说明公民个人自由受到严格限制</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项正确。材料无法体现法律体系已达到完备的程度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未经允许的自杀就是犯罪行为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意味着经过允许的自杀就是合法的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这不是对生命的尊重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题干材料没有涉及自然法则的理性精神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4572000" y="1628800"/>
            <a:ext cx="359637" cy="361175"/>
          </a:xfrm>
          <a:prstGeom prst="rect">
            <a:avLst/>
          </a:prstGeom>
        </p:spPr>
      </p:pic>
    </p:spTree>
    <p:extLst>
      <p:ext uri="{BB962C8B-B14F-4D97-AF65-F5344CB8AC3E}">
        <p14:creationId xmlns:p14="http://schemas.microsoft.com/office/powerpoint/2010/main" xmlns="" val="5581876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34925"/>
            <a:ext cx="8128000" cy="5042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古希腊城邦雅典的公共墓地主要用于埋葬牺牲的战士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城邦为他们树立墓碑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刻上所有牺牲者的名字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但并不写明他们的家世。这旨在强调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城邦公民的平等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军事对城邦的重要性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共同的宗教信仰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血缘对城邦维系的作用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从题干材料中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不写明他们的家世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古希腊城邦雅典反对用家世将牺牲的战士进行等级划分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这彰显的是城邦公民的平等地位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项正确。题干材料强调的是不写明家世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与军事无关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项错误。题干没有涉及宗教信仰问题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项错误。不写明家世是对血缘关系的淡化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11253965"/>
              </p:ext>
            </p:extLst>
          </p:nvPr>
        </p:nvGraphicFramePr>
        <p:xfrm>
          <a:off x="5796136" y="1844824"/>
          <a:ext cx="1795462" cy="534988"/>
        </p:xfrm>
        <a:graphic>
          <a:graphicData uri="http://schemas.openxmlformats.org/presentationml/2006/ole">
            <p:oleObj spid="_x0000_s9219"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5430672" y="1931730"/>
            <a:ext cx="359637" cy="361175"/>
          </a:xfrm>
          <a:prstGeom prst="rect">
            <a:avLst/>
          </a:prstGeom>
        </p:spPr>
      </p:pic>
    </p:spTree>
    <p:extLst>
      <p:ext uri="{BB962C8B-B14F-4D97-AF65-F5344CB8AC3E}">
        <p14:creationId xmlns:p14="http://schemas.microsoft.com/office/powerpoint/2010/main" xmlns="" val="172540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雅典城邦任何公职人员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无论地位多高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皆不能离开公民大会而擅自决定政务大事。他们都处于公民大会和五百人会议的经常督察监视之下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若公民大会认为他有失职守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皆依法惩处。这反映了古代雅典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最高权力机关由直接选举产生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公民大会负责审理大部分案件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各权力机构之间相互制约平衡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从制度上防止专制以维护民主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公民大会是雅典最高权力机构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公民大会和五百人会议对公职人员的监督和对失职人员的依法惩处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都是为防止专制、维护民主制度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项符合题意。雅典实行直接民主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全体公民都可参加公民大会这一最高权力机关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负责审理大部分案件的是陪审法庭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材料没有反映各权力机构之间的关系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5220072" y="2204864"/>
            <a:ext cx="359637" cy="361175"/>
          </a:xfrm>
          <a:prstGeom prst="rect">
            <a:avLst/>
          </a:prstGeom>
        </p:spPr>
      </p:pic>
    </p:spTree>
    <p:extLst>
      <p:ext uri="{BB962C8B-B14F-4D97-AF65-F5344CB8AC3E}">
        <p14:creationId xmlns:p14="http://schemas.microsoft.com/office/powerpoint/2010/main" xmlns="" val="2567522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2434"/>
            <a:ext cx="8128000" cy="54471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在梭伦上台前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雅典全邦分成不同派别。山区的人多主张采行极端民主制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平原地区的人多主张极端寡头制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海滨的人多主张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中间性的混合制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。这反映了当时</a:t>
            </a:r>
            <a:r>
              <a:rPr lang="zh-CN" altLang="zh-CN" sz="2200" smtClean="0">
                <a:solidFill>
                  <a:srgbClr val="000000"/>
                </a:solidFill>
                <a:latin typeface="Times New Roman" panose="02020603050405020304" pitchFamily="18" charset="0"/>
                <a:cs typeface="Times New Roman" panose="02020603050405020304" pitchFamily="18" charset="0"/>
              </a:rPr>
              <a:t>雅典</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平民与贵族的政治对立不可调和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工商业者的政治要求最为激进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公民的经济生活影响政治意愿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公民的政治诉求未能充分表达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山区、平原、海滨等不同地区的人有不同的政治主张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说明经济生活对政治生活有影响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项。材料强调不同地区的人有不同的政治主张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没有强调平民与贵族的对立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海滨的人主要为工商业者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主张较为温和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各个地区的人都表达了自己的政治主张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94532132"/>
              </p:ext>
            </p:extLst>
          </p:nvPr>
        </p:nvGraphicFramePr>
        <p:xfrm>
          <a:off x="1259632" y="2071968"/>
          <a:ext cx="1828800" cy="534988"/>
        </p:xfrm>
        <a:graphic>
          <a:graphicData uri="http://schemas.openxmlformats.org/presentationml/2006/ole">
            <p:oleObj spid="_x0000_s8195" name="文档" r:id="rId6" imgW="870545" imgH="254889" progId="Word.Document.12">
              <p:embed/>
            </p:oleObj>
          </a:graphicData>
        </a:graphic>
      </p:graphicFrame>
      <p:pic>
        <p:nvPicPr>
          <p:cNvPr id="7" name="图片 6"/>
          <p:cNvPicPr>
            <a:picLocks noChangeAspect="1"/>
          </p:cNvPicPr>
          <p:nvPr/>
        </p:nvPicPr>
        <p:blipFill>
          <a:blip r:embed="rId7"/>
          <a:stretch>
            <a:fillRect/>
          </a:stretch>
        </p:blipFill>
        <p:spPr>
          <a:xfrm>
            <a:off x="839481" y="2158874"/>
            <a:ext cx="359637" cy="361175"/>
          </a:xfrm>
          <a:prstGeom prst="rect">
            <a:avLst/>
          </a:prstGeom>
        </p:spPr>
      </p:pic>
    </p:spTree>
    <p:extLst>
      <p:ext uri="{BB962C8B-B14F-4D97-AF65-F5344CB8AC3E}">
        <p14:creationId xmlns:p14="http://schemas.microsoft.com/office/powerpoint/2010/main" xmlns="" val="2075532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6712"/>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雅典的陶片放逐法规定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每年召开特别的公民大会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投票决定将那些严重威胁民主政治的人流放海外。据此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下列行为中可能使公民遭到流放的是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不按时参加公民大会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不同意授予外邦人公民权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为赢得个人政治声望资助贫穷公民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拒绝参加城邦举行的戏剧表演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本题考查古代雅典的民主政治。如果公民们认为某人的行为损害了公民利益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威胁到城邦民主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就把他的名字写在陶片上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然后投入陶缸中。如某个人的得票数超过</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就表示多数通过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这个人就会被流放。不按时参加公民大会并没有严重威胁雅典的民主政治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项。不同意授予外邦人公民权体现了雅典民主政治的特点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项。为赢得个人政治声望资助贫穷公民体现了个人的政治野心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有可能威胁雅典的民主政治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项正确。拒绝参加城邦举行的戏剧表演并没有严重威胁雅典的民主政治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940152" y="1700808"/>
            <a:ext cx="359637" cy="361175"/>
          </a:xfrm>
          <a:prstGeom prst="rect">
            <a:avLst/>
          </a:prstGeom>
        </p:spPr>
      </p:pic>
    </p:spTree>
    <p:extLst>
      <p:ext uri="{BB962C8B-B14F-4D97-AF65-F5344CB8AC3E}">
        <p14:creationId xmlns:p14="http://schemas.microsoft.com/office/powerpoint/2010/main" xmlns="" val="27281389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对雅典民主政治的评价和认识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在古代雅典城邦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陪审法庭几乎可以审查当时政治生活中的所有问题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甚至包括公民大会和议事会通过的法令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并进行最终判决。这说明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法律服从民众</a:t>
            </a:r>
            <a:r>
              <a:rPr lang="zh-CN" altLang="zh-CN" sz="2200" smtClean="0">
                <a:solidFill>
                  <a:srgbClr val="000000"/>
                </a:solidFill>
                <a:latin typeface="Times New Roman" panose="02020603050405020304" pitchFamily="18" charset="0"/>
                <a:cs typeface="Times New Roman" panose="02020603050405020304" pitchFamily="18" charset="0"/>
              </a:rPr>
              <a:t>意愿</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判决体现权力来源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全体公民参与</a:t>
            </a:r>
            <a:r>
              <a:rPr lang="zh-CN" altLang="zh-CN" sz="2200" smtClean="0">
                <a:solidFill>
                  <a:srgbClr val="000000"/>
                </a:solidFill>
                <a:latin typeface="Times New Roman" panose="02020603050405020304" pitchFamily="18" charset="0"/>
                <a:cs typeface="Times New Roman" panose="02020603050405020304" pitchFamily="18" charset="0"/>
              </a:rPr>
              <a:t>政治</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法律面前人人平等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本题考查古代雅典民主政治的特点。题干材料强调陪审法庭不仅可以审查当时政治生活中的问题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还可以审查及判决公民大会和议事会通过的法令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陪审法庭成员从全体成年男性公民中抽签产生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因此代表全体公民的意志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故陪审法庭的判决体现的是公民的意志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项正确。题干强调的是陪审法庭的职责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而不是法律服从民众意愿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古代雅典陪审法庭的成员是由抽签选举产生的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而不是全体公民均可参与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且题干材料并未涉及全体公民参与政治的问题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题干材料中并没有涉及不同等级的人在法律面前的地位问题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436096" y="1988840"/>
            <a:ext cx="359637" cy="361175"/>
          </a:xfrm>
          <a:prstGeom prst="rect">
            <a:avLst/>
          </a:prstGeom>
        </p:spPr>
      </p:pic>
    </p:spTree>
    <p:extLst>
      <p:ext uri="{BB962C8B-B14F-4D97-AF65-F5344CB8AC3E}">
        <p14:creationId xmlns:p14="http://schemas.microsoft.com/office/powerpoint/2010/main" xmlns="" val="367955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论及雅典城邦制度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无法扩张自己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如果它扩张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其公民就无法集合参加公民大会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但如果不扩张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当强大的君主政体联合起来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它就会成为受害者。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这说明雅典城邦制度存在明显缺陷。下列项中能够反映这一认识的是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城邦制度仅适用于小国寡民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抽签选举和轮流坐庄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公民权建立在对奴隶专政的基础之上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五百人会议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享有很大的权力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如果它扩张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其公民就无法集合参加公民大会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雅典城邦制度只适合小国寡民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三项与题意无关。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996952"/>
            <a:ext cx="359637" cy="361175"/>
          </a:xfrm>
          <a:prstGeom prst="rect">
            <a:avLst/>
          </a:prstGeom>
        </p:spPr>
      </p:pic>
    </p:spTree>
    <p:extLst>
      <p:ext uri="{BB962C8B-B14F-4D97-AF65-F5344CB8AC3E}">
        <p14:creationId xmlns:p14="http://schemas.microsoft.com/office/powerpoint/2010/main" xmlns="" val="28045112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民主选举是古代雅典政治的特色。为确保参政机会均等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有些职位甚至通过抽签产生。但对于三列桨战舰舰长和许多公共文化活动主管等职位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则指定由最富有阶层的人轮流担任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且自己负担全部费用。雅典的这些举措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引发了贫富之间的对立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说明其文化事业不发达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有助于社会及政治稳定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实现了绝对平等的理念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本题考查古代雅典的民主政治。题干中的抽签选举、部分主管职位由最富有阶层的人轮流担任且自负全部费用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分别在一定程度上体现了公平及理性的政治理念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这有助于雅典社会及政治的稳定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项正确。题干中没有反映贫富之间的对立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题干中未涉及文化事业的发展水平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题干中的措施可以说一定程度上体现了平等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但不是绝对平等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164288" y="2132856"/>
            <a:ext cx="359637" cy="361175"/>
          </a:xfrm>
          <a:prstGeom prst="rect">
            <a:avLst/>
          </a:prstGeom>
        </p:spPr>
      </p:pic>
    </p:spTree>
    <p:extLst>
      <p:ext uri="{BB962C8B-B14F-4D97-AF65-F5344CB8AC3E}">
        <p14:creationId xmlns:p14="http://schemas.microsoft.com/office/powerpoint/2010/main" xmlns="" val="14412009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67712892"/>
              </p:ext>
            </p:extLst>
          </p:nvPr>
        </p:nvGraphicFramePr>
        <p:xfrm>
          <a:off x="508000" y="1680431"/>
          <a:ext cx="8128000" cy="3751138"/>
        </p:xfrm>
        <a:graphic>
          <a:graphicData uri="http://schemas.openxmlformats.org/presentationml/2006/ole">
            <p:oleObj spid="_x0000_s13316" name="文档" r:id="rId3" imgW="4000258" imgH="1846146" progId="Word.Document.12">
              <p:embed/>
            </p:oleObj>
          </a:graphicData>
        </a:graphic>
      </p:graphicFrame>
    </p:spTree>
    <p:extLst>
      <p:ext uri="{BB962C8B-B14F-4D97-AF65-F5344CB8AC3E}">
        <p14:creationId xmlns:p14="http://schemas.microsoft.com/office/powerpoint/2010/main" xmlns="" val="266419608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卓尔不群的雅典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对人类文明的发展影响深远。限于特定的历史条件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其民主制的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表现明显。下列项中属于其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公职选举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众多妇女和外邦人不享有公民权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民众组成陪审法庭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城邦建立在对广大奴隶专政的基础上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公职选举体现出民主性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属于民主制的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反映出雅典民主政治是少数人的民主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属于民主制的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民众组成陪审法庭体现出民主性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属于民主制的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反映出雅典民主政治是少数人的民主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属于民主制的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23928" y="2420888"/>
            <a:ext cx="359637" cy="361175"/>
          </a:xfrm>
          <a:prstGeom prst="rect">
            <a:avLst/>
          </a:prstGeom>
        </p:spPr>
      </p:pic>
    </p:spTree>
    <p:extLst>
      <p:ext uri="{BB962C8B-B14F-4D97-AF65-F5344CB8AC3E}">
        <p14:creationId xmlns:p14="http://schemas.microsoft.com/office/powerpoint/2010/main" xmlns="" val="3543021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179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雅典将领阿里斯蒂德被公民大会陶片放逐后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仅过了两年多就被召回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因为波斯大军入侵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需要他参与作战。打败波斯后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他得以重新任职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而指挥战争获得胜利的功臣地米斯托克利却被陶片放逐。由此可见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多数人的意愿未必代表公平正义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陶片放逐法是对将领去留的表决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直接民主导致了雅典的派系纷争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主权在民容易导致城邦内部混乱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题干中雅典公民利用代表多数人意志的陶片放逐法将功臣地米斯托克利放逐的现象反映了直接民主下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素养不同的人享有同等的国家管理权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很可能会导致国家权力的滥用和误用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项的表述与陶片放逐法主要针对某些别有企图的野心家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保障雅典民主政治的史实不符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题干中未涉及雅典的派系纷争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题干中未涉及雅典城邦内部的混乱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80112" y="2132856"/>
            <a:ext cx="359637" cy="361175"/>
          </a:xfrm>
          <a:prstGeom prst="rect">
            <a:avLst/>
          </a:prstGeom>
        </p:spPr>
      </p:pic>
    </p:spTree>
    <p:extLst>
      <p:ext uri="{BB962C8B-B14F-4D97-AF65-F5344CB8AC3E}">
        <p14:creationId xmlns:p14="http://schemas.microsoft.com/office/powerpoint/2010/main" xmlns="" val="1206338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政治领袖和演说家根本就是同义语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。这一现象是雅典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政治体制的产物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社会矛盾缓和的反映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频繁改革的结果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思想文化繁荣的体现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本题旨在考查正确解读材料信息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通过判断和推理解决历史问题的能力。材料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政治领袖和演说家根本就是同义语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旨在说明在古代雅典实行公民政治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个人只有具备出色的演说能力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才能在公民大会上获得大多数公民的认可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从而成为政治领袖。这一现象是雅典民主制这一政治体制的产物。故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项符合题意。其他三项均是对材料的片面理解。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300192" y="1556792"/>
            <a:ext cx="359637" cy="361175"/>
          </a:xfrm>
          <a:prstGeom prst="rect">
            <a:avLst/>
          </a:prstGeom>
        </p:spPr>
      </p:pic>
    </p:spTree>
    <p:extLst>
      <p:ext uri="{BB962C8B-B14F-4D97-AF65-F5344CB8AC3E}">
        <p14:creationId xmlns:p14="http://schemas.microsoft.com/office/powerpoint/2010/main" xmlns="" val="2875694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340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雅典一下层女子因亵渎神灵被控犯罪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按法律当处死。辩护人用动情的言辞质问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难道你们忍心让这位阿芙罗狄特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古希腊美丽女神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的弟子香消玉殒吗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这打动了陪审团。经投票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陪审法庭判其无罪。这反映出在古代雅典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民主原则贯穿司法</a:t>
            </a:r>
            <a:r>
              <a:rPr lang="zh-CN" altLang="zh-CN" sz="2200" smtClean="0">
                <a:solidFill>
                  <a:srgbClr val="000000"/>
                </a:solidFill>
                <a:latin typeface="Times New Roman" panose="02020603050405020304" pitchFamily="18" charset="0"/>
                <a:cs typeface="Times New Roman" panose="02020603050405020304" pitchFamily="18" charset="0"/>
              </a:rPr>
              <a:t>过程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妇女享有广泛政治权利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法律注重保护平民</a:t>
            </a:r>
            <a:r>
              <a:rPr lang="zh-CN" altLang="zh-CN" sz="2200" smtClean="0">
                <a:solidFill>
                  <a:srgbClr val="000000"/>
                </a:solidFill>
                <a:latin typeface="Times New Roman" panose="02020603050405020304" pitchFamily="18" charset="0"/>
                <a:cs typeface="Times New Roman" panose="02020603050405020304" pitchFamily="18" charset="0"/>
              </a:rPr>
              <a:t>权益</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司法审判缺乏严格程序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本题通过具体的案例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考查雅典的司法体制。注意把这一案例放到雅典实行民主政治的背景下思考。材料展现了雅典司法审判的流程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最终由陪审团投票确定当事人无罪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从中可以看出民主原则贯穿了司法过程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项错误。在雅典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妇女没有公民权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项表述错误。对一个女子的审判无法体现法律对平民利益的保护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22483" y="2636912"/>
            <a:ext cx="359637" cy="361175"/>
          </a:xfrm>
          <a:prstGeom prst="rect">
            <a:avLst/>
          </a:prstGeom>
        </p:spPr>
      </p:pic>
    </p:spTree>
    <p:extLst>
      <p:ext uri="{BB962C8B-B14F-4D97-AF65-F5344CB8AC3E}">
        <p14:creationId xmlns:p14="http://schemas.microsoft.com/office/powerpoint/2010/main" xmlns="" val="22940863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世纪的一天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全体雅典公民集会于卫城。人们对泰米斯托克利言论纷纷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说这位民主派领袖、反波斯英雄正变得专横跋扈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并将他的名字划在碎陶片或贝壳上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最终他得票过半而遭放逐海外。由此可见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古代雅典民主是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直接民主</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民主派专有的民主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代议制民主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大多数居民的民主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本题考查解读史料、获取关键信息的能力。由材料可知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全体雅典公民以少数服从多数的投票形式将雅典的民主领袖泰米斯托克利放逐海外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反映了雅典民主是一种极端的直接民主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项没有看到雅典民主是所有雅典公民的民主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代议制民主始于近代西方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项没有看到公民和居民的区别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享有民主权的只有成年男性公民。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956376" y="2420888"/>
            <a:ext cx="359637" cy="361175"/>
          </a:xfrm>
          <a:prstGeom prst="rect">
            <a:avLst/>
          </a:prstGeom>
        </p:spPr>
      </p:pic>
    </p:spTree>
    <p:extLst>
      <p:ext uri="{BB962C8B-B14F-4D97-AF65-F5344CB8AC3E}">
        <p14:creationId xmlns:p14="http://schemas.microsoft.com/office/powerpoint/2010/main" xmlns="" val="13913687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伯利克里时代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雅典通过的一项法律规定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对一切不相信现存宗教者和一切神明持不同见解者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立即治罪。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根据这项规定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有些人遭到陪审法庭的审判。这表明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雅典公民权利神圣不可侵犯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雅典公民只尊奉神明的意志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雅典民主制不能保障言论自由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伯利克里排斥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持不同见解者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伯利克里时代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雅典法律对不信仰宗教和对神明持不同见解的人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立即治罪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这说明公民的言论和信仰自由受到较大限制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体现了雅典民主制度的局限性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项不符合题意。材料信息不能说明雅典公民只能尊奉神明的意志</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项说法错误。材料体现的是雅典法律对宗教和神明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持不同见解者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而不是指伯利克里本人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812360" y="1772816"/>
            <a:ext cx="359637" cy="361175"/>
          </a:xfrm>
          <a:prstGeom prst="rect">
            <a:avLst/>
          </a:prstGeom>
        </p:spPr>
      </p:pic>
    </p:spTree>
    <p:extLst>
      <p:ext uri="{BB962C8B-B14F-4D97-AF65-F5344CB8AC3E}">
        <p14:creationId xmlns:p14="http://schemas.microsoft.com/office/powerpoint/2010/main" xmlns="" val="2639708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梭伦在抒情诗中表达了实行民主改革的原则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我所给予平民的适可而止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他们的荣誉不减损也不增多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即使是对那些有财有势的人也一样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我不使他们遭受不当的损失。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在梭伦看来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政府应当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捍卫平民的权利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兼顾平民和贵族的利益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维护贵族的利益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抑制平民和贵族的要求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梭伦的观点是既要保证平民的荣誉也要使贵族不遭受不当损失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他主张政府需要兼顾平民和贵族的利益。故选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19872" y="2564904"/>
            <a:ext cx="359637" cy="361175"/>
          </a:xfrm>
          <a:prstGeom prst="rect">
            <a:avLst/>
          </a:prstGeom>
        </p:spPr>
      </p:pic>
    </p:spTree>
    <p:extLst>
      <p:ext uri="{BB962C8B-B14F-4D97-AF65-F5344CB8AC3E}">
        <p14:creationId xmlns:p14="http://schemas.microsoft.com/office/powerpoint/2010/main" xmlns="" val="14558491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雅典执政官克利斯提尼在制定行政选区时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把全部村社分为三十区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十区在城市附近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十区在沿海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十区属于内地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并用抽签的办法把这些区指定给各个部落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每一部落有三区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这样就使一个部落在所有这些地区都占了一份。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他采取的这一措施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确立了依据财产多寡划分等级的参政制度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废除了债务奴隶制以使债务奴隶重获自由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打破了以血缘关系为基础的贵族专权局面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标志着雅典民主政治进入到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黄金时代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题干中克利斯提尼的这一做法实际上是按照地理位置划分地方行政区域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以取代原来按照氏族组织管理地方的方式。这一做法实际上削弱了氏族贵族对地方的控制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因此答案为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项。这一做法未涉及财产问题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行政选区的划分与债务奴隶制无关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是在伯利克里执政时期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555776" y="2492896"/>
            <a:ext cx="359637" cy="361175"/>
          </a:xfrm>
          <a:prstGeom prst="rect">
            <a:avLst/>
          </a:prstGeom>
        </p:spPr>
      </p:pic>
    </p:spTree>
    <p:extLst>
      <p:ext uri="{BB962C8B-B14F-4D97-AF65-F5344CB8AC3E}">
        <p14:creationId xmlns:p14="http://schemas.microsoft.com/office/powerpoint/2010/main" xmlns="" val="30386869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想参加陪审团的公民按先后秩序依次进入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直到既定的人数到齐为止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开庭审理前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陪审员对案件一无所知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他们了解整个案情、进行判决的唯一依据是诉讼人的演说陈述。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古雅典的这一制度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体现了其民主的运作方式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表明公民只享有形式上的平等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保证了案件判决的公平公正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为后世提供了完备的司法程序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雅典男性公民享有事实上的民主权利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陪审团仅靠诉讼人的演说陈述了解案情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难以保证审判结果的公平公正</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雅典的司法程序并不完备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644008" y="2564904"/>
            <a:ext cx="359637" cy="361175"/>
          </a:xfrm>
          <a:prstGeom prst="rect">
            <a:avLst/>
          </a:prstGeom>
        </p:spPr>
      </p:pic>
    </p:spTree>
    <p:extLst>
      <p:ext uri="{BB962C8B-B14F-4D97-AF65-F5344CB8AC3E}">
        <p14:creationId xmlns:p14="http://schemas.microsoft.com/office/powerpoint/2010/main" xmlns="" val="2563172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9687"/>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古代雅典政治建立在一种非常不民主的基础之上。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下列雅典民主政治鼎盛时期的史实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可以支持该论断的是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公民大会是最高权力机构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居民中奴隶数量多于自由民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有不少功勋卓著的公民经陶片放逐法被流放国外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五百人议事会的成员以抽签方式从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个选区中选出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解题的关键在于对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古代雅典政治建立在一种非常不民主的基础之上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非常不民主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是指在雅典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只有城邦男性公民才拥有民主权利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公民大会是最高权力机构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体现了雅典的民主性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有不少功勋卓著的公民经陶片放逐法被流放国外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反映的是陶片放逐法的局限性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但这种方法仍是一种以民主方式反对民主敌人的有效方法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五百人议事会的成员以抽签方式从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个选区中选出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体现的是轮番而治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也是雅典民主的体现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95936" y="1628800"/>
            <a:ext cx="359637" cy="361175"/>
          </a:xfrm>
          <a:prstGeom prst="rect">
            <a:avLst/>
          </a:prstGeom>
        </p:spPr>
      </p:pic>
    </p:spTree>
    <p:extLst>
      <p:ext uri="{BB962C8B-B14F-4D97-AF65-F5344CB8AC3E}">
        <p14:creationId xmlns:p14="http://schemas.microsoft.com/office/powerpoint/2010/main" xmlns="" val="18978997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雅典民主政治</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雅典民主政治的表现和内容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古代希腊禁止妇女参加奥林匹克运动会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但有为妇女专设的运动会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城邦也很重视女子体育教育。这说明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奥运会缺乏公平竞争的体育精神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妇女与男子拥有同样的政治权利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奥运会导致城邦内部的阶级分裂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妇女有权参与城邦社会文化生活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本题考查希腊民主政治。材料中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有为妇女专设的运动会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也很重视女子体育教育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说明古希腊女子有权参与城邦的社会文化生活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项正确。材料主要说的是妇女参加运动会问题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不是公平竞争问题</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古希腊的妇女没有政治权利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阶级分裂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8487" y="256490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7" end="7"/>
                                            </p:txEl>
                                          </p:spTgt>
                                        </p:tgtEl>
                                        <p:attrNameLst>
                                          <p:attrName>style.visibility</p:attrName>
                                        </p:attrNameLst>
                                      </p:cBhvr>
                                      <p:to>
                                        <p:strVal val="visible"/>
                                      </p:to>
                                    </p:set>
                                    <p:animEffect transition="in" filter="wipe(down)">
                                      <p:cBhvr>
                                        <p:cTn id="12"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罗马法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罗马法的内容和表现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a:t>
            </a:r>
            <a:r>
              <a:rPr lang="en-US" altLang="zh-CN" sz="2200">
                <a:solidFill>
                  <a:srgbClr val="000000"/>
                </a:solidFill>
                <a:latin typeface="Times New Roman" panose="02020603050405020304" pitchFamily="18" charset="0"/>
                <a:cs typeface="Times New Roman" panose="02020603050405020304" pitchFamily="18" charset="0"/>
              </a:rPr>
              <a:t>58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驻守耶路撒冷的罗马军队指挥官下令对一名犹太人执行鞭刑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犹太人对指挥官说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你难道可以合法地鞭打一位没有犯罪的罗马公民吗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指挥官有些诧异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我花了许多银子才获得了罗马公民身份。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我生来就是。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这表明此时罗马公民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身份的获得有不同</a:t>
            </a:r>
            <a:r>
              <a:rPr lang="zh-CN" altLang="zh-CN" sz="2200" smtClean="0">
                <a:solidFill>
                  <a:srgbClr val="000000"/>
                </a:solidFill>
                <a:latin typeface="Times New Roman" panose="02020603050405020304" pitchFamily="18" charset="0"/>
                <a:cs typeface="Times New Roman" panose="02020603050405020304" pitchFamily="18" charset="0"/>
              </a:rPr>
              <a:t>途径</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必须具有较强的经济实力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来自共和国内各个</a:t>
            </a:r>
            <a:r>
              <a:rPr lang="zh-CN" altLang="zh-CN" sz="2200" smtClean="0">
                <a:solidFill>
                  <a:srgbClr val="000000"/>
                </a:solidFill>
                <a:latin typeface="Times New Roman" panose="02020603050405020304" pitchFamily="18" charset="0"/>
                <a:cs typeface="Times New Roman" panose="02020603050405020304" pitchFamily="18" charset="0"/>
              </a:rPr>
              <a:t>地区</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拥有免受法律处罚的权利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本题考查罗马法。从材料可以看出在古罗马有人需要花很多钱才可以获得公民权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有人生来就拥有公民身份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这说明罗马公民身份的获得有不同的途径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项正确。材料明确说明有人生来就会获得公民身份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因此并非都是需要较强的经济实力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项错误。公元</a:t>
            </a:r>
            <a:r>
              <a:rPr lang="en-US" altLang="zh-CN" sz="2200">
                <a:solidFill>
                  <a:srgbClr val="000000"/>
                </a:solidFill>
                <a:latin typeface="Times New Roman" panose="02020603050405020304" pitchFamily="18" charset="0"/>
                <a:cs typeface="Times New Roman" panose="02020603050405020304" pitchFamily="18" charset="0"/>
              </a:rPr>
              <a:t>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年处于罗马帝国时期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项错误。罗马法体系包含人人平等、法律至上等原则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并非拥有罗马公民身份就可以免受法律的处罚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19872" y="3068960"/>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罗马法</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的基本原则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罗马法时代处于奴隶制社会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不会存在人人平等。但是对于民事活动中当事人的地位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遵循平等原则。该原则发展成后来的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法律面前人人平等原则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法人制度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罗马法没有法人名词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但是设立了法人制度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法人分为社团和财团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并对法人的权利义务做了比较系统的规定。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一夫一妻制度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与现在内涵不一样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但是至少给我们创造了一个名词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成为后人斗争的武器。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物权法定制度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罗马法强调物权的范围和种类都由法律规定。所有权为自然权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为核心权利。后来该原则发展成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私有财产神圣不可侵犯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继承制度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实行遗嘱至上原则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遗嘱继承优先于法定继承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尊重当事人的意愿。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08000" y="896073"/>
            <a:ext cx="1142885" cy="423656"/>
          </a:xfrm>
          <a:prstGeom prst="rect">
            <a:avLst/>
          </a:prstGeom>
        </p:spPr>
      </p:pic>
    </p:spTree>
    <p:extLst>
      <p:ext uri="{BB962C8B-B14F-4D97-AF65-F5344CB8AC3E}">
        <p14:creationId xmlns:p14="http://schemas.microsoft.com/office/powerpoint/2010/main" xmlns="" val="18434240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罗马共和国时期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平民和贵族展开了长达两个世纪的斗争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斗争的成就主要体现为其间所颁布的一系列法律。恩格斯曾评论说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氏族贵族和平民不久便完全溶化在国家中了。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这一长期斗争的结果是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贵族的特权被取消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罗马法体系最终形成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公民与贵族法律上平等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自由民获得相同的权利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220072" y="3194824"/>
            <a:ext cx="359637" cy="361175"/>
          </a:xfrm>
          <a:prstGeom prst="rect">
            <a:avLst/>
          </a:prstGeom>
        </p:spPr>
      </p:pic>
    </p:spTree>
    <p:extLst>
      <p:ext uri="{BB962C8B-B14F-4D97-AF65-F5344CB8AC3E}">
        <p14:creationId xmlns:p14="http://schemas.microsoft.com/office/powerpoint/2010/main" xmlns="" val="21419168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本题旨在考查考生认识历史事物本质的能力。强调主干知识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落实依纲考试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偏、难、怪、深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同时注重考查对所学罗马法基础知识的辨析和比较分析能力。罗马法的实质是维护贵族的利益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贵族的特权并没有被取消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标志罗马法体系最终完成的是</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世纪汇编成的《查士丁尼民法大全》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斗争的成就主要体现为其间所颁布的一系列法律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氏族贵族和平民不久便完全溶化在国家中了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在这一斗争中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通过颁布一系列法律使得公民与贵族在法律上平等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标志自由民获得相同权利的是万民法的颁布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万民法是适用于罗马统治范围内一切自由民的法律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3061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罗马</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自由民是奴隶社会中除奴隶以外的居民的通称。奴隶主、高利贷者、宗教祭司等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构成自由民的上层即贵族。他们不仅拥有大量地产和其他财产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而且享受各种政治特权。他们不仅残酷剥削和压迫奴隶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而且也压迫和剥削各种小生产者和小商人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他们是奴隶社会的统治阶级。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自由民中从事个体经营的农民、小手工业者、小商人等构成自由民的下层即平民。他们不同于奴隶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享有人身自由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他们一般都占有少量的生产资料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并依靠自己的生产资料进行生产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其中极少数比较富裕的也能占有和使用少量奴隶。这些农民和手工业者虽然属于自由民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但他们在经济上受奴隶主、高利贷者、大商人的盘剥和压榨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不仅要给国家缴纳各种苛捐杂税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还要服兵役和各种劳役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生活极不稳定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往往贫困破产沦为奴隶或无业游民。可见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自由民中的下层实际上也是一个受剥削受压迫的阶层。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16547" y="861630"/>
            <a:ext cx="1142885" cy="423656"/>
          </a:xfrm>
          <a:prstGeom prst="rect">
            <a:avLst/>
          </a:prstGeom>
        </p:spPr>
      </p:pic>
    </p:spTree>
    <p:extLst>
      <p:ext uri="{BB962C8B-B14F-4D97-AF65-F5344CB8AC3E}">
        <p14:creationId xmlns:p14="http://schemas.microsoft.com/office/powerpoint/2010/main" xmlns="" val="12270699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古罗马法律制度是人类文明积淀的精华。他们的法律是基于理性而不是习俗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在长期司法实践中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罗马人认识到外来民族中有许多法律制度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但是近乎普遍适用的法律原则只有少数几条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因而他们制定了新的法律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万民法。下列项中不属于该法律体系的是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贵族垄断立法权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具有灵活性和实效性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广泛借鉴外邦人的法规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注重调解贸易及财产等经济和民事纠纷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贵族垄断立法权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在万民法之前已经存在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不属于该法律体系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707904" y="2996952"/>
            <a:ext cx="359637" cy="361175"/>
          </a:xfrm>
          <a:prstGeom prst="rect">
            <a:avLst/>
          </a:prstGeom>
        </p:spPr>
      </p:pic>
    </p:spTree>
    <p:extLst>
      <p:ext uri="{BB962C8B-B14F-4D97-AF65-F5344CB8AC3E}">
        <p14:creationId xmlns:p14="http://schemas.microsoft.com/office/powerpoint/2010/main" xmlns="" val="32962699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7817"/>
            <a:ext cx="8128000" cy="54753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《十二铜表法》中说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以后凡人民会议的所有决定都应具有法律效力。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对此理解正确的</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奴隶参与了立法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习惯法的内容被摒弃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贵族对法律的垄断被打破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成文法的规定不能改变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本题考查古罗马法律。《十二铜表法》是在平民与贵族矛盾尖锐的背景下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通过平民斗争制定的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以后凡人民会议的所有决定都应具有法律效力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的规定。这种规定打破了贵族对法律的垄断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项。古罗马时期奴隶没有公民权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不可能参与立法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题干材料没有涉及习惯法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成文法的规定能否被修改在材料中没有体现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44467142"/>
              </p:ext>
            </p:extLst>
          </p:nvPr>
        </p:nvGraphicFramePr>
        <p:xfrm>
          <a:off x="1610891" y="1669635"/>
          <a:ext cx="1304925" cy="534988"/>
        </p:xfrm>
        <a:graphic>
          <a:graphicData uri="http://schemas.openxmlformats.org/presentationml/2006/ole">
            <p:oleObj spid="_x0000_s5123" name="文档" r:id="rId6" imgW="623567" imgH="254889" progId="Word.Document.12">
              <p:embed/>
            </p:oleObj>
          </a:graphicData>
        </a:graphic>
      </p:graphicFrame>
      <p:pic>
        <p:nvPicPr>
          <p:cNvPr id="10" name="图片 9"/>
          <p:cNvPicPr>
            <a:picLocks noChangeAspect="1"/>
          </p:cNvPicPr>
          <p:nvPr/>
        </p:nvPicPr>
        <p:blipFill>
          <a:blip r:embed="rId7"/>
          <a:stretch>
            <a:fillRect/>
          </a:stretch>
        </p:blipFill>
        <p:spPr>
          <a:xfrm>
            <a:off x="879627" y="1756541"/>
            <a:ext cx="359637" cy="361175"/>
          </a:xfrm>
          <a:prstGeom prst="rect">
            <a:avLst/>
          </a:prstGeom>
        </p:spPr>
      </p:pic>
    </p:spTree>
    <p:extLst>
      <p:ext uri="{BB962C8B-B14F-4D97-AF65-F5344CB8AC3E}">
        <p14:creationId xmlns:p14="http://schemas.microsoft.com/office/powerpoint/2010/main" xmlns="" val="42647151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20486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《十二铜表法》</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作为罗马第一部成文法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限制了贵族的专横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打破了他们对法律解释权的垄断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从而在一定程度上保护了平民利益。《十二铜表法》是罗马成文法发展史的起点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《十二铜表法》并没有改善奴隶的处境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其实质是维护奴隶主贵族的统治。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48488" y="2204864"/>
            <a:ext cx="1049046" cy="405935"/>
          </a:xfrm>
          <a:prstGeom prst="rect">
            <a:avLst/>
          </a:prstGeom>
        </p:spPr>
      </p:pic>
    </p:spTree>
    <p:extLst>
      <p:ext uri="{BB962C8B-B14F-4D97-AF65-F5344CB8AC3E}">
        <p14:creationId xmlns:p14="http://schemas.microsoft.com/office/powerpoint/2010/main" xmlns="" val="27850677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罗马共和国早期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当罗马遭受外族进攻时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平民曾多次将自己组成的队伍撤离罗马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迫使贵族在政治上做出让步。《十二铜表法》的制定就是这种斗争的成果之一。可见当时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贵族逐步丧失制定法律的主导地位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平民采取有效方式争取自身权益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贵族让步在法制发展中起决定作用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平民与贵族的政治诉求日趋一致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《十二铜表法》是平民和贵族斗争的结果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材料提供的信息也印证了这一点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项。结合罗马法的实质可知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罗马法是维护奴隶主阶级利益的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结合史实可知平民与贵族有着不同的利益诉求</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131840" y="2348880"/>
            <a:ext cx="359637" cy="361175"/>
          </a:xfrm>
          <a:prstGeom prst="rect">
            <a:avLst/>
          </a:prstGeom>
        </p:spPr>
      </p:pic>
    </p:spTree>
    <p:extLst>
      <p:ext uri="{BB962C8B-B14F-4D97-AF65-F5344CB8AC3E}">
        <p14:creationId xmlns:p14="http://schemas.microsoft.com/office/powerpoint/2010/main" xmlns="" val="32084765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Times New Roman" panose="02020603050405020304" pitchFamily="18" charset="0"/>
                <a:cs typeface="Times New Roman" panose="02020603050405020304" pitchFamily="18" charset="0"/>
              </a:rPr>
              <a:t>年的罗马《索贿罪法》规定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主持审理贪污受贿案件的裁判官应按照法定程序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从拥有一定财产的居民中挑选</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名陪审员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组成审判团参与审判。由此建立起来的陪审制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照搬了希腊的司法制度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标志着罗马法律的日趋完备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反映了罗马政体的改变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体现了罗马司法程序的进步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希腊的陪审法庭是从公民中抽签选举产生的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与罗马不同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材料仅仅涉及《索贿罪法》的规定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无法得出罗马法律的日趋完备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此时的罗马仍处于共和国时期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从按照法定程序挑选陪审员建立陪审团的信息可得出罗马司法程序的进步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204864"/>
            <a:ext cx="359637" cy="361175"/>
          </a:xfrm>
          <a:prstGeom prst="rect">
            <a:avLst/>
          </a:prstGeom>
        </p:spPr>
      </p:pic>
    </p:spTree>
    <p:extLst>
      <p:ext uri="{BB962C8B-B14F-4D97-AF65-F5344CB8AC3E}">
        <p14:creationId xmlns:p14="http://schemas.microsoft.com/office/powerpoint/2010/main" xmlns="" val="25297179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1460"/>
            <a:ext cx="8128000" cy="537377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,30,2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右图是古希腊陶器上描绘重装步兵赛跑的画面。它反映了</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奋发上进的城邦</a:t>
            </a:r>
            <a:r>
              <a:rPr lang="zh-CN" altLang="en-US" sz="2200" smtClean="0">
                <a:solidFill>
                  <a:srgbClr val="000000"/>
                </a:solidFill>
                <a:latin typeface="宋体" panose="02010600030101010101" pitchFamily="2" charset="-122"/>
                <a:cs typeface="Times New Roman" panose="02020603050405020304" pitchFamily="18" charset="0"/>
              </a:rPr>
              <a:t>精神</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重视公民素质的培养　</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追求健美的心理和审美观念　</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ea typeface="NEU-BZ-S92"/>
                <a:cs typeface="宋体" panose="02010600030101010101" pitchFamily="2" charset="-122"/>
              </a:rPr>
              <a:t>④</a:t>
            </a:r>
            <a:r>
              <a:rPr lang="zh-CN" altLang="en-US" sz="2200">
                <a:solidFill>
                  <a:srgbClr val="000000"/>
                </a:solidFill>
                <a:latin typeface="宋体" panose="02010600030101010101" pitchFamily="2" charset="-122"/>
                <a:cs typeface="Times New Roman" panose="02020603050405020304" pitchFamily="18" charset="0"/>
              </a:rPr>
              <a:t>尊重基本公德原则为基础的生活方式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①②③</a:t>
            </a:r>
            <a:r>
              <a:rPr lang="en-US" altLang="zh-CN" sz="2200">
                <a:solidFill>
                  <a:srgbClr val="000000"/>
                </a:solidFill>
                <a:cs typeface="Times New Roman" panose="02020603050405020304" pitchFamily="18" charset="0"/>
              </a:rPr>
              <a:t>	B.</a:t>
            </a:r>
            <a:r>
              <a:rPr lang="en-US" altLang="zh-CN" sz="2200">
                <a:solidFill>
                  <a:srgbClr val="000000"/>
                </a:solidFill>
                <a:ea typeface="NEU-BZ-S92"/>
                <a:cs typeface="宋体" panose="02010600030101010101" pitchFamily="2" charset="-122"/>
              </a:rPr>
              <a:t>①②④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en-US" altLang="zh-CN" sz="2200">
                <a:solidFill>
                  <a:srgbClr val="000000"/>
                </a:solidFill>
                <a:ea typeface="NEU-BZ-S92"/>
                <a:cs typeface="宋体" panose="02010600030101010101" pitchFamily="2" charset="-122"/>
              </a:rPr>
              <a:t>①③④</a:t>
            </a:r>
            <a:r>
              <a:rPr lang="en-US" altLang="zh-CN" sz="2200">
                <a:solidFill>
                  <a:srgbClr val="000000"/>
                </a:solidFill>
                <a:cs typeface="Times New Roman" panose="02020603050405020304" pitchFamily="18" charset="0"/>
              </a:rPr>
              <a:t>	D.</a:t>
            </a:r>
            <a:r>
              <a:rPr lang="en-US" altLang="zh-CN" sz="2200">
                <a:solidFill>
                  <a:srgbClr val="000000"/>
                </a:solidFill>
                <a:ea typeface="NEU-BZ-S92"/>
                <a:cs typeface="宋体" panose="02010600030101010101" pitchFamily="2" charset="-122"/>
              </a:rPr>
              <a:t>②③④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根据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古希腊陶器上描绘重装步兵赛跑的画面</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并结合所学知识可知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材料强调的是奋发向上的城邦精神和重视对公民素质的培养</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①②</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项符合题意。追求健美的心理和审美观念的说法与材料无关</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③</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项。由图画无法得出尊重基本公德原则为基础的生活方式的结论</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④</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两项排除。</a:t>
            </a:r>
            <a:endParaRPr lang="zh-CN" altLang="en-US" sz="2200"/>
          </a:p>
        </p:txBody>
      </p:sp>
      <p:pic>
        <p:nvPicPr>
          <p:cNvPr id="7" name="19ZJWZD01.eps" descr="id:2147496273;FounderCES"/>
          <p:cNvPicPr/>
          <p:nvPr/>
        </p:nvPicPr>
        <p:blipFill>
          <a:blip r:embed="rId5"/>
          <a:stretch>
            <a:fillRect/>
          </a:stretch>
        </p:blipFill>
        <p:spPr>
          <a:xfrm>
            <a:off x="5652120" y="1268760"/>
            <a:ext cx="2304256" cy="1969045"/>
          </a:xfrm>
          <a:prstGeom prst="rect">
            <a:avLst/>
          </a:prstGeom>
        </p:spPr>
      </p:pic>
      <p:pic>
        <p:nvPicPr>
          <p:cNvPr id="8" name="图片 7"/>
          <p:cNvPicPr>
            <a:picLocks noChangeAspect="1"/>
          </p:cNvPicPr>
          <p:nvPr/>
        </p:nvPicPr>
        <p:blipFill>
          <a:blip r:embed="rId6"/>
          <a:stretch>
            <a:fillRect/>
          </a:stretch>
        </p:blipFill>
        <p:spPr>
          <a:xfrm>
            <a:off x="3707904" y="1268760"/>
            <a:ext cx="359637" cy="361175"/>
          </a:xfrm>
          <a:prstGeom prst="rect">
            <a:avLst/>
          </a:prstGeom>
        </p:spPr>
      </p:pic>
    </p:spTree>
    <p:extLst>
      <p:ext uri="{BB962C8B-B14F-4D97-AF65-F5344CB8AC3E}">
        <p14:creationId xmlns:p14="http://schemas.microsoft.com/office/powerpoint/2010/main" xmlns="" val="2361193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7" end="7"/>
                                            </p:txEl>
                                          </p:spTgt>
                                        </p:tgtEl>
                                        <p:attrNameLst>
                                          <p:attrName>style.visibility</p:attrName>
                                        </p:attrNameLst>
                                      </p:cBhvr>
                                      <p:to>
                                        <p:strVal val="visible"/>
                                      </p:to>
                                    </p:set>
                                    <p:animEffect transition="in" filter="wipe(down)">
                                      <p:cBhvr>
                                        <p:cTn id="1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世纪东罗马帝国皇帝钦定的法学教科书中说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皇帝的决定也具有法律效力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因为根据赋予他权力的王权法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人民把他们的全部权威和权力移转给他。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《社会契约论》影响深远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王权法丧失了法律效力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古罗马皇帝崇尚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君权神授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古罗马有重视法律的传统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皇帝的决定也具有法律效力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王权法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皇帝的决定是有法律依据的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这说明古罗马有重视法律的传统</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项正确。《社会契约论》是近代欧洲启蒙思想家卢梭的作品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赋予他权力的王权法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王权法并没有丧失法律效力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项错误。材料并没有体现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君权神授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5"/>
          <a:stretch>
            <a:fillRect/>
          </a:stretch>
        </p:blipFill>
        <p:spPr>
          <a:xfrm>
            <a:off x="839481" y="2132856"/>
            <a:ext cx="359637" cy="361175"/>
          </a:xfrm>
          <a:prstGeom prst="rect">
            <a:avLst/>
          </a:prstGeom>
        </p:spPr>
      </p:pic>
    </p:spTree>
    <p:extLst>
      <p:ext uri="{BB962C8B-B14F-4D97-AF65-F5344CB8AC3E}">
        <p14:creationId xmlns:p14="http://schemas.microsoft.com/office/powerpoint/2010/main" xmlns="" val="645528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古罗马法学家盖尤斯记述过一个案例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有人砍伐了邻居家的葡萄树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被告上法庭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原告虽提供了确凿证据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却输掉了官司。原因是原告在法庭辩论中把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葡萄树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葡萄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而《十二铜表法》只规定了非法砍伐他人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应处以罚金。该案例说明当时在罗马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不重视私有财产的保护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法律具有形式主义特征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审判程序缺乏公正性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审判结果取决于对法律的解释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本题通过一个具体的案例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考查罗马法的特征。依据《十二铜表法》的规定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原告虽然提供了确凿证据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而败诉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这说明法律具有形式主义特征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两项与题干材料信息不符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项审判结果是按照具体法律条文规定作出的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没有对法律进行解释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212363" y="2564904"/>
            <a:ext cx="359637" cy="361175"/>
          </a:xfrm>
          <a:prstGeom prst="rect">
            <a:avLst/>
          </a:prstGeom>
        </p:spPr>
      </p:pic>
    </p:spTree>
    <p:extLst>
      <p:ext uri="{BB962C8B-B14F-4D97-AF65-F5344CB8AC3E}">
        <p14:creationId xmlns:p14="http://schemas.microsoft.com/office/powerpoint/2010/main" xmlns="" val="3401257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0032"/>
            <a:ext cx="8128000" cy="54319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早期罗马实行习惯法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贵族享有法律解释权。公元前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平民通过斗争迫使贵族同意成立由平民和贵族联合组成的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十人委员会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制定了《十二铜表法》。该</a:t>
            </a:r>
            <a:r>
              <a:rPr lang="zh-CN" altLang="zh-CN" sz="2200" smtClean="0">
                <a:solidFill>
                  <a:srgbClr val="000000"/>
                </a:solidFill>
                <a:latin typeface="Times New Roman" panose="02020603050405020304" pitchFamily="18" charset="0"/>
                <a:cs typeface="Times New Roman" panose="02020603050405020304" pitchFamily="18" charset="0"/>
              </a:rPr>
              <a:t>法</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体现了社会各阶级的利益与要求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标志着平民取得了立法主导权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表明贵族的法律解释权得到认可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奠定了罗马成文法传统的基础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《十二铜表法》是古罗马第一部成文法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其制定说明罗马法从习惯法发展为成文法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社会各阶级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《十二铜表法》仍然注重维护贵族利益</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立法主导权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《十二铜表法》的制定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在一定程度上限制了贵族随意解释法律的特权。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37201313"/>
              </p:ext>
            </p:extLst>
          </p:nvPr>
        </p:nvGraphicFramePr>
        <p:xfrm>
          <a:off x="2402244" y="2072697"/>
          <a:ext cx="1316037" cy="534988"/>
        </p:xfrm>
        <a:graphic>
          <a:graphicData uri="http://schemas.openxmlformats.org/presentationml/2006/ole">
            <p:oleObj spid="_x0000_s3075" name="文档" r:id="rId6" imgW="629327" imgH="254889" progId="Word.Document.12">
              <p:embed/>
            </p:oleObj>
          </a:graphicData>
        </a:graphic>
      </p:graphicFrame>
      <p:pic>
        <p:nvPicPr>
          <p:cNvPr id="10" name="图片 9"/>
          <p:cNvPicPr>
            <a:picLocks noChangeAspect="1"/>
          </p:cNvPicPr>
          <p:nvPr/>
        </p:nvPicPr>
        <p:blipFill>
          <a:blip r:embed="rId7"/>
          <a:stretch>
            <a:fillRect/>
          </a:stretch>
        </p:blipFill>
        <p:spPr>
          <a:xfrm>
            <a:off x="1695090" y="2159603"/>
            <a:ext cx="359637" cy="361175"/>
          </a:xfrm>
          <a:prstGeom prst="rect">
            <a:avLst/>
          </a:prstGeom>
        </p:spPr>
      </p:pic>
    </p:spTree>
    <p:extLst>
      <p:ext uri="{BB962C8B-B14F-4D97-AF65-F5344CB8AC3E}">
        <p14:creationId xmlns:p14="http://schemas.microsoft.com/office/powerpoint/2010/main" xmlns="" val="29669069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西方古典作品《阿提卡之夜》记载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一个审判官或仲裁官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受命于出庭辩论时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审讯案件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而他们被揭穿在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案件中接受金钱贿赂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依据《十二铜表法》第九表第三条应被处以死刑。由此判断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制定这一法律条文的目的是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强调法律面前人人</a:t>
            </a:r>
            <a:r>
              <a:rPr lang="zh-CN" altLang="zh-CN" sz="2200" smtClean="0">
                <a:solidFill>
                  <a:srgbClr val="000000"/>
                </a:solidFill>
                <a:latin typeface="Times New Roman" panose="02020603050405020304" pitchFamily="18" charset="0"/>
                <a:cs typeface="Times New Roman" panose="02020603050405020304" pitchFamily="18" charset="0"/>
              </a:rPr>
              <a:t>平等</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充分保护平民权益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确保私有财产不受</a:t>
            </a:r>
            <a:r>
              <a:rPr lang="zh-CN" altLang="zh-CN" sz="2200" smtClean="0">
                <a:solidFill>
                  <a:srgbClr val="000000"/>
                </a:solidFill>
                <a:latin typeface="Times New Roman" panose="02020603050405020304" pitchFamily="18" charset="0"/>
                <a:cs typeface="Times New Roman" panose="02020603050405020304" pitchFamily="18" charset="0"/>
              </a:rPr>
              <a:t>侵犯</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限制贵族滥用权力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罗马共和国早期只有习惯法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贵族担任的法官常常随心所欲地解释法律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故限制贵族滥用权力成为平民斗争的目标。公元前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在平民反对贵族的斗争中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罗马制定了《十二铜表法》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罗马成文法诞生。故根据题干信息审判官或仲裁官受贿将被处死可以看出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两项与材料信息不符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《十二铜表法》仍然以维护贵族利益为主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只是限制了贵族随意解释法律的权力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028384" y="2204864"/>
            <a:ext cx="359637" cy="361175"/>
          </a:xfrm>
          <a:prstGeom prst="rect">
            <a:avLst/>
          </a:prstGeom>
        </p:spPr>
      </p:pic>
    </p:spTree>
    <p:extLst>
      <p:ext uri="{BB962C8B-B14F-4D97-AF65-F5344CB8AC3E}">
        <p14:creationId xmlns:p14="http://schemas.microsoft.com/office/powerpoint/2010/main" xmlns="" val="1719388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176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罗马法的原则和影响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罗马法虽然是与交换还不太发达的社会状态相适应的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但是它仍能阐明在进行交换过程中法人的各种规定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因而能成为工业社会的法的先声。这表明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代表工业资产阶级的</a:t>
            </a:r>
            <a:r>
              <a:rPr lang="zh-CN" altLang="zh-CN" sz="2200" smtClean="0">
                <a:solidFill>
                  <a:srgbClr val="000000"/>
                </a:solidFill>
                <a:latin typeface="Times New Roman" panose="02020603050405020304" pitchFamily="18" charset="0"/>
                <a:cs typeface="Times New Roman" panose="02020603050405020304" pitchFamily="18" charset="0"/>
              </a:rPr>
              <a:t>利益</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脱离当时社会发展的状况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合乎世界各国的司法</a:t>
            </a:r>
            <a:r>
              <a:rPr lang="zh-CN" altLang="zh-CN" sz="2200" smtClean="0">
                <a:solidFill>
                  <a:srgbClr val="000000"/>
                </a:solidFill>
                <a:latin typeface="Times New Roman" panose="02020603050405020304" pitchFamily="18" charset="0"/>
                <a:cs typeface="Times New Roman" panose="02020603050405020304" pitchFamily="18" charset="0"/>
              </a:rPr>
              <a:t>现状</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体现商品经济的基本要求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本题考查罗马法的影响。从题干中罗马法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仍能阐明在进行交换过程中法人的各种规定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因而能成为工业社会的法的先声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可知材料主旨是强调罗马法体现了商品经济发展的需求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并因此对后世工业社会的法制建设产生了深远影响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项正确。罗马法盛行时还没有工业资产阶级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题干强调罗马法适应了当时商品经济发展的需求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合乎世界各国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24328" y="2204864"/>
            <a:ext cx="359637" cy="361175"/>
          </a:xfrm>
          <a:prstGeom prst="rect">
            <a:avLst/>
          </a:prstGeom>
        </p:spPr>
      </p:pic>
    </p:spTree>
    <p:extLst>
      <p:ext uri="{BB962C8B-B14F-4D97-AF65-F5344CB8AC3E}">
        <p14:creationId xmlns:p14="http://schemas.microsoft.com/office/powerpoint/2010/main" xmlns="" val="17231739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雅典和罗马是西方古典文明的杰出代表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对后来西方的历史和文化影响深远。二者都有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皇帝制度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司法陪审制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完备法典</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陶片放逐法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司法陪审制在古雅典和古罗马都存在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古雅典没有皇帝制度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项。古罗马具有完备的法典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但古雅典并没有完备的法律体系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项。陶片放逐法是古雅典的一项重要制度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古罗马并没有这项制度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804248" y="2420888"/>
            <a:ext cx="359637" cy="361175"/>
          </a:xfrm>
          <a:prstGeom prst="rect">
            <a:avLst/>
          </a:prstGeom>
        </p:spPr>
      </p:pic>
    </p:spTree>
    <p:extLst>
      <p:ext uri="{BB962C8B-B14F-4D97-AF65-F5344CB8AC3E}">
        <p14:creationId xmlns:p14="http://schemas.microsoft.com/office/powerpoint/2010/main" xmlns="" val="42447806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德国文学家歌德说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如同一只潜入水下的鸭子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虽然一次次将自己隐藏于波光水影之下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但却从来没有消失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而且总是一次次抖擞精神地重新出现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。对此的正确理解应是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是近代欧洲大陆国家法律的基础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为欧洲近代社会确立了行为规范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所维护的民主制度历史影响深远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不断地改变了欧洲历史发展方向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该题考查罗马法的深远历史影响这一主干知识。罗马法对后世影响深远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奠定了近代欧洲大陆国家法律的基础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歌德说罗马法从来没有消失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项。欧洲近代社会的行为规范并非全为罗马法所确立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近代西方民主制度部分沿袭了古希腊的民主制度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罗马法在一定程度上影响了近代欧洲社会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而非不断改变欧洲历史发展方向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91880" y="2132856"/>
            <a:ext cx="359637" cy="361175"/>
          </a:xfrm>
          <a:prstGeom prst="rect">
            <a:avLst/>
          </a:prstGeom>
        </p:spPr>
      </p:pic>
    </p:spTree>
    <p:extLst>
      <p:ext uri="{BB962C8B-B14F-4D97-AF65-F5344CB8AC3E}">
        <p14:creationId xmlns:p14="http://schemas.microsoft.com/office/powerpoint/2010/main" xmlns="" val="22024244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孟德斯鸠曾说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意大利各民族成为罗马的公民以后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每一个城市便表现了它自己的特色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既然人们不过是由于一种特殊的法律上的规定才成为罗马公民的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因此人们就不再用和先前相同的眼光看待罗马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对罗马的依恋之情也不复存在了。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在孟德斯鸠看来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更多意大利人成为罗马公民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加剧了罗马社会矛盾</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扩大了罗马统治基础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有利于罗马帝国统一</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导致罗马失去凝聚力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意大利各民族成为罗马的公民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应该与万民法有关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万民法有利于缓和罗马社会矛盾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人们就不再用和先前相同的眼光看待罗马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对罗马的依恋之情也不复存在了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作者并不认为万民法的规定扩大了罗马统治基础或者有利于罗马帝国统一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每一个城市便表现了它自己的特色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人们就不再用和先前相同的眼光看待罗马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对罗马的依恋之情也不复存在了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在孟德斯鸠看来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更多意大利人成为罗马公民导致罗马失去凝聚力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14673" y="2708920"/>
            <a:ext cx="359637" cy="361175"/>
          </a:xfrm>
          <a:prstGeom prst="rect">
            <a:avLst/>
          </a:prstGeom>
        </p:spPr>
      </p:pic>
    </p:spTree>
    <p:extLst>
      <p:ext uri="{BB962C8B-B14F-4D97-AF65-F5344CB8AC3E}">
        <p14:creationId xmlns:p14="http://schemas.microsoft.com/office/powerpoint/2010/main" xmlns="" val="22502021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罗马帝国虽然衰亡了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但它却把文明留给了欧洲。这一说法的主要依据是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开创了西方人文思想的先河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进行了民主政治的最早尝试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奠定了西方法律传统的基础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提供了治理大国的成功经验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罗马法的某些原则为欧洲近代法律的制定奠定了基础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项正确。古希腊是西方人文精神的发源地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最早实行民主政治的是古代希腊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不是古罗马</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罗马帝国最终衰亡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因此提供了治理大国的成功经验的说法错误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740352" y="1988840"/>
            <a:ext cx="359637" cy="361175"/>
          </a:xfrm>
          <a:prstGeom prst="rect">
            <a:avLst/>
          </a:prstGeom>
        </p:spPr>
      </p:pic>
    </p:spTree>
    <p:extLst>
      <p:ext uri="{BB962C8B-B14F-4D97-AF65-F5344CB8AC3E}">
        <p14:creationId xmlns:p14="http://schemas.microsoft.com/office/powerpoint/2010/main" xmlns="" val="8913227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右图为古罗马正义女神像。它体现了罗马法的诸多原则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如高擎的秤体现的是裁量公平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手握利剑体现的是法律的强制力。据此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双眼蒙布所体现的原则是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法官审案应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主要依据道德良知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侧重听取证人证言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不受表象迷惑洞察事实真相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排除一切干扰遵从民众意愿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该题旨在考查考生对罗马法这一主干知识的掌握情况和理解深度。解题关键是理解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双眼蒙布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的内涵。图片中正义女神双眼蒙布体现了法官在审案时要不受表象迷惑洞察事实真相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来作出公正的判决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所以本题正确答案为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主要依据道德良知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侧重听取证人证言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排除一切干扰遵从民众意愿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均不符合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双眼蒙布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S02.eps" descr="id:2147496322;FounderCES"/>
          <p:cNvPicPr/>
          <p:nvPr/>
        </p:nvPicPr>
        <p:blipFill>
          <a:blip r:embed="rId5"/>
          <a:stretch>
            <a:fillRect/>
          </a:stretch>
        </p:blipFill>
        <p:spPr>
          <a:xfrm>
            <a:off x="5076056" y="2204864"/>
            <a:ext cx="1806860" cy="1872208"/>
          </a:xfrm>
          <a:prstGeom prst="rect">
            <a:avLst/>
          </a:prstGeom>
        </p:spPr>
      </p:pic>
      <p:pic>
        <p:nvPicPr>
          <p:cNvPr id="10" name="图片 9"/>
          <p:cNvPicPr>
            <a:picLocks noChangeAspect="1"/>
          </p:cNvPicPr>
          <p:nvPr/>
        </p:nvPicPr>
        <p:blipFill>
          <a:blip r:embed="rId6"/>
          <a:stretch>
            <a:fillRect/>
          </a:stretch>
        </p:blipFill>
        <p:spPr>
          <a:xfrm>
            <a:off x="1711308" y="2024276"/>
            <a:ext cx="359637" cy="361175"/>
          </a:xfrm>
          <a:prstGeom prst="rect">
            <a:avLst/>
          </a:prstGeom>
        </p:spPr>
      </p:pic>
    </p:spTree>
    <p:extLst>
      <p:ext uri="{BB962C8B-B14F-4D97-AF65-F5344CB8AC3E}">
        <p14:creationId xmlns:p14="http://schemas.microsoft.com/office/powerpoint/2010/main" xmlns="" val="23113937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雅典公民获得更多表达自己想法的机会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公民的成功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依赖于在大型公共集会上谈话、论辩与说服的能力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在当时雅典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公民必须能言善辩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参政议政十分活跃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民主政治出现危机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内乱引发思想纷争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本题旨在考查考生辨别历史事实与历史叙述的能力。根据题干信息和所学知识可知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题干强调的是雅典公民通过在公民大会上辩论积极表达自己的想法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这反映了当时雅典公民参政议政十分活跃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项正确。题干中强调公民在参政过程中辩论的能力非常重要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但并不是强调必须能言善辩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题干无法反映当时的雅典民主政治出现了危机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题干强调的是公民通过论辩表达自己的想法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并没有强调出现了思想纷争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868144" y="1772816"/>
            <a:ext cx="359637" cy="361175"/>
          </a:xfrm>
          <a:prstGeom prst="rect">
            <a:avLst/>
          </a:prstGeom>
        </p:spPr>
      </p:pic>
    </p:spTree>
    <p:extLst>
      <p:ext uri="{BB962C8B-B14F-4D97-AF65-F5344CB8AC3E}">
        <p14:creationId xmlns:p14="http://schemas.microsoft.com/office/powerpoint/2010/main" xmlns="" val="7001172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法律条文没有作出规定的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法官就不能受理。譬如有公民的奴隶被人拐走或偷跑掉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此公民要求法律受理就要找法官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向他申明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根据某某法律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我认为此奴隶应归我所有。法官确认后才能受理。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这一描述主要说明罗马法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重视法律程序</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保留习惯旧俗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强调法官至上</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体现人人平等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此题考查的是对罗马法的理解。题干表明当事人必须严格按照法律条文规定并使用法律术语报案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法官才能受理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这说明罗马法非常注重法律程序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习惯旧俗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法官也应按法律规定受理案件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罗马法维护奴隶主阶级的利益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人人平等说法错误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2636912"/>
            <a:ext cx="359637" cy="361175"/>
          </a:xfrm>
          <a:prstGeom prst="rect">
            <a:avLst/>
          </a:prstGeom>
        </p:spPr>
      </p:pic>
    </p:spTree>
    <p:extLst>
      <p:ext uri="{BB962C8B-B14F-4D97-AF65-F5344CB8AC3E}">
        <p14:creationId xmlns:p14="http://schemas.microsoft.com/office/powerpoint/2010/main" xmlns="" val="22336818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西方人文精神的起源</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世纪以前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希腊哲人主要探讨的是宇宙本原等问题。其后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智者学派另提出一些命题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苏格拉底、柏拉图和亚里士多德皆有丰富的论述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希腊哲学的主题已转移到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神</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自然</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本题考查西方人文主义思想的起源。公元前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古希腊的哲学主要是自然哲学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探讨宇宙的本原等问题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一些古希腊城邦的奴隶制民主政治发展到顶峰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人们越来越多地参与政治生活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人在社会中的地位日益突出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有些学派或学者的研究越来越关注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如智者学派、苏格拉底等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14673" y="2996952"/>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古代雅典的梭伦在诗中写道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作恶的人每每致富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而好人往往贫穷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我们不愿意把我们的道德和他们的财富交换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因为道德是永远存在的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而财富每天在更换主人。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梭伦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反对奴隶制度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主张权利平等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抨击贫富差别</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具有人文精神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本题考查古希腊的人文精神。材料中梭伦的诗句的主旨是强调道德的重要性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即强调人的精神境界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这是人文精神的表现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梭伦改革中实行财产等级制度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并保留了奴隶制度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材料承认贫富差别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并没有抨击贫富差别的含义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347864" y="2564904"/>
            <a:ext cx="359637" cy="361175"/>
          </a:xfrm>
          <a:prstGeom prst="rect">
            <a:avLst/>
          </a:prstGeom>
        </p:spPr>
      </p:pic>
    </p:spTree>
    <p:extLst>
      <p:ext uri="{BB962C8B-B14F-4D97-AF65-F5344CB8AC3E}">
        <p14:creationId xmlns:p14="http://schemas.microsoft.com/office/powerpoint/2010/main" xmlns="" val="777813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176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在公元前</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至前</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世纪广为流传的希腊神话中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诸神的形象和性情与人相似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不仅具有人的七情六欲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而且还争权夺利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没有一个是全知全能和完美无缺的。这反映了在古代雅典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宗教信仰意识</a:t>
            </a:r>
            <a:r>
              <a:rPr lang="zh-CN" altLang="zh-CN" sz="2200" smtClean="0">
                <a:solidFill>
                  <a:srgbClr val="000000"/>
                </a:solidFill>
                <a:latin typeface="Times New Roman" panose="02020603050405020304" pitchFamily="18" charset="0"/>
                <a:cs typeface="Times New Roman" panose="02020603050405020304" pitchFamily="18" charset="0"/>
              </a:rPr>
              <a:t>淡薄</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人文思想根植于传统文化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理性占据主导</a:t>
            </a:r>
            <a:r>
              <a:rPr lang="zh-CN" altLang="zh-CN" sz="2200" smtClean="0">
                <a:solidFill>
                  <a:srgbClr val="000000"/>
                </a:solidFill>
                <a:latin typeface="Times New Roman" panose="02020603050405020304" pitchFamily="18" charset="0"/>
                <a:cs typeface="Times New Roman" panose="02020603050405020304" pitchFamily="18" charset="0"/>
              </a:rPr>
              <a:t>地位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神话的影响随民主进程而削弱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本题旨在考查考生阅读材料、获取信息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调动和运用所学知识分析和解决历史问题的能力。神的形象和性情与人相似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体现了人文思想。题干表明古希腊时期人文思想来源于传统文化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即希腊神话</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项正确。神话的广泛流传说明古代雅典人宗教传统意识浓厚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不等于宗教信仰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启蒙运动时期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理性主义占据主导地位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题干材料并未体现神话影响的削弱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且公元前</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雅典尚未出现民主制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3388" y="2132856"/>
            <a:ext cx="359637" cy="361175"/>
          </a:xfrm>
          <a:prstGeom prst="rect">
            <a:avLst/>
          </a:prstGeom>
        </p:spPr>
      </p:pic>
    </p:spTree>
    <p:extLst>
      <p:ext uri="{BB962C8B-B14F-4D97-AF65-F5344CB8AC3E}">
        <p14:creationId xmlns:p14="http://schemas.microsoft.com/office/powerpoint/2010/main" xmlns="" val="6691258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古希腊悲剧《被缚的普罗米修斯》讲述的是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普罗米修斯为人类盗取火种而遭到主神宙斯严厉惩罚的故事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剧中借普罗米修斯之口说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说句老实话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我憎恨所有的神。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该剧深受雅典人的喜爱。这反映出当时雅典人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宗教意识淡薄</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反对神灵崇拜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注重物质生活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强调人的价值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本题考查古希腊的人文主义。关键信息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为人类盗取火种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憎恨所有的神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。这些关键信息反映出古希腊文化传统中对人的价值的重视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项正确。题干中的普罗米修斯即为宗教神灵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对他的喜爱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说明当时雅典人宗教意识浓厚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项错误。当时大多数希腊人是崇拜神灵的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项错误。题干中没有涉及改善民众的物质生活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444208" y="2348880"/>
            <a:ext cx="359637" cy="361175"/>
          </a:xfrm>
          <a:prstGeom prst="rect">
            <a:avLst/>
          </a:prstGeom>
        </p:spPr>
      </p:pic>
    </p:spTree>
    <p:extLst>
      <p:ext uri="{BB962C8B-B14F-4D97-AF65-F5344CB8AC3E}">
        <p14:creationId xmlns:p14="http://schemas.microsoft.com/office/powerpoint/2010/main" xmlns="" val="17631808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7880424" cy="5475345"/>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.(2011·</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,27,4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苏格拉底在受审时申辩说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打一个可笑的比喻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我就像一只牛虻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整天到处叮住你们不放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唤醒你们、说服你们、指责你们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我要让你们知道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要是杀死像我这样的人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那么对你们自己造成的损害将会超过对我的残害。</a:t>
            </a:r>
            <a:r>
              <a:rPr lang="zh-CN" altLang="en-US" sz="2200" smtClean="0">
                <a:solidFill>
                  <a:srgbClr val="000000"/>
                </a:solidFill>
                <a:cs typeface="Times New Roman" panose="02020603050405020304" pitchFamily="18" charset="0"/>
              </a:rPr>
              <a:t>”</a:t>
            </a:r>
            <a:endParaRPr lang="en-US" altLang="zh-CN" sz="2200" smtClean="0">
              <a:solidFill>
                <a:srgbClr val="000000"/>
              </a:solidFill>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这</a:t>
            </a:r>
            <a:r>
              <a:rPr lang="zh-CN" altLang="en-US" sz="2200">
                <a:solidFill>
                  <a:srgbClr val="000000"/>
                </a:solidFill>
                <a:latin typeface="宋体" panose="02010600030101010101" pitchFamily="2" charset="-122"/>
                <a:cs typeface="Times New Roman" panose="02020603050405020304" pitchFamily="18" charset="0"/>
              </a:rPr>
              <a:t>段话表明苏格拉底</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维护公民生存权利</a:t>
            </a:r>
            <a:r>
              <a:rPr lang="zh-CN" altLang="en-US" sz="2200">
                <a:solidFill>
                  <a:srgbClr val="000000"/>
                </a:solidFill>
                <a:cs typeface="Times New Roman" panose="02020603050405020304" pitchFamily="18" charset="0"/>
              </a:rPr>
              <a:t>	</a:t>
            </a:r>
            <a:r>
              <a:rPr lang="zh-CN" altLang="en-US" sz="2200" smtClean="0">
                <a:solidFill>
                  <a:srgbClr val="000000"/>
                </a:solidFill>
                <a:cs typeface="Times New Roman" panose="02020603050405020304" pitchFamily="18" charset="0"/>
              </a:rPr>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捍卫思想自由原则</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抗议雅典司法不公</a:t>
            </a:r>
            <a:r>
              <a:rPr lang="zh-CN" altLang="en-US" sz="2200">
                <a:solidFill>
                  <a:srgbClr val="000000"/>
                </a:solidFill>
                <a:cs typeface="Times New Roman" panose="02020603050405020304" pitchFamily="18" charset="0"/>
              </a:rPr>
              <a:t>	</a:t>
            </a:r>
            <a:r>
              <a:rPr lang="zh-CN" altLang="en-US" sz="2200" smtClean="0">
                <a:solidFill>
                  <a:srgbClr val="000000"/>
                </a:solidFill>
                <a:cs typeface="Times New Roman" panose="02020603050405020304" pitchFamily="18" charset="0"/>
              </a:rPr>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反对贵族专权暴政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本题通过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牛虻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的比喻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考查苏格拉底的思想主张。材料中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牛虻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实际是一个反对派的角色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一个反对派的存在对民主制度是有利的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由此判断苏格拉底坚决捍卫思想自由原则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项。苏格拉底的本意是强调思想自由而不是公民生存权利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项与题干材料不符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题干中未提到司法不公</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苏格拉底反对极端民主政治</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项不符合史实。</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2320235292"/>
              </p:ext>
            </p:extLst>
          </p:nvPr>
        </p:nvGraphicFramePr>
        <p:xfrm>
          <a:off x="3851920" y="2513678"/>
          <a:ext cx="1795462" cy="534988"/>
        </p:xfrm>
        <a:graphic>
          <a:graphicData uri="http://schemas.openxmlformats.org/presentationml/2006/ole">
            <p:oleObj spid="_x0000_s2052" name="文档" r:id="rId6" imgW="854704" imgH="254889" progId="Word.Document.12">
              <p:embed/>
            </p:oleObj>
          </a:graphicData>
        </a:graphic>
      </p:graphicFrame>
      <p:pic>
        <p:nvPicPr>
          <p:cNvPr id="11" name="图片 10"/>
          <p:cNvPicPr>
            <a:picLocks noChangeAspect="1"/>
          </p:cNvPicPr>
          <p:nvPr/>
        </p:nvPicPr>
        <p:blipFill>
          <a:blip r:embed="rId7"/>
          <a:stretch>
            <a:fillRect/>
          </a:stretch>
        </p:blipFill>
        <p:spPr>
          <a:xfrm>
            <a:off x="3419872" y="2687491"/>
            <a:ext cx="359637" cy="361175"/>
          </a:xfrm>
          <a:prstGeom prst="rect">
            <a:avLst/>
          </a:prstGeom>
        </p:spPr>
      </p:pic>
    </p:spTree>
    <p:extLst>
      <p:ext uri="{BB962C8B-B14F-4D97-AF65-F5344CB8AC3E}">
        <p14:creationId xmlns:p14="http://schemas.microsoft.com/office/powerpoint/2010/main" xmlns="" val="2833710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某位古希腊哲学家首次让哲学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成为探究生活和道德、善与恶所必需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这位哲学家是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普罗泰格拉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普罗塔格拉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苏格拉底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柏拉图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亚里士多德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由材料可判断该哲学家重视道德的作用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强调知识的作用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联系所学知识可知苏格拉底更注重人的道德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美德即知识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使哲学真正成为一门研究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308304" y="2204864"/>
            <a:ext cx="359637" cy="361175"/>
          </a:xfrm>
          <a:prstGeom prst="rect">
            <a:avLst/>
          </a:prstGeom>
        </p:spPr>
      </p:pic>
    </p:spTree>
    <p:extLst>
      <p:ext uri="{BB962C8B-B14F-4D97-AF65-F5344CB8AC3E}">
        <p14:creationId xmlns:p14="http://schemas.microsoft.com/office/powerpoint/2010/main" xmlns="" val="3805747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亚里士多德在《政治学》中认为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世上有两种形式的平等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即数量平等和比值平等。数量平等是绝对平均主义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比值平等则是根据个人的实际价值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按比例分配与之相称的事物。根据以上观点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分数面前人人平等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更接近于数量平等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更接近于比值平等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数量平等高于比值平等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既非数量平等又非比值平等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所谓数量平等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即按照人口多少分配的绝对平等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所谓比值平等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即按照人口比例的相对平等。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分数面前人人平等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体现的是一种平等竞争精神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最终按比例录取人才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即根据个人的分数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按比例分配与之相称的事物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这更接近于比值平等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14673" y="2636912"/>
            <a:ext cx="359637" cy="361175"/>
          </a:xfrm>
          <a:prstGeom prst="rect">
            <a:avLst/>
          </a:prstGeom>
        </p:spPr>
      </p:pic>
    </p:spTree>
    <p:extLst>
      <p:ext uri="{BB962C8B-B14F-4D97-AF65-F5344CB8AC3E}">
        <p14:creationId xmlns:p14="http://schemas.microsoft.com/office/powerpoint/2010/main" xmlns="" val="1697953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567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《孟子》中记载了孟子与其学生关于法律问题的讨论。学生问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舜做了天子后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假如其父杀人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舜的法官该怎么办呢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抓起来就行了。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学生又问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难道舜不阻止法官吗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舜怎么能阻止呢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法官是按职责办事。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那舜又该怎么办呢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舜应当放弃天子之位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毫不顾惜。然后偷偷地背上父亲逃到海边住下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一辈子都很快乐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把曾经做过天子的事情忘掉。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34758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399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苏格拉底被雅典陪审法庭以亵渎神明和蛊惑青年的罪名判处死刑。他与他的弟子们都认为判决不公。当弟子们安排苏格拉底逃走时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虽然逃走是一种正义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但审判过程符合雅典法律程序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遵守合法的判决也是正义的要求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而且是更大的正义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因为如果拒不服从判决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就等于践踏法律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倘若人人都以自己认为的正义为借口而任意践踏法律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社会秩序将混乱不堪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城邦将无法存在。最终他选择在弟子面前饮下毒药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从容赴死。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柏拉图《苏格拉底的申辩》等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概括孟子和苏格拉底的法制观念。</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说明两种法制观念产生的社会背景及其共同的历史价值。</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236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在梭伦改革之后的雅典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有的执政官是未经正当选举上台的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被称为僭主。他们一般出身贵族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政绩斐然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重视平民利益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但最终受到流放等惩罚。这种现象表明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在当时的雅典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贵族垄断国家</a:t>
            </a:r>
            <a:r>
              <a:rPr lang="zh-CN" altLang="zh-CN" sz="2200" smtClean="0">
                <a:solidFill>
                  <a:srgbClr val="000000"/>
                </a:solidFill>
                <a:latin typeface="Times New Roman" panose="02020603050405020304" pitchFamily="18" charset="0"/>
                <a:cs typeface="Times New Roman" panose="02020603050405020304" pitchFamily="18" charset="0"/>
              </a:rPr>
              <a:t>政权</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政治生活缺乏法制基础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平民没有</a:t>
            </a:r>
            <a:r>
              <a:rPr lang="zh-CN" altLang="zh-CN" sz="2200" smtClean="0">
                <a:solidFill>
                  <a:srgbClr val="000000"/>
                </a:solidFill>
                <a:latin typeface="Times New Roman" panose="02020603050405020304" pitchFamily="18" charset="0"/>
                <a:cs typeface="Times New Roman" panose="02020603050405020304" pitchFamily="18" charset="0"/>
              </a:rPr>
              <a:t>政治权利</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民主政治已是人心所向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该题旨在考查考生通过材料提取历史信息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对提取的有效信息进行综合分析从而得出正确历史结论的能力。材料信息表明僭主被流放的原因是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未经正当选举上台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因而尽管僭主政绩斐然也难免遭到流放等惩罚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这体现了民主政治已是人心所向</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一般出身贵族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说明僭主并不都是贵族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因而无法说明贵族垄断国家政权</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材料中僭主被流放应是依据陶片放逐法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这说明当时雅典的政治生活有法制基础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依据放逐僭主的法律可知雅典平民享有政治权利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87412" y="2276872"/>
            <a:ext cx="359637" cy="361175"/>
          </a:xfrm>
          <a:prstGeom prst="rect">
            <a:avLst/>
          </a:prstGeom>
        </p:spPr>
      </p:pic>
    </p:spTree>
    <p:extLst>
      <p:ext uri="{BB962C8B-B14F-4D97-AF65-F5344CB8AC3E}">
        <p14:creationId xmlns:p14="http://schemas.microsoft.com/office/powerpoint/2010/main" xmlns="" val="30739479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治国需要法制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权力不能干预执法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当法律与人伦冲突时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维护人伦。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苏格拉底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守法是正义行为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法制关乎城邦存亡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严格守法。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社会背景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各国变法图强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法律的权威地位逐渐确立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宗法观念的影响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儒家伦理思想的影响。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古希腊工商业相对繁荣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城邦民主政治高度发达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各种社会思潮活跃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法律作用突出。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历史价值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他们的法制观念分别对中国和西方法制发展产生深远影响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是人类思想发展史上的宝贵遗产。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468285"/>
            <a:ext cx="8128000" cy="2123658"/>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本题从孟子和苏格拉底法制观念的角度切入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考查古代中国和希腊的社会状况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考查从材料中提取有效信息以及分析比较问题的能力。第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问孟子和苏格拉底的法制观念在材料信息中都有体现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因此需要正确解读并提取材料的有效信息。从材料一中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舜怎么能阻止呢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法官是按职责办事。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可概括出孟子的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endParaRPr lang="zh-CN" altLang="en-US" sz="2200"/>
          </a:p>
        </p:txBody>
      </p:sp>
    </p:spTree>
    <p:extLst>
      <p:ext uri="{BB962C8B-B14F-4D97-AF65-F5344CB8AC3E}">
        <p14:creationId xmlns:p14="http://schemas.microsoft.com/office/powerpoint/2010/main" xmlns="" val="27820157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制观念</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治国需要法制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权力不能干预正常执法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舜应当放弃天子之位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毫不顾惜。然后偷偷地背上父亲逃到海边住下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一辈子都很快乐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把曾经做过天子的事情忘掉。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可知孟子的观念是当法律与人伦冲突时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维护人伦。从材料二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遵守合法的判决也是正义的要求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可概括出苏格拉底的观念是守法是正义行为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倘若人人都以自己认为的正义为借口而任意践踏法律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社会秩序将混乱不堪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城邦将无法存在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可概括出苏格拉底的观念是法制关乎城邦存亡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审判过程符合雅典法律程序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遵守合法的判决也是正义的要求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最终他选择在弟子面前饮下毒药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从容赴死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可概括出苏格拉底的观念是法律至上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严格守法。第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问结合孟子生活的战国时期和苏格拉底生活的古希腊时期的政治、经济、思想文化等史实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分别总结二者法制观念形成的背景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共同的历史价值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总结两种法制观念对当时和后世的共同影响即可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99892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41191"/>
            <a:ext cx="8128000" cy="42296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3,32,4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官员就职前须宣誓保证依法履行职责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陪审员须宣誓保证公正审判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年满</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岁的青年男子须参加成人宣誓仪式才拥有公民的权利和义务。这些宣誓</a:t>
            </a:r>
            <a:r>
              <a:rPr lang="zh-CN" altLang="zh-CN" sz="2200" smtClean="0">
                <a:solidFill>
                  <a:srgbClr val="000000"/>
                </a:solidFill>
                <a:latin typeface="Times New Roman" panose="02020603050405020304" pitchFamily="18" charset="0"/>
                <a:cs typeface="Times New Roman" panose="02020603050405020304" pitchFamily="18" charset="0"/>
              </a:rPr>
              <a:t>旨在</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限制权力滥用</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防止官员腐败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培育权利观念</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增强责任意识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从题干中的三个现象来看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它们共同体现了雅典公民的责任意识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项正确。成人宣誓不可能起到限制权力滥用和防止官员腐败的作用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两项错误。三个现象突出反映的是责任意识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并非权利观念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75281531"/>
              </p:ext>
            </p:extLst>
          </p:nvPr>
        </p:nvGraphicFramePr>
        <p:xfrm>
          <a:off x="1345251" y="2668085"/>
          <a:ext cx="1795462" cy="534988"/>
        </p:xfrm>
        <a:graphic>
          <a:graphicData uri="http://schemas.openxmlformats.org/presentationml/2006/ole">
            <p:oleObj spid="_x0000_s11267"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839481" y="2841898"/>
            <a:ext cx="359637" cy="361175"/>
          </a:xfrm>
          <a:prstGeom prst="rect">
            <a:avLst/>
          </a:prstGeom>
        </p:spPr>
      </p:pic>
    </p:spTree>
    <p:extLst>
      <p:ext uri="{BB962C8B-B14F-4D97-AF65-F5344CB8AC3E}">
        <p14:creationId xmlns:p14="http://schemas.microsoft.com/office/powerpoint/2010/main" xmlns="" val="15614824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梭伦改革的一个重要内容是抽签选举绝大多数国家官职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就是先由各大行政单位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当时称部落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投票预选出各官职的候选人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然后再进行二级选举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在候选人之间差额抽签产生各级公职人员。以执政官为例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当选人数与候选人数比例为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。这一选举法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维护了贵族统治地位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完善了权力运行机制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未采用财产资格限制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有利于民主政治发展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材料中论述的差额选举有利于民主政治的发展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项正确。材料中的选举制度体现不出对贵族利益的维护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权力运行机制在材料中没有体现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项与梭伦改革的内容不符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059832" y="2636912"/>
            <a:ext cx="359637" cy="361175"/>
          </a:xfrm>
          <a:prstGeom prst="rect">
            <a:avLst/>
          </a:prstGeom>
        </p:spPr>
      </p:pic>
    </p:spTree>
    <p:extLst>
      <p:ext uri="{BB962C8B-B14F-4D97-AF65-F5344CB8AC3E}">
        <p14:creationId xmlns:p14="http://schemas.microsoft.com/office/powerpoint/2010/main" xmlns="" val="14804391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16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18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世纪剧作家阿里斯托芬提到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雅典政府有时让行使警察职能的公共奴隶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用染成红色的绳子驱使公民去参加公民大会。若有人因此在衣服上留下红色痕迹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他将被处以罚款。这反映出在当时的雅典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公民大会形同虚设</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民众失去政治热情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参政是公民的义务</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政府丧失民众信任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题干材料显示雅典政府对不能按时参加公民大会的公民采取强制及惩罚措施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由此可知参加公民大会是雅典公民的义务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项正确。从材料中无法看出公民大会地位下降及权力被架空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项错误。雅典民众中有很多人没有公民权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无法享受民主权利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项错误。从题干中看不出政府威信下降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724128" y="2492896"/>
            <a:ext cx="359637" cy="361175"/>
          </a:xfrm>
          <a:prstGeom prst="rect">
            <a:avLst/>
          </a:prstGeom>
        </p:spPr>
      </p:pic>
    </p:spTree>
    <p:extLst>
      <p:ext uri="{BB962C8B-B14F-4D97-AF65-F5344CB8AC3E}">
        <p14:creationId xmlns:p14="http://schemas.microsoft.com/office/powerpoint/2010/main" xmlns="" val="24344608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50</TotalTime>
  <Words>4281</Words>
  <Application>Microsoft Office PowerPoint</Application>
  <PresentationFormat>全屏显示(4:3)</PresentationFormat>
  <Paragraphs>479</Paragraphs>
  <Slides>61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61</vt:i4>
      </vt:variant>
    </vt:vector>
  </HeadingPairs>
  <TitlesOfParts>
    <vt:vector size="6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2021-06-17T16:24:13Z</dcterms:modified>
</cp:coreProperties>
</file>