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65" r:id="rId2"/>
    <p:sldId id="331" r:id="rId3"/>
    <p:sldId id="266" r:id="rId4"/>
    <p:sldId id="332" r:id="rId5"/>
    <p:sldId id="333" r:id="rId6"/>
    <p:sldId id="334" r:id="rId7"/>
    <p:sldId id="335" r:id="rId8"/>
    <p:sldId id="336" r:id="rId9"/>
    <p:sldId id="337" r:id="rId10"/>
    <p:sldId id="338" r:id="rId11"/>
    <p:sldId id="339" r:id="rId12"/>
    <p:sldId id="340" r:id="rId13"/>
    <p:sldId id="341" r:id="rId14"/>
    <p:sldId id="342" r:id="rId15"/>
    <p:sldId id="321" r:id="rId16"/>
    <p:sldId id="343" r:id="rId17"/>
    <p:sldId id="344" r:id="rId18"/>
    <p:sldId id="345" r:id="rId19"/>
    <p:sldId id="346" r:id="rId20"/>
    <p:sldId id="347" r:id="rId21"/>
    <p:sldId id="348" r:id="rId22"/>
    <p:sldId id="349" r:id="rId23"/>
    <p:sldId id="350" r:id="rId24"/>
    <p:sldId id="352" r:id="rId25"/>
    <p:sldId id="353" r:id="rId26"/>
    <p:sldId id="354" r:id="rId27"/>
    <p:sldId id="355" r:id="rId28"/>
    <p:sldId id="351" r:id="rId29"/>
    <p:sldId id="356" r:id="rId30"/>
    <p:sldId id="357" r:id="rId31"/>
    <p:sldId id="322" r:id="rId32"/>
    <p:sldId id="358" r:id="rId33"/>
    <p:sldId id="359" r:id="rId34"/>
    <p:sldId id="360" r:id="rId35"/>
    <p:sldId id="361" r:id="rId36"/>
    <p:sldId id="362" r:id="rId37"/>
    <p:sldId id="363" r:id="rId38"/>
    <p:sldId id="364" r:id="rId39"/>
    <p:sldId id="365" r:id="rId40"/>
    <p:sldId id="368" r:id="rId41"/>
    <p:sldId id="369" r:id="rId42"/>
    <p:sldId id="370" r:id="rId43"/>
    <p:sldId id="371" r:id="rId44"/>
    <p:sldId id="366" r:id="rId45"/>
    <p:sldId id="367" r:id="rId46"/>
    <p:sldId id="372"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1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31.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5.jpeg"/><Relationship Id="rId4" Type="http://schemas.openxmlformats.org/officeDocument/2006/relationships/slide" Target="slide31.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6.jpeg"/><Relationship Id="rId4" Type="http://schemas.openxmlformats.org/officeDocument/2006/relationships/slide" Target="slide31.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7.jpeg"/><Relationship Id="rId4" Type="http://schemas.openxmlformats.org/officeDocument/2006/relationships/slide" Target="slide31.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8.jpeg"/><Relationship Id="rId4" Type="http://schemas.openxmlformats.org/officeDocument/2006/relationships/slide" Target="slide31.xml"/></Relationships>
</file>

<file path=ppt/slides/_rels/slide2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image" Target="../media/image20.jpeg"/><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31.xml"/><Relationship Id="rId4" Type="http://schemas.openxmlformats.org/officeDocument/2006/relationships/slide" Target="slide15.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21.jpeg"/><Relationship Id="rId4" Type="http://schemas.openxmlformats.org/officeDocument/2006/relationships/slide" Target="slide31.xml"/></Relationships>
</file>

<file path=ppt/slides/_rels/slide2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2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2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30.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3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24.png"/><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3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3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3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3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9.emf"/><Relationship Id="rId5" Type="http://schemas.openxmlformats.org/officeDocument/2006/relationships/slide" Target="slide31.xml"/><Relationship Id="rId4" Type="http://schemas.openxmlformats.org/officeDocument/2006/relationships/slide" Target="slide15.xml"/></Relationships>
</file>

<file path=ppt/slides/_rels/slide3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slide" Target="slide31.xml"/></Relationships>
</file>

<file path=ppt/slides/_rels/slide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4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4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31.xml"/><Relationship Id="rId4" Type="http://schemas.openxmlformats.org/officeDocument/2006/relationships/slide" Target="slide15.xml"/></Relationships>
</file>

<file path=ppt/slides/_rels/slide4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4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4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4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0.png"/><Relationship Id="rId4" Type="http://schemas.openxmlformats.org/officeDocument/2006/relationships/slide" Target="slide31.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31.xml"/><Relationship Id="rId4" Type="http://schemas.openxmlformats.org/officeDocument/2006/relationships/slide" Target="slide1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31.xml"/><Relationship Id="rId4" Type="http://schemas.openxmlformats.org/officeDocument/2006/relationships/slide" Target="slide15.xml"/></Relationships>
</file>

<file path=ppt/slides/_rels/slide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31.xml"/></Relationships>
</file>

<file path=ppt/slides/_rels/slide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842170"/>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7280377"/>
              </p:ext>
            </p:extLst>
          </p:nvPr>
        </p:nvGraphicFramePr>
        <p:xfrm>
          <a:off x="508000" y="1365190"/>
          <a:ext cx="8128000" cy="5376178"/>
        </p:xfrm>
        <a:graphic>
          <a:graphicData uri="http://schemas.openxmlformats.org/presentationml/2006/ole">
            <p:oleObj spid="_x0000_s2053" name="文档" r:id="rId3" imgW="3947694" imgH="2611534"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a:t>
            </a:r>
            <a:r>
              <a:rPr lang="en-US" altLang="zh-CN" sz="2200">
                <a:solidFill>
                  <a:srgbClr val="000000"/>
                </a:solidFill>
                <a:latin typeface="Times New Roman" panose="02020603050405020304" pitchFamily="18" charset="0"/>
                <a:cs typeface="Times New Roman" panose="02020603050405020304" pitchFamily="18" charset="0"/>
              </a:rPr>
              <a:t>(1643~1727)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自幼喜欢钻研科学。</a:t>
            </a:r>
            <a:r>
              <a:rPr lang="en-US" altLang="zh-CN" sz="2200">
                <a:solidFill>
                  <a:srgbClr val="000000"/>
                </a:solidFill>
                <a:latin typeface="Times New Roman" panose="02020603050405020304" pitchFamily="18" charset="0"/>
                <a:cs typeface="Times New Roman" panose="02020603050405020304" pitchFamily="18" charset="0"/>
              </a:rPr>
              <a:t>1687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他的《自然哲学的数学原理》出版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阐述了其后被视作真理的物体运动三大定律。该书受到学术界的赞颂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很快销售一空。同年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牛顿被选为国会议员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后被封为爵士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成为英国皇家学会会长和法国皇家学会会员。当时他被公认为活着的最伟大的科学家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英国有学识的人都把牛顿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奉为他们的首领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承认他是他们的主帅和大师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。伏尔泰全面接受了牛顿的自然哲学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并与人合作发表了一本关于牛顿力学体系的通俗著作。</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牛顿的理论体系在欧洲各国得到广泛认可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对整个欧洲和世界的科学与哲学发展产生了深远的影响。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摘编自詹姆斯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格雷克《牛顿传》等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分别指出宋应星、牛顿二人科技成果的特点及它们出现的背景。</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分析指出二人科技成果命运不同的原因。</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225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传统科技的集大成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少创造。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长期实验基础上的理性探讨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突破性的科学成果。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中国传统农业、手工业技术发达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科举失利后的发愤之作。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科学冲破了中世纪神学的束缚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近代科学研究方法形成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长期从事科学研究。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士大夫热衷于科举功名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轻视农业手工业活动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生产方式没有质的变化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重视科学的社会氛围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资本主义生产方式产生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提供了认识世界的新方法。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75453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30074"/>
            <a:ext cx="8128000" cy="6199326"/>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本题从宋应星、牛顿两人科技成果的角度切入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比较考查两人科技成果的特点及其所处时代的特征。第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问宋应星和牛顿科技成果的特点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依据材料信息整合归纳即可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材料本身提供了问题的答案。宋应星科技成果出现的背景从材料一中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青年时曾考取举人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后来连续六次赴京参加进士考试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均名落孙山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概括出科举失利后的发愤之作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他全面搜集整理传统农业、手工业技术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可归纳出中国传统农业、手工业技术发达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牛顿科技成果出现的背景从材料二中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自幼喜欢钻研科学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可概括出长期从事科学研究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再结合所学知识从近代科技的产生来分析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可归纳出近代科学研究方法形成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科学冲破了中世纪神学的束缚。第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问宋应星科技成果命运的原因从材料一中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当时士大夫对这部书不屑一顾。后来乾隆时编《四库全书》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不予收录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民间因此更不敢印行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可概括出士大夫热衷于科举功名、轻视农业手工业活动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再结合所学知识从明清固守农耕文明的生产方式、文化氛围等角度来分析即可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牛顿科技成果命运的原因可从西方资本主义生产方式的产生、发展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牛顿力学体系的意义来分析。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37515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,26,12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天文和历法一直受到高度重视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天文学家和君主有着密切的关系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他们是官方政府机构不可或缺的人员。至公元</a:t>
            </a:r>
            <a:r>
              <a:rPr lang="en-US" altLang="zh-CN" sz="2200">
                <a:solidFill>
                  <a:srgbClr val="000000"/>
                </a:solidFill>
                <a:latin typeface="Times New Roman" panose="02020603050405020304" pitchFamily="18" charset="0"/>
                <a:cs typeface="Times New Roman" panose="02020603050405020304" pitchFamily="18" charset="0"/>
              </a:rPr>
              <a:t>1851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历代政权颁行了</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余部历法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《夏小正》是中国最古老的历书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形成于公元前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包含了许多关于气候、星象及物候方面的叙述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按一年十二个月的顺序排列。古代的历法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仍决定人们欢度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等节日的具体日期。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天象观测有助于制定更为准确的历法。古代史书中有着连续的有关日食、月食与星象变化的记录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并从政治角度解释这些现象。史书明确记录了公元前</a:t>
            </a:r>
            <a:r>
              <a:rPr lang="en-US" altLang="zh-CN" sz="2200">
                <a:solidFill>
                  <a:srgbClr val="000000"/>
                </a:solidFill>
                <a:latin typeface="Times New Roman" panose="02020603050405020304" pitchFamily="18" charset="0"/>
                <a:cs typeface="Times New Roman" panose="02020603050405020304" pitchFamily="18" charset="0"/>
              </a:rPr>
              <a:t>186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年吕后当政时发生了一次日食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但现代天文学研究表明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所记日食绝不可能发生。日食记录居然因政治上的原因而有所增减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统治者残暴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记载的日食现象就多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统治者开明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日食便很少发生。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摘编自李约瑟《中华科学文明史》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92672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概括指出中国古代重视天文历法的表现。</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说明影响中国古代天文学科学性的因素。</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多种天文观测仪器制造与改进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丰富的天象观测记录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不断完善的历法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中央政府支持、组织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设置专门机构。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将天象变化与现实政治相联系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天人感应思想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注重实用性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理论探讨不足。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本题考查中国古代天文历法。第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问从仪器的改进、中央政府支持、天象观测等方面回答即可。第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问从天象与政治的联系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注重实用等角度回答即可。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883435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wipe(down)">
                                      <p:cBhvr>
                                        <p:cTn id="10" dur="500"/>
                                        <p:tgtEl>
                                          <p:spTgt spid="5">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wipe(down)">
                                      <p:cBhvr>
                                        <p:cTn id="15"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汉字、书画与京剧艺术</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汉字与书法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书法艺术是中华民族对世界的一大贡献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历经三千多年演化与进步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形成的主要字体是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甲骨文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行书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小篆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金文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隶书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草书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楷书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②⑤⑦</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②③⑤⑥⑦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①②③⑤⑦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①②③④⑤⑥⑦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甲骨文是商周时期刻写在龟甲或兽骨上的文字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虽可以识读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但自商周之后使用极少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金文是铸造在青铜器等器物上的铭文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同样使用极少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这两种字体不是中国书法艺术中的主要字体。行书、小篆、隶书、草书、楷书是中国书法艺术中出现较多的字体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660232" y="2132856"/>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33651"/>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3,24,4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下图是西周与战国两个时期相同文字的不同写法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反映出字形发生了变化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促成这一变化的主要因素是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556364780"/>
              </p:ext>
            </p:extLst>
          </p:nvPr>
        </p:nvGraphicFramePr>
        <p:xfrm>
          <a:off x="1835696" y="1957908"/>
          <a:ext cx="1316037" cy="534988"/>
        </p:xfrm>
        <a:graphic>
          <a:graphicData uri="http://schemas.openxmlformats.org/presentationml/2006/ole">
            <p:oleObj spid="_x0000_s7171" name="文档" r:id="rId6" imgW="629327" imgH="254889" progId="Word.Document.12">
              <p:embed/>
            </p:oleObj>
          </a:graphicData>
        </a:graphic>
      </p:graphicFrame>
      <p:sp>
        <p:nvSpPr>
          <p:cNvPr id="3" name="矩形 2"/>
          <p:cNvSpPr>
            <a:spLocks noChangeAspect="1"/>
          </p:cNvSpPr>
          <p:nvPr/>
        </p:nvSpPr>
        <p:spPr>
          <a:xfrm>
            <a:off x="508000" y="245544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文字的频繁使用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书写材料的不同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各国变法的实施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书同文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的推行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本题考查古代中国的书法艺术。从西周到战国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字的字形由繁变简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即字体在实际运用过程中发生了变化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项正确。汉字的演变与书写材料的关系不大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项错误。各国变法中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并没有规定字形的变化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书同文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是在秦朝统一六国后推行的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X26.eps" descr="id:2147496138;FounderCES"/>
          <p:cNvPicPr/>
          <p:nvPr/>
        </p:nvPicPr>
        <p:blipFill>
          <a:blip r:embed="rId7"/>
          <a:stretch>
            <a:fillRect/>
          </a:stretch>
        </p:blipFill>
        <p:spPr>
          <a:xfrm>
            <a:off x="3563888" y="2177285"/>
            <a:ext cx="3875802" cy="914772"/>
          </a:xfrm>
          <a:prstGeom prst="rect">
            <a:avLst/>
          </a:prstGeom>
        </p:spPr>
      </p:pic>
      <p:pic>
        <p:nvPicPr>
          <p:cNvPr id="11" name="图片 10"/>
          <p:cNvPicPr>
            <a:picLocks noChangeAspect="1"/>
          </p:cNvPicPr>
          <p:nvPr/>
        </p:nvPicPr>
        <p:blipFill>
          <a:blip r:embed="rId8"/>
          <a:stretch>
            <a:fillRect/>
          </a:stretch>
        </p:blipFill>
        <p:spPr>
          <a:xfrm>
            <a:off x="1177994" y="2059713"/>
            <a:ext cx="359637" cy="361175"/>
          </a:xfrm>
          <a:prstGeom prst="rect">
            <a:avLst/>
          </a:prstGeom>
        </p:spPr>
      </p:pic>
    </p:spTree>
    <p:extLst>
      <p:ext uri="{BB962C8B-B14F-4D97-AF65-F5344CB8AC3E}">
        <p14:creationId xmlns:p14="http://schemas.microsoft.com/office/powerpoint/2010/main" xmlns="" val="18091860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080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右图为三国曹魏《三体石经》的残片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经文中的每个字均用先秦古文、小篆等三种字体刻写。这三种字体反映了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当时统一文字的努力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汉字演变的历史过程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当时字体流行的实际状况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汉字尚未形成完整的</a:t>
            </a:r>
            <a:r>
              <a:rPr lang="zh-CN" altLang="zh-CN" sz="2200" smtClean="0">
                <a:solidFill>
                  <a:srgbClr val="000000"/>
                </a:solidFill>
                <a:latin typeface="Times New Roman" panose="02020603050405020304" pitchFamily="18" charset="0"/>
                <a:cs typeface="Times New Roman" panose="02020603050405020304" pitchFamily="18" charset="0"/>
              </a:rPr>
              <a:t>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X27.eps" descr="id:2147496145;FounderCES"/>
          <p:cNvPicPr/>
          <p:nvPr/>
        </p:nvPicPr>
        <p:blipFill>
          <a:blip r:embed="rId5"/>
          <a:stretch>
            <a:fillRect/>
          </a:stretch>
        </p:blipFill>
        <p:spPr>
          <a:xfrm>
            <a:off x="5220072" y="2636912"/>
            <a:ext cx="1791444" cy="2731952"/>
          </a:xfrm>
          <a:prstGeom prst="rect">
            <a:avLst/>
          </a:prstGeom>
        </p:spPr>
      </p:pic>
      <p:pic>
        <p:nvPicPr>
          <p:cNvPr id="10" name="图片 9"/>
          <p:cNvPicPr>
            <a:picLocks noChangeAspect="1"/>
          </p:cNvPicPr>
          <p:nvPr/>
        </p:nvPicPr>
        <p:blipFill>
          <a:blip r:embed="rId6"/>
          <a:stretch>
            <a:fillRect/>
          </a:stretch>
        </p:blipFill>
        <p:spPr>
          <a:xfrm>
            <a:off x="2504399" y="2636912"/>
            <a:ext cx="359637" cy="361175"/>
          </a:xfrm>
          <a:prstGeom prst="rect">
            <a:avLst/>
          </a:prstGeom>
        </p:spPr>
      </p:pic>
    </p:spTree>
    <p:extLst>
      <p:ext uri="{BB962C8B-B14F-4D97-AF65-F5344CB8AC3E}">
        <p14:creationId xmlns:p14="http://schemas.microsoft.com/office/powerpoint/2010/main" xmlns="" val="18715596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本题以中国古代文字的发展演变为考查对象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利用考古资料形成新情景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旨在考查考生在新的历史情景中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准确获取历史信息并利用所学知识解决新问题的能力。图片中的字体根据题干材料和所学知识可知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应是先秦古文、小篆、隶书三种字体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这三种字体反映出中国汉字甲骨文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隶书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草书、行书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的部分发展历程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项正确。统一文字是秦朝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书同文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与题干中的三国曹魏时期不符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项错误。三国曹魏时期流行的汉字为隶书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而且此时还出现了楷书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先秦古文和小篆不是三国曹魏时期流行的字体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项错误。甲骨文已具备了汉字的基本结构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说明汉字已形成完整的体系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66161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唐太宗对南朝后期竞相模仿萧子云书法的风气表示不屑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仅得成书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无丈夫之气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只有王羲之的书法才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尽善尽美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于是连西州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今吐鲁番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幼童习字的范本都是王羲之书帖。王羲之在中国书法史上地位的确立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皇帝好恶决定社会对艺术的</a:t>
            </a:r>
            <a:r>
              <a:rPr lang="zh-CN" altLang="zh-CN" sz="2200" smtClean="0">
                <a:solidFill>
                  <a:srgbClr val="000000"/>
                </a:solidFill>
                <a:latin typeface="Times New Roman" panose="02020603050405020304" pitchFamily="18" charset="0"/>
                <a:cs typeface="Times New Roman" panose="02020603050405020304" pitchFamily="18" charset="0"/>
              </a:rPr>
              <a:t>评判</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王羲之的艺术成就不可超越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艺术水平与时代选择的共同</a:t>
            </a:r>
            <a:r>
              <a:rPr lang="zh-CN" altLang="zh-CN" sz="2200" smtClean="0">
                <a:solidFill>
                  <a:srgbClr val="000000"/>
                </a:solidFill>
                <a:latin typeface="Times New Roman" panose="02020603050405020304" pitchFamily="18" charset="0"/>
                <a:cs typeface="Times New Roman" panose="02020603050405020304" pitchFamily="18" charset="0"/>
              </a:rPr>
              <a:t>作用</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朝代更替影响艺术评判标准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本题考查的是考生阅读材料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提取有效信息并根据所学知识解决问题的能力。从题干中可以看出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唐太宗认为王羲之的书法与萧子云的书法相比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尽善尽美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正是由于处于大一统时代的唐太宗对王羲之书法作品的推崇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才导致王羲之的书法日渐普及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由此可见王羲之书法地位的确立是其个人艺术水平和时代选择共同作用的结果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项正确。王羲之书法地位的确立首先是王羲之的书法艺术高超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其次才是受唐太宗推崇的影响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项错误。题干中唐太宗推崇王羲之的书法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不能说明其书法成就不可超越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项错误。艺术评判标准的区别不是朝代更替的产物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而是不同时代需求的差异造成的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884368" y="1916832"/>
            <a:ext cx="359637" cy="361175"/>
          </a:xfrm>
          <a:prstGeom prst="rect">
            <a:avLst/>
          </a:prstGeom>
        </p:spPr>
      </p:pic>
    </p:spTree>
    <p:extLst>
      <p:ext uri="{BB962C8B-B14F-4D97-AF65-F5344CB8AC3E}">
        <p14:creationId xmlns:p14="http://schemas.microsoft.com/office/powerpoint/2010/main" xmlns="" val="13545891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830841646"/>
              </p:ext>
            </p:extLst>
          </p:nvPr>
        </p:nvGraphicFramePr>
        <p:xfrm>
          <a:off x="508000" y="1856216"/>
          <a:ext cx="8128000" cy="3399568"/>
        </p:xfrm>
        <a:graphic>
          <a:graphicData uri="http://schemas.openxmlformats.org/presentationml/2006/ole">
            <p:oleObj spid="_x0000_s1028" name="文档" r:id="rId3" imgW="4000258" imgH="1672980" progId="Word.Document.12">
              <p:embed/>
            </p:oleObj>
          </a:graphicData>
        </a:graphic>
      </p:graphicFrame>
    </p:spTree>
    <p:extLst>
      <p:ext uri="{BB962C8B-B14F-4D97-AF65-F5344CB8AC3E}">
        <p14:creationId xmlns:p14="http://schemas.microsoft.com/office/powerpoint/2010/main" xmlns="" val="3504768848"/>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中国古代书法在发展过程中形成了多种书体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属于国家强力推行的是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隶书</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小篆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楷书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行书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秦朝规定全国通用的文字为小篆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但在使用的过程中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民间逐渐流行书写简单的隶书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国家强力推行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秦始皇统一全国后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规定小篆为全国通用文字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楷书没有受到国家强力推行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行书是在魏晋时期衍生出的一种字体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国家强力推行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572000" y="2204864"/>
            <a:ext cx="359637" cy="361175"/>
          </a:xfrm>
          <a:prstGeom prst="rect">
            <a:avLst/>
          </a:prstGeom>
        </p:spPr>
      </p:pic>
    </p:spTree>
    <p:extLst>
      <p:ext uri="{BB962C8B-B14F-4D97-AF65-F5344CB8AC3E}">
        <p14:creationId xmlns:p14="http://schemas.microsoft.com/office/powerpoint/2010/main" xmlns="" val="11893453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有古代学者论述某字体的形成时说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奏事繁多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篆字难成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即令隶人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即胥吏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该字体是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小篆</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隶书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行书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草书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奏事繁多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篆字难成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即令隶人佐书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当时官员奏事公文往来频繁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而官方文字小篆书写速度较慢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故让胥吏帮助书写公文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隶书去繁就简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字形变圆为方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笔画改曲为直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更便于书写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68487" y="2564904"/>
            <a:ext cx="359637" cy="361175"/>
          </a:xfrm>
          <a:prstGeom prst="rect">
            <a:avLst/>
          </a:prstGeom>
        </p:spPr>
      </p:pic>
    </p:spTree>
    <p:extLst>
      <p:ext uri="{BB962C8B-B14F-4D97-AF65-F5344CB8AC3E}">
        <p14:creationId xmlns:p14="http://schemas.microsoft.com/office/powerpoint/2010/main" xmlns="" val="8425291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从甲骨的刻符、青铜器的铭文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到笔画详备的楷书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缀连成一幅生动的文字史画卷。观察下面图片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可以得出的准确认识是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楷体汉字形态直接演化于甲骨文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楷体汉字飞舞飘逸便于抒情达意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甲骨文字是不可识读的刻画符号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甲骨文具有现今文字的某些特征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根据题干图片文字比较可知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甲骨文与现代文字具有某些相似之处。根据所学知识可知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甲骨文是可识读的文字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楷书之前是隶书、小篆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楷书工整规范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28.eps" descr="id:2147496152;FounderCES"/>
          <p:cNvPicPr/>
          <p:nvPr/>
        </p:nvPicPr>
        <p:blipFill>
          <a:blip r:embed="rId5"/>
          <a:stretch>
            <a:fillRect/>
          </a:stretch>
        </p:blipFill>
        <p:spPr>
          <a:xfrm>
            <a:off x="2339752" y="2106812"/>
            <a:ext cx="4055099" cy="1143179"/>
          </a:xfrm>
          <a:prstGeom prst="rect">
            <a:avLst/>
          </a:prstGeom>
        </p:spPr>
      </p:pic>
      <p:pic>
        <p:nvPicPr>
          <p:cNvPr id="10" name="图片 9"/>
          <p:cNvPicPr>
            <a:picLocks noChangeAspect="1"/>
          </p:cNvPicPr>
          <p:nvPr/>
        </p:nvPicPr>
        <p:blipFill>
          <a:blip r:embed="rId6"/>
          <a:stretch>
            <a:fillRect/>
          </a:stretch>
        </p:blipFill>
        <p:spPr>
          <a:xfrm>
            <a:off x="3491880" y="1756756"/>
            <a:ext cx="359637" cy="361175"/>
          </a:xfrm>
          <a:prstGeom prst="rect">
            <a:avLst/>
          </a:prstGeom>
        </p:spPr>
      </p:pic>
    </p:spTree>
    <p:extLst>
      <p:ext uri="{BB962C8B-B14F-4D97-AF65-F5344CB8AC3E}">
        <p14:creationId xmlns:p14="http://schemas.microsoft.com/office/powerpoint/2010/main" xmlns="" val="10587420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476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书法以自由多样的线条艺术表现情感和意境。下列作品把书法的写意性发挥到极致的是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29.eps" descr="id:2147496159;FounderCES"/>
          <p:cNvPicPr/>
          <p:nvPr/>
        </p:nvPicPr>
        <p:blipFill>
          <a:blip r:embed="rId5"/>
          <a:stretch>
            <a:fillRect/>
          </a:stretch>
        </p:blipFill>
        <p:spPr>
          <a:xfrm>
            <a:off x="2555776" y="1700770"/>
            <a:ext cx="3405282" cy="4075621"/>
          </a:xfrm>
          <a:prstGeom prst="rect">
            <a:avLst/>
          </a:prstGeom>
        </p:spPr>
      </p:pic>
      <p:sp>
        <p:nvSpPr>
          <p:cNvPr id="3" name="矩形 2"/>
          <p:cNvSpPr>
            <a:spLocks noChangeAspect="1"/>
          </p:cNvSpPr>
          <p:nvPr/>
        </p:nvSpPr>
        <p:spPr>
          <a:xfrm>
            <a:off x="508000" y="577930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写意性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。中国书法中最具写意性的是草书。</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项属于行书</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项属于隶书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项属于篆书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项属于草书。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7092101" y="1352899"/>
            <a:ext cx="359637" cy="361175"/>
          </a:xfrm>
          <a:prstGeom prst="rect">
            <a:avLst/>
          </a:prstGeom>
        </p:spPr>
      </p:pic>
    </p:spTree>
    <p:extLst>
      <p:ext uri="{BB962C8B-B14F-4D97-AF65-F5344CB8AC3E}">
        <p14:creationId xmlns:p14="http://schemas.microsoft.com/office/powerpoint/2010/main" xmlns="" val="2398799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796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cs typeface="Times New Roman" panose="02020603050405020304" pitchFamily="18" charset="0"/>
              </a:rPr>
              <a:t>年发行的首套宣纸材质邮票《中国古代书法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被称为国家名片与国宝艺术的完美结合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彰显了宣纸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纸寿千年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墨润万变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的独特魅力。下图中属于该套邮票的是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30.eps" descr="id:2147496166;FounderCES"/>
          <p:cNvPicPr/>
          <p:nvPr/>
        </p:nvPicPr>
        <p:blipFill>
          <a:blip r:embed="rId5"/>
          <a:stretch>
            <a:fillRect/>
          </a:stretch>
        </p:blipFill>
        <p:spPr>
          <a:xfrm>
            <a:off x="2428124" y="2051994"/>
            <a:ext cx="3554049" cy="3456384"/>
          </a:xfrm>
          <a:prstGeom prst="rect">
            <a:avLst/>
          </a:prstGeom>
        </p:spPr>
      </p:pic>
      <p:sp>
        <p:nvSpPr>
          <p:cNvPr id="3" name="矩形 2"/>
          <p:cNvSpPr>
            <a:spLocks noChangeAspect="1"/>
          </p:cNvSpPr>
          <p:nvPr/>
        </p:nvSpPr>
        <p:spPr>
          <a:xfrm>
            <a:off x="508000" y="544522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邮票中的字体方正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字体多为长方形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属于隶书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邮票中的字体笔画详备、结构严整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邮票中的字体任情纵性、勾连不断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属于草书。行书工整清新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飞洒活泼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为行书。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1785911" y="2100910"/>
            <a:ext cx="359637" cy="361175"/>
          </a:xfrm>
          <a:prstGeom prst="rect">
            <a:avLst/>
          </a:prstGeom>
        </p:spPr>
      </p:pic>
    </p:spTree>
    <p:extLst>
      <p:ext uri="{BB962C8B-B14F-4D97-AF65-F5344CB8AC3E}">
        <p14:creationId xmlns:p14="http://schemas.microsoft.com/office/powerpoint/2010/main" xmlns="" val="9282961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0808"/>
            <a:ext cx="8128000" cy="3240887"/>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《说文解字》</a:t>
            </a:r>
            <a:r>
              <a:rPr lang="zh-CN" altLang="zh-CN" sz="2200">
                <a:solidFill>
                  <a:srgbClr val="000000"/>
                </a:solidFill>
                <a:latin typeface="Times New Roman" panose="02020603050405020304" pitchFamily="18" charset="0"/>
                <a:cs typeface="Times New Roman" panose="02020603050405020304" pitchFamily="18" charset="0"/>
              </a:rPr>
              <a:t>释读为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大册也。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今人认为似手捧册置于架上。该释读与下列记录文字信息材料相关的是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甲骨</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丝帛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竹木简</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石碑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字为象形字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四个选项中只有竹木简是用绳子穿起来的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符合《说文解字》的解读。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989406231"/>
              </p:ext>
            </p:extLst>
          </p:nvPr>
        </p:nvGraphicFramePr>
        <p:xfrm>
          <a:off x="2110185" y="2708920"/>
          <a:ext cx="1828800" cy="534988"/>
        </p:xfrm>
        <a:graphic>
          <a:graphicData uri="http://schemas.openxmlformats.org/presentationml/2006/ole">
            <p:oleObj spid="_x0000_s6147" name="文档" r:id="rId6" imgW="870545" imgH="254889" progId="Word.Document.12">
              <p:embed/>
            </p:oleObj>
          </a:graphicData>
        </a:graphic>
      </p:graphicFrame>
      <p:pic>
        <p:nvPicPr>
          <p:cNvPr id="10" name="X31.eps" descr="id:2147496173;FounderCES"/>
          <p:cNvPicPr/>
          <p:nvPr/>
        </p:nvPicPr>
        <p:blipFill>
          <a:blip r:embed="rId7"/>
          <a:stretch>
            <a:fillRect/>
          </a:stretch>
        </p:blipFill>
        <p:spPr>
          <a:xfrm>
            <a:off x="4198442" y="1792142"/>
            <a:ext cx="276845" cy="423842"/>
          </a:xfrm>
          <a:prstGeom prst="rect">
            <a:avLst/>
          </a:prstGeom>
        </p:spPr>
      </p:pic>
      <p:pic>
        <p:nvPicPr>
          <p:cNvPr id="11" name="图片 10"/>
          <p:cNvPicPr>
            <a:picLocks noChangeAspect="1"/>
          </p:cNvPicPr>
          <p:nvPr/>
        </p:nvPicPr>
        <p:blipFill>
          <a:blip r:embed="rId8"/>
          <a:stretch>
            <a:fillRect/>
          </a:stretch>
        </p:blipFill>
        <p:spPr>
          <a:xfrm>
            <a:off x="1736116" y="2941239"/>
            <a:ext cx="359637" cy="361175"/>
          </a:xfrm>
          <a:prstGeom prst="rect">
            <a:avLst/>
          </a:prstGeom>
        </p:spPr>
      </p:pic>
    </p:spTree>
    <p:extLst>
      <p:ext uri="{BB962C8B-B14F-4D97-AF65-F5344CB8AC3E}">
        <p14:creationId xmlns:p14="http://schemas.microsoft.com/office/powerpoint/2010/main" xmlns="" val="37996015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82755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下表中的日文写法主要仿自中国某种书法字体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唐代擅长这一书体的书法家是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E54A.eps" descr="id:2147496180;FounderCES"/>
          <p:cNvPicPr/>
          <p:nvPr/>
        </p:nvPicPr>
        <p:blipFill>
          <a:blip r:embed="rId5"/>
          <a:stretch>
            <a:fillRect/>
          </a:stretch>
        </p:blipFill>
        <p:spPr>
          <a:xfrm>
            <a:off x="979003" y="2693558"/>
            <a:ext cx="6850224" cy="362010"/>
          </a:xfrm>
          <a:prstGeom prst="rect">
            <a:avLst/>
          </a:prstGeom>
        </p:spPr>
      </p:pic>
      <p:sp>
        <p:nvSpPr>
          <p:cNvPr id="3" name="矩形 2"/>
          <p:cNvSpPr>
            <a:spLocks noChangeAspect="1"/>
          </p:cNvSpPr>
          <p:nvPr/>
        </p:nvSpPr>
        <p:spPr>
          <a:xfrm>
            <a:off x="508000" y="307239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王羲之</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颜真卿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柳公权</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怀素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王羲之是东晋书法家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颜真卿、柳公权都擅长笔画工整的楷书</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日文平假名写法主要仿自中国草书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而怀素是唐朝草书大家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6300192" y="2260555"/>
            <a:ext cx="359637" cy="361175"/>
          </a:xfrm>
          <a:prstGeom prst="rect">
            <a:avLst/>
          </a:prstGeom>
        </p:spPr>
      </p:pic>
    </p:spTree>
    <p:extLst>
      <p:ext uri="{BB962C8B-B14F-4D97-AF65-F5344CB8AC3E}">
        <p14:creationId xmlns:p14="http://schemas.microsoft.com/office/powerpoint/2010/main" xmlns="" val="26986622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2474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绘画与京剧艺术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昆曲在明朝万历年间被视为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到清代被誉为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盛世元音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宫廷重要活动常有昆曲演出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江南地区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郡邑大夫宴款不敢不用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演戏必请昆班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以示府城中庙会之高雅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。这些史实表明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昆曲在明清时期的流行是因为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陆王心学广泛</a:t>
            </a:r>
            <a:r>
              <a:rPr lang="zh-CN" altLang="zh-CN" sz="2200" smtClean="0">
                <a:solidFill>
                  <a:srgbClr val="000000"/>
                </a:solidFill>
                <a:latin typeface="Times New Roman" panose="02020603050405020304" pitchFamily="18" charset="0"/>
                <a:cs typeface="Times New Roman" panose="02020603050405020304" pitchFamily="18" charset="0"/>
              </a:rPr>
              <a:t>传播</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吸收了京剧的戏曲元素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社会等级观念</a:t>
            </a:r>
            <a:r>
              <a:rPr lang="zh-CN" altLang="zh-CN" sz="2200" smtClean="0">
                <a:solidFill>
                  <a:srgbClr val="000000"/>
                </a:solidFill>
                <a:latin typeface="Times New Roman" panose="02020603050405020304" pitchFamily="18" charset="0"/>
                <a:cs typeface="Times New Roman" panose="02020603050405020304" pitchFamily="18" charset="0"/>
              </a:rPr>
              <a:t>弱化</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符合士大夫的文化品味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本题主要考查中国古代的戏曲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昆曲。题干信息不涉及陆王心学的传播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昆曲并没有吸取京剧的元素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京剧是在吸取昆曲元素的基础上形成的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社会等级观念并没有弱化</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昆曲在明清时期是官方推崇的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在上层社会广为流传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说明其符合士大夫的文化品味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812360" y="2852936"/>
            <a:ext cx="359637" cy="361175"/>
          </a:xfrm>
          <a:prstGeom prst="rect">
            <a:avLst/>
          </a:prstGeom>
        </p:spPr>
      </p:pic>
    </p:spTree>
    <p:extLst>
      <p:ext uri="{BB962C8B-B14F-4D97-AF65-F5344CB8AC3E}">
        <p14:creationId xmlns:p14="http://schemas.microsoft.com/office/powerpoint/2010/main" xmlns="" val="26222102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有学者品鉴古代书艺谓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书以晋人为最工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亦以晋人为最盛。晋之书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亦犹唐之诗、宋之词、元之曲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皆所谓一代之尚也。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晋代开始盛行并确立的书体是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篆书</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隶书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楷书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行书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篆书在秦朝成为通用文字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隶书始于秦朝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成熟并通行于汉魏时代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楷书形成于汉末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晋代开始盛行行书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行书兼有楷书和草书的长处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既工整清晰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又飞洒活泼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660232" y="2636912"/>
            <a:ext cx="359637" cy="361175"/>
          </a:xfrm>
          <a:prstGeom prst="rect">
            <a:avLst/>
          </a:prstGeom>
        </p:spPr>
      </p:pic>
    </p:spTree>
    <p:extLst>
      <p:ext uri="{BB962C8B-B14F-4D97-AF65-F5344CB8AC3E}">
        <p14:creationId xmlns:p14="http://schemas.microsoft.com/office/powerpoint/2010/main" xmlns="" val="25598868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蓝脸的窦尔敦盗御马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红脸的关公战长沙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黄脸的典韦白脸的曹操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黑脸的张飞叫喳喳。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京剧艺术中人物的脸谱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真实再现了客观历史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固化了大众的历史认知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正确评断了历史人物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提升了历史人物的价值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本题考查京剧脸谱的内在寓意。京剧艺术中人物的脸谱是经过艺术加工的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不可能真实地再现客观历史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同样也不能正确评断历史人物和提升历史人物的价值。在京剧脸谱中其图案是程式化的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红色象征忠义、耿直、有血性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白色表现奸诈多疑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蓝色表现性格刚直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桀骜不驯。故选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1916832"/>
            <a:ext cx="359637" cy="361175"/>
          </a:xfrm>
          <a:prstGeom prst="rect">
            <a:avLst/>
          </a:prstGeom>
        </p:spPr>
      </p:pic>
    </p:spTree>
    <p:extLst>
      <p:ext uri="{BB962C8B-B14F-4D97-AF65-F5344CB8AC3E}">
        <p14:creationId xmlns:p14="http://schemas.microsoft.com/office/powerpoint/2010/main" xmlns="" val="26585743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en-US"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考</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科技成就</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我国第一部药学专书《神农本草经》大约成书于汉代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《唐本草》是世界上第一部由国家制定的药典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宋代颁行了多部官修本草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明代李时珍撰成药物学集大成之作《本草纲目》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由朝廷颁行。这些史实说明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我国古代药学的发展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源于大一统的政治</a:t>
            </a:r>
            <a:r>
              <a:rPr lang="zh-CN" altLang="zh-CN" sz="2200" smtClean="0">
                <a:solidFill>
                  <a:srgbClr val="000000"/>
                </a:solidFill>
                <a:latin typeface="Times New Roman" panose="02020603050405020304" pitchFamily="18" charset="0"/>
                <a:cs typeface="Times New Roman" panose="02020603050405020304" pitchFamily="18" charset="0"/>
              </a:rPr>
              <a:t>体制</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得益于国家力量的支持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是商品经济繁荣的</a:t>
            </a:r>
            <a:r>
              <a:rPr lang="zh-CN" altLang="zh-CN" sz="2200" smtClean="0">
                <a:solidFill>
                  <a:srgbClr val="000000"/>
                </a:solidFill>
                <a:latin typeface="Times New Roman" panose="02020603050405020304" pitchFamily="18" charset="0"/>
                <a:cs typeface="Times New Roman" panose="02020603050405020304" pitchFamily="18" charset="0"/>
              </a:rPr>
              <a:t>结果</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受到了宋明理学的推动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国家制定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等关键字眼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可推知我国古代医学的发展得益于国家力量的支持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项正确。材料反映的是国家对医药学发展的支持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没有体现政治体制的影响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我国古代医学的发展与商品经济的发展没有必然的联系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题干中的《神农本草经》《唐本草》与宋明理学时间不符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958949" y="2924944"/>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4" end="4"/>
                                            </p:txEl>
                                          </p:spTgt>
                                        </p:tgtEl>
                                        <p:attrNameLst>
                                          <p:attrName>style.visibility</p:attrName>
                                        </p:attrNameLst>
                                      </p:cBhvr>
                                      <p:to>
                                        <p:strVal val="visible"/>
                                      </p:to>
                                    </p:set>
                                    <p:animEffect transition="in" filter="wipe(down)">
                                      <p:cBhvr>
                                        <p:cTn id="1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下图为苏轼的《枯木怪石图》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有评价说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枝干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虬</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qiu</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盘曲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屈无端倪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亦怪怪奇奇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如其胸中蟠郁也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。能体现其风格的是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意存笔先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画尽意在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笔才一二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像已应焉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诗中有画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画中有诗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以清雅之笔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写山林之气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文人画注重写意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以表达个人感情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项注重写实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与文人画不符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项是王维作品的特点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项与题图意境不符。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32.eps" descr="id:2147496187;FounderCES"/>
          <p:cNvPicPr/>
          <p:nvPr/>
        </p:nvPicPr>
        <p:blipFill>
          <a:blip r:embed="rId5"/>
          <a:stretch>
            <a:fillRect/>
          </a:stretch>
        </p:blipFill>
        <p:spPr>
          <a:xfrm>
            <a:off x="4572000" y="2276611"/>
            <a:ext cx="2949902" cy="1512168"/>
          </a:xfrm>
          <a:prstGeom prst="rect">
            <a:avLst/>
          </a:prstGeom>
        </p:spPr>
      </p:pic>
      <p:sp>
        <p:nvSpPr>
          <p:cNvPr id="3" name="矩形 2"/>
          <p:cNvSpPr>
            <a:spLocks noChangeAspect="1"/>
          </p:cNvSpPr>
          <p:nvPr/>
        </p:nvSpPr>
        <p:spPr>
          <a:xfrm>
            <a:off x="508000" y="4690590"/>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文人画在创作方面强调个性表现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追求抒情写意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融文学、书法、绘画、篆刻等多种艺术为一体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突出特点不是写实而是写意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强调作者个人内心情感的抒发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是以绘画的形式来进行的一种抒情活动。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683565" y="4732450"/>
            <a:ext cx="1080120" cy="391543"/>
          </a:xfrm>
          <a:prstGeom prst="rect">
            <a:avLst/>
          </a:prstGeom>
        </p:spPr>
      </p:pic>
      <p:pic>
        <p:nvPicPr>
          <p:cNvPr id="11" name="图片 10"/>
          <p:cNvPicPr>
            <a:picLocks noChangeAspect="1"/>
          </p:cNvPicPr>
          <p:nvPr/>
        </p:nvPicPr>
        <p:blipFill>
          <a:blip r:embed="rId7"/>
          <a:stretch>
            <a:fillRect/>
          </a:stretch>
        </p:blipFill>
        <p:spPr>
          <a:xfrm>
            <a:off x="3779912" y="1915436"/>
            <a:ext cx="359637" cy="361175"/>
          </a:xfrm>
          <a:prstGeom prst="rect">
            <a:avLst/>
          </a:prstGeom>
        </p:spPr>
      </p:pic>
    </p:spTree>
    <p:extLst>
      <p:ext uri="{BB962C8B-B14F-4D97-AF65-F5344CB8AC3E}">
        <p14:creationId xmlns:p14="http://schemas.microsoft.com/office/powerpoint/2010/main" xmlns="" val="25310909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文学成就</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中国是诗的国度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每一时期都有内涵深厚、风格新异的优秀作品问世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都有文辞隽永的诗句流传。下列诗句创作于战国时期的是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诗画本一律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天工与清新。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虽萎绝其亦何伤兮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哀众芳之芜秽。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文章憎命达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魑魅喜人过。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长风破浪会有时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直挂云帆济沧海。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项是宋代苏轼《书鄢陵王主簿所画折枝二首其一》中的诗句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项是战国时期屈原《离骚》中的诗句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项是唐代杜甫《天末怀李白》中的诗句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项是唐代李白《行路难》中的诗句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707904" y="2348880"/>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9"/>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有《清宫词》写道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仁寿殿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西船</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对山椒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画鹢飞轮似御飙。万炬通明传电汽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春波潋滟绣漪桥。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该词作于乾隆年间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词中的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系指万寿山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词中所状景物系颐和园昆明湖区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词中所状景物位于颐和园生活区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乾隆年间没有实现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万炬通明传电汽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错误。仁寿殿对面的山是万寿山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仁寿殿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西船</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对山椒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画鹢飞轮似御飙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可知描述的是颐和园昆明湖区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三项可排除。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5"/>
          <a:stretch>
            <a:fillRect/>
          </a:stretch>
        </p:blipFill>
        <p:spPr>
          <a:xfrm>
            <a:off x="986066" y="1804270"/>
            <a:ext cx="282472" cy="338965"/>
          </a:xfrm>
          <a:prstGeom prst="rect">
            <a:avLst/>
          </a:prstGeom>
        </p:spPr>
      </p:pic>
      <p:pic>
        <p:nvPicPr>
          <p:cNvPr id="15" name="图片 14"/>
          <p:cNvPicPr>
            <a:picLocks noChangeAspect="1"/>
          </p:cNvPicPr>
          <p:nvPr/>
        </p:nvPicPr>
        <p:blipFill>
          <a:blip r:embed="rId5"/>
          <a:stretch>
            <a:fillRect/>
          </a:stretch>
        </p:blipFill>
        <p:spPr>
          <a:xfrm>
            <a:off x="6319516" y="4612301"/>
            <a:ext cx="282472" cy="338965"/>
          </a:xfrm>
          <a:prstGeom prst="rect">
            <a:avLst/>
          </a:prstGeom>
        </p:spPr>
      </p:pic>
      <p:pic>
        <p:nvPicPr>
          <p:cNvPr id="12" name="图片 11"/>
          <p:cNvPicPr>
            <a:picLocks noChangeAspect="1"/>
          </p:cNvPicPr>
          <p:nvPr/>
        </p:nvPicPr>
        <p:blipFill>
          <a:blip r:embed="rId6"/>
          <a:stretch>
            <a:fillRect/>
          </a:stretch>
        </p:blipFill>
        <p:spPr>
          <a:xfrm>
            <a:off x="5796136" y="2174408"/>
            <a:ext cx="359637" cy="361175"/>
          </a:xfrm>
          <a:prstGeom prst="rect">
            <a:avLst/>
          </a:prstGeom>
        </p:spPr>
      </p:pic>
    </p:spTree>
    <p:extLst>
      <p:ext uri="{BB962C8B-B14F-4D97-AF65-F5344CB8AC3E}">
        <p14:creationId xmlns:p14="http://schemas.microsoft.com/office/powerpoint/2010/main" xmlns="" val="30555633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4" end="4"/>
                                            </p:txEl>
                                          </p:spTgt>
                                        </p:tgtEl>
                                        <p:attrNameLst>
                                          <p:attrName>style.visibility</p:attrName>
                                        </p:attrNameLst>
                                      </p:cBhvr>
                                      <p:to>
                                        <p:strVal val="visible"/>
                                      </p:to>
                                    </p:set>
                                    <p:animEffect transition="in" filter="wipe(down)">
                                      <p:cBhvr>
                                        <p:cTn id="12" dur="500"/>
                                        <p:tgtEl>
                                          <p:spTgt spid="10">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清代黄周星评论元曲说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曲之体无他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不过八字尽之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曰少引圣籍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多发天然而已。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制曲之诀无他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不过四字尽之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曰雅俗共赏。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贴近生活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易受欢迎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寄情山水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意境悠远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句式整齐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语言精炼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包罗万象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本题考查元曲的特点。从题干中的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少引圣籍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多发天然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雅俗共赏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可知元曲多取材于生活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能够做到雅俗共赏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项正确。题干中并没有强调元曲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寄情山水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也没有强调其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意境悠远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题干是对元曲的评价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并没有说明元曲的句式和语言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题干中并没有强调元曲内容的多寡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364088" y="1916832"/>
            <a:ext cx="359637" cy="361175"/>
          </a:xfrm>
          <a:prstGeom prst="rect">
            <a:avLst/>
          </a:prstGeom>
        </p:spPr>
      </p:pic>
    </p:spTree>
    <p:extLst>
      <p:ext uri="{BB962C8B-B14F-4D97-AF65-F5344CB8AC3E}">
        <p14:creationId xmlns:p14="http://schemas.microsoft.com/office/powerpoint/2010/main" xmlns="" val="18209309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安史之乱</a:t>
            </a:r>
            <a:r>
              <a:rPr lang="en-US" altLang="zh-CN" sz="2200">
                <a:solidFill>
                  <a:srgbClr val="000000"/>
                </a:solidFill>
                <a:latin typeface="Times New Roman" panose="02020603050405020304" pitchFamily="18" charset="0"/>
                <a:cs typeface="Times New Roman" panose="02020603050405020304" pitchFamily="18" charset="0"/>
              </a:rPr>
              <a:t>(755~763)</a:t>
            </a:r>
            <a:r>
              <a:rPr lang="zh-CN" altLang="zh-CN" sz="2200">
                <a:solidFill>
                  <a:srgbClr val="000000"/>
                </a:solidFill>
                <a:latin typeface="Times New Roman" panose="02020603050405020304" pitchFamily="18" charset="0"/>
                <a:cs typeface="Times New Roman" panose="02020603050405020304" pitchFamily="18" charset="0"/>
              </a:rPr>
              <a:t>是唐朝由盛而衰的转折点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有位诗人在这场战乱中写了一首诗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今夜鄜州月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闺中只独看。遥怜小儿女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未解忆长安。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写出了千古以来战争中妻离子散的悲哀。这位诗人应该是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杜牧</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孟浩然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杜甫</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白居易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杜牧是晚唐诗人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孟浩然是山水田园诗人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与材料内容强调现实不符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杜甫生活于安史之乱时期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经历唐朝由盛转衰的转折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其作品与社会现实联系密切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白居易在安史之乱后出生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923928" y="2852936"/>
            <a:ext cx="359637" cy="361175"/>
          </a:xfrm>
          <a:prstGeom prst="rect">
            <a:avLst/>
          </a:prstGeom>
        </p:spPr>
      </p:pic>
    </p:spTree>
    <p:extLst>
      <p:ext uri="{BB962C8B-B14F-4D97-AF65-F5344CB8AC3E}">
        <p14:creationId xmlns:p14="http://schemas.microsoft.com/office/powerpoint/2010/main" xmlns="" val="22198029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太史公曰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相如虽多虚辞滥说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然其要归引之节俭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此与《诗》之风谏何异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司马迁认为司马相如作赋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重视吸取西汉败亡的教训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旨在批判当时的奢靡世风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创作形式与《诗经》一致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注意克服文辞铺张的弊病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司马迁、司马相如均为西汉人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据材料司马相如赋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其要归引之节俭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可推知司马相如的作品提倡节俭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反对奢靡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从创作形式上看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赋铺排华丽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散文韵文并用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而《诗经》以四言为主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较为平实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相如虽多虚辞滥说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可知司马相如未克服文辞铺张的弊病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63388" y="1916832"/>
            <a:ext cx="359637" cy="361175"/>
          </a:xfrm>
          <a:prstGeom prst="rect">
            <a:avLst/>
          </a:prstGeom>
        </p:spPr>
      </p:pic>
    </p:spTree>
    <p:extLst>
      <p:ext uri="{BB962C8B-B14F-4D97-AF65-F5344CB8AC3E}">
        <p14:creationId xmlns:p14="http://schemas.microsoft.com/office/powerpoint/2010/main" xmlns="" val="26163857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中国古代的一部作品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以神游天地、上下求索的幻想境界表达了作者对理想的执着追求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大量运用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美人芳草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的比兴手法和瑰丽的语言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闪耀着南方楚文化的奇丽色彩。该作品是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《诗经》</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《老子》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《离骚》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《诗经》是现实主义风格的作品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对理想的执着追求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《老子》和《庄子》与题干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大量运用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美人芳草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的比兴手法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《离骚》属于楚辞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它想象奇特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文采华美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风格绚丽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具有浓郁的楚国地方特色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73779" y="2564904"/>
            <a:ext cx="359637" cy="361175"/>
          </a:xfrm>
          <a:prstGeom prst="rect">
            <a:avLst/>
          </a:prstGeom>
        </p:spPr>
      </p:pic>
    </p:spTree>
    <p:extLst>
      <p:ext uri="{BB962C8B-B14F-4D97-AF65-F5344CB8AC3E}">
        <p14:creationId xmlns:p14="http://schemas.microsoft.com/office/powerpoint/2010/main" xmlns="" val="27255816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东晋南朝诗人的作品在唐代成为模仿的对象。下列唐代诗人中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与东晋陶渊明诗歌风格相近的是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陈子昂</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岑参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王维</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东晋陶渊明开创了田园诗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其诗歌古朴自然。陈子昂的诗歌质朴、刚健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与陶渊明风格不同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岑参的边塞诗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雄奇瑰丽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与陶渊明的诗歌风格不同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王维的山水田园诗清新自然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其诗师法陶渊明、谢灵运等人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李白的诗歌雄奇飘逸、想象丰富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属于浪漫主义风格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和陶渊明的诗歌风格不同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204864"/>
            <a:ext cx="359637" cy="361175"/>
          </a:xfrm>
          <a:prstGeom prst="rect">
            <a:avLst/>
          </a:prstGeom>
        </p:spPr>
      </p:pic>
    </p:spTree>
    <p:extLst>
      <p:ext uri="{BB962C8B-B14F-4D97-AF65-F5344CB8AC3E}">
        <p14:creationId xmlns:p14="http://schemas.microsoft.com/office/powerpoint/2010/main" xmlns="" val="42220558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196752"/>
            <a:ext cx="8128000" cy="3444020"/>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8</a:t>
            </a:r>
            <a:r>
              <a:rPr lang="en-US" altLang="zh-CN" sz="2200">
                <a:solidFill>
                  <a:srgbClr val="000000"/>
                </a:solidFill>
                <a:cs typeface="Times New Roman" panose="02020603050405020304" pitchFamily="18" charset="0"/>
              </a:rPr>
              <a:t>.(2013·</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2,27,4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清代有学者说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古有儒、释、道三教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自明以来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又多一教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曰小说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士大夫、农、工、商贾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无不习闻之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以至儿童、妇女不识字者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亦皆闻而如见之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是其教较之儒</a:t>
            </a:r>
            <a:r>
              <a:rPr lang="zh-CN" altLang="en-US" sz="2200" smtClean="0">
                <a:solidFill>
                  <a:srgbClr val="000000"/>
                </a:solidFill>
                <a:latin typeface="宋体" panose="02010600030101010101" pitchFamily="2" charset="-122"/>
                <a:cs typeface="Times New Roman" panose="02020603050405020304" pitchFamily="18" charset="0"/>
              </a:rPr>
              <a:t>、</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5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释</a:t>
            </a:r>
            <a:r>
              <a:rPr lang="zh-CN" altLang="en-US" sz="2200">
                <a:solidFill>
                  <a:srgbClr val="000000"/>
                </a:solidFill>
                <a:latin typeface="宋体" panose="02010600030101010101" pitchFamily="2" charset="-122"/>
                <a:cs typeface="Times New Roman" panose="02020603050405020304" pitchFamily="18" charset="0"/>
              </a:rPr>
              <a:t>、道而更广也。</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这表明</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小说成为一种新的宗教传播载体</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小说的兴起冲击了封建等级观念</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市民阶层扩大推动世俗文化发展</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世俗文化整合了社会的价值</a:t>
            </a:r>
            <a:r>
              <a:rPr lang="zh-CN" altLang="en-US" sz="2200" smtClean="0">
                <a:solidFill>
                  <a:srgbClr val="000000"/>
                </a:solidFill>
                <a:latin typeface="宋体" panose="02010600030101010101" pitchFamily="2" charset="-122"/>
                <a:cs typeface="Times New Roman" panose="02020603050405020304" pitchFamily="18" charset="0"/>
              </a:rPr>
              <a:t>观念</a:t>
            </a:r>
            <a:endParaRPr lang="zh-CN" altLang="en-US" sz="2200"/>
          </a:p>
        </p:txBody>
      </p:sp>
      <p:pic>
        <p:nvPicPr>
          <p:cNvPr id="6" name="图片 5"/>
          <p:cNvPicPr>
            <a:picLocks noChangeAspect="1"/>
          </p:cNvPicPr>
          <p:nvPr/>
        </p:nvPicPr>
        <p:blipFill>
          <a:blip r:embed="rId6"/>
          <a:stretch>
            <a:fillRect/>
          </a:stretch>
        </p:blipFill>
        <p:spPr>
          <a:xfrm>
            <a:off x="4392181" y="2506803"/>
            <a:ext cx="359637" cy="361175"/>
          </a:xfrm>
          <a:prstGeom prst="rect">
            <a:avLst/>
          </a:prstGeom>
        </p:spPr>
      </p:pic>
      <p:graphicFrame>
        <p:nvGraphicFramePr>
          <p:cNvPr id="10" name="对象 9"/>
          <p:cNvGraphicFramePr>
            <a:graphicFrameLocks noChangeAspect="1"/>
          </p:cNvGraphicFramePr>
          <p:nvPr>
            <p:extLst>
              <p:ext uri="{D42A27DB-BD31-4B8C-83A1-F6EECF244321}">
                <p14:modId xmlns:p14="http://schemas.microsoft.com/office/powerpoint/2010/main" xmlns="" val="549941191"/>
              </p:ext>
            </p:extLst>
          </p:nvPr>
        </p:nvGraphicFramePr>
        <p:xfrm>
          <a:off x="4687416" y="2461964"/>
          <a:ext cx="1828800" cy="534988"/>
        </p:xfrm>
        <a:graphic>
          <a:graphicData uri="http://schemas.openxmlformats.org/presentationml/2006/ole">
            <p:oleObj spid="_x0000_s14339" name="文档" r:id="rId7" imgW="870545" imgH="254889" progId="Word.Document.12">
              <p:embed/>
            </p:oleObj>
          </a:graphicData>
        </a:graphic>
      </p:graphicFrame>
    </p:spTree>
    <p:extLst>
      <p:ext uri="{BB962C8B-B14F-4D97-AF65-F5344CB8AC3E}">
        <p14:creationId xmlns:p14="http://schemas.microsoft.com/office/powerpoint/2010/main" xmlns="" val="406354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18159"/>
            <a:ext cx="8128000" cy="370986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本题从清代小说的广泛流行这一历史现象切入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考查明清时期的社会特征。文艺是时代的一面镜子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是对社会现实的艺术反映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因此应把材料信息放到明清时期的时代背景下思考。材料把小说称为儒、释、道三教之外的又</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一教</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认为其</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较之儒、释、道而更广也</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旨在说明小说通俗易懂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流传广泛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结合材料中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士大夫、农、工、商贾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无不习闻之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可以得出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这是因为城市经济的发展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导致市民阶层壮大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从而推动了小说这类世俗文化的发展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项。小说不是宗教</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小说冲击等级观念与材料无关</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小说起不到整合社会价值观念的作用</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sp>
        <p:nvSpPr>
          <p:cNvPr id="3" name="矩形 2"/>
          <p:cNvSpPr>
            <a:spLocks noChangeAspect="1"/>
          </p:cNvSpPr>
          <p:nvPr/>
        </p:nvSpPr>
        <p:spPr>
          <a:xfrm>
            <a:off x="508000" y="4437112"/>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古代文学发展的平民化趋势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从汉赋、唐诗到宋词、元曲、明清小说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文学风格呈现出由辞藻华丽、句式严整到句式活泼、通俗易懂的变化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这说明中国古代文学的发展趋势是逐渐平民化。这主要是随着城市商品经济的发展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适应不断壮大的市民阶层的需要而出现的。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借题发挥.eps" descr="id:2147495564;FounderCES"/>
          <p:cNvPicPr/>
          <p:nvPr/>
        </p:nvPicPr>
        <p:blipFill>
          <a:blip r:embed="rId5"/>
          <a:stretch>
            <a:fillRect/>
          </a:stretch>
        </p:blipFill>
        <p:spPr>
          <a:xfrm>
            <a:off x="683565" y="4528021"/>
            <a:ext cx="999792" cy="318654"/>
          </a:xfrm>
          <a:prstGeom prst="rect">
            <a:avLst/>
          </a:prstGeom>
        </p:spPr>
      </p:pic>
    </p:spTree>
    <p:extLst>
      <p:ext uri="{BB962C8B-B14F-4D97-AF65-F5344CB8AC3E}">
        <p14:creationId xmlns:p14="http://schemas.microsoft.com/office/powerpoint/2010/main" xmlns="" val="32069145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明朝中期以后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京城及江南地区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雕印出版个人著作之风盛行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有人谑称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胸无墨、眼无丁者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无不刻一文稿以为交游酒食之资。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士大夫间也流行将书籍作为礼物。这种现象可以说明当时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学术文化水平迅速提升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士人的地位显著提高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经世致用思想影响广泛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崇尚文化的氛围浓厚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题干强调的是明朝中期个人出书和士大夫之间馈赠书籍之风盛行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这反映了社会崇尚文化的氛围浓厚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项正确。题干中没有涉及当时的学术文化水平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题干没有涉及士人的社会地位是否提高及经世致用思想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580112" y="2420888"/>
            <a:ext cx="359637" cy="361175"/>
          </a:xfrm>
          <a:prstGeom prst="rect">
            <a:avLst/>
          </a:prstGeom>
        </p:spPr>
      </p:pic>
    </p:spTree>
    <p:extLst>
      <p:ext uri="{BB962C8B-B14F-4D97-AF65-F5344CB8AC3E}">
        <p14:creationId xmlns:p14="http://schemas.microsoft.com/office/powerpoint/2010/main" xmlns="" val="38855362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唐玄宗时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令宫女为前方将士缝绵衣。一兵士于短袍中得诗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沙场征战客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寒苦若为眠。战袍经手作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知落阿谁边。蓄意多添线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含情更着绵。今生已过也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结取后身缘。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玄宗得知后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将作诗宫女嫁给该兵士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这一故事主要反映的是当时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佛教因缘观念影响深入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诗歌成为表达爱情的方式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官营手工业因战争衰败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社会风气比较开放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材料讲宫女给士兵缝衣时在衣服中夹了一首诗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皇帝成全士兵和宫女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说明当时思想风气比较开放和自由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项。佛教因缘观念不是故事的主题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材料所强调并非爱情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材料没有涉及官营手工业的兴衰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969340" y="2564904"/>
            <a:ext cx="359637" cy="361175"/>
          </a:xfrm>
          <a:prstGeom prst="rect">
            <a:avLst/>
          </a:prstGeom>
        </p:spPr>
      </p:pic>
    </p:spTree>
    <p:extLst>
      <p:ext uri="{BB962C8B-B14F-4D97-AF65-F5344CB8AC3E}">
        <p14:creationId xmlns:p14="http://schemas.microsoft.com/office/powerpoint/2010/main" xmlns="" val="29667882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10</a:t>
            </a:r>
            <a:r>
              <a:rPr lang="en-US" altLang="zh-CN" sz="2200">
                <a:solidFill>
                  <a:srgbClr val="000000"/>
                </a:solidFill>
                <a:cs typeface="Times New Roman" panose="02020603050405020304" pitchFamily="18" charset="0"/>
              </a:rPr>
              <a:t>.(2012·</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,25,4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许仙与白娘子自由相恋因法海和尚作梗终成悲剧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菩萨化身的济公游戏人间维持正义。这些在宋代杭州流传的故事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反映出当时</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对僧人爱恨交加的社会心态</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民间思想借助戏剧广泛传播</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中国文化的地域性特色浓厚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市民阶层的价值取向</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本题旨在考查考生对所学知识的理解、迁移以及运用所学知识解决历史问题的能力。本题立意在于通过考生所熟知的民间故事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来考查其对故事发生的社会背景的了解。题干中的故事具有世俗化的特征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这是因为随着宋代商品经济的发展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市民阶层兴起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三项从题干中都无法体现。</a:t>
            </a:r>
            <a:endParaRPr lang="zh-CN" altLang="en-US" sz="2200"/>
          </a:p>
        </p:txBody>
      </p:sp>
      <p:pic>
        <p:nvPicPr>
          <p:cNvPr id="6" name="图片 5"/>
          <p:cNvPicPr>
            <a:picLocks noChangeAspect="1"/>
          </p:cNvPicPr>
          <p:nvPr/>
        </p:nvPicPr>
        <p:blipFill>
          <a:blip r:embed="rId5"/>
          <a:stretch>
            <a:fillRect/>
          </a:stretch>
        </p:blipFill>
        <p:spPr>
          <a:xfrm>
            <a:off x="4716016" y="1988840"/>
            <a:ext cx="359637" cy="361175"/>
          </a:xfrm>
          <a:prstGeom prst="rect">
            <a:avLst/>
          </a:prstGeom>
        </p:spPr>
      </p:pic>
    </p:spTree>
    <p:extLst>
      <p:ext uri="{BB962C8B-B14F-4D97-AF65-F5344CB8AC3E}">
        <p14:creationId xmlns:p14="http://schemas.microsoft.com/office/powerpoint/2010/main" xmlns="" val="4844095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56165"/>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11</a:t>
            </a:r>
            <a:r>
              <a:rPr lang="en-US" altLang="zh-CN" sz="2200">
                <a:solidFill>
                  <a:srgbClr val="000000"/>
                </a:solidFill>
                <a:cs typeface="Times New Roman" panose="02020603050405020304" pitchFamily="18" charset="0"/>
              </a:rPr>
              <a:t>.(2012·</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大纲</a:t>
            </a:r>
            <a:r>
              <a:rPr lang="en-US" altLang="zh-CN" sz="2200">
                <a:solidFill>
                  <a:srgbClr val="000000"/>
                </a:solidFill>
                <a:cs typeface="Times New Roman" panose="02020603050405020304" pitchFamily="18" charset="0"/>
              </a:rPr>
              <a:t>,14,4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王国维</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宋元戏曲考</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凡一代有一代之文学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唐之诗、宋之词、元之曲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皆所谓一代之文学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而后世莫能继焉者也。独元人之曲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为时既近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托体稍卑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故两朝史志与四库集部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均不著于录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后世儒硕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皆鄙弃不复道。</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这反映</a:t>
            </a:r>
            <a:r>
              <a:rPr lang="zh-CN" altLang="en-US" sz="2200" smtClean="0">
                <a:solidFill>
                  <a:srgbClr val="000000"/>
                </a:solidFill>
                <a:latin typeface="宋体" panose="02010600030101010101" pitchFamily="2" charset="-122"/>
                <a:cs typeface="Times New Roman" panose="02020603050405020304" pitchFamily="18" charset="0"/>
              </a:rPr>
              <a:t>了</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元代文学不为后世所重视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厚古薄今的观念影响深刻</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士大夫对市民文化的排斥</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八股取士抑制新文学形式</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每个时代的文学创作都有其独特性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诗在唐朝、词在宋朝发展到顶峰。元曲源于民间通俗文学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在当时属于市民文学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受到官修典籍和士大夫</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儒硕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的排斥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元代主要文学形式是元曲</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但也有其他文学形式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材料没有体现厚古薄今</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而是鄙视市民文学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材料与八股取士无直接关系</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graphicFrame>
        <p:nvGraphicFramePr>
          <p:cNvPr id="10" name="对象 9"/>
          <p:cNvGraphicFramePr>
            <a:graphicFrameLocks noChangeAspect="1"/>
          </p:cNvGraphicFramePr>
          <p:nvPr>
            <p:extLst>
              <p:ext uri="{D42A27DB-BD31-4B8C-83A1-F6EECF244321}">
                <p14:modId xmlns:p14="http://schemas.microsoft.com/office/powerpoint/2010/main" xmlns="" val="141480442"/>
              </p:ext>
            </p:extLst>
          </p:nvPr>
        </p:nvGraphicFramePr>
        <p:xfrm>
          <a:off x="1547664" y="2420888"/>
          <a:ext cx="1304925" cy="534988"/>
        </p:xfrm>
        <a:graphic>
          <a:graphicData uri="http://schemas.openxmlformats.org/presentationml/2006/ole">
            <p:oleObj spid="_x0000_s12292" name="文档" r:id="rId6" imgW="623567" imgH="254889" progId="Word.Document.12">
              <p:embed/>
            </p:oleObj>
          </a:graphicData>
        </a:graphic>
      </p:graphicFrame>
      <p:pic>
        <p:nvPicPr>
          <p:cNvPr id="11" name="图片 10"/>
          <p:cNvPicPr>
            <a:picLocks noChangeAspect="1"/>
          </p:cNvPicPr>
          <p:nvPr/>
        </p:nvPicPr>
        <p:blipFill>
          <a:blip r:embed="rId7"/>
          <a:stretch>
            <a:fillRect/>
          </a:stretch>
        </p:blipFill>
        <p:spPr>
          <a:xfrm>
            <a:off x="863697" y="2564257"/>
            <a:ext cx="359637" cy="361175"/>
          </a:xfrm>
          <a:prstGeom prst="rect">
            <a:avLst/>
          </a:prstGeom>
        </p:spPr>
      </p:pic>
    </p:spTree>
    <p:extLst>
      <p:ext uri="{BB962C8B-B14F-4D97-AF65-F5344CB8AC3E}">
        <p14:creationId xmlns:p14="http://schemas.microsoft.com/office/powerpoint/2010/main" xmlns="" val="4407003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自楚骚、唐律争妍竞畅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而民间性情之响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遂不得列于诗坛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于是别之曰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言田夫野竖矢口寄兴之所为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荐绅学士家不道也。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山歌虽俚甚矣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独非《郑》《卫》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国风之篇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之遗欤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据明代冯梦龙的这段话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与山歌相似、能体现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民间性情之响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《诗经》</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楚辞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汉赋</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《诗经》是中国最早的诗歌总集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包括《风》《雅》《颂》三部分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其中《风》包括了十五个地方的民歌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多半是经过润色后的民间歌谣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这是《诗经》中的核心内容。因此这部分与山歌相似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民间性情之响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987824" y="3068960"/>
            <a:ext cx="359637" cy="361175"/>
          </a:xfrm>
          <a:prstGeom prst="rect">
            <a:avLst/>
          </a:prstGeom>
        </p:spPr>
      </p:pic>
    </p:spTree>
    <p:extLst>
      <p:ext uri="{BB962C8B-B14F-4D97-AF65-F5344CB8AC3E}">
        <p14:creationId xmlns:p14="http://schemas.microsoft.com/office/powerpoint/2010/main" xmlns="" val="30535965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柳郎中词只好十七八女郎按执红牙板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歌杨柳岸晓风残月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学士词须关西大汉执铁绰板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唱大江东去。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学士词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词风一致的代表人物是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李煜</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李清照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陆游</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辛弃疾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学士词须关西大汉执铁绰板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大江东去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这说明材料中的学士词风格豪放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与此词风一致的代表人物应该是南宋豪放派代表辛弃疾。所以本题正确答案为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012160" y="2780928"/>
            <a:ext cx="359637" cy="361175"/>
          </a:xfrm>
          <a:prstGeom prst="rect">
            <a:avLst/>
          </a:prstGeom>
        </p:spPr>
      </p:pic>
    </p:spTree>
    <p:extLst>
      <p:ext uri="{BB962C8B-B14F-4D97-AF65-F5344CB8AC3E}">
        <p14:creationId xmlns:p14="http://schemas.microsoft.com/office/powerpoint/2010/main" xmlns="" val="30769651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,26,12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明代小说繁荣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在唐传奇、宋话本所载故事基础上形成了《三国演义》《西游记》《水浒传》等名著。明中后期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文人与市民的关系日益密切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出现了一批描写市民生活的文人士子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他们更多地使用通俗生动的日常语言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塑造了众多商人、手工业者和市井小民的形象。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明代小说中的一些情节被人们津津乐道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桃园三结义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大闹天宫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等。这些小说不仅增长人们的知识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开阔眼界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而且影响了人们的观念。明代有人认为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虽稗官之流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而劝善惩恶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动存鉴戒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不可谓无补于世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读之使人喜而手舞足蹈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悲而掩卷堕泪者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盖亦有之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摘编自周先慎《明清小说》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7418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935541"/>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概括明代小说繁荣的原因。</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简析明代小说在当时所起的社会作用。</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唐宋元文学发展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留下了大量的素材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文人士大夫积极参与创作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接近日常生活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易于被民众接受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商品经济繁荣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市民阶层扩大。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满足了民众的文化需求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有一定教化功能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提升民众的知识水平。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问直接依据材料信息概括即可。第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问据材料中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明代小说中的一些情节被人们津津乐道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桃园三结义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大闹天宫</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可知当时小说满足了大众的文化需求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得到了他们的广泛认可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增长人们的知识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开阔眼界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得出有利于提高民众的知识水平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劝善惩恶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动存鉴戒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不可谓无补于世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得出小说有一定的社会教育功能</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818312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down)">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231046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古诗有云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岂料山中有遗宝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磊落</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万</a:t>
            </a:r>
            <a:r>
              <a:rPr lang="zh-CN" altLang="zh-CN" sz="2200">
                <a:solidFill>
                  <a:srgbClr val="000000"/>
                </a:solidFill>
                <a:latin typeface="Times New Roman" panose="02020603050405020304" pitchFamily="18" charset="0"/>
                <a:cs typeface="Times New Roman" panose="02020603050405020304" pitchFamily="18" charset="0"/>
              </a:rPr>
              <a:t>车炭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为君铸作百链刀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要斩长鲸为万段。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中国古代以煤作为燃料冶铁开始于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战国</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南北朝</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北宋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汉代冶铁开始使用煤炭做燃料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5" cstate="print"/>
          <a:stretch>
            <a:fillRect/>
          </a:stretch>
        </p:blipFill>
        <p:spPr>
          <a:xfrm>
            <a:off x="8007118" y="2420888"/>
            <a:ext cx="288032" cy="320362"/>
          </a:xfrm>
          <a:prstGeom prst="rect">
            <a:avLst/>
          </a:prstGeom>
        </p:spPr>
      </p:pic>
      <p:pic>
        <p:nvPicPr>
          <p:cNvPr id="9" name="图片 8"/>
          <p:cNvPicPr>
            <a:picLocks noChangeAspect="1"/>
          </p:cNvPicPr>
          <p:nvPr/>
        </p:nvPicPr>
        <p:blipFill>
          <a:blip r:embed="rId6"/>
          <a:stretch>
            <a:fillRect/>
          </a:stretch>
        </p:blipFill>
        <p:spPr>
          <a:xfrm>
            <a:off x="3419872" y="3225372"/>
            <a:ext cx="359637" cy="361175"/>
          </a:xfrm>
          <a:prstGeom prst="rect">
            <a:avLst/>
          </a:prstGeom>
        </p:spPr>
      </p:pic>
    </p:spTree>
    <p:extLst>
      <p:ext uri="{BB962C8B-B14F-4D97-AF65-F5344CB8AC3E}">
        <p14:creationId xmlns:p14="http://schemas.microsoft.com/office/powerpoint/2010/main" xmlns="" val="34519673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4994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中华文明源远流长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薪火相传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生生不息。文明传承不仅从未中断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而且内涵丰富。下表所列信息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按时序排列正确的是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569327791"/>
              </p:ext>
            </p:extLst>
          </p:nvPr>
        </p:nvGraphicFramePr>
        <p:xfrm>
          <a:off x="496152" y="2521291"/>
          <a:ext cx="8128000" cy="2202574"/>
        </p:xfrm>
        <a:graphic>
          <a:graphicData uri="http://schemas.openxmlformats.org/presentationml/2006/ole">
            <p:oleObj spid="_x0000_s13316" name="文档" r:id="rId6" imgW="3895491" imgH="1055198" progId="Word.Document.12">
              <p:embed/>
            </p:oleObj>
          </a:graphicData>
        </a:graphic>
      </p:graphicFrame>
      <p:sp>
        <p:nvSpPr>
          <p:cNvPr id="7" name="矩形 6"/>
          <p:cNvSpPr>
            <a:spLocks noChangeAspect="1"/>
          </p:cNvSpPr>
          <p:nvPr/>
        </p:nvSpPr>
        <p:spPr>
          <a:xfrm>
            <a:off x="508000" y="434275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②③①④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②④③①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③②①④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④②①③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均出现在元代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均出现在宋朝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均出现在汉朝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均出现在明朝。按时序排列正确的是</a:t>
            </a:r>
            <a:r>
              <a:rPr lang="zh-CN" altLang="zh-CN" sz="2200">
                <a:solidFill>
                  <a:srgbClr val="000000"/>
                </a:solidFill>
                <a:latin typeface="NEU-BZ-S92"/>
                <a:cs typeface="宋体" panose="02010600030101010101" pitchFamily="2" charset="-122"/>
              </a:rPr>
              <a:t>③②①④</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7"/>
          <a:stretch>
            <a:fillRect/>
          </a:stretch>
        </p:blipFill>
        <p:spPr>
          <a:xfrm>
            <a:off x="2339752" y="2072756"/>
            <a:ext cx="359637" cy="361175"/>
          </a:xfrm>
          <a:prstGeom prst="rect">
            <a:avLst/>
          </a:prstGeom>
        </p:spPr>
      </p:pic>
    </p:spTree>
    <p:extLst>
      <p:ext uri="{BB962C8B-B14F-4D97-AF65-F5344CB8AC3E}">
        <p14:creationId xmlns:p14="http://schemas.microsoft.com/office/powerpoint/2010/main" xmlns="" val="42655292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wipe(down)">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14680"/>
            <a:ext cx="8128000" cy="5854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据叶德辉《书林清话》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五代后唐时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在宰相冯道主持下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开始将儒家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校勘后刻版印刷。宋初国子监有书版四千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至真宗景德二年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书版剧增至十万。此外中央崇文院、司天监、秘书监等机构也都大量刻书。宋朝书坊遍及全国各地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所售书籍大多精雕细校。由此推断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宰相冯道发明雕版印刷术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活字印刷已取代雕版印刷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雕版印刷得到了广泛应用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雕版印刷限用于官方刻书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唐朝就已经出现了雕版印刷的书籍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题中材料并没有提到活字印刷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书坊遍及全国各地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所售书籍大多精雕细校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可知雕版印刷得到了广泛应用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宋朝书坊遍及全国各地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所售书籍大多精雕细校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可知雕版印刷不仅仅用于官方刻书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96822296"/>
              </p:ext>
            </p:extLst>
          </p:nvPr>
        </p:nvGraphicFramePr>
        <p:xfrm>
          <a:off x="5847362" y="2391613"/>
          <a:ext cx="1795462" cy="534988"/>
        </p:xfrm>
        <a:graphic>
          <a:graphicData uri="http://schemas.openxmlformats.org/presentationml/2006/ole">
            <p:oleObj spid="_x0000_s8195" name="文档" r:id="rId6" imgW="854704" imgH="254889" progId="Word.Document.12">
              <p:embed/>
            </p:oleObj>
          </a:graphicData>
        </a:graphic>
      </p:graphicFrame>
      <p:pic>
        <p:nvPicPr>
          <p:cNvPr id="7" name="图片 6"/>
          <p:cNvPicPr>
            <a:picLocks noChangeAspect="1"/>
          </p:cNvPicPr>
          <p:nvPr/>
        </p:nvPicPr>
        <p:blipFill>
          <a:blip r:embed="rId7"/>
          <a:stretch>
            <a:fillRect/>
          </a:stretch>
        </p:blipFill>
        <p:spPr>
          <a:xfrm>
            <a:off x="5487725" y="2546101"/>
            <a:ext cx="359637" cy="361175"/>
          </a:xfrm>
          <a:prstGeom prst="rect">
            <a:avLst/>
          </a:prstGeom>
        </p:spPr>
      </p:pic>
    </p:spTree>
    <p:extLst>
      <p:ext uri="{BB962C8B-B14F-4D97-AF65-F5344CB8AC3E}">
        <p14:creationId xmlns:p14="http://schemas.microsoft.com/office/powerpoint/2010/main" xmlns="" val="11040217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康熙因西洋历与中国传统历法之争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命钦天监官员与西洋历代表、比利时传教士南怀仁辩论。经验证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证明西洋历法更为准确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复用西洋历法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并任命南怀仁为钦天监副监。这一事件表明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康熙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全面接受外来文化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审慎地接受外来事物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改变闭关锁国政策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承认西方文化超越中国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题干反映了康熙在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证明西洋历法更为准确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复用西洋历法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说明其审慎地接受外来事物</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过于绝对化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项材料没有涉及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题干材料仅限于历法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西方文化超越中国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995936" y="2420888"/>
            <a:ext cx="359637" cy="361175"/>
          </a:xfrm>
          <a:prstGeom prst="rect">
            <a:avLst/>
          </a:prstGeom>
        </p:spPr>
      </p:pic>
    </p:spTree>
    <p:extLst>
      <p:ext uri="{BB962C8B-B14F-4D97-AF65-F5344CB8AC3E}">
        <p14:creationId xmlns:p14="http://schemas.microsoft.com/office/powerpoint/2010/main" xmlns="" val="36175644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宋应星</a:t>
            </a:r>
            <a:r>
              <a:rPr lang="en-US" altLang="zh-CN" sz="2200">
                <a:solidFill>
                  <a:srgbClr val="000000"/>
                </a:solidFill>
                <a:latin typeface="Times New Roman" panose="02020603050405020304" pitchFamily="18" charset="0"/>
                <a:cs typeface="Times New Roman" panose="02020603050405020304" pitchFamily="18" charset="0"/>
              </a:rPr>
              <a:t>(1587~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en-US" altLang="zh-CN" sz="2200">
                <a:solidFill>
                  <a:srgbClr val="000000"/>
                </a:solidFill>
                <a:latin typeface="Times New Roman" panose="02020603050405020304" pitchFamily="18" charset="0"/>
                <a:cs typeface="Times New Roman" panose="02020603050405020304" pitchFamily="18" charset="0"/>
              </a:rPr>
              <a:t>1666)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青年时曾考取举人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后来连续六次赴京参加进士考试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均名落孙山。</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面对明末流民遍地的现实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宋应星不再追求科举功名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转而探求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之术。他全面搜集整理传统农业、手工业技术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撰成《天工开物》一书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书名取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天工人其代之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开物成务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之义。正如宋应星在该书的序言中所说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是书与科举功名毫无关系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当时士大夫对这部书不屑一顾。后来乾隆时编《四库全书》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不予收录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民间因此更不敢印行。这部书在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世纪传入欧洲后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被誉为</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世纪中国科技的百科全书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是我们今天探讨古代科技成就的重要文献。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摘编自潘吉星《宋应星评传》等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14432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182</TotalTime>
  <Words>3670</Words>
  <Application>Microsoft Office PowerPoint</Application>
  <PresentationFormat>全屏显示(4:3)</PresentationFormat>
  <Paragraphs>343</Paragraphs>
  <Slides>46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6</cp:revision>
  <dcterms:created xsi:type="dcterms:W3CDTF">2019-07-05T00:12:36Z</dcterms:created>
  <dcterms:modified xsi:type="dcterms:W3CDTF">2021-06-17T16:24:22Z</dcterms:modified>
</cp:coreProperties>
</file>