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9"/>
  </p:notesMasterIdLst>
  <p:handoutMasterIdLst>
    <p:handoutMasterId r:id="rId40"/>
  </p:handoutMasterIdLst>
  <p:sldIdLst>
    <p:sldId id="331" r:id="rId6"/>
    <p:sldId id="332" r:id="rId7"/>
    <p:sldId id="333" r:id="rId8"/>
    <p:sldId id="334" r:id="rId9"/>
    <p:sldId id="335" r:id="rId10"/>
    <p:sldId id="261" r:id="rId11"/>
    <p:sldId id="280" r:id="rId12"/>
    <p:sldId id="278" r:id="rId13"/>
    <p:sldId id="272" r:id="rId14"/>
    <p:sldId id="422" r:id="rId15"/>
    <p:sldId id="423" r:id="rId16"/>
    <p:sldId id="519" r:id="rId17"/>
    <p:sldId id="551" r:id="rId18"/>
    <p:sldId id="290" r:id="rId19"/>
    <p:sldId id="424" r:id="rId20"/>
    <p:sldId id="427" r:id="rId21"/>
    <p:sldId id="428" r:id="rId22"/>
    <p:sldId id="520" r:id="rId23"/>
    <p:sldId id="294" r:id="rId24"/>
    <p:sldId id="456" r:id="rId25"/>
    <p:sldId id="457" r:id="rId26"/>
    <p:sldId id="463" r:id="rId27"/>
    <p:sldId id="279" r:id="rId28"/>
    <p:sldId id="273" r:id="rId29"/>
    <p:sldId id="346" r:id="rId30"/>
    <p:sldId id="540" r:id="rId31"/>
    <p:sldId id="347" r:id="rId32"/>
    <p:sldId id="541" r:id="rId33"/>
    <p:sldId id="348" r:id="rId34"/>
    <p:sldId id="542" r:id="rId35"/>
    <p:sldId id="306" r:id="rId36"/>
    <p:sldId id="351" r:id="rId37"/>
    <p:sldId id="54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第五讲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从国共合作到国共对立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第五讲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从国共合作到国共对立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第五讲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从国共合作到国共对立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第五讲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从国共合作到国共对立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第五讲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从国共合作到国共对立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8.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2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14.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19.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slide" Target="slide8.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8.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5.xml"/><Relationship Id="rId4" Type="http://schemas.openxmlformats.org/officeDocument/2006/relationships/slide" Target="slide31.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1.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4.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 Target="slide23.xml"/><Relationship Id="rId4" Type="http://schemas.openxmlformats.org/officeDocument/2006/relationships/notesSlide" Target="../notesSlides/notesSlide3.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9.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 Target="slide5.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9.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8424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03158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7792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98615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第五</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从国共合作到国共对立</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5571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6884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426085" y="1419860"/>
          <a:ext cx="11258550" cy="4250055"/>
        </p:xfrm>
        <a:graphic>
          <a:graphicData uri="http://schemas.openxmlformats.org/drawingml/2006/table">
            <a:tbl>
              <a:tblPr firstRow="1" bandRow="1">
                <a:tableStyleId>{5940675A-B579-460E-94D1-54222C63F5DA}</a:tableStyleId>
              </a:tblPr>
              <a:tblGrid>
                <a:gridCol w="683260"/>
                <a:gridCol w="642941"/>
                <a:gridCol w="7026275"/>
                <a:gridCol w="2905760"/>
              </a:tblGrid>
              <a:tr h="73152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第一次国共合作的实现</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标志</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1924年1月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中国国民党第一次全国代表大会的召开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标志着国共两党合作的正式建立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410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重大成果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对三民主义作出了新的解释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把旧三民主义发展为新三民主义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在实际上确立了联俄、联共、扶助农工三大政策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黄埔</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军校</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在苏联和中国共产党的帮助下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1924年5月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孙中山在广州黄埔创办中国国民党陆军军官学校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亦称“黄埔军校”。孙中山兼任军校总理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蒋介石任校长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周恩来不久后担任政治部主任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00000"/>
                        </a:lnSpc>
                        <a:buNone/>
                      </a:pPr>
                      <a:r>
                        <a:rPr lang="en-US" altLang="en-US" sz="2400" b="0">
                          <a:solidFill>
                            <a:srgbClr val="000000"/>
                          </a:solidFill>
                          <a:latin typeface="仿宋" panose="02010609060101010101" charset="-122"/>
                          <a:ea typeface="仿宋" panose="02010609060101010101" charset="-122"/>
                          <a:cs typeface="宋体" panose="02010600030101010101" pitchFamily="2" charset="-122"/>
                        </a:rPr>
                        <a:t>黄埔军校旧址</a:t>
                      </a: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690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作用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培养出大批军事和政治人才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为国民革命军的建立和随后的北伐战争作了准备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132" name="image28.jpg"/>
          <p:cNvPicPr>
            <a:picLocks noChangeAspect="1"/>
          </p:cNvPicPr>
          <p:nvPr/>
        </p:nvPicPr>
        <p:blipFill>
          <a:blip r:embed="rId4"/>
          <a:stretch>
            <a:fillRect/>
          </a:stretch>
        </p:blipFill>
        <p:spPr>
          <a:xfrm>
            <a:off x="8919845" y="3643630"/>
            <a:ext cx="2647315" cy="214503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48970" y="1460500"/>
          <a:ext cx="10875645" cy="4826000"/>
        </p:xfrm>
        <a:graphic>
          <a:graphicData uri="http://schemas.openxmlformats.org/drawingml/2006/table">
            <a:tbl>
              <a:tblPr firstRow="1" bandRow="1">
                <a:tableStyleId>{5940675A-B579-460E-94D1-54222C63F5DA}</a:tableStyleId>
              </a:tblPr>
              <a:tblGrid>
                <a:gridCol w="523875"/>
                <a:gridCol w="688975"/>
                <a:gridCol w="4490720"/>
                <a:gridCol w="1370330"/>
                <a:gridCol w="1214218"/>
                <a:gridCol w="2587527"/>
              </a:tblGrid>
              <a:tr h="365760">
                <a:tc rowSpan="4">
                  <a:txBody>
                    <a:bodyPr/>
                    <a:lstStyle/>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北伐胜利进军</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政府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广州国民政府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开始时间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1926年7月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68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推翻北洋军阀的统治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统一全国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先锋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国民革命军</a:t>
                      </a:r>
                      <a:r>
                        <a:rPr lang="en-US" sz="2400" b="0">
                          <a:solidFill>
                            <a:srgbClr val="000000"/>
                          </a:solidFill>
                          <a:latin typeface="宋体" panose="02010600030101010101" pitchFamily="2" charset="-122"/>
                          <a:ea typeface="宋体" panose="02010600030101010101" pitchFamily="2" charset="-122"/>
                          <a:cs typeface="方正黑体_GBK" charset="0"/>
                        </a:rPr>
                        <a:t>第四军</a:t>
                      </a:r>
                      <a:r>
                        <a:rPr lang="en-US" sz="2400" b="0">
                          <a:solidFill>
                            <a:srgbClr val="000000"/>
                          </a:solidFill>
                          <a:latin typeface="宋体" panose="02010600030101010101" pitchFamily="2" charset="-122"/>
                          <a:ea typeface="宋体" panose="02010600030101010101" pitchFamily="2" charset="-122"/>
                          <a:cs typeface="方正书宋_GBK" charset="0"/>
                        </a:rPr>
                        <a:t>独立团</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对象</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吴佩孚、孙传芳、</a:t>
                      </a:r>
                      <a:r>
                        <a:rPr lang="en-US" sz="2400" b="0">
                          <a:solidFill>
                            <a:srgbClr val="000000"/>
                          </a:solidFill>
                          <a:latin typeface="宋体" panose="02010600030101010101" pitchFamily="2" charset="-122"/>
                          <a:ea typeface="宋体" panose="02010600030101010101" pitchFamily="2" charset="-122"/>
                          <a:cs typeface="方正黑体_GBK" charset="0"/>
                        </a:rPr>
                        <a:t>张作霖</a:t>
                      </a:r>
                      <a:r>
                        <a:rPr lang="en-US" sz="2400" b="0">
                          <a:solidFill>
                            <a:srgbClr val="000000"/>
                          </a:solidFill>
                          <a:latin typeface="宋体" panose="02010600030101010101" pitchFamily="2" charset="-122"/>
                          <a:ea typeface="宋体" panose="02010600030101010101" pitchFamily="2" charset="-122"/>
                          <a:cs typeface="方正书宋_GBK" charset="0"/>
                        </a:rPr>
                        <a:t>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25603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北伐军以叶挺领导的第四军独立团为先锋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经过浴血奋战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连克汀泗桥和贺胜桥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攻占武昌城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基本消灭吴佩孚主力</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在江西歼灭孙传芳的主力</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北伐军一路沿长江东下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攻占南京。另一路由福建进入浙江、上海。北伐军从珠江流域打到长江流域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震动全国</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南京政府建立后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继续北伐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1928年底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张学良发表通告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宣布“服从国民政府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改易旗帜”。至此</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南京政府在名义上统一了全国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altLang="en-US" sz="2400" b="0">
                          <a:solidFill>
                            <a:srgbClr val="000000"/>
                          </a:solidFill>
                          <a:latin typeface="仿宋" panose="02010609060101010101" charset="-122"/>
                          <a:ea typeface="仿宋" panose="02010609060101010101" charset="-122"/>
                          <a:cs typeface="宋体" panose="02010600030101010101" pitchFamily="2" charset="-122"/>
                        </a:rPr>
                        <a:t>叶挺</a:t>
                      </a:r>
                    </a:p>
                  </a:txBody>
                  <a:tcP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bl>
          </a:graphicData>
        </a:graphic>
      </p:graphicFrame>
      <p:pic>
        <p:nvPicPr>
          <p:cNvPr id="134" name="时挺.jpg"/>
          <p:cNvPicPr>
            <a:picLocks noChangeAspect="1"/>
          </p:cNvPicPr>
          <p:nvPr/>
        </p:nvPicPr>
        <p:blipFill>
          <a:blip r:embed="rId4"/>
          <a:stretch>
            <a:fillRect/>
          </a:stretch>
        </p:blipFill>
        <p:spPr>
          <a:xfrm>
            <a:off x="9022715" y="2822575"/>
            <a:ext cx="2392045" cy="31038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46760" y="1538605"/>
          <a:ext cx="10709910" cy="4826635"/>
        </p:xfrm>
        <a:graphic>
          <a:graphicData uri="http://schemas.openxmlformats.org/drawingml/2006/table">
            <a:tbl>
              <a:tblPr firstRow="1" bandRow="1">
                <a:tableStyleId>{5940675A-B579-460E-94D1-54222C63F5DA}</a:tableStyleId>
              </a:tblPr>
              <a:tblGrid>
                <a:gridCol w="601980"/>
                <a:gridCol w="806450"/>
                <a:gridCol w="9301480"/>
              </a:tblGrid>
              <a:tr h="1097280">
                <a:tc rowSpan="3">
                  <a:txBody>
                    <a:bodyPr/>
                    <a:lstStyle/>
                    <a:p>
                      <a:pPr indent="0" algn="ctr">
                        <a:lnSpc>
                          <a:spcPct val="12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北</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伐</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胜</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利</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进</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军</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北伐战争取得重大胜利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基本上推翻了北洋军阀的统治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但没有完成反帝反封建的民主革命任务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性质</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北伐战争是一场反帝反封建的国民战争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国共第一次合作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建立革命统一战线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采取“集中兵力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各个歼灭”的正确战略方针</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工农群众的支持</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北伐将士的英勇奋战和共产党员的先锋模范作用</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黄埔军校为北伐战争培养了大批军事人才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随着北伐的胜利进军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促进了各地的工农革命运动蓬勃发展</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基本上推翻了北洋军阀的统治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实现了全国统一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打击了帝国主义侵略势力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78180" y="1709420"/>
          <a:ext cx="10849610" cy="3840480"/>
        </p:xfrm>
        <a:graphic>
          <a:graphicData uri="http://schemas.openxmlformats.org/drawingml/2006/table">
            <a:tbl>
              <a:tblPr firstRow="1" bandRow="1">
                <a:tableStyleId>{5940675A-B579-460E-94D1-54222C63F5DA}</a:tableStyleId>
              </a:tblPr>
              <a:tblGrid>
                <a:gridCol w="1627505"/>
                <a:gridCol w="9222105"/>
              </a:tblGrid>
              <a:tr h="110236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国民党右派叛变革命</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1927年4月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蒋介石在上海发动了四一二反革命政变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并在南京建立“国民政府”。7月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汪精卫在武汉召开“分共会议”。他们大肆屠杀共产党人和工农群众。轰轰烈烈的国民革命失败了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939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南京国民政府的建立与统一全国</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1927年4月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南京政府建立之后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在“分共清党”、镇压工农运动的同时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继续北伐。1928年底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张学良发表通告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宣布“服从国民政府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改易旗帜”。至此</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南京政府在名义上统一了全国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0215">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代表大地主、大资产阶级利益的政府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696679"/>
            <a:ext cx="10581641" cy="627895"/>
            <a:chOff x="1034884" y="629878"/>
            <a:chExt cx="8995235" cy="627895"/>
          </a:xfrm>
        </p:grpSpPr>
        <p:sp>
          <p:nvSpPr>
            <p:cNvPr id="17" name="圆角矩形 6">
              <a:hlinkClick r:id="rId5" action="ppaction://hlinksldjump"/>
            </p:cNvPr>
            <p:cNvSpPr/>
            <p:nvPr>
              <p:custDataLst>
                <p:tags r:id="rId2"/>
              </p:custDataLst>
            </p:nvPr>
          </p:nvSpPr>
          <p:spPr>
            <a:xfrm flipH="1">
              <a:off x="2455639" y="643213"/>
              <a:ext cx="7574480"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南昌起义、秋收起义、井冈山会师、农村革命根据地的创建</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390" y="2869565"/>
            <a:ext cx="11015980"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知道南昌起义</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讲述毛泽东、朱德等在井冈山会师的故事</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认识中国共产党创建工农红军和农村革命根据地的意义。</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3" name="表格 2"/>
          <p:cNvGraphicFramePr/>
          <p:nvPr>
            <p:custDataLst>
              <p:tags r:id="rId1"/>
            </p:custDataLst>
          </p:nvPr>
        </p:nvGraphicFramePr>
        <p:xfrm>
          <a:off x="691515" y="4199890"/>
          <a:ext cx="10766425" cy="4023360"/>
        </p:xfrm>
        <a:graphic>
          <a:graphicData uri="http://schemas.openxmlformats.org/drawingml/2006/table">
            <a:tbl>
              <a:tblPr firstRow="1" bandRow="1">
                <a:tableStyleId>{5940675A-B579-460E-94D1-54222C63F5DA}</a:tableStyleId>
              </a:tblPr>
              <a:tblGrid>
                <a:gridCol w="655955"/>
                <a:gridCol w="746125"/>
                <a:gridCol w="9364345"/>
              </a:tblGrid>
              <a:tr h="186499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南昌起义</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从大革命失败的教训中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中国共产党开始认识到独立掌握革命武装力量的重要性。国民党反动派的血腥屠杀政策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激起了中国共产党和革命群众的极大愤慨和强烈反抗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456045" y="251079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16</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P75</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P80</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19455" y="1699260"/>
          <a:ext cx="10766425" cy="4023360"/>
        </p:xfrm>
        <a:graphic>
          <a:graphicData uri="http://schemas.openxmlformats.org/drawingml/2006/table">
            <a:tbl>
              <a:tblPr firstRow="1" bandRow="1">
                <a:tableStyleId>{5940675A-B579-460E-94D1-54222C63F5DA}</a:tableStyleId>
              </a:tblPr>
              <a:tblGrid>
                <a:gridCol w="655955"/>
                <a:gridCol w="746125"/>
                <a:gridCol w="9364345"/>
              </a:tblGrid>
              <a:tr h="182880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南昌起义</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1927年8月1日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周恩来、贺龙、叶挺、朱德、刘伯承等人领导革命军在南昌发动武装起义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占领南昌城</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随后起义部队按计划撤出南昌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南下广东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准备在那里建立根据地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但在途中遭到敌人的封堵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损失严重。朱德、陈毅率领南昌起义的部分队伍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转战湘南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坚持斗争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打响了武装反抗国民党反动派的第一枪</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开辟了中国共产党人独立领导革命战争、创建人民军队、武装夺取政权的道路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677545" y="1662430"/>
          <a:ext cx="10864215" cy="3291840"/>
        </p:xfrm>
        <a:graphic>
          <a:graphicData uri="http://schemas.openxmlformats.org/drawingml/2006/table">
            <a:tbl>
              <a:tblPr firstRow="1" bandRow="1">
                <a:tableStyleId>{5940675A-B579-460E-94D1-54222C63F5DA}</a:tableStyleId>
              </a:tblPr>
              <a:tblGrid>
                <a:gridCol w="661670"/>
                <a:gridCol w="753110"/>
                <a:gridCol w="9449435"/>
              </a:tblGrid>
              <a:tr h="73152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秋收起义</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国民大革命的失败</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1927年8月7日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八七会议的召开为革命道路指明了方向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1927年9月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毛泽东在湘赣边界打出了“工农革命军”的旗帜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举行秋收起义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受到严重挫折。为保存革命力量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毛泽东决定放弃攻打中心城市长沙的计划</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改向敌人统治力量薄弱的山区进军。1927年10月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毛泽东率领起义部队到达井冈山地区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失败。1927年10月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毛泽东率领部队到达井冈山地区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开始创建第一个农村革命根据地——井冈山革命根据地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62000" y="1482725"/>
          <a:ext cx="10668000" cy="4937760"/>
        </p:xfrm>
        <a:graphic>
          <a:graphicData uri="http://schemas.openxmlformats.org/drawingml/2006/table">
            <a:tbl>
              <a:tblPr firstRow="1" bandRow="1">
                <a:tableStyleId>{5940675A-B579-460E-94D1-54222C63F5DA}</a:tableStyleId>
              </a:tblPr>
              <a:tblGrid>
                <a:gridCol w="467360"/>
                <a:gridCol w="922020"/>
                <a:gridCol w="9278620"/>
              </a:tblGrid>
              <a:tr h="1463040">
                <a:tc rowSpan="3">
                  <a:txBody>
                    <a:bodyPr/>
                    <a:lstStyle/>
                    <a:p>
                      <a:pPr algn="ctr">
                        <a:lnSpc>
                          <a:spcPct val="150000"/>
                        </a:lnSpc>
                        <a:buClrTx/>
                        <a:buSzTx/>
                        <a:buFontTx/>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井</a:t>
                      </a:r>
                    </a:p>
                    <a:p>
                      <a:pPr algn="ctr">
                        <a:lnSpc>
                          <a:spcPct val="150000"/>
                        </a:lnSpc>
                        <a:buClrTx/>
                        <a:buSzTx/>
                        <a:buFontTx/>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冈</a:t>
                      </a:r>
                    </a:p>
                    <a:p>
                      <a:pPr algn="ctr">
                        <a:lnSpc>
                          <a:spcPct val="150000"/>
                        </a:lnSpc>
                        <a:buClrTx/>
                        <a:buSzTx/>
                        <a:buFontTx/>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山</a:t>
                      </a:r>
                    </a:p>
                    <a:p>
                      <a:pPr algn="ctr">
                        <a:lnSpc>
                          <a:spcPct val="150000"/>
                        </a:lnSpc>
                        <a:buClrTx/>
                        <a:buSzTx/>
                        <a:buFontTx/>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会</a:t>
                      </a:r>
                    </a:p>
                    <a:p>
                      <a:pPr algn="ctr">
                        <a:lnSpc>
                          <a:spcPct val="150000"/>
                        </a:lnSpc>
                        <a:buClrTx/>
                        <a:buSzTx/>
                        <a:buFontTx/>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师</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会师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1928年4月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朱德、陈毅率领南昌起义的部分军队和湘南的工农武装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与毛泽东率领的工农革命军在井冈山会师。两军会师后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合编为中国工农革命军第四军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不久改称为中国工农红军第四军。朱德任军长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毛泽东任党代表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拉开了中国革命从城市转入农村、建立农村革命根据地的序幕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创建了中国共产党绝对领导的第一支坚强队伍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积极开展武装斗争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井冈山革命根据地不断巩固和扩大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铸就了井冈山精神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井冈山精神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坚定不移的革命信念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坚持党的绝对领导</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密切联系人民群众的思想作风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一切从实际出发的思想路线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艰苦奋斗的优良传统等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77545" y="1753870"/>
          <a:ext cx="10766425" cy="4389120"/>
        </p:xfrm>
        <a:graphic>
          <a:graphicData uri="http://schemas.openxmlformats.org/drawingml/2006/table">
            <a:tbl>
              <a:tblPr firstRow="1" bandRow="1">
                <a:tableStyleId>{5940675A-B579-460E-94D1-54222C63F5DA}</a:tableStyleId>
              </a:tblPr>
              <a:tblGrid>
                <a:gridCol w="651510"/>
                <a:gridCol w="741680"/>
                <a:gridCol w="9373235"/>
              </a:tblGrid>
              <a:tr h="182880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工农武装割据</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毛泽东率领工农革命军在井冈山打土豪</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分田地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建立革命政权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开展土地革命和游击战争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创造了“工农武装割据”的局面。1929年12月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古田会议召开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确立了思想建党、政治建军的原则。到1930年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全国各地创建了大小十几块革命根据地。其中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以红四军为主在赣南、闽西建立的中央革命根据地面积最大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成立政府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1931年冬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中华苏维埃第一次全国代表大会在江西瑞金召开。会议宣布成立中华苏维埃共和国临时中央政府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定都瑞金</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毛泽东当选为临时中央政府主席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2600" y="2517140"/>
            <a:ext cx="11189335" cy="1124585"/>
          </a:xfrm>
          <a:prstGeom prst="rect">
            <a:avLst/>
          </a:prstGeom>
          <a:noFill/>
          <a:ln w="9525">
            <a:noFill/>
          </a:ln>
        </p:spPr>
        <p:txBody>
          <a:bodyPr wrap="square">
            <a:spAutoFit/>
          </a:bodyPr>
          <a:lstStyle/>
          <a:p>
            <a:pPr indent="0">
              <a:lnSpc>
                <a:spcPct val="140000"/>
              </a:lnSpc>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讲述中国工农红军长征的故事</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体会红军的革命英雄主义精神</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知道遵义会议</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认识其在中国革命史上的地位</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580539" y="1444584"/>
            <a:ext cx="6741795" cy="627895"/>
            <a:chOff x="1034884" y="629878"/>
            <a:chExt cx="5731061" cy="627895"/>
          </a:xfrm>
        </p:grpSpPr>
        <p:sp>
          <p:nvSpPr>
            <p:cNvPr id="6" name="圆角矩形 6">
              <a:hlinkClick r:id=""/>
            </p:cNvPr>
            <p:cNvSpPr/>
            <p:nvPr>
              <p:custDataLst>
                <p:tags r:id="rId2"/>
              </p:custDataLst>
            </p:nvPr>
          </p:nvSpPr>
          <p:spPr>
            <a:xfrm flipH="1">
              <a:off x="2455639" y="643213"/>
              <a:ext cx="4310306"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中国工农红军长征、遵义会议</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9" name="表格 8"/>
          <p:cNvGraphicFramePr/>
          <p:nvPr>
            <p:custDataLst>
              <p:tags r:id="rId1"/>
            </p:custDataLst>
          </p:nvPr>
        </p:nvGraphicFramePr>
        <p:xfrm>
          <a:off x="664210" y="3710940"/>
          <a:ext cx="10921365" cy="2194560"/>
        </p:xfrm>
        <a:graphic>
          <a:graphicData uri="http://schemas.openxmlformats.org/drawingml/2006/table">
            <a:tbl>
              <a:tblPr firstRow="1" bandRow="1">
                <a:tableStyleId>{5940675A-B579-460E-94D1-54222C63F5DA}</a:tableStyleId>
              </a:tblPr>
              <a:tblGrid>
                <a:gridCol w="1501140"/>
                <a:gridCol w="9420225"/>
              </a:tblGrid>
              <a:tr h="731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博古、李德等人在军事指挥上“左”的错误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第五次反“围剿”失败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直接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开始</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1934年10月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中共中央率领中央红军八万多人突围西进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开始长征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路线</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遵义会议前</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从江西瑞金出发→冲破四道封锁线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渡过湘江→强渡乌江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攻克贵州北部重镇遵义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642100" y="215646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17</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P81</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P84</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126" name="05.eps" descr="id:2147514672;FounderCES"/>
          <p:cNvPicPr>
            <a:picLocks noChangeAspect="1"/>
          </p:cNvPicPr>
          <p:nvPr/>
        </p:nvPicPr>
        <p:blipFill>
          <a:blip r:embed="rId2"/>
          <a:stretch>
            <a:fillRect/>
          </a:stretch>
        </p:blipFill>
        <p:spPr>
          <a:xfrm>
            <a:off x="453390" y="2575560"/>
            <a:ext cx="11269980" cy="302006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07060" y="1468120"/>
          <a:ext cx="10978515" cy="4937760"/>
        </p:xfrm>
        <a:graphic>
          <a:graphicData uri="http://schemas.openxmlformats.org/drawingml/2006/table">
            <a:tbl>
              <a:tblPr firstRow="1" bandRow="1">
                <a:tableStyleId>{5940675A-B579-460E-94D1-54222C63F5DA}</a:tableStyleId>
              </a:tblPr>
              <a:tblGrid>
                <a:gridCol w="919480"/>
                <a:gridCol w="803910"/>
                <a:gridCol w="6179820"/>
                <a:gridCol w="3075305"/>
              </a:tblGrid>
              <a:tr h="36576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转折</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遵义会议</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1935年1月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集中全力纠正博古等人在军事上和组织上“左”的错误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肯定了毛泽东的正确军事主张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增选毛泽东为中央政治局常委</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取消了博古、李德的军事最高指挥权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7432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开始确立以毛泽东为主要代表的马克思主义正确路线在中共中央的领导地位</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在极其危急的情况下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挽救了党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挽救了红军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挽救了中国革命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是中国共产党历史上一个生死攸关的转折点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3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3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3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3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遵义会议会址</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36" name="image31.jpg"/>
          <p:cNvPicPr>
            <a:picLocks noChangeAspect="1"/>
          </p:cNvPicPr>
          <p:nvPr/>
        </p:nvPicPr>
        <p:blipFill>
          <a:blip r:embed="rId4"/>
          <a:stretch>
            <a:fillRect/>
          </a:stretch>
        </p:blipFill>
        <p:spPr>
          <a:xfrm>
            <a:off x="8700135" y="3810635"/>
            <a:ext cx="2688590" cy="18700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49605" y="1719580"/>
          <a:ext cx="10851515" cy="4093845"/>
        </p:xfrm>
        <a:graphic>
          <a:graphicData uri="http://schemas.openxmlformats.org/drawingml/2006/table">
            <a:tbl>
              <a:tblPr firstRow="1" bandRow="1">
                <a:tableStyleId>{5940675A-B579-460E-94D1-54222C63F5DA}</a:tableStyleId>
              </a:tblPr>
              <a:tblGrid>
                <a:gridCol w="1510665"/>
                <a:gridCol w="1454785"/>
                <a:gridCol w="7886065"/>
              </a:tblGrid>
              <a:tr h="731520">
                <a:tc>
                  <a:txBody>
                    <a:bodyPr/>
                    <a:lstStyle/>
                    <a:p>
                      <a:pPr indent="0">
                        <a:lnSpc>
                          <a:spcPct val="16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路线</a:t>
                      </a: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遵义会议后</a:t>
                      </a: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l">
                        <a:lnSpc>
                          <a:spcPct val="160000"/>
                        </a:lnSpc>
                        <a:buNone/>
                      </a:pP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四渡赤水→渡过金沙江→强渡大渡河</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飞夺泸定桥→过雪山、草地→进入甘肃</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结果</a:t>
                      </a:r>
                    </a:p>
                    <a:p>
                      <a:pPr indent="0">
                        <a:lnSpc>
                          <a:spcPct val="16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第一次</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会师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1935年10月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中共中央带领中央红军到达陕甘革命根据地的吴起镇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与陕北红军胜利会师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第二次</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会师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1936年10月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红二方面军和红四方面军到达甘肃会宁地区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与红一方面军胜利会师。红军三大主力会师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宣告长征胜利结束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05485" y="1551940"/>
          <a:ext cx="10795635" cy="5852160"/>
        </p:xfrm>
        <a:graphic>
          <a:graphicData uri="http://schemas.openxmlformats.org/drawingml/2006/table">
            <a:tbl>
              <a:tblPr firstRow="1" bandRow="1">
                <a:tableStyleId>{5940675A-B579-460E-94D1-54222C63F5DA}</a:tableStyleId>
              </a:tblPr>
              <a:tblGrid>
                <a:gridCol w="1454785"/>
                <a:gridCol w="9340850"/>
              </a:tblGrid>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粉碎了国民党反动派消灭红军的企图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保存了党和红军的基干力量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使中国革命转危为安。红军长征播下了革命种子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铸就了长征精神</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打开了中国革命的新局面</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18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长征精神</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把中华民族的根本利益看得高于一切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坚定革命的理想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坚信正义事业必胜的精神</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不怕牺牲、顾全大局、严守纪律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紧密团结、坚持独立自主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一切从实际出发的精神</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紧紧依靠人民群众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同人民群众生死相依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患难与共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艰苦奋斗的精神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4948" y="2135099"/>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913993" y="302258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955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9256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7035165" y="2730500"/>
            <a:ext cx="4702175" cy="2033266"/>
            <a:chOff x="3549527" y="2100735"/>
            <a:chExt cx="5107993" cy="2033249"/>
          </a:xfrm>
        </p:grpSpPr>
        <p:sp>
          <p:nvSpPr>
            <p:cNvPr id="18" name="文本框 2">
              <a:hlinkClick r:id="rId2"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43415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68655" y="3192780"/>
            <a:ext cx="10770235" cy="3192780"/>
          </a:xfrm>
          <a:prstGeom prst="rect">
            <a:avLst/>
          </a:prstGeom>
          <a:noFill/>
          <a:ln w="9525">
            <a:solidFill>
              <a:schemeClr val="tx1"/>
            </a:solidFill>
          </a:ln>
        </p:spPr>
        <p:txBody>
          <a:bodyPr wrap="square">
            <a:spAutoFit/>
          </a:bodyPr>
          <a:lstStyle/>
          <a:p>
            <a:pPr indent="0">
              <a:lnSpc>
                <a:spcPct val="12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）孙中山创建了黄埔军校，但没有领导北伐战争。北伐战争时期孙中山已经去世。</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）第一次国共合作实行的是党内合作，不能说是“国共合并”。</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共三大决定同孙中山领导的国民党合作，建立革命统一战线；北伐战争是国共两党第一次合作时期发动的战争。因此，中共三大和北伐战争都不是第一次国共合作正式建立的标志。第一次国共合作正式建立的标志是国民党一大的召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12775" y="1488440"/>
            <a:ext cx="10937875" cy="488759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）北伐战争是国民革命的一部分，不能将二者等同。北伐战争基本上推翻了北洋军阀的黑暗统治，但又形成了新的军阀割据势力。因此说北伐战争胜利了，国民革命却失败了。</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）南京国民政府代表的是大地主、大资产阶级的利益，而不是无产阶级的利益。</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）南昌起义是中国共产党创建人民军队的开始；而中国共产党创建的第一支队伍是中国工农红军第四军，出现在井冈山会师后。</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）中国农村包围城市、武装夺取政权革命道路的起点是井冈山革命根据地的建立，而不是秋收起义。在秋收起义失败后，毛泽东作出中国革命重心由城市转向农村的决定。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98805" y="1711960"/>
            <a:ext cx="10937875" cy="4485640"/>
          </a:xfrm>
          <a:prstGeom prst="rect">
            <a:avLst/>
          </a:prstGeom>
          <a:noFill/>
          <a:ln w="9525">
            <a:solidFill>
              <a:schemeClr val="tx1"/>
            </a:solidFill>
          </a:ln>
        </p:spPr>
        <p:txBody>
          <a:bodyPr wrap="square">
            <a:spAutoFit/>
          </a:bodyPr>
          <a:lstStyle/>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）长征是中国工农红军进行的伟大的战略转移，这里的“转移”指的是革命中心地区的转移，即由江西瑞金转移到陕西延安。</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）遵义会议确立了以毛泽东为主要代表的马克思主义的正确路线在中共中央的领导地位，中共七大将毛泽东思想确立为党的指导思想。</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）中国工农红军长征胜利结束的标志是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月红军三大主力在甘肃会宁会师，而不是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月中共中央和中央红军在陕甘革命根据地吴起镇与陕北红军的会师。</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64230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7" name="表格 6"/>
          <p:cNvGraphicFramePr/>
          <p:nvPr>
            <p:custDataLst>
              <p:tags r:id="rId1"/>
            </p:custDataLst>
          </p:nvPr>
        </p:nvGraphicFramePr>
        <p:xfrm>
          <a:off x="636270" y="2487930"/>
          <a:ext cx="10916285" cy="2682240"/>
        </p:xfrm>
        <a:graphic>
          <a:graphicData uri="http://schemas.openxmlformats.org/drawingml/2006/table">
            <a:tbl>
              <a:tblPr firstRow="1" bandRow="1">
                <a:tableStyleId>{5940675A-B579-460E-94D1-54222C63F5DA}</a:tableStyleId>
              </a:tblPr>
              <a:tblGrid>
                <a:gridCol w="689610"/>
                <a:gridCol w="843280"/>
                <a:gridCol w="9383395"/>
              </a:tblGrid>
              <a:tr h="36576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国民革命运动失败的原因和教训</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原因</a:t>
                      </a:r>
                    </a:p>
                    <a:p>
                      <a:pPr indent="0">
                        <a:lnSpc>
                          <a:spcPct val="15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客观</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中外反动势力过于强大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联合起来绞杀中国革命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国民党右派叛变革命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国共第一次合作遭到破坏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主观</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共产党处于幼年时期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缺乏斗争经验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放弃革命领导权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在敌人发动突然袭击时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不能有效地组织人民反抗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534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教训</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要领导人民取得革命胜利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就必须坚持无产阶级对革命的领导权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必须掌握革命的武装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坚持武装斗争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43865" y="1504315"/>
          <a:ext cx="11304905" cy="4681220"/>
        </p:xfrm>
        <a:graphic>
          <a:graphicData uri="http://schemas.openxmlformats.org/drawingml/2006/table">
            <a:tbl>
              <a:tblPr firstRow="1" bandRow="1">
                <a:tableStyleId>{5940675A-B579-460E-94D1-54222C63F5DA}</a:tableStyleId>
              </a:tblPr>
              <a:tblGrid>
                <a:gridCol w="743585"/>
                <a:gridCol w="10561320"/>
              </a:tblGrid>
              <a:tr h="365760">
                <a:tc gridSpan="2">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中国革命走农村包围城市道路的历史必然性</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gridSpan="2">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资本主义各国的无产阶级革命都是先占领城市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后夺取农村</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中国不能走类似的道路是由中国特殊的国情决定的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经济</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中国是半殖民地半封建国家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资本主义经济发展不充分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工人阶级力量不够强大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中国的城市革命缺乏阶级基础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政治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中国内部没有民主制度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外部没有民族独立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因此不具备合法斗争的条件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没有组织工人罢工的合法权力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中国工人阶级没有在城市进行大规模有组织的政治斗争的条件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因此中国革命只能走农村包围城市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最后夺取政权的道路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514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实践</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1927年中国共产党领导的南昌起义、秋收起义等失败的共同原因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就在于照搬俄国经验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走以城市为中心的革命道路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背离了中国的国情。毛泽东在实践中认识到这一经验教训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从进攻中心城市转向农村</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从而使中国革命开始了有决定意义的新起点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12140" y="1678940"/>
          <a:ext cx="10982960" cy="4833620"/>
        </p:xfrm>
        <a:graphic>
          <a:graphicData uri="http://schemas.openxmlformats.org/drawingml/2006/table">
            <a:tbl>
              <a:tblPr firstRow="1" bandRow="1">
                <a:tableStyleId>{5940675A-B579-460E-94D1-54222C63F5DA}</a:tableStyleId>
              </a:tblPr>
              <a:tblGrid>
                <a:gridCol w="10982960"/>
              </a:tblGrid>
              <a:tr h="365760">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探究三</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遵义会议是中国共产党历史上生死攸关的转折点</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遵义会议开始确立以毛泽东为主要代表的马克思主义的正确路线在中共中央的领导地位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结束了博古等人在军事上和组织上“左”的错误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遵义会议是中国共产党从幼年走向成熟的标志。遵义会议上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中国共产党第一次独立自主地运用马克思主义普遍原理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结合中国革命的具体实践解决了自己的路线、方针和政策问题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表明中国共产党已经是一个成熟的政党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完全可以独立地承担起领导中国革命的重任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1"/>
            </p:custDataLst>
          </p:nvPr>
        </p:nvGraphicFramePr>
        <p:xfrm>
          <a:off x="725170" y="2381250"/>
          <a:ext cx="10769600" cy="3511296"/>
        </p:xfrm>
        <a:graphic>
          <a:graphicData uri="http://schemas.openxmlformats.org/drawingml/2006/table">
            <a:tbl>
              <a:tblPr firstRow="1" bandRow="1">
                <a:tableStyleId>{5940675A-B579-460E-94D1-54222C63F5DA}</a:tableStyleId>
              </a:tblPr>
              <a:tblGrid>
                <a:gridCol w="3107690"/>
                <a:gridCol w="870585"/>
                <a:gridCol w="843915"/>
                <a:gridCol w="858520"/>
                <a:gridCol w="2574290"/>
                <a:gridCol w="1096645"/>
                <a:gridCol w="1417955"/>
              </a:tblGrid>
              <a:tr h="365760">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黄埔军校、北伐战争、南京国民政府成立</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北伐战争的进程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图片分析</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南昌起义、秋收起义、井冈山会师、农村革命根据地的创建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毛泽东对当时中国革命道路的研究</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史事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84200" y="1664970"/>
          <a:ext cx="10982960" cy="4833620"/>
        </p:xfrm>
        <a:graphic>
          <a:graphicData uri="http://schemas.openxmlformats.org/drawingml/2006/table">
            <a:tbl>
              <a:tblPr firstRow="1" bandRow="1">
                <a:tableStyleId>{5940675A-B579-460E-94D1-54222C63F5DA}</a:tableStyleId>
              </a:tblPr>
              <a:tblGrid>
                <a:gridCol w="10982960"/>
              </a:tblGrid>
              <a:tr h="365760">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探究三</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遵义会议是中国共产党历史上生死攸关的转折点</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遵义会议是在中国共产党和红军力量极度削弱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中国革命几乎陷于绝境的紧要关头召开的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它挽救了党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挽救了红军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挽救了中国革命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是中国共产党历史上一个生死攸关的转折点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76020">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以遵义会议召开为标志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遵义会议前的14年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中国共产党经受了国民革命失败和第五次反“围剿”失败等重大挫折。遵义会议后的14年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在以毛泽东为核心的党中央的正确领导下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中国革命从失败走向胜利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最终建立了中华人民共和国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454660" y="2178050"/>
          <a:ext cx="11307445" cy="4279392"/>
        </p:xfrm>
        <a:graphic>
          <a:graphicData uri="http://schemas.openxmlformats.org/drawingml/2006/table">
            <a:tbl>
              <a:tblPr firstRow="1" bandRow="1">
                <a:tableStyleId>{5940675A-B579-460E-94D1-54222C63F5DA}</a:tableStyleId>
              </a:tblPr>
              <a:tblGrid>
                <a:gridCol w="387985"/>
                <a:gridCol w="737870"/>
                <a:gridCol w="5348605"/>
                <a:gridCol w="4832985"/>
              </a:tblGrid>
              <a:tr h="365760">
                <a:tc gridSpan="4">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南昌起义与秋收起义</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相同点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都发生在国民革命失败以后</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都反抗国民党的屠杀和镇压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都是为了挽救革命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都受到挫折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后来都从城市转移到农村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都处于中国共产党独立领导武装斗争的开始时期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为创建人民军队揭开了序幕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grid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不同点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南昌起义是在中国共产党领导下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借用国民革命军旗号发动的武装起义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打响了武装反抗国民党反动派的第一枪</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秋收起义公开打出“工农革命军”的旗号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抛弃了国民革命军的旗帜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并且有较多的工农武装力量参加</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30530" y="1497330"/>
          <a:ext cx="11316970" cy="4991735"/>
        </p:xfrm>
        <a:graphic>
          <a:graphicData uri="http://schemas.openxmlformats.org/drawingml/2006/table">
            <a:tbl>
              <a:tblPr firstRow="1" bandRow="1">
                <a:tableStyleId>{5940675A-B579-460E-94D1-54222C63F5DA}</a:tableStyleId>
              </a:tblPr>
              <a:tblGrid>
                <a:gridCol w="693420"/>
                <a:gridCol w="4835525"/>
                <a:gridCol w="5788025"/>
              </a:tblGrid>
              <a:tr h="379730">
                <a:tc gridSpan="3">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中国与俄国不同的革命道路</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80365">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中国新民主主义革命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俄国十月革命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革命道路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在农村建立革命根据地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走农村包围城市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最后夺取政权的革命道路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走由中心城市武装暴动扩大到农村地区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最后夺取全国政权的革命道路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差别根源</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中国是半殖民地半封建国家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反动势力集中在城市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较为强大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而在农村则较为薄弱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所以先在农村发展革命力量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逐步削弱敌人的力量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以农村包围城市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工农联盟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最后夺取全国政权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俄国在革命前是独立的资本主义国家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垄断组织在国民经济中占有重要地位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已是帝国主义国家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资本主义比中国发达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革命的主力是工人、士兵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多集中在大城市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力量较为强大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261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认识</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走什么样的道路由各国的国情决定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要从实际出发</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实事求是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反对教条主义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01015" y="1528445"/>
          <a:ext cx="11176635" cy="4828032"/>
        </p:xfrm>
        <a:graphic>
          <a:graphicData uri="http://schemas.openxmlformats.org/drawingml/2006/table">
            <a:tbl>
              <a:tblPr firstRow="1" bandRow="1">
                <a:tableStyleId>{5940675A-B579-460E-94D1-54222C63F5DA}</a:tableStyleId>
              </a:tblPr>
              <a:tblGrid>
                <a:gridCol w="1896745"/>
                <a:gridCol w="1049020"/>
                <a:gridCol w="1708785"/>
                <a:gridCol w="2766060"/>
                <a:gridCol w="1370330"/>
                <a:gridCol w="2385695"/>
              </a:tblGrid>
              <a:tr h="365760">
                <a:tc gridSpan="6">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比较三</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中国共产党开辟的两条道路</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a:txBody>
                    <a:bodyPr/>
                    <a:lstStyle/>
                    <a:p>
                      <a:pPr indent="0">
                        <a:lnSpc>
                          <a:spcPct val="11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开创者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起点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理论成果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总结</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革命道路</a:t>
                      </a:r>
                      <a:r>
                        <a:rPr lang="zh-CN"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工农武装割据</a:t>
                      </a:r>
                      <a:r>
                        <a:rPr lang="zh-CN"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农村包围城市</a:t>
                      </a:r>
                      <a:r>
                        <a:rPr lang="zh-CN"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武装夺取政权的道路</a:t>
                      </a:r>
                      <a:endParaRPr lang="en-US"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1927年，井冈山革命根据地的创建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取得了新民主主义革命的胜利，实现了国家独立和民族解放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a:t>
                      </a:r>
                    </a:p>
                    <a:p>
                      <a:pPr indent="0" algn="ctr">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思想</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①要走符合国情的道路；②中国共产党是一个实事求是、与时俱进不断创新的政党；③正确的发展道路推动国家的进步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5321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建设道路，建设有中国特色的社会主义道路</a:t>
                      </a:r>
                      <a:endParaRPr lang="en-US"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邓小平</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1978年，中共十一届三中全会的召开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中国综合国力增加，国际地位提高，社会主义现代化建设取得巨大成就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中国特色社会主义理论体系</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25170" y="1529080"/>
          <a:ext cx="10769600" cy="4937760"/>
        </p:xfrm>
        <a:graphic>
          <a:graphicData uri="http://schemas.openxmlformats.org/drawingml/2006/table">
            <a:tbl>
              <a:tblPr firstRow="1" bandRow="1">
                <a:tableStyleId>{5940675A-B579-460E-94D1-54222C63F5DA}</a:tableStyleId>
              </a:tblPr>
              <a:tblGrid>
                <a:gridCol w="2434590"/>
                <a:gridCol w="885190"/>
                <a:gridCol w="885190"/>
                <a:gridCol w="956945"/>
                <a:gridCol w="2882900"/>
                <a:gridCol w="1138555"/>
                <a:gridCol w="1586230"/>
              </a:tblGrid>
              <a:tr h="36576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工农红军长征、遵义会议</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合作应对人类面临的共同危机是当今国际社会的共识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尤其是当下的新型冠状病毒肺炎疫情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加强国际合作尤为重要。国共两党的两次合作、反法西斯的合作、联合国及世界贸易组织等历史经验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反复证明了合作的必要性、迫切性。国共第一次合作的作用和破裂导致的恶果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十年内战和日本侵华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是重点复习内容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52210" y="2881944"/>
            <a:ext cx="350520" cy="1685416"/>
            <a:chOff x="12823" y="1322"/>
            <a:chExt cx="552" cy="2654"/>
          </a:xfrm>
        </p:grpSpPr>
        <p:sp>
          <p:nvSpPr>
            <p:cNvPr id="10" name="椭圆 9"/>
            <p:cNvSpPr/>
            <p:nvPr/>
          </p:nvSpPr>
          <p:spPr>
            <a:xfrm>
              <a:off x="12824" y="132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p:nvSpPr>
          <p:spPr>
            <a:xfrm>
              <a:off x="12823" y="3425"/>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5176520" y="2837180"/>
            <a:ext cx="5192395" cy="1804035"/>
            <a:chOff x="7910" y="3610"/>
            <a:chExt cx="8177" cy="2841"/>
          </a:xfrm>
        </p:grpSpPr>
        <p:sp>
          <p:nvSpPr>
            <p:cNvPr id="18" name="文本框 2">
              <a:hlinkClick r:id="rId2" action="ppaction://hlinksldjump"/>
            </p:cNvPr>
            <p:cNvSpPr txBox="1"/>
            <p:nvPr/>
          </p:nvSpPr>
          <p:spPr>
            <a:xfrm>
              <a:off x="7927" y="3610"/>
              <a:ext cx="816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国共第一次合作</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7910" y="5726"/>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中国革命道路</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08896"/>
            <a:ext cx="5377816" cy="627895"/>
            <a:chOff x="1034884" y="629878"/>
            <a:chExt cx="4508146" cy="627895"/>
          </a:xfrm>
        </p:grpSpPr>
        <p:sp>
          <p:nvSpPr>
            <p:cNvPr id="7" name="圆角矩形 6">
              <a:hlinkClick r:id="rId5" action="ppaction://hlinksldjump"/>
            </p:cNvPr>
            <p:cNvSpPr/>
            <p:nvPr>
              <p:custDataLst>
                <p:tags r:id="rId1"/>
              </p:custDataLst>
            </p:nvPr>
          </p:nvSpPr>
          <p:spPr>
            <a:xfrm flipH="1">
              <a:off x="2547181" y="664168"/>
              <a:ext cx="2995849"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国共第一次合作</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75615" y="3036570"/>
            <a:ext cx="644969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2018·河北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13</a:t>
            </a:r>
            <a:r>
              <a:rPr lang="zh-CN" altLang="en-US" sz="2400" b="1" dirty="0" smtClean="0">
                <a:latin typeface="宋体" panose="02010600030101010101" pitchFamily="2" charset="-122"/>
                <a:ea typeface="宋体" panose="02010600030101010101" pitchFamily="2" charset="-122"/>
              </a:rPr>
              <a:t>）右</a:t>
            </a:r>
            <a:r>
              <a:rPr lang="en-US" altLang="zh-CN" sz="2400" b="1" dirty="0" smtClean="0">
                <a:latin typeface="宋体" panose="02010600030101010101" pitchFamily="2" charset="-122"/>
                <a:ea typeface="宋体" panose="02010600030101010101" pitchFamily="2" charset="-122"/>
              </a:rPr>
              <a:t>图所示史实应纳入的</a:t>
            </a:r>
          </a:p>
          <a:p>
            <a:pPr>
              <a:lnSpc>
                <a:spcPct val="150000"/>
              </a:lnSpc>
            </a:pPr>
            <a:r>
              <a:rPr lang="en-US" altLang="zh-CN" sz="2400" b="1" dirty="0" smtClean="0">
                <a:latin typeface="宋体" panose="02010600030101010101" pitchFamily="2" charset="-122"/>
                <a:ea typeface="宋体" panose="02010600030101010101" pitchFamily="2" charset="-122"/>
              </a:rPr>
              <a:t>学习主题是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sp>
        <p:nvSpPr>
          <p:cNvPr id="55" name="文本框 99"/>
          <p:cNvSpPr txBox="1">
            <a:spLocks noChangeArrowheads="1"/>
          </p:cNvSpPr>
          <p:nvPr/>
        </p:nvSpPr>
        <p:spPr bwMode="auto">
          <a:xfrm>
            <a:off x="595630" y="4227195"/>
            <a:ext cx="5103495" cy="2306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辛亥革命</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北伐战争</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井冈山革命根据地的开辟</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红军的战略转移</a:t>
            </a:r>
            <a:endPar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527255" y="374704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pic>
        <p:nvPicPr>
          <p:cNvPr id="130" name="02.jpg" descr="id:2147514716;FounderCES"/>
          <p:cNvPicPr>
            <a:picLocks noChangeAspect="1"/>
          </p:cNvPicPr>
          <p:nvPr/>
        </p:nvPicPr>
        <p:blipFill>
          <a:blip r:embed="rId8"/>
          <a:stretch>
            <a:fillRect/>
          </a:stretch>
        </p:blipFill>
        <p:spPr>
          <a:xfrm>
            <a:off x="8070850" y="3273425"/>
            <a:ext cx="2947035" cy="32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416810"/>
            <a:ext cx="11086465" cy="1974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70000"/>
              </a:lnSpc>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2017·河北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12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毛泽东相继写了《中国的红色政权为什么能够存在?》《井冈山的斗争》《星星之火</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可以燎原》等文章</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在理论上论证了中国革命道路。“革命道路”是指</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5" name="文本框 99"/>
          <p:cNvSpPr txBox="1">
            <a:spLocks noChangeArrowheads="1"/>
          </p:cNvSpPr>
          <p:nvPr/>
        </p:nvSpPr>
        <p:spPr bwMode="auto">
          <a:xfrm>
            <a:off x="648335" y="4634230"/>
            <a:ext cx="10707370" cy="1419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8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打倒列强</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除军阀                    B.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农村包围城市</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武装夺取政权</a:t>
            </a:r>
          </a:p>
          <a:p>
            <a:pPr>
              <a:lnSpc>
                <a:spcPct val="18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和平民主建国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D.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社会主义革命道路</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605885" y="38746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706392" y="1705011"/>
            <a:ext cx="4977130" cy="627895"/>
            <a:chOff x="1034884" y="629878"/>
            <a:chExt cx="4172257" cy="627895"/>
          </a:xfrm>
        </p:grpSpPr>
        <p:sp>
          <p:nvSpPr>
            <p:cNvPr id="7" name="圆角矩形 6">
              <a:hlinkClick r:id=""/>
            </p:cNvPr>
            <p:cNvSpPr/>
            <p:nvPr>
              <p:custDataLst>
                <p:tags r:id="rId1"/>
              </p:custDataLst>
            </p:nvPr>
          </p:nvSpPr>
          <p:spPr>
            <a:xfrm flipH="1">
              <a:off x="2547181" y="664168"/>
              <a:ext cx="265996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中国革命道路</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0890" y="2456180"/>
            <a:ext cx="365125" cy="2672090"/>
            <a:chOff x="6371773" y="2307651"/>
            <a:chExt cx="365125" cy="2571233"/>
          </a:xfrm>
        </p:grpSpPr>
        <p:sp>
          <p:nvSpPr>
            <p:cNvPr id="10" name="椭圆 9"/>
            <p:cNvSpPr/>
            <p:nvPr/>
          </p:nvSpPr>
          <p:spPr>
            <a:xfrm>
              <a:off x="6371773" y="230765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403986"/>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5743" y="4508044"/>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711700" y="2427605"/>
            <a:ext cx="7112001" cy="2729160"/>
            <a:chOff x="3437766" y="1958148"/>
            <a:chExt cx="7112258" cy="2729469"/>
          </a:xfrm>
        </p:grpSpPr>
        <p:sp>
          <p:nvSpPr>
            <p:cNvPr id="18" name="文本框 2">
              <a:hlinkClick r:id="rId2" action="ppaction://hlinksldjump"/>
            </p:cNvPr>
            <p:cNvSpPr txBox="1"/>
            <p:nvPr/>
          </p:nvSpPr>
          <p:spPr>
            <a:xfrm>
              <a:off x="3437766" y="1958148"/>
              <a:ext cx="7111622" cy="83003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第一次国共合作、北伐战争、南京国民</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政府成立</a:t>
              </a:r>
            </a:p>
          </p:txBody>
        </p:sp>
        <p:sp>
          <p:nvSpPr>
            <p:cNvPr id="20" name="文本框 2">
              <a:hlinkClick r:id="rId3" action="ppaction://hlinksldjump"/>
            </p:cNvPr>
            <p:cNvSpPr txBox="1"/>
            <p:nvPr/>
          </p:nvSpPr>
          <p:spPr>
            <a:xfrm>
              <a:off x="3451737" y="3094928"/>
              <a:ext cx="7098287" cy="83003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南昌起义、秋收起义、井冈山会师、农</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村革命根据地的创建</a:t>
              </a:r>
            </a:p>
          </p:txBody>
        </p:sp>
        <p:sp>
          <p:nvSpPr>
            <p:cNvPr id="23" name="文本框 2">
              <a:hlinkClick r:id="rId4" action="ppaction://hlinksldjump"/>
            </p:cNvPr>
            <p:cNvSpPr txBox="1"/>
            <p:nvPr/>
          </p:nvSpPr>
          <p:spPr>
            <a:xfrm>
              <a:off x="3447926" y="4227190"/>
              <a:ext cx="7100827" cy="46042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中国工农红军长征、遵义会议</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59100"/>
            <a:ext cx="10327005" cy="627895"/>
            <a:chOff x="1034884" y="629878"/>
            <a:chExt cx="9378398" cy="627895"/>
          </a:xfrm>
        </p:grpSpPr>
        <p:sp>
          <p:nvSpPr>
            <p:cNvPr id="17" name="圆角矩形 6">
              <a:hlinkClick r:id="rId5" action="ppaction://hlinksldjump"/>
            </p:cNvPr>
            <p:cNvSpPr/>
            <p:nvPr>
              <p:custDataLst>
                <p:tags r:id="rId2"/>
              </p:custDataLst>
            </p:nvPr>
          </p:nvSpPr>
          <p:spPr>
            <a:xfrm flipH="1">
              <a:off x="2642642" y="664168"/>
              <a:ext cx="777064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第一次国共合作、北伐战争、南京国民政府成立</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37820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简述第一次国共合作和北伐战争胜利进军的主要史实；了解南京国民政府成立的主要史实</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579755" y="4576445"/>
          <a:ext cx="10961370" cy="1901190"/>
        </p:xfrm>
        <a:graphic>
          <a:graphicData uri="http://schemas.openxmlformats.org/drawingml/2006/table">
            <a:tbl>
              <a:tblPr firstRow="1" bandRow="1">
                <a:tableStyleId>{5940675A-B579-460E-94D1-54222C63F5DA}</a:tableStyleId>
              </a:tblPr>
              <a:tblGrid>
                <a:gridCol w="1327150"/>
                <a:gridCol w="916305"/>
                <a:gridCol w="8717915"/>
              </a:tblGrid>
              <a:tr h="190119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第一次国共合作的实现</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1923年6月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中共三大正式决定同国民党合作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建立革命统一战线</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孙中山在经过多次反对北洋军阀斗争的失败后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深深感到必须改组国民党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610985" y="310642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15</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P70</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P74</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180b030c-eef3-418b-9648-2e27e2ef1a48}"/>
  <p:tag name="TABLE_ENDDRAG_ORIGIN_RECT" val="848*444"/>
  <p:tag name="TABLE_ENDDRAG_RECT" val="57*177*848*444"/>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180b030c-eef3-418b-9648-2e27e2ef1a48}"/>
  <p:tag name="TABLE_ENDDRAG_ORIGIN_RECT" val="848*444"/>
  <p:tag name="TABLE_ENDDRAG_RECT" val="57*177*848*444"/>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f65643d9-e5b7-40aa-bc52-e60e6907b6d2}"/>
  <p:tag name="TABLE_ENDDRAG_ORIGIN_RECT" val="863*149"/>
  <p:tag name="TABLE_ENDDRAG_RECT" val="45*340*863*149"/>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6cbadc29-a48d-4b74-928d-bf875815f17b}"/>
  <p:tag name="TABLE_ENDDRAG_ORIGIN_RECT" val="843*271"/>
  <p:tag name="TABLE_ENDDRAG_RECT" val="50*129*843*271"/>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9bb51a00-d52c-4607-b4f6-702ff30c8f9c}"/>
  <p:tag name="TABLE_ENDDRAG_ORIGIN_RECT" val="856*287"/>
  <p:tag name="TABLE_ENDDRAG_RECT" val="51*124*856*287"/>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96a4fed8-3215-4c60-8efe-4737259b0d84}"/>
  <p:tag name="TABLE_ENDDRAG_ORIGIN_RECT" val="849*262"/>
  <p:tag name="TABLE_ENDDRAG_RECT" val="48*146*849*262"/>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282708fe-847f-4a52-adb1-71a6fcc62ef9}"/>
  <p:tag name="TABLE_ENDDRAG_ORIGIN_RECT" val="854*237"/>
  <p:tag name="TABLE_ENDDRAG_RECT" val="55*128*854*237"/>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411cfd85-a30f-49c6-b219-22cd56fc0461}"/>
  <p:tag name="TABLE_ENDDRAG_ORIGIN_RECT" val="847*302"/>
  <p:tag name="TABLE_ENDDRAG_RECT" val="56*257*847*302"/>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411cfd85-a30f-49c6-b219-22cd56fc0461}"/>
  <p:tag name="TABLE_ENDDRAG_ORIGIN_RECT" val="847*302"/>
  <p:tag name="TABLE_ENDDRAG_RECT" val="56*257*847*302"/>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d485e989-4a7c-482c-8e38-82f61ca144ff}"/>
  <p:tag name="TABLE_ENDDRAG_ORIGIN_RECT" val="855*193"/>
  <p:tag name="TABLE_ENDDRAG_RECT" val="63*130*855*193"/>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58010ced-d6ac-4841-b99b-f2a9649fd14b}"/>
  <p:tag name="TABLE_ENDDRAG_ORIGIN_RECT" val="840*275"/>
  <p:tag name="TABLE_ENDDRAG_RECT" val="57*140*840*275"/>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9f546b7e-6bc3-4e47-bae9-9c52b73a67a7}"/>
  <p:tag name="TABLE_ENDDRAG_ORIGIN_RECT" val="842*209"/>
  <p:tag name="TABLE_ENDDRAG_RECT" val="53*156*842*209"/>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e036610b-8b15-4571-a6a4-cecd84937b4a}"/>
  <p:tag name="TABLE_ENDDRAG_ORIGIN_RECT" val="859*133"/>
  <p:tag name="TABLE_ENDDRAG_RECT" val="52*290*859*133"/>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43045ba4-d409-49eb-ae4a-3432c850abe1}"/>
  <p:tag name="TABLE_ENDDRAG_ORIGIN_RECT" val="848*277"/>
  <p:tag name="TABLE_ENDDRAG_RECT" val="52*128*848*277"/>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ccfcd1bb-d916-41c9-a7a6-a3940b70b9e7}"/>
  <p:tag name="TABLE_ENDDRAG_ORIGIN_RECT" val="850*355"/>
  <p:tag name="TABLE_ENDDRAG_RECT" val="58*126*850*355"/>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ccfcd1bb-d916-41c9-a7a6-a3940b70b9e7}"/>
  <p:tag name="TABLE_ENDDRAG_ORIGIN_RECT" val="850*355"/>
  <p:tag name="TABLE_ENDDRAG_RECT" val="58*126*850*355"/>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b5988480-fead-45fe-a79e-151335a3a7ce}"/>
  <p:tag name="TABLE_ENDDRAG_ORIGIN_RECT" val="859*201"/>
  <p:tag name="TABLE_ENDDRAG_RECT" val="50*195*859*201"/>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3a5c9b38-c050-4e73-a726-c183635fd966}"/>
  <p:tag name="TABLE_ENDDRAG_ORIGIN_RECT" val="867*346"/>
  <p:tag name="TABLE_ENDDRAG_RECT" val="44*116*867*346"/>
</p:tagLst>
</file>

<file path=ppt/tags/tag165.xml><?xml version="1.0" encoding="utf-8"?>
<p:tagLst xmlns:a="http://schemas.openxmlformats.org/drawingml/2006/main" xmlns:r="http://schemas.openxmlformats.org/officeDocument/2006/relationships" xmlns:p="http://schemas.openxmlformats.org/presentationml/2006/main">
  <p:tag name="TABLE_ENDDRAG_ORIGIN_RECT" val="864*365"/>
  <p:tag name="TABLE_ENDDRAG_RECT" val="42*122*864*365"/>
</p:tagLst>
</file>

<file path=ppt/tags/tag166.xml><?xml version="1.0" encoding="utf-8"?>
<p:tagLst xmlns:a="http://schemas.openxmlformats.org/drawingml/2006/main" xmlns:r="http://schemas.openxmlformats.org/officeDocument/2006/relationships" xmlns:p="http://schemas.openxmlformats.org/presentationml/2006/main">
  <p:tag name="TABLE_ENDDRAG_ORIGIN_RECT" val="864*365"/>
  <p:tag name="TABLE_ENDDRAG_RECT" val="42*122*864*365"/>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701679f5-0007-407d-9873-189e49f400b3}"/>
  <p:tag name="TABLE_ENDDRAG_ORIGIN_RECT" val="890*246"/>
  <p:tag name="TABLE_ENDDRAG_RECT" val="42*171*890*246"/>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04b93726-a822-4dd0-a68a-bcc79a7edf00}"/>
  <p:tag name="TABLE_ENDDRAG_ORIGIN_RECT" val="891*331"/>
  <p:tag name="TABLE_ENDDRAG_RECT" val="33*117*891*33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d7c63f3b-af62-4e50-a087-4cd37b1d9211}"/>
  <p:tag name="TABLE_ENDDRAG_ORIGIN_RECT" val="853*338"/>
  <p:tag name="TABLE_ENDDRAG_RECT" val="50*119*853*33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1742</Words>
  <Application>WPS 演示</Application>
  <PresentationFormat>自定义</PresentationFormat>
  <Paragraphs>358</Paragraphs>
  <Slides>33</Slides>
  <Notes>3</Notes>
  <HiddenSlides>0</HiddenSlides>
  <MMClips>0</MMClips>
  <ScaleCrop>false</ScaleCrop>
  <HeadingPairs>
    <vt:vector size="4" baseType="variant">
      <vt:variant>
        <vt:lpstr>主题</vt:lpstr>
      </vt:variant>
      <vt:variant>
        <vt:i4>5</vt:i4>
      </vt:variant>
      <vt:variant>
        <vt:lpstr>幻灯片标题</vt:lpstr>
      </vt:variant>
      <vt:variant>
        <vt:i4>33</vt:i4>
      </vt:variant>
    </vt:vector>
  </HeadingPairs>
  <TitlesOfParts>
    <vt:vector size="38"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1356</cp:revision>
  <dcterms:created xsi:type="dcterms:W3CDTF">2020-07-19T08:35:00Z</dcterms:created>
  <dcterms:modified xsi:type="dcterms:W3CDTF">2022-02-25T16:30:49Z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