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8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63"/>
  </p:notesMasterIdLst>
  <p:handoutMasterIdLst>
    <p:handoutMasterId r:id="rId64"/>
  </p:handoutMasterIdLst>
  <p:sldIdLst>
    <p:sldId id="331" r:id="rId6"/>
    <p:sldId id="332" r:id="rId7"/>
    <p:sldId id="333" r:id="rId8"/>
    <p:sldId id="350" r:id="rId9"/>
    <p:sldId id="335" r:id="rId10"/>
    <p:sldId id="261" r:id="rId11"/>
    <p:sldId id="385" r:id="rId12"/>
    <p:sldId id="485" r:id="rId13"/>
    <p:sldId id="490" r:id="rId14"/>
    <p:sldId id="484" r:id="rId15"/>
    <p:sldId id="491" r:id="rId16"/>
    <p:sldId id="280" r:id="rId17"/>
    <p:sldId id="489" r:id="rId18"/>
    <p:sldId id="278" r:id="rId19"/>
    <p:sldId id="272" r:id="rId20"/>
    <p:sldId id="422" r:id="rId21"/>
    <p:sldId id="423" r:id="rId22"/>
    <p:sldId id="424" r:id="rId23"/>
    <p:sldId id="425" r:id="rId24"/>
    <p:sldId id="426" r:id="rId25"/>
    <p:sldId id="486" r:id="rId26"/>
    <p:sldId id="487" r:id="rId27"/>
    <p:sldId id="290" r:id="rId28"/>
    <p:sldId id="428" r:id="rId29"/>
    <p:sldId id="427" r:id="rId30"/>
    <p:sldId id="457" r:id="rId31"/>
    <p:sldId id="456" r:id="rId32"/>
    <p:sldId id="294" r:id="rId33"/>
    <p:sldId id="460" r:id="rId34"/>
    <p:sldId id="462" r:id="rId35"/>
    <p:sldId id="461" r:id="rId36"/>
    <p:sldId id="465" r:id="rId37"/>
    <p:sldId id="464" r:id="rId38"/>
    <p:sldId id="493" r:id="rId39"/>
    <p:sldId id="492" r:id="rId40"/>
    <p:sldId id="495" r:id="rId41"/>
    <p:sldId id="496" r:id="rId42"/>
    <p:sldId id="497" r:id="rId43"/>
    <p:sldId id="498" r:id="rId44"/>
    <p:sldId id="494" r:id="rId45"/>
    <p:sldId id="499" r:id="rId46"/>
    <p:sldId id="500" r:id="rId47"/>
    <p:sldId id="501" r:id="rId48"/>
    <p:sldId id="502" r:id="rId49"/>
    <p:sldId id="503" r:id="rId50"/>
    <p:sldId id="279" r:id="rId51"/>
    <p:sldId id="273" r:id="rId52"/>
    <p:sldId id="346" r:id="rId53"/>
    <p:sldId id="504" r:id="rId54"/>
    <p:sldId id="347" r:id="rId55"/>
    <p:sldId id="349" r:id="rId56"/>
    <p:sldId id="505" r:id="rId57"/>
    <p:sldId id="506" r:id="rId58"/>
    <p:sldId id="507" r:id="rId59"/>
    <p:sldId id="306" r:id="rId60"/>
    <p:sldId id="351" r:id="rId61"/>
    <p:sldId id="352"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820644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360589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9622" y="124667"/>
            <a:ext cx="11795380"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第一次世界大战和战后初期的世界</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111789" y="124667"/>
            <a:ext cx="11968422"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第一次世界大战和战后初期的世界</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82262" y="99591"/>
            <a:ext cx="1210973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第一次世界大战和战后初期的世界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24345"/>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第一次世界大战和战后初期的世界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76676" y="136352"/>
            <a:ext cx="12038648" cy="58477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第二十讲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第一次世界大战和战后初期的世界</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14.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46.xml"/></Relationships>
</file>

<file path=ppt/slides/_rels/slide1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5.xml"/><Relationship Id="rId4"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34.xml"/><Relationship Id="rId4" Type="http://schemas.openxmlformats.org/officeDocument/2006/relationships/slide" Target="slide28.xml"/></Relationships>
</file>

<file path=ppt/slides/_rels/slide15.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14.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6.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48.xml"/></Relationships>
</file>

<file path=ppt/slides/_rels/slide23.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14.xml"/><Relationship Id="rId4"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2.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3.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4.xml"/></Relationships>
</file>

<file path=ppt/slides/_rels/slide2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slide" Target="slide14.xml"/><Relationship Id="rId4"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59.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0.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34.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14.xml"/><Relationship Id="rId4"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7.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8.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69.xml"/></Relationships>
</file>

<file path=ppt/slides/_rels/slide3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40.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 Target="slide14.xml"/><Relationship Id="rId4"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4.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5.xml"/></Relationships>
</file>

<file path=ppt/slides/_rels/slide4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6.xml"/></Relationships>
</file>

<file path=ppt/slides/_rels/slide4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7.xml"/></Relationships>
</file>

<file path=ppt/slides/_rels/slide4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tags" Target="../tags/tag178.xml"/></Relationships>
</file>

<file path=ppt/slides/_rels/slide46.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7.xml"/><Relationship Id="rId1" Type="http://schemas.openxmlformats.org/officeDocument/2006/relationships/slideLayout" Target="../slideLayouts/slideLayout5.xml"/><Relationship Id="rId4" Type="http://schemas.openxmlformats.org/officeDocument/2006/relationships/slide" Target="slide55.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79.xml"/></Relationships>
</file>

<file path=ppt/slides/_rels/slide48.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6.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slide" Target="slide46.xml"/></Relationships>
</file>

<file path=ppt/slides/_rels/slide5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2.xml"/></Relationships>
</file>

<file path=ppt/slides/_rels/slide52.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3.xml"/></Relationships>
</file>

<file path=ppt/slides/_rels/slide5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4.xml"/></Relationships>
</file>

<file path=ppt/slides/_rels/slide5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7.xml"/><Relationship Id="rId1" Type="http://schemas.openxmlformats.org/officeDocument/2006/relationships/tags" Target="../tags/tag186.xml"/><Relationship Id="rId5" Type="http://schemas.openxmlformats.org/officeDocument/2006/relationships/slide" Target="slide46.xml"/><Relationship Id="rId4" Type="http://schemas.openxmlformats.org/officeDocument/2006/relationships/notesSlide" Target="../notesSlides/notesSlide3.xml"/></Relationships>
</file>

<file path=ppt/slides/_rels/slide56.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8.xml"/></Relationships>
</file>

<file path=ppt/slides/_rels/slide5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18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7.xml"/><Relationship Id="rId1" Type="http://schemas.openxmlformats.org/officeDocument/2006/relationships/tags" Target="../tags/tag136.xml"/><Relationship Id="rId5" Type="http://schemas.openxmlformats.org/officeDocument/2006/relationships/slide" Target="slide5.xml"/><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035745" y="1083945"/>
            <a:ext cx="11043225" cy="923330"/>
          </a:xfrm>
          <a:prstGeom prst="rect">
            <a:avLst/>
          </a:prstGeom>
          <a:noFill/>
          <a:ln w="9525">
            <a:noFill/>
          </a:ln>
        </p:spPr>
        <p:txBody>
          <a:bodyPr wrap="square" anchor="t">
            <a:spAutoFit/>
          </a:bodyPr>
          <a:lstStyle/>
          <a:p>
            <a:pPr algn="ctr">
              <a:lnSpc>
                <a:spcPct val="150000"/>
              </a:lnSpc>
            </a:pP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第二十讲  第一次世界大战和战后初期的世界</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60855"/>
            <a:ext cx="1069848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材料</a:t>
            </a:r>
            <a:r>
              <a:rPr lang="zh-CN" altLang="en-US" sz="2400" b="1" dirty="0" smtClean="0">
                <a:latin typeface="宋体" pitchFamily="2" charset="-122"/>
                <a:ea typeface="宋体" pitchFamily="2" charset="-122"/>
              </a:rPr>
              <a:t>一认为“第一次世界大战是一场没有胜利者的战争”，其依据是什么？（</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a:t>
            </a:r>
            <a:endParaRPr lang="zh-CN" altLang="zh-CN" sz="2400" b="1" dirty="0">
              <a:latin typeface="宋体" pitchFamily="2" charset="-122"/>
              <a:ea typeface="宋体" pitchFamily="2" charset="-122"/>
            </a:endParaRPr>
          </a:p>
        </p:txBody>
      </p:sp>
      <p:sp>
        <p:nvSpPr>
          <p:cNvPr id="8" name="矩形 7"/>
          <p:cNvSpPr/>
          <p:nvPr/>
        </p:nvSpPr>
        <p:spPr>
          <a:xfrm>
            <a:off x="2045091" y="4073405"/>
            <a:ext cx="6624125" cy="646331"/>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双方都付出了惨重的代价，蒙受了巨大的损失。</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862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60855"/>
            <a:ext cx="10698480" cy="1200329"/>
          </a:xfrm>
          <a:prstGeom prst="rect">
            <a:avLst/>
          </a:prstGeom>
          <a:noFill/>
          <a:ln w="9525">
            <a:noFill/>
          </a:ln>
        </p:spPr>
        <p:txBody>
          <a:bodyPr wrap="square">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）据</a:t>
            </a:r>
            <a:r>
              <a:rPr lang="zh-CN" altLang="zh-CN" sz="2400" b="1" dirty="0" smtClean="0">
                <a:latin typeface="宋体" pitchFamily="2" charset="-122"/>
                <a:ea typeface="宋体" pitchFamily="2" charset="-122"/>
              </a:rPr>
              <a:t>材料</a:t>
            </a:r>
            <a:r>
              <a:rPr lang="zh-CN" altLang="en-US" sz="2400" b="1" dirty="0" smtClean="0">
                <a:latin typeface="宋体" pitchFamily="2" charset="-122"/>
                <a:ea typeface="宋体" pitchFamily="2" charset="-122"/>
              </a:rPr>
              <a:t>二，指出第一次世界大战每天死亡人数与过去战争相比有何特点。（</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分）试据材料和所学知识，探究其成因。（提示：需答对</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个成因）（</a:t>
            </a:r>
            <a:r>
              <a:rPr lang="en-US" altLang="zh-CN" sz="2400" b="1" dirty="0">
                <a:latin typeface="宋体" pitchFamily="2" charset="-122"/>
                <a:ea typeface="宋体" pitchFamily="2" charset="-122"/>
              </a:rPr>
              <a:t>8</a:t>
            </a:r>
            <a:r>
              <a:rPr lang="zh-CN" altLang="en-US" sz="2400" b="1" dirty="0" smtClean="0">
                <a:latin typeface="宋体" pitchFamily="2" charset="-122"/>
                <a:ea typeface="宋体" pitchFamily="2" charset="-122"/>
              </a:rPr>
              <a:t>分）</a:t>
            </a:r>
            <a:endParaRPr lang="zh-CN" altLang="zh-CN" sz="2400" b="1" dirty="0">
              <a:latin typeface="宋体" pitchFamily="2" charset="-122"/>
              <a:ea typeface="宋体" pitchFamily="2" charset="-122"/>
            </a:endParaRPr>
          </a:p>
        </p:txBody>
      </p:sp>
      <p:sp>
        <p:nvSpPr>
          <p:cNvPr id="8" name="矩形 7"/>
          <p:cNvSpPr/>
          <p:nvPr/>
        </p:nvSpPr>
        <p:spPr>
          <a:xfrm>
            <a:off x="2045089" y="3941520"/>
            <a:ext cx="7652825" cy="2308324"/>
          </a:xfrm>
          <a:prstGeom prst="rect">
            <a:avLst/>
          </a:prstGeom>
        </p:spPr>
        <p:txBody>
          <a:bodyPr wrap="square">
            <a:spAutoFit/>
          </a:bodyPr>
          <a:lstStyle/>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特点：人数大大增加。</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原因：第二次工业革命新式武器的应用；参战国家数量多；战争范围广，遍布亚、非、欧三大洲；远程大炮杀伤力巨大。</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167431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19760" y="2427654"/>
            <a:ext cx="1080643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2020</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石家庄一模）</a:t>
            </a:r>
            <a:r>
              <a:rPr lang="zh-CN" altLang="zh-CN" sz="2400" b="1" dirty="0" smtClean="0">
                <a:latin typeface="宋体" pitchFamily="2" charset="-122"/>
                <a:ea typeface="宋体" pitchFamily="2" charset="-122"/>
              </a:rPr>
              <a:t>《联共</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布</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党史简明教程》记载</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列宁</a:t>
            </a:r>
            <a:r>
              <a:rPr lang="zh-CN" altLang="zh-CN" sz="2400" b="1" dirty="0">
                <a:latin typeface="宋体" pitchFamily="2" charset="-122"/>
                <a:ea typeface="宋体" pitchFamily="2" charset="-122"/>
              </a:rPr>
              <a:t>秘密来到彼得格勒起义总指挥部——</a:t>
            </a:r>
            <a:r>
              <a:rPr lang="zh-CN" altLang="zh-CN" sz="2400" b="1" dirty="0" smtClean="0">
                <a:latin typeface="宋体" pitchFamily="2" charset="-122"/>
                <a:ea typeface="宋体" pitchFamily="2" charset="-122"/>
              </a:rPr>
              <a:t>斯莫尔尼宫</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亲自</a:t>
            </a:r>
            <a:r>
              <a:rPr lang="zh-CN" altLang="zh-CN" sz="2400" b="1" dirty="0">
                <a:latin typeface="宋体" pitchFamily="2" charset="-122"/>
                <a:ea typeface="宋体" pitchFamily="2" charset="-122"/>
              </a:rPr>
              <a:t>领导武装起义。</a:t>
            </a:r>
            <a:r>
              <a:rPr lang="en-US" altLang="zh-CN" sz="2400" b="1" dirty="0">
                <a:latin typeface="宋体" pitchFamily="2" charset="-122"/>
                <a:ea typeface="宋体" pitchFamily="2" charset="-122"/>
              </a:rPr>
              <a:t>20</a:t>
            </a:r>
            <a:r>
              <a:rPr lang="zh-CN" altLang="zh-CN" sz="2400" b="1" dirty="0">
                <a:latin typeface="宋体" pitchFamily="2" charset="-122"/>
                <a:ea typeface="宋体" pitchFamily="2" charset="-122"/>
              </a:rPr>
              <a:t>多万革命士兵和起义工人迅速占领了彼得格勒的各个战略</a:t>
            </a:r>
            <a:r>
              <a:rPr lang="zh-CN" altLang="zh-CN" sz="2400" b="1" dirty="0" smtClean="0">
                <a:latin typeface="宋体" pitchFamily="2" charset="-122"/>
                <a:ea typeface="宋体" pitchFamily="2" charset="-122"/>
              </a:rPr>
              <a:t>要地</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克伦斯基</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临时</a:t>
            </a:r>
            <a:r>
              <a:rPr lang="zh-CN" altLang="zh-CN" sz="2400" b="1" dirty="0">
                <a:latin typeface="宋体" pitchFamily="2" charset="-122"/>
                <a:ea typeface="宋体" pitchFamily="2" charset="-122"/>
              </a:rPr>
              <a:t>政府</a:t>
            </a:r>
            <a:r>
              <a:rPr lang="zh-CN" altLang="zh-CN" sz="2400" b="1" dirty="0" smtClean="0">
                <a:latin typeface="宋体" pitchFamily="2" charset="-122"/>
                <a:ea typeface="宋体" pitchFamily="2" charset="-122"/>
              </a:rPr>
              <a:t>总理</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仓皇</a:t>
            </a:r>
            <a:r>
              <a:rPr lang="zh-CN" altLang="zh-CN" sz="2400" b="1" dirty="0">
                <a:latin typeface="宋体" pitchFamily="2" charset="-122"/>
                <a:ea typeface="宋体" pitchFamily="2" charset="-122"/>
              </a:rPr>
              <a:t>逃跑。这次起义结局的世界意义是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宋体" pitchFamily="2" charset="-122"/>
                <a:ea typeface="宋体" pitchFamily="2" charset="-122"/>
              </a:rPr>
              <a:t>废除了沙皇制度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宋体" pitchFamily="2" charset="-122"/>
                <a:ea typeface="宋体" pitchFamily="2" charset="-122"/>
              </a:rPr>
              <a:t>推翻了临时政府统治</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Times New Roman" pitchFamily="18" charset="0"/>
                <a:ea typeface="宋体" pitchFamily="2" charset="-122"/>
                <a:cs typeface="Times New Roman" pitchFamily="18" charset="0"/>
              </a:rPr>
              <a:t>C.</a:t>
            </a:r>
            <a:r>
              <a:rPr lang="zh-CN" altLang="en-US" sz="2400" b="1" dirty="0" smtClean="0">
                <a:latin typeface="宋体" pitchFamily="2" charset="-122"/>
                <a:ea typeface="宋体" pitchFamily="2" charset="-122"/>
              </a:rPr>
              <a:t>建立了苏俄政府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rPr>
              <a:t>建立了第一个无产阶级专政国家</a:t>
            </a:r>
            <a:endParaRPr lang="en-US"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706392" y="1705011"/>
            <a:ext cx="5879046" cy="627895"/>
            <a:chOff x="1034884" y="629878"/>
            <a:chExt cx="4832504" cy="627895"/>
          </a:xfrm>
        </p:grpSpPr>
        <p:sp>
          <p:nvSpPr>
            <p:cNvPr id="7" name="圆角矩形 6"/>
            <p:cNvSpPr/>
            <p:nvPr>
              <p:custDataLst>
                <p:tags r:id="rId1"/>
              </p:custDataLst>
            </p:nvPr>
          </p:nvSpPr>
          <p:spPr>
            <a:xfrm flipH="1">
              <a:off x="2547180" y="664168"/>
              <a:ext cx="332020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社会主义革命与建设</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1" name="矩形 10"/>
          <p:cNvSpPr/>
          <p:nvPr/>
        </p:nvSpPr>
        <p:spPr>
          <a:xfrm>
            <a:off x="5877099" y="4209290"/>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515431"/>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2021</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长安区检测）</a:t>
            </a:r>
            <a:r>
              <a:rPr lang="en-US" altLang="zh-CN" sz="2400" b="1" dirty="0">
                <a:latin typeface="宋体" pitchFamily="2" charset="-122"/>
                <a:ea typeface="宋体" pitchFamily="2" charset="-122"/>
              </a:rPr>
              <a:t>1933</a:t>
            </a:r>
            <a:r>
              <a:rPr lang="zh-CN" altLang="en-US" sz="2400" b="1" dirty="0" smtClean="0">
                <a:latin typeface="宋体" pitchFamily="2" charset="-122"/>
                <a:ea typeface="宋体" pitchFamily="2" charset="-122"/>
              </a:rPr>
              <a:t>年，联共（布）中央宣布：</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把分散的个体小农经济纳入社会主义大农业轨道的历史任务已经完成。”直接导致这一结果的原因是（</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p>
          <a:p>
            <a:pPr>
              <a:lnSpc>
                <a:spcPct val="150000"/>
              </a:lnSpc>
            </a:pPr>
            <a:r>
              <a:rPr lang="en-US" altLang="zh-CN" sz="2400" b="1" dirty="0" smtClean="0">
                <a:latin typeface="Times New Roman" pitchFamily="18" charset="0"/>
                <a:ea typeface="宋体" panose="02010600030101010101" pitchFamily="2" charset="-122"/>
                <a:cs typeface="Times New Roman" pitchFamily="18" charset="0"/>
              </a:rPr>
              <a:t>A.</a:t>
            </a:r>
            <a:r>
              <a:rPr lang="zh-CN" altLang="en-US" sz="2400" b="1" dirty="0" smtClean="0">
                <a:latin typeface="Times New Roman" pitchFamily="18" charset="0"/>
                <a:ea typeface="宋体" panose="02010600030101010101" pitchFamily="2" charset="-122"/>
                <a:cs typeface="Times New Roman" pitchFamily="18" charset="0"/>
              </a:rPr>
              <a:t>苏维埃政权的建立</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新经济政策的实施</a:t>
            </a:r>
            <a:endParaRPr lang="zh-CN" altLang="en-US" sz="2400" b="1" dirty="0" smtClean="0">
              <a:latin typeface="宋体" panose="02010600030101010101" pitchFamily="2" charset="-122"/>
              <a:ea typeface="宋体" panose="02010600030101010101" pitchFamily="2" charset="-122"/>
            </a:endParaRPr>
          </a:p>
          <a:p>
            <a:pPr indent="0">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农业集体化的推行</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社会主义工业化的开展</a:t>
            </a:r>
            <a:endParaRPr lang="zh-CN" altLang="en-US" sz="2400" b="1" dirty="0">
              <a:latin typeface="宋体" panose="02010600030101010101" pitchFamily="2" charset="-122"/>
              <a:ea typeface="宋体" panose="02010600030101010101" pitchFamily="2" charset="-122"/>
            </a:endParaRPr>
          </a:p>
        </p:txBody>
      </p:sp>
      <p:sp>
        <p:nvSpPr>
          <p:cNvPr id="8" name="矩形 7"/>
          <p:cNvSpPr/>
          <p:nvPr/>
        </p:nvSpPr>
        <p:spPr>
          <a:xfrm>
            <a:off x="1850222" y="3716404"/>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2661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64861" y="1800549"/>
            <a:ext cx="377767" cy="3759792"/>
            <a:chOff x="444570" y="1805307"/>
            <a:chExt cx="377767" cy="3759792"/>
          </a:xfrm>
        </p:grpSpPr>
        <p:grpSp>
          <p:nvGrpSpPr>
            <p:cNvPr id="6" name="组合 5"/>
            <p:cNvGrpSpPr/>
            <p:nvPr/>
          </p:nvGrpSpPr>
          <p:grpSpPr>
            <a:xfrm>
              <a:off x="444570" y="1805307"/>
              <a:ext cx="377767" cy="2680293"/>
              <a:chOff x="444570" y="1805307"/>
              <a:chExt cx="377767" cy="2680293"/>
            </a:xfrm>
          </p:grpSpPr>
          <p:grpSp>
            <p:nvGrpSpPr>
              <p:cNvPr id="2" name="组合 1"/>
              <p:cNvGrpSpPr/>
              <p:nvPr/>
            </p:nvGrpSpPr>
            <p:grpSpPr>
              <a:xfrm>
                <a:off x="467748" y="1805307"/>
                <a:ext cx="354589" cy="2103732"/>
                <a:chOff x="6374629" y="2350291"/>
                <a:chExt cx="354588" cy="2024391"/>
              </a:xfrm>
            </p:grpSpPr>
            <p:sp>
              <p:nvSpPr>
                <p:cNvPr id="10" name="椭圆 9"/>
                <p:cNvSpPr/>
                <p:nvPr/>
              </p:nvSpPr>
              <p:spPr>
                <a:xfrm>
                  <a:off x="6375264" y="235029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4629" y="3378933"/>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8062" y="4003842"/>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4" name="椭圆 13"/>
              <p:cNvSpPr/>
              <p:nvPr/>
            </p:nvSpPr>
            <p:spPr>
              <a:xfrm>
                <a:off x="444570" y="4100226"/>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 name="椭圆 14"/>
            <p:cNvSpPr/>
            <p:nvPr/>
          </p:nvSpPr>
          <p:spPr>
            <a:xfrm>
              <a:off x="444570" y="5179725"/>
              <a:ext cx="351156" cy="38537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47240"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302427"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42241" y="163847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25309" y="108704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7" name="组合 16"/>
          <p:cNvGrpSpPr/>
          <p:nvPr/>
        </p:nvGrpSpPr>
        <p:grpSpPr>
          <a:xfrm>
            <a:off x="4487710" y="1627434"/>
            <a:ext cx="7765701" cy="4598560"/>
            <a:chOff x="4487710" y="1627434"/>
            <a:chExt cx="7765701" cy="4598560"/>
          </a:xfrm>
        </p:grpSpPr>
        <p:grpSp>
          <p:nvGrpSpPr>
            <p:cNvPr id="13" name="组合 12"/>
            <p:cNvGrpSpPr/>
            <p:nvPr/>
          </p:nvGrpSpPr>
          <p:grpSpPr>
            <a:xfrm>
              <a:off x="4487710" y="1627434"/>
              <a:ext cx="7765701" cy="3547533"/>
              <a:chOff x="4487710" y="1627434"/>
              <a:chExt cx="7765701" cy="3547533"/>
            </a:xfrm>
          </p:grpSpPr>
          <p:grpSp>
            <p:nvGrpSpPr>
              <p:cNvPr id="16" name="组合 15"/>
              <p:cNvGrpSpPr/>
              <p:nvPr/>
            </p:nvGrpSpPr>
            <p:grpSpPr>
              <a:xfrm>
                <a:off x="4487710" y="1627434"/>
                <a:ext cx="7765701" cy="2326886"/>
                <a:chOff x="3448178" y="2694105"/>
                <a:chExt cx="7114449" cy="2326267"/>
              </a:xfrm>
            </p:grpSpPr>
            <p:sp>
              <p:nvSpPr>
                <p:cNvPr id="18" name="文本框 2">
                  <a:hlinkClick r:id="rId2" action="ppaction://hlinksldjump"/>
                </p:cNvPr>
                <p:cNvSpPr txBox="1"/>
                <p:nvPr/>
              </p:nvSpPr>
              <p:spPr>
                <a:xfrm>
                  <a:off x="3462783" y="2694105"/>
                  <a:ext cx="6523841" cy="1200009"/>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三国同盟、三国协约、萨拉热窝事件、</a:t>
                  </a:r>
                  <a:endParaRPr lang="en-US" altLang="zh-CN" sz="2400" b="1" dirty="0" smtClean="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第一次世界大战、凡尔登战役</a:t>
                  </a:r>
                </a:p>
              </p:txBody>
            </p:sp>
            <p:sp>
              <p:nvSpPr>
                <p:cNvPr id="20" name="文本框 2">
                  <a:hlinkClick r:id="rId3" action="ppaction://hlinksldjump"/>
                </p:cNvPr>
                <p:cNvSpPr txBox="1"/>
                <p:nvPr/>
              </p:nvSpPr>
              <p:spPr>
                <a:xfrm>
                  <a:off x="3448178" y="3909981"/>
                  <a:ext cx="7010148" cy="461619"/>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十月革命（彼得格勒武装起义）</a:t>
                  </a:r>
                </a:p>
              </p:txBody>
            </p:sp>
            <p:sp>
              <p:nvSpPr>
                <p:cNvPr id="23" name="文本框 2">
                  <a:hlinkClick r:id="rId4" action="ppaction://hlinksldjump"/>
                </p:cNvPr>
                <p:cNvSpPr txBox="1"/>
                <p:nvPr/>
              </p:nvSpPr>
              <p:spPr>
                <a:xfrm>
                  <a:off x="3462783" y="4460752"/>
                  <a:ext cx="7099844" cy="559620"/>
                </a:xfrm>
                <a:prstGeom prst="rect">
                  <a:avLst/>
                </a:prstGeom>
                <a:noFill/>
                <a:ln w="9525">
                  <a:noFill/>
                </a:ln>
              </p:spPr>
              <p:txBody>
                <a:bodyPr wrap="square" anchor="t">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凡尔赛条约</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九国公约</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a:t>
                  </a:r>
                </a:p>
              </p:txBody>
            </p:sp>
          </p:grpSp>
          <p:sp>
            <p:nvSpPr>
              <p:cNvPr id="11" name="TextBox 10">
                <a:hlinkClick r:id="rId5" action="ppaction://hlinksldjump"/>
              </p:cNvPr>
              <p:cNvSpPr txBox="1"/>
              <p:nvPr/>
            </p:nvSpPr>
            <p:spPr>
              <a:xfrm>
                <a:off x="4844562" y="3974638"/>
                <a:ext cx="7033846" cy="1200329"/>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考点</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新经济政策、苏联的工业化、农业集体</a:t>
                </a:r>
                <a:endParaRPr lang="en-US" altLang="zh-CN" sz="2400" b="1" dirty="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化</a:t>
                </a:r>
                <a:r>
                  <a:rPr lang="zh-CN" altLang="en-US" sz="2400" b="1" dirty="0">
                    <a:latin typeface="黑体" panose="02010609060101010101" pitchFamily="49" charset="-122"/>
                    <a:ea typeface="黑体" panose="02010609060101010101" pitchFamily="49" charset="-122"/>
                    <a:sym typeface="宋体" panose="02010600030101010101" pitchFamily="2" charset="-122"/>
                  </a:rPr>
                  <a:t>、苏联</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模式</a:t>
                </a:r>
                <a:endParaRPr lang="en-US" altLang="zh-CN" sz="24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2" name="TextBox 11">
              <a:hlinkClick r:id="rId6" action="ppaction://hlinksldjump"/>
            </p:cNvPr>
            <p:cNvSpPr txBox="1"/>
            <p:nvPr/>
          </p:nvSpPr>
          <p:spPr>
            <a:xfrm>
              <a:off x="4809363" y="5025665"/>
              <a:ext cx="6972300" cy="1200329"/>
            </a:xfrm>
            <a:prstGeom prst="rect">
              <a:avLst/>
            </a:prstGeom>
            <a:noFill/>
          </p:spPr>
          <p:txBody>
            <a:bodyPr wrap="square" rtlCol="0">
              <a:spAutoFit/>
            </a:bodyPr>
            <a:lstStyle/>
            <a:p>
              <a:pPr>
                <a:lnSpc>
                  <a:spcPct val="150000"/>
                </a:lnSpc>
              </a:pPr>
              <a:r>
                <a:rPr lang="zh-CN" altLang="en-US" sz="2400" b="1" dirty="0">
                  <a:latin typeface="黑体" panose="02010609060101010101" pitchFamily="49" charset="-122"/>
                  <a:ea typeface="黑体" panose="02010609060101010101" pitchFamily="49" charset="-122"/>
                  <a:sym typeface="宋体" panose="02010600030101010101" pitchFamily="2" charset="-122"/>
                </a:rPr>
                <a:t>考点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五   </a:t>
              </a:r>
              <a:r>
                <a:rPr lang="zh-CN" altLang="en-US" sz="2400" b="1" dirty="0">
                  <a:latin typeface="黑体" panose="02010609060101010101" pitchFamily="49" charset="-122"/>
                  <a:ea typeface="黑体" panose="02010609060101010101" pitchFamily="49" charset="-122"/>
                  <a:sym typeface="宋体" panose="02010600030101010101" pitchFamily="2" charset="-122"/>
                </a:rPr>
                <a:t>印度的非暴力不合作运动、埃及的华夫</a:t>
              </a:r>
              <a:endParaRPr lang="en-US" altLang="zh-CN" sz="2400" b="1" dirty="0">
                <a:latin typeface="黑体" panose="02010609060101010101" pitchFamily="49" charset="-122"/>
                <a:ea typeface="黑体" panose="02010609060101010101" pitchFamily="49" charset="-122"/>
                <a:sym typeface="宋体" panose="02010600030101010101" pitchFamily="2" charset="-122"/>
              </a:endParaRPr>
            </a:p>
            <a:p>
              <a:pPr>
                <a:lnSpc>
                  <a:spcPct val="150000"/>
                </a:lnSpc>
              </a:pP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脱</a:t>
              </a:r>
              <a:r>
                <a:rPr lang="zh-CN" altLang="en-US" sz="2400" b="1" dirty="0">
                  <a:latin typeface="黑体" panose="02010609060101010101" pitchFamily="49" charset="-122"/>
                  <a:ea typeface="黑体" panose="02010609060101010101" pitchFamily="49" charset="-122"/>
                  <a:sym typeface="宋体" panose="02010600030101010101" pitchFamily="2" charset="-122"/>
                </a:rPr>
                <a:t>运动、墨西哥的卡德纳斯改革</a:t>
              </a:r>
              <a:endParaRPr lang="zh-CN" altLang="en-US" sz="2400"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90242" y="2255595"/>
            <a:ext cx="10911000" cy="1030123"/>
            <a:chOff x="1034884" y="502020"/>
            <a:chExt cx="12194063" cy="1030123"/>
          </a:xfrm>
        </p:grpSpPr>
        <p:sp>
          <p:nvSpPr>
            <p:cNvPr id="17" name="圆角矩形 6"/>
            <p:cNvSpPr/>
            <p:nvPr>
              <p:custDataLst>
                <p:tags r:id="rId2"/>
              </p:custDataLst>
            </p:nvPr>
          </p:nvSpPr>
          <p:spPr>
            <a:xfrm flipH="1">
              <a:off x="2671858" y="502020"/>
              <a:ext cx="10557089" cy="1030123"/>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三国同盟、三国协约、萨拉热窝事件、第一次世界大战、凡尔登战役</a:t>
              </a:r>
              <a:endPar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364798" y="3561551"/>
            <a:ext cx="11478439" cy="1200329"/>
          </a:xfrm>
          <a:prstGeom prst="rect">
            <a:avLst/>
          </a:prstGeom>
        </p:spPr>
        <p:txBody>
          <a:bodyPr wrap="square">
            <a:spAutoFit/>
          </a:bodyPr>
          <a:lstStyle/>
          <a:p>
            <a:pPr>
              <a:lnSpc>
                <a:spcPct val="150000"/>
              </a:lnSpc>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itchFamily="2" charset="-122"/>
                <a:ea typeface="宋体" pitchFamily="2" charset="-122"/>
                <a:cs typeface="Times New Roman" panose="02020603050405020304" pitchFamily="18" charset="0"/>
              </a:rPr>
              <a:t>知道“三国同盟”和“三国协约”、萨拉热窝事件、凡尔登战役等；分析第一次世界大战爆发的原因，了解世界大战给人类社会带来的巨大灾难</a:t>
            </a:r>
            <a:r>
              <a:rPr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4" name="表格 3"/>
          <p:cNvGraphicFramePr/>
          <p:nvPr>
            <p:custDataLst>
              <p:tags r:id="rId1"/>
            </p:custDataLst>
            <p:extLst>
              <p:ext uri="{D42A27DB-BD31-4B8C-83A1-F6EECF244321}">
                <p14:modId xmlns:p14="http://schemas.microsoft.com/office/powerpoint/2010/main" xmlns="" val="273582613"/>
              </p:ext>
            </p:extLst>
          </p:nvPr>
        </p:nvGraphicFramePr>
        <p:xfrm>
          <a:off x="742078" y="4912701"/>
          <a:ext cx="10723880" cy="1645920"/>
        </p:xfrm>
        <a:graphic>
          <a:graphicData uri="http://schemas.openxmlformats.org/drawingml/2006/table">
            <a:tbl>
              <a:tblPr firstRow="1" bandRow="1">
                <a:tableStyleId>{5940675A-B579-460E-94D1-54222C63F5DA}</a:tableStyleId>
              </a:tblPr>
              <a:tblGrid>
                <a:gridCol w="827893"/>
                <a:gridCol w="9895987"/>
              </a:tblGrid>
              <a:tr h="647065">
                <a:tc>
                  <a:txBody>
                    <a:bodyPr/>
                    <a:lstStyle/>
                    <a:p>
                      <a:pPr marL="0" indent="0" algn="l"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背景</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）在两次工业革命的推动下，欧洲主要国家的经济迅速发展</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）欧洲主要国家凭借强大的军事力量瓜分世界。为了夺取更多的市场、原料产地和投资场所，欧洲列强展开激烈争夺</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8279811" y="3360722"/>
            <a:ext cx="3211728" cy="369332"/>
          </a:xfrm>
          <a:prstGeom prst="rect">
            <a:avLst/>
          </a:prstGeom>
          <a:noFill/>
        </p:spPr>
        <p:txBody>
          <a:bodyPr wrap="square" rtlCol="0">
            <a:spAutoFit/>
          </a:bodyPr>
          <a:lstStyle/>
          <a:p>
            <a:r>
              <a:rPr lang="zh-CN" altLang="en-US" dirty="0" smtClean="0">
                <a:latin typeface="宋体" pitchFamily="2" charset="-122"/>
                <a:ea typeface="宋体" pitchFamily="2" charset="-122"/>
              </a:rPr>
              <a:t>统编教材九下第</a:t>
            </a:r>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课（</a:t>
            </a:r>
            <a:r>
              <a:rPr lang="en-US" altLang="zh-CN" dirty="0" smtClean="0">
                <a:latin typeface="Times New Roman" pitchFamily="18" charset="0"/>
                <a:ea typeface="宋体" pitchFamily="2" charset="-122"/>
                <a:cs typeface="Times New Roman" pitchFamily="18" charset="0"/>
              </a:rPr>
              <a:t>P34~P38</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924908031"/>
              </p:ext>
            </p:extLst>
          </p:nvPr>
        </p:nvGraphicFramePr>
        <p:xfrm>
          <a:off x="877474" y="1923952"/>
          <a:ext cx="10508565" cy="4362548"/>
        </p:xfrm>
        <a:graphic>
          <a:graphicData uri="http://schemas.openxmlformats.org/drawingml/2006/table">
            <a:tbl>
              <a:tblPr firstRow="1" bandRow="1">
                <a:tableStyleId>{5940675A-B579-460E-94D1-54222C63F5DA}</a:tableStyleId>
              </a:tblPr>
              <a:tblGrid>
                <a:gridCol w="722726"/>
                <a:gridCol w="1083214"/>
                <a:gridCol w="8702625"/>
              </a:tblGrid>
              <a:tr h="1197317">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三国同盟和三国协约</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背景</a:t>
                      </a:r>
                      <a:endParaRPr lang="en-US"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世纪后半期，帝国主义国家之间矛盾不断激化（矛盾焦点是争夺殖民地和世界霸权）</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6962">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军事</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集团</a:t>
                      </a:r>
                      <a:endParaRPr lang="en-US"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三国同盟</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1882</a:t>
                      </a:r>
                      <a:r>
                        <a:rPr lang="zh-CN" altLang="zh-CN" sz="2400" kern="1200" dirty="0" smtClean="0">
                          <a:solidFill>
                            <a:schemeClr val="tx1"/>
                          </a:solidFill>
                          <a:effectLst/>
                          <a:latin typeface="宋体" pitchFamily="2" charset="-122"/>
                          <a:ea typeface="宋体" pitchFamily="2" charset="-122"/>
                          <a:cs typeface="+mn-cs"/>
                        </a:rPr>
                        <a:t>年</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德国、奥匈帝国和意大利</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三国协约</a:t>
                      </a: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20</a:t>
                      </a:r>
                      <a:r>
                        <a:rPr lang="zh-CN" altLang="zh-CN" sz="2400" kern="1200" dirty="0" smtClean="0">
                          <a:solidFill>
                            <a:schemeClr val="tx1"/>
                          </a:solidFill>
                          <a:effectLst/>
                          <a:latin typeface="宋体" pitchFamily="2" charset="-122"/>
                          <a:ea typeface="宋体" pitchFamily="2" charset="-122"/>
                          <a:cs typeface="+mn-cs"/>
                        </a:rPr>
                        <a:t>世纪初</a:t>
                      </a:r>
                      <a:r>
                        <a:rPr lang="zh-CN" altLang="en-US" sz="2400" kern="1200" dirty="0" smtClean="0">
                          <a:solidFill>
                            <a:schemeClr val="tx1"/>
                          </a:solidFill>
                          <a:effectLst/>
                          <a:latin typeface="宋体" pitchFamily="2" charset="-122"/>
                          <a:ea typeface="宋体" pitchFamily="2" charset="-122"/>
                          <a:cs typeface="+mn-cs"/>
                        </a:rPr>
                        <a:t>）：</a:t>
                      </a:r>
                      <a:r>
                        <a:rPr lang="zh-CN" altLang="zh-CN" sz="2400" kern="1200" dirty="0" smtClean="0">
                          <a:solidFill>
                            <a:schemeClr val="tx1"/>
                          </a:solidFill>
                          <a:effectLst/>
                          <a:latin typeface="宋体" pitchFamily="2" charset="-122"/>
                          <a:ea typeface="宋体" pitchFamily="2" charset="-122"/>
                          <a:cs typeface="+mn-cs"/>
                        </a:rPr>
                        <a:t>英国、法国和俄国</a:t>
                      </a:r>
                      <a:endParaRPr lang="en-US" altLang="en-US" sz="2400" b="0" dirty="0">
                        <a:solidFill>
                          <a:srgbClr val="000000"/>
                        </a:solidFill>
                        <a:latin typeface="宋体" pitchFamily="2" charset="-122"/>
                        <a:ea typeface="宋体" pitchFamily="2" charset="-122"/>
                        <a:cs typeface="NEU-BZ-S92"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8169">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影响</a:t>
                      </a:r>
                      <a:endParaRPr lang="en-US"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两大军事集团展开疯狂的扩军备战，冲突不断，严重威胁世界和平，世界大战一触即发</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0010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焦点</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欧洲列强争夺的焦点集中在巴尔干地区</a:t>
                      </a:r>
                      <a:endParaRPr lang="en-US" altLang="en-US" sz="2400" kern="1200" dirty="0">
                        <a:solidFill>
                          <a:schemeClr val="tx1"/>
                        </a:solidFill>
                        <a:effectLst/>
                        <a:latin typeface="宋体" pitchFamily="2" charset="-122"/>
                        <a:ea typeface="宋体"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nSpc>
                          <a:spcPct val="150000"/>
                        </a:lnSpc>
                      </a:pP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315595472"/>
              </p:ext>
            </p:extLst>
          </p:nvPr>
        </p:nvGraphicFramePr>
        <p:xfrm>
          <a:off x="641840" y="1639473"/>
          <a:ext cx="10876083" cy="4801772"/>
        </p:xfrm>
        <a:graphic>
          <a:graphicData uri="http://schemas.openxmlformats.org/drawingml/2006/table">
            <a:tbl>
              <a:tblPr firstRow="1" bandRow="1">
                <a:tableStyleId>{5940675A-B579-460E-94D1-54222C63F5DA}</a:tableStyleId>
              </a:tblPr>
              <a:tblGrid>
                <a:gridCol w="685799"/>
                <a:gridCol w="949569"/>
                <a:gridCol w="6057900"/>
                <a:gridCol w="3182815"/>
              </a:tblGrid>
              <a:tr h="620151">
                <a:tc rowSpan="5">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萨拉热窝事件</a:t>
                      </a:r>
                      <a:endParaRPr lang="en-US" altLang="zh-CN"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1914</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6</a:t>
                      </a:r>
                      <a:r>
                        <a:rPr lang="zh-CN" altLang="en-US" sz="2400" dirty="0" smtClean="0">
                          <a:latin typeface="宋体" pitchFamily="2" charset="-122"/>
                          <a:ea typeface="宋体" pitchFamily="2" charset="-122"/>
                        </a:rPr>
                        <a:t>月</a:t>
                      </a:r>
                      <a:r>
                        <a:rPr lang="en-US" altLang="zh-CN" sz="2400" dirty="0" smtClean="0">
                          <a:latin typeface="宋体" pitchFamily="2" charset="-122"/>
                          <a:ea typeface="宋体" pitchFamily="2" charset="-122"/>
                        </a:rPr>
                        <a:t>28</a:t>
                      </a:r>
                      <a:r>
                        <a:rPr lang="zh-CN" altLang="en-US" sz="2400" dirty="0" smtClean="0">
                          <a:latin typeface="宋体" pitchFamily="2" charset="-122"/>
                          <a:ea typeface="宋体" pitchFamily="2" charset="-122"/>
                        </a:rPr>
                        <a:t>日</a:t>
                      </a:r>
                      <a:endParaRPr lang="zh-CN"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5">
                  <a:txBody>
                    <a:bodyPr/>
                    <a:lstStyle/>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endParaRPr lang="en-US" altLang="zh-CN" sz="2400" dirty="0" smtClean="0">
                        <a:latin typeface="宋体" pitchFamily="2" charset="-122"/>
                        <a:ea typeface="宋体" pitchFamily="2" charset="-122"/>
                      </a:endParaRPr>
                    </a:p>
                    <a:p>
                      <a:pPr>
                        <a:lnSpc>
                          <a:spcPct val="150000"/>
                        </a:lnSpc>
                      </a:pPr>
                      <a:r>
                        <a:rPr lang="zh-CN" altLang="en-US" sz="2000" dirty="0" smtClean="0">
                          <a:latin typeface="仿宋" pitchFamily="49" charset="-122"/>
                          <a:ea typeface="仿宋" pitchFamily="49" charset="-122"/>
                        </a:rPr>
                        <a:t>    萨拉热窝事件前夕</a:t>
                      </a:r>
                      <a:endParaRPr lang="en-US" altLang="zh-CN" sz="2000"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1838">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地点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萨拉热窝</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1839">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制造者</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塞尔维亚族青年普林西普</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747346">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1914</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6</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月，奥匈帝国皇储斐迪南大公为了向塞尔维亚炫耀武力，到波斯尼亚检阅军队。</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6</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月</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28</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日，斐迪南大公夫妇在萨拉热窝被塞尔维亚族青年普林西普刺杀</a:t>
                      </a:r>
                      <a:endParaRPr lang="zh-CN"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384">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成为第一次世界大战的导火索</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488995" y="2992068"/>
            <a:ext cx="2658944" cy="1746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020990664"/>
              </p:ext>
            </p:extLst>
          </p:nvPr>
        </p:nvGraphicFramePr>
        <p:xfrm>
          <a:off x="485463" y="1965522"/>
          <a:ext cx="11234683" cy="4208437"/>
        </p:xfrm>
        <a:graphic>
          <a:graphicData uri="http://schemas.openxmlformats.org/drawingml/2006/table">
            <a:tbl>
              <a:tblPr firstRow="1" bandRow="1">
                <a:tableStyleId>{5940675A-B579-460E-94D1-54222C63F5DA}</a:tableStyleId>
              </a:tblPr>
              <a:tblGrid>
                <a:gridCol w="481690"/>
                <a:gridCol w="826478"/>
                <a:gridCol w="9926515"/>
              </a:tblGrid>
              <a:tr h="1107832">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第一次世界大战</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anchor="ctr"/>
                </a:tc>
                <a:tc>
                  <a:txBody>
                    <a:bodyPr/>
                    <a:lstStyle/>
                    <a:p>
                      <a:pPr algn="ctr"/>
                      <a:r>
                        <a:rPr lang="zh-CN" altLang="en-US" sz="2400" dirty="0" smtClean="0">
                          <a:latin typeface="黑体" pitchFamily="49" charset="-122"/>
                          <a:ea typeface="黑体" pitchFamily="49" charset="-122"/>
                        </a:rPr>
                        <a:t>原因</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）根本原因：帝国主义国家政治经济发展不平衡的加剧</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）直接原因：欧洲两大军事侵略集团的形成和对抗（同盟国与协约国）</a:t>
                      </a:r>
                      <a:endParaRPr lang="en-US" altLang="zh-CN" sz="2400" dirty="0" smtClean="0">
                        <a:latin typeface="宋体" pitchFamily="2" charset="-122"/>
                        <a:ea typeface="宋体" pitchFamily="2" charset="-122"/>
                      </a:endParaRP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）导火索：萨拉热窝事件</a:t>
                      </a:r>
                    </a:p>
                  </a:txBody>
                  <a:tcPr anchor="ctr"/>
                </a:tc>
              </a:tr>
              <a:tr h="1282357">
                <a:tc vMerge="1">
                  <a:txBody>
                    <a:bodyPr/>
                    <a:lstStyle/>
                    <a:p>
                      <a:endParaRPr lang="zh-CN" altLang="en-US" dirty="0"/>
                    </a:p>
                  </a:txBody>
                  <a:tcPr/>
                </a:tc>
                <a:tc>
                  <a:txBody>
                    <a:bodyPr/>
                    <a:lstStyle/>
                    <a:p>
                      <a:pPr algn="ctr"/>
                      <a:r>
                        <a:rPr lang="zh-CN" altLang="en-US" sz="2400" dirty="0" smtClean="0">
                          <a:latin typeface="黑体" pitchFamily="49" charset="-122"/>
                          <a:ea typeface="黑体" pitchFamily="49" charset="-122"/>
                        </a:rPr>
                        <a:t>爆发</a:t>
                      </a:r>
                      <a:endParaRPr lang="zh-CN" altLang="en-US" sz="2400" dirty="0">
                        <a:latin typeface="黑体" pitchFamily="49" charset="-122"/>
                        <a:ea typeface="黑体" pitchFamily="49" charset="-122"/>
                      </a:endParaRPr>
                    </a:p>
                  </a:txBody>
                  <a:tcPr anchor="ctr"/>
                </a:tc>
                <a:tc>
                  <a:txBody>
                    <a:bodyPr/>
                    <a:lstStyle/>
                    <a:p>
                      <a:pPr>
                        <a:lnSpc>
                          <a:spcPct val="150000"/>
                        </a:lnSpc>
                      </a:pPr>
                      <a:r>
                        <a:rPr lang="en-US" altLang="zh-CN" sz="2400" dirty="0" smtClean="0">
                          <a:latin typeface="宋体" pitchFamily="2" charset="-122"/>
                          <a:ea typeface="宋体" pitchFamily="2" charset="-122"/>
                        </a:rPr>
                        <a:t>1914</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月，奥匈帝国以萨拉热窝事件为借口，向塞尔维亚宣战。第一次世界大战爆发</a:t>
                      </a:r>
                      <a:endParaRPr lang="zh-CN" altLang="en-US" sz="2400" dirty="0">
                        <a:latin typeface="宋体" pitchFamily="2" charset="-122"/>
                        <a:ea typeface="宋体" pitchFamily="2" charset="-122"/>
                      </a:endParaRPr>
                    </a:p>
                  </a:txBody>
                  <a:tcPr anchor="ctr"/>
                </a:tc>
              </a:tr>
              <a:tr h="922753">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双方变化</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dirty="0" smtClean="0">
                          <a:latin typeface="宋体" pitchFamily="2" charset="-122"/>
                          <a:ea typeface="宋体" pitchFamily="2" charset="-122"/>
                        </a:rPr>
                        <a:t>第一次世界大战爆发后，意大利参加协约国一方作战（国家利益至上）</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63805076"/>
              </p:ext>
            </p:extLst>
          </p:nvPr>
        </p:nvGraphicFramePr>
        <p:xfrm>
          <a:off x="580292" y="1784838"/>
          <a:ext cx="11051931" cy="4783015"/>
        </p:xfrm>
        <a:graphic>
          <a:graphicData uri="http://schemas.openxmlformats.org/drawingml/2006/table">
            <a:tbl>
              <a:tblPr firstRow="1" bandRow="1">
                <a:tableStyleId>{5940675A-B579-460E-94D1-54222C63F5DA}</a:tableStyleId>
              </a:tblPr>
              <a:tblGrid>
                <a:gridCol w="439616"/>
                <a:gridCol w="967153"/>
                <a:gridCol w="773723"/>
                <a:gridCol w="5776546"/>
                <a:gridCol w="3094893"/>
              </a:tblGrid>
              <a:tr h="2039815">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第一次世界大战</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8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战场</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indent="0" algn="l" defTabSz="914400" rtl="0" eaLnBrk="1" latinLnBrk="0" hangingPunct="1">
                        <a:lnSpc>
                          <a:spcPct val="180000"/>
                        </a:lnSpc>
                        <a:buNone/>
                      </a:pPr>
                      <a:r>
                        <a:rPr lang="zh-CN" altLang="en-US" sz="2400" kern="1200" dirty="0" smtClean="0">
                          <a:solidFill>
                            <a:schemeClr val="tx1"/>
                          </a:solidFill>
                          <a:effectLst/>
                          <a:latin typeface="宋体" pitchFamily="2" charset="-122"/>
                          <a:ea typeface="宋体" pitchFamily="2" charset="-122"/>
                          <a:cs typeface="+mn-cs"/>
                        </a:rPr>
                        <a:t>第一次世界大战爆发后，战争主要在欧洲战场上进行。在欧洲战场形成了东线、西线和南线三条战线。后来，战争逐渐扩大到非洲、亚洲等地</a:t>
                      </a: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a:lnSpc>
                          <a:spcPct val="150000"/>
                        </a:lnSpc>
                      </a:pPr>
                      <a:endParaRPr lang="zh-CN" altLang="zh-CN" sz="2400" kern="1200" dirty="0" smtClean="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endParaRPr lang="en-US" altLang="zh-CN" sz="2400" kern="1200" dirty="0" smtClean="0">
                        <a:solidFill>
                          <a:schemeClr val="tx1"/>
                        </a:solidFill>
                        <a:effectLst/>
                        <a:latin typeface="宋体" pitchFamily="2" charset="-122"/>
                        <a:ea typeface="宋体" pitchFamily="2" charset="-122"/>
                        <a:cs typeface="+mn-cs"/>
                      </a:endParaRPr>
                    </a:p>
                    <a:p>
                      <a:r>
                        <a:rPr lang="zh-CN" altLang="en-US" sz="1800" kern="1200" dirty="0" smtClean="0">
                          <a:solidFill>
                            <a:schemeClr val="tx1"/>
                          </a:solidFill>
                          <a:effectLst/>
                          <a:latin typeface="仿宋" pitchFamily="49" charset="-122"/>
                          <a:ea typeface="仿宋" pitchFamily="49" charset="-122"/>
                          <a:cs typeface="+mn-cs"/>
                        </a:rPr>
                        <a:t>   </a:t>
                      </a:r>
                      <a:r>
                        <a:rPr lang="zh-CN" altLang="en-US" sz="2000" kern="1200" dirty="0" smtClean="0">
                          <a:solidFill>
                            <a:schemeClr val="tx1"/>
                          </a:solidFill>
                          <a:effectLst/>
                          <a:latin typeface="仿宋" pitchFamily="49" charset="-122"/>
                          <a:ea typeface="仿宋" pitchFamily="49" charset="-122"/>
                          <a:cs typeface="+mn-cs"/>
                        </a:rPr>
                        <a:t>遭到炮轰后的凡尔登</a:t>
                      </a:r>
                      <a:endParaRPr lang="zh-CN" altLang="zh-CN" sz="2000" kern="1200" dirty="0" smtClean="0">
                        <a:solidFill>
                          <a:schemeClr val="tx1"/>
                        </a:solidFill>
                        <a:effectLst/>
                        <a:latin typeface="仿宋" pitchFamily="49" charset="-122"/>
                        <a:ea typeface="仿宋" pitchFamily="49"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4835">
                <a:tc vMerge="1">
                  <a:txBody>
                    <a:bodyPr/>
                    <a:lstStyle/>
                    <a:p>
                      <a:endParaRPr lang="zh-CN" altLang="en-US"/>
                    </a:p>
                  </a:txBody>
                  <a:tcPr/>
                </a:tc>
                <a:tc rowSpan="2">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凡尔登战役</a:t>
                      </a:r>
                      <a:endParaRPr lang="zh-CN"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概括</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年，德、法两国军队在法国的凡尔登展开了一场历时约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10</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个月的阵地战。这场战役异常惨烈，交战双方损失近百万人</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4835">
                <a:tc vMerge="1">
                  <a:txBody>
                    <a:bodyPr/>
                    <a:lstStyle/>
                    <a:p>
                      <a:endParaRPr lang="zh-CN" altLang="en-US"/>
                    </a:p>
                  </a:txBody>
                  <a:tcPr/>
                </a:tc>
                <a:tc vMerge="1">
                  <a:txBody>
                    <a:bodyPr/>
                    <a:lstStyle/>
                    <a:p>
                      <a:endParaRPr lang="zh-CN" altLang="en-US"/>
                    </a:p>
                  </a:txBody>
                  <a:tcPr/>
                </a:tc>
                <a:tc>
                  <a:txBody>
                    <a:bodyPr/>
                    <a:lstStyle/>
                    <a:p>
                      <a:pPr marL="0" indent="0" algn="ctr" defTabSz="914400" rtl="0" eaLnBrk="1" latinLnBrk="0" hangingPunct="1">
                        <a:lnSpc>
                          <a:spcPct val="18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特点</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凡尔登战役有“绞肉机”“地狱”“屠场”之称</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664696" y="3183181"/>
            <a:ext cx="2769835" cy="1547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61025" y="2194619"/>
            <a:ext cx="8432487" cy="43682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565714544"/>
              </p:ext>
            </p:extLst>
          </p:nvPr>
        </p:nvGraphicFramePr>
        <p:xfrm>
          <a:off x="701530" y="2217021"/>
          <a:ext cx="10847706" cy="3840480"/>
        </p:xfrm>
        <a:graphic>
          <a:graphicData uri="http://schemas.openxmlformats.org/drawingml/2006/table">
            <a:tbl>
              <a:tblPr firstRow="1" bandRow="1">
                <a:tableStyleId>{5940675A-B579-460E-94D1-54222C63F5DA}</a:tableStyleId>
              </a:tblPr>
              <a:tblGrid>
                <a:gridCol w="459054"/>
                <a:gridCol w="1169379"/>
                <a:gridCol w="9219273"/>
              </a:tblGrid>
              <a:tr h="1211979">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第一次世界大战</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加速结束事件</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1917</a:t>
                      </a:r>
                      <a:r>
                        <a:rPr lang="zh-CN" altLang="en-US" sz="2400" dirty="0" smtClean="0">
                          <a:latin typeface="宋体" pitchFamily="2" charset="-122"/>
                          <a:ea typeface="宋体" pitchFamily="2" charset="-122"/>
                        </a:rPr>
                        <a:t>年，美国参加协约国一方作战，大大增强了协约国的力量</a:t>
                      </a:r>
                    </a:p>
                    <a:p>
                      <a:pPr algn="l">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1917</a:t>
                      </a:r>
                      <a:r>
                        <a:rPr lang="zh-CN" altLang="en-US" sz="2400" dirty="0" smtClean="0">
                          <a:latin typeface="宋体" pitchFamily="2" charset="-122"/>
                          <a:ea typeface="宋体" pitchFamily="2" charset="-122"/>
                        </a:rPr>
                        <a:t>年，俄国爆发十月革命，不久，退出第一次世界大战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4678">
                <a:tc vMerge="1">
                  <a:txBody>
                    <a:bodyPr/>
                    <a:lstStyle/>
                    <a:p>
                      <a:pPr indent="0" algn="ctr">
                        <a:lnSpc>
                          <a:spcPct val="120000"/>
                        </a:lnSpc>
                        <a:buNone/>
                      </a:pPr>
                      <a:endParaRPr lang="en-US" alt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结果</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l">
                        <a:lnSpc>
                          <a:spcPct val="150000"/>
                        </a:lnSpc>
                      </a:pPr>
                      <a:r>
                        <a:rPr lang="en-US" altLang="zh-CN" sz="2400" dirty="0" smtClean="0">
                          <a:latin typeface="宋体" pitchFamily="2" charset="-122"/>
                          <a:ea typeface="宋体" pitchFamily="2" charset="-122"/>
                        </a:rPr>
                        <a:t>1918</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11</a:t>
                      </a:r>
                      <a:r>
                        <a:rPr lang="zh-CN" altLang="en-US" sz="2400" dirty="0" smtClean="0">
                          <a:latin typeface="宋体" pitchFamily="2" charset="-122"/>
                          <a:ea typeface="宋体" pitchFamily="2" charset="-122"/>
                        </a:rPr>
                        <a:t>月，德国投降，第一次世界大战以同盟国的失败而结束</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27286">
                <a:tc vMerge="1">
                  <a:txBody>
                    <a:bodyPr/>
                    <a:lstStyle/>
                    <a:p>
                      <a:pPr indent="0" algn="ctr">
                        <a:lnSpc>
                          <a:spcPct val="120000"/>
                        </a:lnSpc>
                        <a:buNone/>
                      </a:pP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是人类历史上一次规模空前的战争，是西方列强为重新瓜分世界、争夺世界霸权而发动的一场帝国主义战争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3423858589"/>
              </p:ext>
            </p:extLst>
          </p:nvPr>
        </p:nvGraphicFramePr>
        <p:xfrm>
          <a:off x="1185108" y="2129097"/>
          <a:ext cx="9858031" cy="4131026"/>
        </p:xfrm>
        <a:graphic>
          <a:graphicData uri="http://schemas.openxmlformats.org/drawingml/2006/table">
            <a:tbl>
              <a:tblPr firstRow="1" bandRow="1">
                <a:tableStyleId>{5940675A-B579-460E-94D1-54222C63F5DA}</a:tableStyleId>
              </a:tblPr>
              <a:tblGrid>
                <a:gridCol w="476638"/>
                <a:gridCol w="782516"/>
                <a:gridCol w="8598877"/>
              </a:tblGrid>
              <a:tr h="2293434">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第一次世界大战</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特点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1</a:t>
                      </a:r>
                      <a:r>
                        <a:rPr lang="zh-CN" altLang="en-US" sz="2400" kern="1200" dirty="0" smtClean="0">
                          <a:solidFill>
                            <a:schemeClr val="tx1"/>
                          </a:solidFill>
                          <a:effectLst/>
                          <a:latin typeface="宋体" pitchFamily="2" charset="-122"/>
                          <a:ea typeface="宋体" pitchFamily="2" charset="-122"/>
                          <a:cs typeface="+mn-cs"/>
                        </a:rPr>
                        <a:t>）时间长：战争历时</a:t>
                      </a:r>
                      <a:r>
                        <a:rPr lang="en-US" altLang="zh-CN" sz="2400" kern="1200" dirty="0" smtClean="0">
                          <a:solidFill>
                            <a:schemeClr val="tx1"/>
                          </a:solidFill>
                          <a:effectLst/>
                          <a:latin typeface="宋体" pitchFamily="2" charset="-122"/>
                          <a:ea typeface="宋体" pitchFamily="2" charset="-122"/>
                          <a:cs typeface="+mn-cs"/>
                        </a:rPr>
                        <a:t>4</a:t>
                      </a:r>
                      <a:r>
                        <a:rPr lang="zh-CN" altLang="en-US" sz="2400" kern="1200" dirty="0" smtClean="0">
                          <a:solidFill>
                            <a:schemeClr val="tx1"/>
                          </a:solidFill>
                          <a:effectLst/>
                          <a:latin typeface="宋体" pitchFamily="2" charset="-122"/>
                          <a:ea typeface="宋体" pitchFamily="2" charset="-122"/>
                          <a:cs typeface="+mn-cs"/>
                        </a:rPr>
                        <a:t>年多</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2</a:t>
                      </a:r>
                      <a:r>
                        <a:rPr lang="zh-CN" altLang="en-US" sz="2400" kern="1200" dirty="0" smtClean="0">
                          <a:solidFill>
                            <a:schemeClr val="tx1"/>
                          </a:solidFill>
                          <a:effectLst/>
                          <a:latin typeface="宋体" pitchFamily="2" charset="-122"/>
                          <a:ea typeface="宋体" pitchFamily="2" charset="-122"/>
                          <a:cs typeface="+mn-cs"/>
                        </a:rPr>
                        <a:t>）范围广：先后参战的国家共计</a:t>
                      </a:r>
                      <a:r>
                        <a:rPr lang="en-US" altLang="zh-CN" sz="2400" kern="1200" dirty="0" smtClean="0">
                          <a:solidFill>
                            <a:schemeClr val="tx1"/>
                          </a:solidFill>
                          <a:effectLst/>
                          <a:latin typeface="宋体" pitchFamily="2" charset="-122"/>
                          <a:ea typeface="宋体" pitchFamily="2" charset="-122"/>
                          <a:cs typeface="+mn-cs"/>
                        </a:rPr>
                        <a:t>30</a:t>
                      </a:r>
                      <a:r>
                        <a:rPr lang="zh-CN" altLang="en-US" sz="2400" kern="1200" dirty="0" smtClean="0">
                          <a:solidFill>
                            <a:schemeClr val="tx1"/>
                          </a:solidFill>
                          <a:effectLst/>
                          <a:latin typeface="宋体" pitchFamily="2" charset="-122"/>
                          <a:ea typeface="宋体" pitchFamily="2" charset="-122"/>
                          <a:cs typeface="+mn-cs"/>
                        </a:rPr>
                        <a:t>多个，约</a:t>
                      </a:r>
                      <a:r>
                        <a:rPr lang="en-US" altLang="zh-CN" sz="2400" kern="1200" dirty="0" smtClean="0">
                          <a:solidFill>
                            <a:schemeClr val="tx1"/>
                          </a:solidFill>
                          <a:effectLst/>
                          <a:latin typeface="宋体" pitchFamily="2" charset="-122"/>
                          <a:ea typeface="宋体" pitchFamily="2" charset="-122"/>
                          <a:cs typeface="+mn-cs"/>
                        </a:rPr>
                        <a:t>15</a:t>
                      </a:r>
                      <a:r>
                        <a:rPr lang="zh-CN" altLang="en-US" sz="2400" kern="1200" dirty="0" smtClean="0">
                          <a:solidFill>
                            <a:schemeClr val="tx1"/>
                          </a:solidFill>
                          <a:effectLst/>
                          <a:latin typeface="宋体" pitchFamily="2" charset="-122"/>
                          <a:ea typeface="宋体" pitchFamily="2" charset="-122"/>
                          <a:cs typeface="+mn-cs"/>
                        </a:rPr>
                        <a:t>亿人卷入战争</a:t>
                      </a:r>
                    </a:p>
                    <a:p>
                      <a:pPr>
                        <a:lnSpc>
                          <a:spcPct val="150000"/>
                        </a:lnSpc>
                      </a:pPr>
                      <a:r>
                        <a:rPr lang="zh-CN" altLang="en-US" sz="2400" kern="1200" dirty="0" smtClean="0">
                          <a:solidFill>
                            <a:schemeClr val="tx1"/>
                          </a:solidFill>
                          <a:effectLst/>
                          <a:latin typeface="宋体" pitchFamily="2" charset="-122"/>
                          <a:ea typeface="宋体" pitchFamily="2" charset="-122"/>
                          <a:cs typeface="+mn-cs"/>
                        </a:rPr>
                        <a:t>（</a:t>
                      </a:r>
                      <a:r>
                        <a:rPr lang="en-US" altLang="zh-CN" sz="2400" kern="1200" dirty="0" smtClean="0">
                          <a:solidFill>
                            <a:schemeClr val="tx1"/>
                          </a:solidFill>
                          <a:effectLst/>
                          <a:latin typeface="宋体" pitchFamily="2" charset="-122"/>
                          <a:ea typeface="宋体" pitchFamily="2" charset="-122"/>
                          <a:cs typeface="+mn-cs"/>
                        </a:rPr>
                        <a:t>3</a:t>
                      </a:r>
                      <a:r>
                        <a:rPr lang="zh-CN" altLang="en-US" sz="2400" kern="1200" dirty="0" smtClean="0">
                          <a:solidFill>
                            <a:schemeClr val="tx1"/>
                          </a:solidFill>
                          <a:effectLst/>
                          <a:latin typeface="宋体" pitchFamily="2" charset="-122"/>
                          <a:ea typeface="宋体" pitchFamily="2" charset="-122"/>
                          <a:cs typeface="+mn-cs"/>
                        </a:rPr>
                        <a:t>）伤亡大：坦克、潜艇等新式武器装备的使用，造成了大量人员伤亡，超过</a:t>
                      </a:r>
                      <a:r>
                        <a:rPr lang="en-US" altLang="zh-CN" sz="2400" kern="1200" dirty="0" smtClean="0">
                          <a:solidFill>
                            <a:schemeClr val="tx1"/>
                          </a:solidFill>
                          <a:effectLst/>
                          <a:latin typeface="宋体" pitchFamily="2" charset="-122"/>
                          <a:ea typeface="宋体" pitchFamily="2" charset="-122"/>
                          <a:cs typeface="+mn-cs"/>
                        </a:rPr>
                        <a:t>3000</a:t>
                      </a:r>
                      <a:r>
                        <a:rPr lang="zh-CN" altLang="en-US" sz="2400" kern="1200" dirty="0" smtClean="0">
                          <a:solidFill>
                            <a:schemeClr val="tx1"/>
                          </a:solidFill>
                          <a:effectLst/>
                          <a:latin typeface="宋体" pitchFamily="2" charset="-122"/>
                          <a:ea typeface="宋体" pitchFamily="2" charset="-122"/>
                          <a:cs typeface="+mn-cs"/>
                        </a:rPr>
                        <a:t>万</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37592">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）大大削弱了欧洲的力量，从根本上动摇了欧洲的优势地位</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）削弱了帝国主义的殖民力量，进一步促进了殖民地半殖民地国家的民族觉醒</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263833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4" name="表格 3"/>
          <p:cNvGraphicFramePr/>
          <p:nvPr>
            <p:custDataLst>
              <p:tags r:id="rId1"/>
            </p:custDataLst>
            <p:extLst>
              <p:ext uri="{D42A27DB-BD31-4B8C-83A1-F6EECF244321}">
                <p14:modId xmlns:p14="http://schemas.microsoft.com/office/powerpoint/2010/main" xmlns="" val="2665211530"/>
              </p:ext>
            </p:extLst>
          </p:nvPr>
        </p:nvGraphicFramePr>
        <p:xfrm>
          <a:off x="912548" y="3078665"/>
          <a:ext cx="10359192" cy="2363772"/>
        </p:xfrm>
        <a:graphic>
          <a:graphicData uri="http://schemas.openxmlformats.org/drawingml/2006/table">
            <a:tbl>
              <a:tblPr firstRow="1" bandRow="1">
                <a:tableStyleId>{5940675A-B579-460E-94D1-54222C63F5DA}</a:tableStyleId>
              </a:tblPr>
              <a:tblGrid>
                <a:gridCol w="1540506"/>
                <a:gridCol w="844062"/>
                <a:gridCol w="7974624"/>
              </a:tblGrid>
              <a:tr h="2363772">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第一次世界大战</a:t>
                      </a:r>
                      <a:endParaRPr lang="en-US"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启示</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反对战争</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维护世界和平，加强各国的交流与合作；反对霸权主义和殖民主义，提高应对突发事件的能力，建立强有力的国际协调机构；解决国际争端；科技应该是造福人类而非用于战争</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427405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6743453" cy="627895"/>
            <a:chOff x="1034884" y="629878"/>
            <a:chExt cx="6666742" cy="627895"/>
          </a:xfrm>
        </p:grpSpPr>
        <p:sp>
          <p:nvSpPr>
            <p:cNvPr id="17" name="圆角矩形 6"/>
            <p:cNvSpPr/>
            <p:nvPr>
              <p:custDataLst>
                <p:tags r:id="rId2"/>
              </p:custDataLst>
            </p:nvPr>
          </p:nvSpPr>
          <p:spPr>
            <a:xfrm flipH="1">
              <a:off x="2455639" y="643213"/>
              <a:ext cx="5245987" cy="60134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十月革命（彼得格勒武装起义）</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7" y="2534817"/>
            <a:ext cx="10946397" cy="1113766"/>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通过彼得格勒武装起义的胜利，理解列宁领导的世界上第一个社会主义国家诞生的重要历史意义。</a:t>
            </a:r>
            <a:endParaRPr lang="zh-CN" altLang="en-US" sz="2400" dirty="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2" name="表格 1"/>
          <p:cNvGraphicFramePr/>
          <p:nvPr>
            <p:custDataLst>
              <p:tags r:id="rId1"/>
            </p:custDataLst>
            <p:extLst>
              <p:ext uri="{D42A27DB-BD31-4B8C-83A1-F6EECF244321}">
                <p14:modId xmlns:p14="http://schemas.microsoft.com/office/powerpoint/2010/main" xmlns="" val="590508525"/>
              </p:ext>
            </p:extLst>
          </p:nvPr>
        </p:nvGraphicFramePr>
        <p:xfrm>
          <a:off x="713447" y="3895143"/>
          <a:ext cx="10813487" cy="2329810"/>
        </p:xfrm>
        <a:graphic>
          <a:graphicData uri="http://schemas.openxmlformats.org/drawingml/2006/table">
            <a:tbl>
              <a:tblPr firstRow="1" bandRow="1">
                <a:tableStyleId>{5940675A-B579-460E-94D1-54222C63F5DA}</a:tableStyleId>
              </a:tblPr>
              <a:tblGrid>
                <a:gridCol w="754867"/>
                <a:gridCol w="10058620"/>
              </a:tblGrid>
              <a:tr h="2329810">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背景</a:t>
                      </a:r>
                      <a:endParaRPr lang="zh-CN" altLang="en-US"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1861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年农奴制改革后，俄国资本主义发展起来。但同西欧、北美的主要资本主义国家相比，俄国依然很落后</a:t>
                      </a:r>
                    </a:p>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）在第一次世界大战中，俄国接连失利，国内各种社会矛盾激化，反对战争和要求社会变革的呼声越来越高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extBox 2"/>
          <p:cNvSpPr txBox="1"/>
          <p:nvPr/>
        </p:nvSpPr>
        <p:spPr>
          <a:xfrm>
            <a:off x="7966632" y="2072479"/>
            <a:ext cx="3587480"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9</a:t>
            </a:r>
            <a:r>
              <a:rPr lang="zh-CN" altLang="en-US" sz="2000" dirty="0" smtClean="0">
                <a:latin typeface="宋体" pitchFamily="2" charset="-122"/>
                <a:ea typeface="宋体" pitchFamily="2" charset="-122"/>
              </a:rPr>
              <a:t>课</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P39~P42</a:t>
            </a:r>
            <a:r>
              <a:rPr lang="zh-CN" altLang="en-US" sz="2000" dirty="0" smtClean="0">
                <a:latin typeface="Times New Roman" pitchFamily="18" charset="0"/>
                <a:ea typeface="宋体" pitchFamily="2" charset="-122"/>
                <a:cs typeface="Times New Roman" pitchFamily="18" charset="0"/>
              </a:rPr>
              <a:t>）</a:t>
            </a:r>
            <a:endParaRPr lang="zh-CN" altLang="en-US" sz="2000"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448599871"/>
              </p:ext>
            </p:extLst>
          </p:nvPr>
        </p:nvGraphicFramePr>
        <p:xfrm>
          <a:off x="1048191" y="1600200"/>
          <a:ext cx="10153209" cy="4937760"/>
        </p:xfrm>
        <a:graphic>
          <a:graphicData uri="http://schemas.openxmlformats.org/drawingml/2006/table">
            <a:tbl>
              <a:tblPr firstRow="1" bandRow="1">
                <a:tableStyleId>{5940675A-B579-460E-94D1-54222C63F5DA}</a:tableStyleId>
              </a:tblPr>
              <a:tblGrid>
                <a:gridCol w="697230"/>
                <a:gridCol w="9455979"/>
              </a:tblGrid>
              <a:tr h="4193931">
                <a:tc>
                  <a:txBody>
                    <a:bodyPr/>
                    <a:lstStyle/>
                    <a:p>
                      <a:pPr marL="0" indent="0" algn="ctr" defTabSz="914400" rtl="0" eaLnBrk="1" latinLnBrk="0" hangingPunct="1">
                        <a:lnSpc>
                          <a:spcPct val="12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背景</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1917</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月，俄国发生二月革命，推翻了沙皇专制统治，建立了资产阶级临时政府</a:t>
                      </a:r>
                      <a:endParaRPr lang="en-US" altLang="zh-CN" sz="2400" dirty="0" smtClean="0">
                        <a:latin typeface="宋体" pitchFamily="2" charset="-122"/>
                        <a:ea typeface="宋体" pitchFamily="2" charset="-122"/>
                      </a:endParaRPr>
                    </a:p>
                    <a:p>
                      <a:pPr indent="0" algn="l">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）临时政府没有满足人民对和平、土地和面包的要求，反而宣布继续履行沙皇政府的“义务”，将第一次世界大战进行到底，引起人民的更大不满。</a:t>
                      </a:r>
                      <a:r>
                        <a:rPr lang="en-US" altLang="zh-CN" sz="2400" dirty="0" smtClean="0">
                          <a:latin typeface="宋体" pitchFamily="2" charset="-122"/>
                          <a:ea typeface="宋体" pitchFamily="2" charset="-122"/>
                        </a:rPr>
                        <a:t>1917</a:t>
                      </a:r>
                      <a:r>
                        <a:rPr lang="zh-CN" altLang="en-US" sz="2400" dirty="0" smtClean="0">
                          <a:latin typeface="宋体" pitchFamily="2" charset="-122"/>
                          <a:ea typeface="宋体" pitchFamily="2" charset="-122"/>
                        </a:rPr>
                        <a:t>年</a:t>
                      </a: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月，俄国军队在第一次世界大战中惨败。俄国发生饥荒，经济濒于全面崩溃</a:t>
                      </a:r>
                    </a:p>
                    <a:p>
                      <a:pPr indent="0" algn="l">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）临时政府迫害布尔什维克党人，布尔什维克党被迫转入地下状态。列宁指出武装起义的时机已完全成熟，布尔什维克党必须通过武装起义夺取政权</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197093450"/>
              </p:ext>
            </p:extLst>
          </p:nvPr>
        </p:nvGraphicFramePr>
        <p:xfrm>
          <a:off x="448408" y="1479403"/>
          <a:ext cx="11324492" cy="4928724"/>
        </p:xfrm>
        <a:graphic>
          <a:graphicData uri="http://schemas.openxmlformats.org/drawingml/2006/table">
            <a:tbl>
              <a:tblPr firstRow="1" bandRow="1">
                <a:tableStyleId>{5940675A-B579-460E-94D1-54222C63F5DA}</a:tableStyleId>
              </a:tblPr>
              <a:tblGrid>
                <a:gridCol w="378068"/>
                <a:gridCol w="8792309"/>
                <a:gridCol w="2154115"/>
              </a:tblGrid>
              <a:tr h="1187304">
                <a:tc rowSpan="4">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方正黑体_GBK" charset="0"/>
                        </a:rPr>
                        <a:t>十月革命</a:t>
                      </a:r>
                      <a:endParaRPr lang="en-US" altLang="zh-CN" sz="2400" b="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时间、地点、领导人：</a:t>
                      </a:r>
                      <a:r>
                        <a:rPr lang="en-US" altLang="zh-CN" sz="2400" b="0" dirty="0" smtClean="0">
                          <a:solidFill>
                            <a:srgbClr val="000000"/>
                          </a:solidFill>
                          <a:latin typeface="宋体" pitchFamily="2" charset="-122"/>
                          <a:ea typeface="宋体" pitchFamily="2" charset="-122"/>
                          <a:cs typeface="方正黑体_GBK" charset="0"/>
                        </a:rPr>
                        <a:t>1917</a:t>
                      </a:r>
                      <a:r>
                        <a:rPr lang="zh-CN" altLang="en-US" sz="2400" b="0" dirty="0" smtClean="0">
                          <a:solidFill>
                            <a:srgbClr val="000000"/>
                          </a:solidFill>
                          <a:latin typeface="宋体" pitchFamily="2" charset="-122"/>
                          <a:ea typeface="宋体" pitchFamily="2" charset="-122"/>
                          <a:cs typeface="方正黑体_GBK" charset="0"/>
                        </a:rPr>
                        <a:t>年</a:t>
                      </a:r>
                      <a:r>
                        <a:rPr lang="en-US" altLang="zh-CN" sz="2400" b="0" dirty="0" smtClean="0">
                          <a:solidFill>
                            <a:srgbClr val="000000"/>
                          </a:solidFill>
                          <a:latin typeface="宋体" pitchFamily="2" charset="-122"/>
                          <a:ea typeface="宋体" pitchFamily="2" charset="-122"/>
                          <a:cs typeface="方正黑体_GBK" charset="0"/>
                        </a:rPr>
                        <a:t>11</a:t>
                      </a:r>
                      <a:r>
                        <a:rPr lang="zh-CN" altLang="en-US" sz="2400" b="0" dirty="0" smtClean="0">
                          <a:solidFill>
                            <a:srgbClr val="000000"/>
                          </a:solidFill>
                          <a:latin typeface="宋体" pitchFamily="2" charset="-122"/>
                          <a:ea typeface="宋体" pitchFamily="2" charset="-122"/>
                          <a:cs typeface="方正黑体_GBK" charset="0"/>
                        </a:rPr>
                        <a:t>月</a:t>
                      </a:r>
                      <a:r>
                        <a:rPr lang="en-US" altLang="zh-CN" sz="2400" b="0" dirty="0" smtClean="0">
                          <a:solidFill>
                            <a:srgbClr val="000000"/>
                          </a:solidFill>
                          <a:latin typeface="宋体" pitchFamily="2" charset="-122"/>
                          <a:ea typeface="宋体" pitchFamily="2" charset="-122"/>
                          <a:cs typeface="方正黑体_GBK" charset="0"/>
                        </a:rPr>
                        <a:t>6</a:t>
                      </a:r>
                      <a:r>
                        <a:rPr lang="zh-CN" altLang="en-US" sz="2400" b="0" dirty="0" smtClean="0">
                          <a:solidFill>
                            <a:srgbClr val="000000"/>
                          </a:solidFill>
                          <a:latin typeface="宋体" pitchFamily="2" charset="-122"/>
                          <a:ea typeface="宋体" pitchFamily="2" charset="-122"/>
                          <a:cs typeface="方正黑体_GBK" charset="0"/>
                        </a:rPr>
                        <a:t>日</a:t>
                      </a:r>
                      <a:r>
                        <a:rPr lang="en-US" altLang="zh-CN" sz="2400" b="0" dirty="0" smtClean="0">
                          <a:solidFill>
                            <a:srgbClr val="000000"/>
                          </a:solidFill>
                          <a:latin typeface="宋体" pitchFamily="2" charset="-122"/>
                          <a:ea typeface="宋体" pitchFamily="2" charset="-122"/>
                          <a:cs typeface="方正黑体_GBK" charset="0"/>
                        </a:rPr>
                        <a:t>—7</a:t>
                      </a:r>
                      <a:r>
                        <a:rPr lang="zh-CN" altLang="en-US" sz="2400" b="0" dirty="0" smtClean="0">
                          <a:solidFill>
                            <a:srgbClr val="000000"/>
                          </a:solidFill>
                          <a:latin typeface="宋体" pitchFamily="2" charset="-122"/>
                          <a:ea typeface="宋体" pitchFamily="2" charset="-122"/>
                          <a:cs typeface="方正黑体_GBK" charset="0"/>
                        </a:rPr>
                        <a:t>日、俄国首都彼得格勒、列宁（俄历十月）</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pPr>
                        <a:lnSpc>
                          <a:spcPct val="150000"/>
                        </a:lnSpc>
                      </a:pPr>
                      <a:endParaRPr lang="en-US" altLang="en-US" sz="2400" b="0" dirty="0" smtClean="0">
                        <a:solidFill>
                          <a:srgbClr val="000000"/>
                        </a:solidFill>
                        <a:latin typeface="宋体" pitchFamily="2" charset="-122"/>
                        <a:ea typeface="宋体" pitchFamily="2" charset="-122"/>
                        <a:cs typeface="宋体" panose="02010600030101010101" pitchFamily="2" charset="-122"/>
                      </a:endParaRPr>
                    </a:p>
                    <a:p>
                      <a:pPr>
                        <a:lnSpc>
                          <a:spcPct val="150000"/>
                        </a:lnSpc>
                      </a:pPr>
                      <a:endParaRPr lang="en-US" altLang="en-US" sz="2400" b="0" dirty="0" smtClean="0">
                        <a:solidFill>
                          <a:srgbClr val="000000"/>
                        </a:solidFill>
                        <a:latin typeface="宋体" pitchFamily="2" charset="-122"/>
                        <a:ea typeface="宋体" pitchFamily="2" charset="-122"/>
                        <a:cs typeface="宋体" panose="02010600030101010101" pitchFamily="2" charset="-122"/>
                      </a:endParaRPr>
                    </a:p>
                    <a:p>
                      <a:pPr>
                        <a:lnSpc>
                          <a:spcPct val="150000"/>
                        </a:lnSpc>
                      </a:pPr>
                      <a:endParaRPr lang="en-US" altLang="en-US" sz="2400" b="0" dirty="0" smtClean="0">
                        <a:solidFill>
                          <a:srgbClr val="000000"/>
                        </a:solidFill>
                        <a:latin typeface="宋体" pitchFamily="2" charset="-122"/>
                        <a:ea typeface="宋体" pitchFamily="2" charset="-122"/>
                        <a:cs typeface="宋体" panose="02010600030101010101" pitchFamily="2" charset="-122"/>
                      </a:endParaRPr>
                    </a:p>
                    <a:p>
                      <a:pPr>
                        <a:lnSpc>
                          <a:spcPct val="150000"/>
                        </a:lnSpc>
                      </a:pPr>
                      <a:endParaRPr lang="en-US" altLang="en-US" sz="2400" b="0" dirty="0" smtClean="0">
                        <a:solidFill>
                          <a:srgbClr val="000000"/>
                        </a:solidFill>
                        <a:latin typeface="宋体" pitchFamily="2" charset="-122"/>
                        <a:ea typeface="宋体" pitchFamily="2" charset="-122"/>
                        <a:cs typeface="宋体" panose="02010600030101010101" pitchFamily="2" charset="-122"/>
                      </a:endParaRPr>
                    </a:p>
                    <a:p>
                      <a:pPr>
                        <a:lnSpc>
                          <a:spcPct val="150000"/>
                        </a:lnSpc>
                      </a:pPr>
                      <a:r>
                        <a:rPr lang="zh-CN" altLang="en-US" sz="2000" b="0" dirty="0" smtClean="0">
                          <a:solidFill>
                            <a:srgbClr val="000000"/>
                          </a:solidFill>
                          <a:latin typeface="仿宋" pitchFamily="49" charset="-122"/>
                          <a:ea typeface="仿宋" pitchFamily="49" charset="-122"/>
                          <a:cs typeface="宋体" panose="02010600030101010101" pitchFamily="2" charset="-122"/>
                        </a:rPr>
                        <a:t>      列宁</a:t>
                      </a:r>
                      <a:endParaRPr lang="en-US" altLang="en-US" sz="2000" b="0" dirty="0" smtClean="0">
                        <a:solidFill>
                          <a:srgbClr val="000000"/>
                        </a:solidFill>
                        <a:latin typeface="仿宋" pitchFamily="49" charset="-122"/>
                        <a:ea typeface="仿宋"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7539">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总指挥部：斯莫尔尼宫</a:t>
                      </a:r>
                      <a:endParaRPr lang="zh-CN"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en-US" altLang="zh-CN" sz="2400" dirty="0" smtClean="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9779">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主要事件：以“阿芙乐尔号”巡洋舰的炮声为信号，起义者突破防线，冲进冬宫，逮捕了临时政府主要领导人，临时政府被推翻</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9779">
                <a:tc vMerge="1">
                  <a:txBody>
                    <a:bodyPr/>
                    <a:lstStyle/>
                    <a:p>
                      <a:endParaRPr lang="zh-CN" altLang="en-US"/>
                    </a:p>
                  </a:txBody>
                  <a:tcPr/>
                </a:tc>
                <a:tc>
                  <a:txBody>
                    <a:bodyPr/>
                    <a:lstStyle/>
                    <a:p>
                      <a:pPr marL="0" indent="0" algn="l" defTabSz="914400" rtl="0" eaLnBrk="1" latinLnBrk="0" hangingPunct="1">
                        <a:lnSpc>
                          <a:spcPts val="3280"/>
                        </a:lnSpc>
                        <a:buNone/>
                      </a:pPr>
                      <a:r>
                        <a:rPr lang="zh-CN" altLang="en-US" sz="2400" b="0" kern="1200" dirty="0" smtClean="0">
                          <a:solidFill>
                            <a:srgbClr val="000000"/>
                          </a:solidFill>
                          <a:latin typeface="宋体" pitchFamily="2" charset="-122"/>
                          <a:ea typeface="宋体" pitchFamily="2" charset="-122"/>
                          <a:cs typeface="方正黑体_GBK" charset="0"/>
                        </a:rPr>
                        <a:t>结果：推翻了资产阶级临时政府，取得了十月革命（彼得格勒武装起义）的胜利</a:t>
                      </a:r>
                    </a:p>
                    <a:p>
                      <a:pPr marL="0" indent="0" algn="l" defTabSz="914400" rtl="0" eaLnBrk="1" latinLnBrk="0" hangingPunct="1">
                        <a:lnSpc>
                          <a:spcPts val="3280"/>
                        </a:lnSpc>
                        <a:buNone/>
                      </a:pPr>
                      <a:r>
                        <a:rPr lang="zh-CN" altLang="en-US" sz="2400" b="0" kern="1200" dirty="0" smtClean="0">
                          <a:solidFill>
                            <a:srgbClr val="000000"/>
                          </a:solidFill>
                          <a:latin typeface="宋体" pitchFamily="2" charset="-122"/>
                          <a:ea typeface="宋体" pitchFamily="2" charset="-122"/>
                          <a:cs typeface="方正黑体_GBK" charset="0"/>
                        </a:rPr>
                        <a:t>意义：十月革命是人类历史上第一次胜利的社会主义革命，建立了第一个无产阶级专政的国家，推动了国际无产阶级革命运动，鼓舞了殖民地半殖民地人民的解放斗争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760371" y="2712061"/>
            <a:ext cx="1867303" cy="2114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504775783"/>
              </p:ext>
            </p:extLst>
          </p:nvPr>
        </p:nvGraphicFramePr>
        <p:xfrm>
          <a:off x="922802" y="1746201"/>
          <a:ext cx="10340144" cy="4531507"/>
        </p:xfrm>
        <a:graphic>
          <a:graphicData uri="http://schemas.openxmlformats.org/drawingml/2006/table">
            <a:tbl>
              <a:tblPr firstRow="1" bandRow="1">
                <a:tableStyleId>{5940675A-B579-460E-94D1-54222C63F5DA}</a:tableStyleId>
              </a:tblPr>
              <a:tblGrid>
                <a:gridCol w="751205"/>
                <a:gridCol w="852805"/>
                <a:gridCol w="3583842"/>
                <a:gridCol w="879231"/>
                <a:gridCol w="4273061"/>
              </a:tblGrid>
              <a:tr h="785983">
                <a:tc rowSpan="4">
                  <a:txBody>
                    <a:bodyPr/>
                    <a:lstStyle/>
                    <a:p>
                      <a:pPr indent="0" algn="ctr">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方正黑体_GBK" charset="0"/>
                        </a:rPr>
                        <a:t>苏维埃第二次代表大会</a:t>
                      </a:r>
                      <a:endParaRPr lang="en-US" altLang="zh-CN" sz="2400" b="0" kern="1200" dirty="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en-US"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日晚</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2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地点</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斯莫尔尼宫</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2404">
                <a:tc vMerge="1">
                  <a:txBody>
                    <a:bodyPr/>
                    <a:lstStyle/>
                    <a:p>
                      <a:endParaRPr lang="zh-CN" altLang="en-US"/>
                    </a:p>
                  </a:txBody>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法令</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通过了</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和平法令</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，建议参加第一次世界大战的各交战国立即停战或开始和谈，缔结不割地、不赔款的和约</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761904">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政府</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成立苏维埃政府，由布尔什维克党组建，列宁任人民委员会主席</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1811216">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主要措施</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）废除了旧的国家机器，创建了新的政权机关</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）废除了旧的常备军，组建了红军</a:t>
                      </a:r>
                      <a:endPar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）将大工业、铁路和银行收归国有，建立社会主义公有制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381064176"/>
              </p:ext>
            </p:extLst>
          </p:nvPr>
        </p:nvGraphicFramePr>
        <p:xfrm>
          <a:off x="650631" y="1498210"/>
          <a:ext cx="10964008" cy="5303520"/>
        </p:xfrm>
        <a:graphic>
          <a:graphicData uri="http://schemas.openxmlformats.org/drawingml/2006/table">
            <a:tbl>
              <a:tblPr firstRow="1" bandRow="1">
                <a:tableStyleId>{5940675A-B579-460E-94D1-54222C63F5DA}</a:tableStyleId>
              </a:tblPr>
              <a:tblGrid>
                <a:gridCol w="1169376"/>
                <a:gridCol w="905608"/>
                <a:gridCol w="8889024"/>
              </a:tblGrid>
              <a:tr h="2151037">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苏维埃第二次代表大会</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algn="ctr">
                        <a:lnSpc>
                          <a:spcPct val="150000"/>
                        </a:lnSpc>
                      </a:pPr>
                      <a:r>
                        <a:rPr lang="zh-CN" altLang="en-US" sz="2400" dirty="0" smtClean="0">
                          <a:latin typeface="黑体" pitchFamily="49" charset="-122"/>
                          <a:ea typeface="黑体" pitchFamily="49" charset="-122"/>
                        </a:rPr>
                        <a:t>主要措施</a:t>
                      </a:r>
                      <a:endParaRPr lang="zh-CN" altLang="en-US" sz="2400" dirty="0">
                        <a:latin typeface="黑体" pitchFamily="49" charset="-122"/>
                        <a:ea typeface="黑体" pitchFamily="49" charset="-122"/>
                      </a:endParaRPr>
                    </a:p>
                  </a:txBody>
                  <a:tcPr anchor="ct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）废除土地私有制，没收地主、皇室和教会的土地，分给农民耕种</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）废除沙皇政府和临时政府与外国签订的一切不平等条约</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6</a:t>
                      </a:r>
                      <a:r>
                        <a:rPr lang="zh-CN" altLang="en-US" sz="2400" dirty="0" smtClean="0">
                          <a:latin typeface="宋体" pitchFamily="2" charset="-122"/>
                          <a:ea typeface="宋体" pitchFamily="2" charset="-122"/>
                        </a:rPr>
                        <a:t>）退出第一次世界大战</a:t>
                      </a:r>
                      <a:endParaRPr lang="en-US" altLang="zh-CN" sz="2400" dirty="0" smtClean="0">
                        <a:latin typeface="宋体" pitchFamily="2" charset="-122"/>
                        <a:ea typeface="宋体" pitchFamily="2" charset="-122"/>
                      </a:endParaRPr>
                    </a:p>
                  </a:txBody>
                  <a:tcPr anchor="ctr"/>
                </a:tc>
              </a:tr>
              <a:tr h="1014808">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三年</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战争</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anchor="ctr"/>
                </a:tc>
                <a:tc>
                  <a:txBody>
                    <a:bodyPr/>
                    <a:lstStyle/>
                    <a:p>
                      <a:pPr marL="0" algn="ctr" defTabSz="914400" rtl="0" eaLnBrk="1" latinLnBrk="0" hangingPunct="1"/>
                      <a:r>
                        <a:rPr lang="zh-CN" altLang="en-US" sz="2400" kern="1200" dirty="0" smtClean="0">
                          <a:solidFill>
                            <a:schemeClr val="tx1"/>
                          </a:solidFill>
                          <a:latin typeface="黑体" pitchFamily="49" charset="-122"/>
                          <a:ea typeface="黑体" pitchFamily="49" charset="-122"/>
                          <a:cs typeface="+mn-cs"/>
                        </a:rPr>
                        <a:t>背景</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dirty="0" smtClean="0">
                          <a:latin typeface="宋体" pitchFamily="2" charset="-122"/>
                          <a:ea typeface="宋体" pitchFamily="2" charset="-122"/>
                        </a:rPr>
                        <a:t>十月革命胜利后，国内外敌对势力相互勾结，企图将新生的苏维埃政权扼杀在摇篮中</a:t>
                      </a:r>
                      <a:endParaRPr lang="zh-CN" altLang="en-US" sz="2400" dirty="0">
                        <a:latin typeface="宋体" pitchFamily="2" charset="-122"/>
                        <a:ea typeface="宋体" pitchFamily="2" charset="-122"/>
                      </a:endParaRPr>
                    </a:p>
                  </a:txBody>
                  <a:tcPr anchor="ctr"/>
                </a:tc>
              </a:tr>
              <a:tr h="492106">
                <a:tc vMerge="1">
                  <a:txBody>
                    <a:bodyPr/>
                    <a:lstStyle/>
                    <a:p>
                      <a:endParaRPr lang="zh-CN" altLang="en-US"/>
                    </a:p>
                  </a:txBody>
                  <a:tcPr/>
                </a:tc>
                <a:tc>
                  <a:txBody>
                    <a:bodyPr/>
                    <a:lstStyle/>
                    <a:p>
                      <a:pPr marL="0" algn="ctr" defTabSz="914400" rtl="0" eaLnBrk="1" latinLnBrk="0" hangingPunct="1"/>
                      <a:r>
                        <a:rPr lang="zh-CN" altLang="en-US" sz="2400" kern="1200" dirty="0" smtClean="0">
                          <a:solidFill>
                            <a:schemeClr val="tx1"/>
                          </a:solidFill>
                          <a:latin typeface="黑体" pitchFamily="49" charset="-122"/>
                          <a:ea typeface="黑体" pitchFamily="49" charset="-122"/>
                          <a:cs typeface="+mn-cs"/>
                        </a:rPr>
                        <a:t>政策</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dirty="0" smtClean="0">
                          <a:latin typeface="宋体" pitchFamily="2" charset="-122"/>
                          <a:ea typeface="宋体" pitchFamily="2" charset="-122"/>
                        </a:rPr>
                        <a:t>实行战时共产主义政策</a:t>
                      </a:r>
                      <a:endParaRPr lang="zh-CN" altLang="en-US" sz="2400" dirty="0">
                        <a:latin typeface="宋体" pitchFamily="2" charset="-122"/>
                        <a:ea typeface="宋体" pitchFamily="2" charset="-122"/>
                      </a:endParaRPr>
                    </a:p>
                  </a:txBody>
                  <a:tcPr anchor="ctr"/>
                </a:tc>
              </a:tr>
              <a:tr h="860943">
                <a:tc vMerge="1">
                  <a:txBody>
                    <a:bodyPr/>
                    <a:lstStyle/>
                    <a:p>
                      <a:endParaRPr lang="zh-CN" altLang="en-US"/>
                    </a:p>
                  </a:txBody>
                  <a:tcPr/>
                </a:tc>
                <a:tc>
                  <a:txBody>
                    <a:bodyPr/>
                    <a:lstStyle/>
                    <a:p>
                      <a:pPr marL="0" algn="ctr" defTabSz="914400" rtl="0" eaLnBrk="1" latinLnBrk="0" hangingPunct="1"/>
                      <a:r>
                        <a:rPr lang="zh-CN" altLang="en-US" sz="2400" kern="1200" dirty="0" smtClean="0">
                          <a:solidFill>
                            <a:schemeClr val="tx1"/>
                          </a:solidFill>
                          <a:latin typeface="黑体" pitchFamily="49" charset="-122"/>
                          <a:ea typeface="黑体" pitchFamily="49" charset="-122"/>
                          <a:cs typeface="+mn-cs"/>
                        </a:rPr>
                        <a:t>影响</a:t>
                      </a:r>
                      <a:endParaRPr lang="zh-CN" altLang="en-US" sz="2400" kern="1200" dirty="0">
                        <a:solidFill>
                          <a:schemeClr val="tx1"/>
                        </a:solidFill>
                        <a:latin typeface="黑体" pitchFamily="49" charset="-122"/>
                        <a:ea typeface="黑体" pitchFamily="49" charset="-122"/>
                        <a:cs typeface="+mn-cs"/>
                      </a:endParaRPr>
                    </a:p>
                  </a:txBody>
                  <a:tcPr anchor="ctr"/>
                </a:tc>
                <a:tc>
                  <a:txBody>
                    <a:bodyPr/>
                    <a:lstStyle/>
                    <a:p>
                      <a:pPr>
                        <a:lnSpc>
                          <a:spcPct val="150000"/>
                        </a:lnSpc>
                      </a:pPr>
                      <a:r>
                        <a:rPr lang="zh-CN" altLang="en-US" sz="2400" dirty="0" smtClean="0">
                          <a:latin typeface="宋体" pitchFamily="2" charset="-122"/>
                          <a:ea typeface="宋体" pitchFamily="2" charset="-122"/>
                        </a:rPr>
                        <a:t>苏维埃政府粉碎了外国的武装干涉和国内的反革命叛乱，巩固了新生政权</a:t>
                      </a:r>
                      <a:endParaRPr lang="zh-CN" altLang="en-US" sz="2400" dirty="0">
                        <a:latin typeface="宋体" pitchFamily="2" charset="-122"/>
                        <a:ea typeface="宋体" pitchFamily="2" charset="-122"/>
                      </a:endParaRPr>
                    </a:p>
                  </a:txBody>
                  <a:tcPr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7183341" cy="627895"/>
            <a:chOff x="1034884" y="629878"/>
            <a:chExt cx="7979257" cy="627895"/>
          </a:xfrm>
        </p:grpSpPr>
        <p:sp>
          <p:nvSpPr>
            <p:cNvPr id="17" name="圆角矩形 6"/>
            <p:cNvSpPr/>
            <p:nvPr>
              <p:custDataLst>
                <p:tags r:id="rId2"/>
              </p:custDataLst>
            </p:nvPr>
          </p:nvSpPr>
          <p:spPr>
            <a:xfrm flipH="1">
              <a:off x="2642909" y="664168"/>
              <a:ext cx="6371232"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凡尔赛条约</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九国公约</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2497799"/>
            <a:ext cx="11588289" cy="1113766"/>
          </a:xfrm>
          <a:prstGeom prst="rect">
            <a:avLst/>
          </a:prstGeom>
          <a:noFill/>
          <a:ln w="9525">
            <a:noFill/>
          </a:ln>
        </p:spPr>
        <p:txBody>
          <a:bodyPr wrap="square">
            <a:spAutoFit/>
          </a:bodyPr>
          <a:lstStyle/>
          <a:p>
            <a:pPr indent="0">
              <a:lnSpc>
                <a:spcPct val="150000"/>
              </a:lnSpc>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了解</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凡尔赛条约</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九国公约</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的基本内容，知道战胜国建立了战后世界的新秩序。</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2802134216"/>
              </p:ext>
            </p:extLst>
          </p:nvPr>
        </p:nvGraphicFramePr>
        <p:xfrm>
          <a:off x="663793" y="3803581"/>
          <a:ext cx="10805772" cy="2437171"/>
        </p:xfrm>
        <a:graphic>
          <a:graphicData uri="http://schemas.openxmlformats.org/drawingml/2006/table">
            <a:tbl>
              <a:tblPr firstRow="1" bandRow="1">
                <a:tableStyleId>{5940675A-B579-460E-94D1-54222C63F5DA}</a:tableStyleId>
              </a:tblPr>
              <a:tblGrid>
                <a:gridCol w="444040"/>
                <a:gridCol w="1015510"/>
                <a:gridCol w="4347795"/>
                <a:gridCol w="764931"/>
                <a:gridCol w="4233496"/>
              </a:tblGrid>
              <a:tr h="662912">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巴黎和会</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时间</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月到</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月</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地点</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法国巴黎凡尔赛宫</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6979">
                <a:tc vMerge="1">
                  <a:txBody>
                    <a:bodyPr/>
                    <a:lstStyle/>
                    <a:p>
                      <a:endParaRPr lang="zh-CN"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黑体" pitchFamily="49" charset="-122"/>
                          <a:ea typeface="黑体" pitchFamily="49" charset="-122"/>
                          <a:cs typeface="+mn-cs"/>
                        </a:rPr>
                        <a:t>操纵者</a:t>
                      </a:r>
                      <a:endParaRPr lang="en-US" altLang="zh-CN" sz="2400" kern="1200" dirty="0" smtClean="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英国首相劳合</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乔治、法国总理克里孟梭、美国总统威尔逊（三巨头）</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548640">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中心</a:t>
                      </a:r>
                      <a:endParaRPr lang="en-US" altLang="zh-CN" sz="2400" kern="1200" dirty="0" smtClean="0">
                        <a:solidFill>
                          <a:schemeClr val="tx1"/>
                        </a:solidFill>
                        <a:latin typeface="黑体" pitchFamily="49" charset="-122"/>
                        <a:ea typeface="黑体" pitchFamily="49" charset="-122"/>
                        <a:cs typeface="+mn-cs"/>
                      </a:endParaRPr>
                    </a:p>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议题</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讨论对德和约及战后安排（新的国际秩序）</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bl>
          </a:graphicData>
        </a:graphic>
      </p:graphicFrame>
      <p:sp>
        <p:nvSpPr>
          <p:cNvPr id="2" name="TextBox 1"/>
          <p:cNvSpPr txBox="1"/>
          <p:nvPr/>
        </p:nvSpPr>
        <p:spPr>
          <a:xfrm>
            <a:off x="8282355" y="2120255"/>
            <a:ext cx="3570626"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10</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P43~P46</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3401114014"/>
              </p:ext>
            </p:extLst>
          </p:nvPr>
        </p:nvGraphicFramePr>
        <p:xfrm>
          <a:off x="677007" y="2057402"/>
          <a:ext cx="10990386" cy="3938952"/>
        </p:xfrm>
        <a:graphic>
          <a:graphicData uri="http://schemas.openxmlformats.org/drawingml/2006/table">
            <a:tbl>
              <a:tblPr firstRow="1" bandRow="1">
                <a:tableStyleId>{5940675A-B579-460E-94D1-54222C63F5DA}</a:tableStyleId>
              </a:tblPr>
              <a:tblGrid>
                <a:gridCol w="474785"/>
                <a:gridCol w="1389185"/>
                <a:gridCol w="6506308"/>
                <a:gridCol w="2620108"/>
              </a:tblGrid>
              <a:tr h="393895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巴黎和会</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凡尔赛条约</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主要内容</a:t>
                      </a:r>
                      <a:endParaRPr lang="zh-CN" altLang="en-US" sz="2400" dirty="0">
                        <a:latin typeface="黑体" pitchFamily="49" charset="-122"/>
                        <a:ea typeface="黑体"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）重划德国疆界，阿尔萨斯</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洛林归还法国，萨尔煤矿归法国开采（领土）</a:t>
                      </a:r>
                      <a:endParaRPr lang="en-US" altLang="zh-CN" sz="2400" dirty="0" smtClean="0">
                        <a:latin typeface="宋体" pitchFamily="2" charset="-122"/>
                        <a:ea typeface="宋体" pitchFamily="2" charset="-122"/>
                      </a:endParaRP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）莱茵河西岸的德国领土由协约国占领</a:t>
                      </a:r>
                      <a:r>
                        <a:rPr lang="en-US" altLang="zh-CN" sz="2400" dirty="0" smtClean="0">
                          <a:latin typeface="宋体" pitchFamily="2" charset="-122"/>
                          <a:ea typeface="宋体" pitchFamily="2" charset="-122"/>
                        </a:rPr>
                        <a:t>15</a:t>
                      </a:r>
                      <a:r>
                        <a:rPr lang="zh-CN" altLang="en-US" sz="2400" dirty="0" smtClean="0">
                          <a:latin typeface="宋体" pitchFamily="2" charset="-122"/>
                          <a:ea typeface="宋体" pitchFamily="2" charset="-122"/>
                        </a:rPr>
                        <a:t>年，莱茵河东岸</a:t>
                      </a:r>
                      <a:r>
                        <a:rPr lang="en-US" altLang="zh-CN" sz="2400" dirty="0" smtClean="0">
                          <a:latin typeface="宋体" pitchFamily="2" charset="-122"/>
                          <a:ea typeface="宋体" pitchFamily="2" charset="-122"/>
                        </a:rPr>
                        <a:t>50</a:t>
                      </a:r>
                      <a:r>
                        <a:rPr lang="zh-CN" altLang="en-US" sz="2400" dirty="0" smtClean="0">
                          <a:latin typeface="宋体" pitchFamily="2" charset="-122"/>
                          <a:ea typeface="宋体" pitchFamily="2" charset="-122"/>
                        </a:rPr>
                        <a:t>千米内，德国不得设防</a:t>
                      </a: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）禁止德国实行义务兵役制，不许德国拥有空军，限制德国陆军的人数（军事）</a:t>
                      </a:r>
                      <a:endParaRPr lang="en-US" altLang="zh-CN" sz="2400" dirty="0" smtClean="0">
                        <a:latin typeface="宋体" pitchFamily="2" charset="-122"/>
                        <a:ea typeface="宋体" pitchFamily="2" charset="-122"/>
                      </a:endParaRPr>
                    </a:p>
                    <a:p>
                      <a:pPr marL="0" indent="0" algn="l" defTabSz="914400" rtl="0" eaLnBrk="1" latinLnBrk="0" hangingPunct="1">
                        <a:lnSpc>
                          <a:spcPct val="150000"/>
                        </a:lnSpc>
                        <a:buNone/>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smtClean="0">
                          <a:latin typeface="宋体" pitchFamily="2" charset="-122"/>
                          <a:ea typeface="宋体" pitchFamily="2" charset="-122"/>
                        </a:rPr>
                        <a:t>）德国承认奥地利、波兰等国独立（政治）</a:t>
                      </a:r>
                      <a:endParaRPr lang="en-US" altLang="zh-CN" sz="2400" dirty="0" smtClean="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lgn="ctr"/>
                      <a:r>
                        <a:rPr lang="zh-CN" altLang="en-US" sz="2000" dirty="0" smtClean="0">
                          <a:latin typeface="仿宋" pitchFamily="49" charset="-122"/>
                          <a:ea typeface="仿宋" pitchFamily="49" charset="-122"/>
                        </a:rPr>
                        <a:t>巴黎和会三巨头</a:t>
                      </a:r>
                      <a:endParaRPr lang="en-US" altLang="zh-CN" sz="2000" dirty="0" smtClean="0">
                        <a:latin typeface="仿宋" pitchFamily="49" charset="-122"/>
                        <a:ea typeface="仿宋" pitchFamily="49" charset="-122"/>
                      </a:endParaRPr>
                    </a:p>
                    <a:p>
                      <a:pPr algn="ctr"/>
                      <a:r>
                        <a:rPr lang="zh-CN" altLang="en-US" sz="2000" dirty="0" smtClean="0">
                          <a:latin typeface="仿宋" pitchFamily="49" charset="-122"/>
                          <a:ea typeface="仿宋" pitchFamily="49" charset="-122"/>
                        </a:rPr>
                        <a:t>克里孟梭（前排居中）、劳合</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乔治（前排居左）、威尔逊（前排居右）</a:t>
                      </a:r>
                      <a:endParaRPr lang="en-US" altLang="zh-CN" sz="2000" dirty="0" smtClean="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51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352963" y="2173163"/>
            <a:ext cx="1874972" cy="20295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4304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3903314808"/>
              </p:ext>
            </p:extLst>
          </p:nvPr>
        </p:nvGraphicFramePr>
        <p:xfrm>
          <a:off x="562708" y="2143390"/>
          <a:ext cx="11166231" cy="4755055"/>
        </p:xfrm>
        <a:graphic>
          <a:graphicData uri="http://schemas.openxmlformats.org/drawingml/2006/table">
            <a:tbl>
              <a:tblPr firstRow="1" bandRow="1">
                <a:tableStyleId>{5940675A-B579-460E-94D1-54222C63F5DA}</a:tableStyleId>
              </a:tblPr>
              <a:tblGrid>
                <a:gridCol w="1723292"/>
                <a:gridCol w="879231"/>
                <a:gridCol w="1116623"/>
                <a:gridCol w="914400"/>
                <a:gridCol w="2004646"/>
                <a:gridCol w="1793631"/>
                <a:gridCol w="2734408"/>
              </a:tblGrid>
              <a:tr h="555411">
                <a:tc>
                  <a:txBody>
                    <a:bodyPr/>
                    <a:lstStyle/>
                    <a:p>
                      <a:pPr algn="ctr"/>
                      <a:r>
                        <a:rPr lang="zh-CN" altLang="en-US" sz="2400" dirty="0" smtClean="0">
                          <a:latin typeface="黑体" pitchFamily="49" charset="-122"/>
                          <a:ea typeface="黑体" pitchFamily="49" charset="-122"/>
                        </a:rPr>
                        <a:t>知识点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年份</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题号</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分值</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考查点</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题型</a:t>
                      </a:r>
                      <a:endParaRPr lang="zh-CN" altLang="en-US" sz="2400" dirty="0">
                        <a:latin typeface="黑体" pitchFamily="49" charset="-122"/>
                        <a:ea typeface="黑体" pitchFamily="49" charset="-122"/>
                      </a:endParaRPr>
                    </a:p>
                  </a:txBody>
                  <a:tcPr anchor="ctr"/>
                </a:tc>
                <a:tc>
                  <a:txBody>
                    <a:bodyPr/>
                    <a:lstStyle/>
                    <a:p>
                      <a:pPr algn="ctr"/>
                      <a:r>
                        <a:rPr lang="zh-CN" altLang="en-US" sz="2400" dirty="0" smtClean="0">
                          <a:latin typeface="黑体" pitchFamily="49" charset="-122"/>
                          <a:ea typeface="黑体" pitchFamily="49" charset="-122"/>
                        </a:rPr>
                        <a:t>设问类型</a:t>
                      </a:r>
                      <a:endParaRPr lang="zh-CN" altLang="en-US" sz="2400" dirty="0">
                        <a:latin typeface="黑体" pitchFamily="49" charset="-122"/>
                        <a:ea typeface="黑体" pitchFamily="49" charset="-122"/>
                      </a:endParaRPr>
                    </a:p>
                  </a:txBody>
                  <a:tcPr anchor="ctr"/>
                </a:tc>
              </a:tr>
              <a:tr h="633484">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第一次世界大战</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indent="0" algn="ctr" defTabSz="914400" rtl="0" eaLnBrk="1" latinLnBrk="0" hangingPunct="1">
                        <a:lnSpc>
                          <a:spcPct val="14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2018</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algn="ctr"/>
                      <a:r>
                        <a:rPr lang="en-US" altLang="zh-CN" sz="2400" dirty="0" smtClean="0">
                          <a:latin typeface="宋体" pitchFamily="2" charset="-122"/>
                          <a:ea typeface="宋体" pitchFamily="2" charset="-122"/>
                        </a:rPr>
                        <a:t>27</a:t>
                      </a:r>
                      <a:endParaRPr lang="zh-CN" altLang="en-US" sz="2400" dirty="0">
                        <a:latin typeface="宋体" pitchFamily="2" charset="-122"/>
                        <a:ea typeface="宋体" pitchFamily="2"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一战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探究题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特点及其原因</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1065803">
                <a:tc vMerge="1">
                  <a:txBody>
                    <a:bodyPr/>
                    <a:lstStyle/>
                    <a:p>
                      <a:endParaRPr lang="zh-CN" altLang="en-US" dirty="0"/>
                    </a:p>
                  </a:txBody>
                  <a:tcP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2016</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三国同盟与三国协约</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文字材料型选择题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缔约国</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1005312">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列宁与十月革命</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2017</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29</a:t>
                      </a:r>
                      <a:r>
                        <a:rPr lang="zh-CN" altLang="en-US" sz="2400" kern="1200" dirty="0" smtClean="0">
                          <a:solidFill>
                            <a:schemeClr val="tx1"/>
                          </a:solidFill>
                          <a:latin typeface="宋体" pitchFamily="2" charset="-122"/>
                          <a:ea typeface="宋体" pitchFamily="2" charset="-122"/>
                          <a:cs typeface="+mn-cs"/>
                        </a:rPr>
                        <a:t>（</a:t>
                      </a:r>
                      <a:r>
                        <a:rPr lang="en-US" altLang="zh-CN" sz="2400" kern="1200" dirty="0" smtClean="0">
                          <a:solidFill>
                            <a:schemeClr val="tx1"/>
                          </a:solidFill>
                          <a:latin typeface="宋体" pitchFamily="2" charset="-122"/>
                          <a:ea typeface="宋体" pitchFamily="2" charset="-122"/>
                          <a:cs typeface="+mn-cs"/>
                        </a:rPr>
                        <a:t>1</a:t>
                      </a:r>
                      <a:r>
                        <a:rPr lang="zh-CN" altLang="en-US" sz="2400" kern="1200" dirty="0" smtClean="0">
                          <a:solidFill>
                            <a:schemeClr val="tx1"/>
                          </a:solidFill>
                          <a:latin typeface="宋体" pitchFamily="2" charset="-122"/>
                          <a:ea typeface="宋体" pitchFamily="2" charset="-122"/>
                          <a:cs typeface="+mn-cs"/>
                        </a:rPr>
                        <a:t>）</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列宁</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探究题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人物</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r h="103019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黑体" panose="02010609060101010101" pitchFamily="49" charset="-122"/>
                        </a:rPr>
                        <a:t>苏联的社会主义建设</a:t>
                      </a:r>
                      <a:endParaRPr lang="zh-CN" altLang="en-US" sz="2400" b="0" kern="120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2018</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26</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algn="ctr" defTabSz="914400" rtl="0" eaLnBrk="1" latinLnBrk="0" hangingPunct="1"/>
                      <a:r>
                        <a:rPr lang="en-US" altLang="zh-CN" sz="2400" kern="1200" dirty="0" smtClean="0">
                          <a:solidFill>
                            <a:schemeClr val="tx1"/>
                          </a:solidFill>
                          <a:latin typeface="宋体" pitchFamily="2" charset="-122"/>
                          <a:ea typeface="宋体" pitchFamily="2" charset="-122"/>
                          <a:cs typeface="+mn-cs"/>
                        </a:rPr>
                        <a:t>9</a:t>
                      </a:r>
                      <a:endParaRPr lang="zh-CN" altLang="en-US" sz="2400" kern="1200" dirty="0">
                        <a:solidFill>
                          <a:schemeClr val="tx1"/>
                        </a:solidFill>
                        <a:latin typeface="宋体" pitchFamily="2" charset="-122"/>
                        <a:ea typeface="宋体" pitchFamily="2" charset="-122"/>
                        <a:cs typeface="+mn-cs"/>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国防现代化</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材料分析题</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c>
                  <a:txBody>
                    <a:bodyPr/>
                    <a:lstStyle/>
                    <a:p>
                      <a:pPr marL="0" indent="0" algn="ctr" defTabSz="914400" rtl="0" eaLnBrk="1" latinLnBrk="0" hangingPunct="1">
                        <a:lnSpc>
                          <a:spcPct val="140000"/>
                        </a:lnSpc>
                        <a:buNone/>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原因、历程及影响</a:t>
                      </a:r>
                      <a:endParaRPr lang="zh-CN" altLang="en-US" sz="2400" b="0" kern="1200" dirty="0">
                        <a:solidFill>
                          <a:srgbClr val="000000"/>
                        </a:solidFill>
                        <a:latin typeface="宋体" panose="02010600030101010101" pitchFamily="2" charset="-122"/>
                        <a:ea typeface="宋体" panose="02010600030101010101" pitchFamily="2" charset="-122"/>
                        <a:cs typeface="方正书宋_GBK" charset="0"/>
                      </a:endParaRP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012651284"/>
              </p:ext>
            </p:extLst>
          </p:nvPr>
        </p:nvGraphicFramePr>
        <p:xfrm>
          <a:off x="536332" y="1538655"/>
          <a:ext cx="11192608" cy="5011644"/>
        </p:xfrm>
        <a:graphic>
          <a:graphicData uri="http://schemas.openxmlformats.org/drawingml/2006/table">
            <a:tbl>
              <a:tblPr firstRow="1" bandRow="1">
                <a:tableStyleId>{5940675A-B579-460E-94D1-54222C63F5DA}</a:tableStyleId>
              </a:tblPr>
              <a:tblGrid>
                <a:gridCol w="949570"/>
                <a:gridCol w="1354015"/>
                <a:gridCol w="8889023"/>
              </a:tblGrid>
              <a:tr h="575896">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巴黎</a:t>
                      </a:r>
                      <a:endParaRPr lang="en-US" altLang="zh-CN"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和会</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100000"/>
                        </a:lnSpc>
                        <a:buNone/>
                      </a:pPr>
                      <a:r>
                        <a:rPr lang="en-US" altLang="zh-CN" sz="2400" b="0" kern="1200" dirty="0" smtClean="0">
                          <a:solidFill>
                            <a:srgbClr val="000000"/>
                          </a:solidFill>
                          <a:latin typeface="黑体" pitchFamily="49" charset="-122"/>
                          <a:ea typeface="黑体" pitchFamily="49" charset="-122"/>
                          <a:cs typeface="宋体" panose="02010600030101010101" pitchFamily="2" charset="-122"/>
                        </a:rPr>
                        <a:t>《</a:t>
                      </a:r>
                      <a:r>
                        <a:rPr lang="zh-CN" altLang="en-US" sz="2400" b="0" kern="1200" dirty="0" smtClean="0">
                          <a:solidFill>
                            <a:srgbClr val="000000"/>
                          </a:solidFill>
                          <a:latin typeface="黑体" pitchFamily="49" charset="-122"/>
                          <a:ea typeface="黑体" pitchFamily="49" charset="-122"/>
                          <a:cs typeface="宋体" panose="02010600030101010101" pitchFamily="2" charset="-122"/>
                        </a:rPr>
                        <a:t>凡尔赛条约</a:t>
                      </a:r>
                      <a:r>
                        <a:rPr lang="en-US" altLang="zh-CN" sz="2400" b="0" kern="1200" dirty="0" smtClean="0">
                          <a:solidFill>
                            <a:srgbClr val="000000"/>
                          </a:solidFill>
                          <a:latin typeface="黑体" pitchFamily="49" charset="-122"/>
                          <a:ea typeface="黑体" pitchFamily="49" charset="-122"/>
                          <a:cs typeface="宋体" panose="02010600030101010101" pitchFamily="2" charset="-122"/>
                        </a:rPr>
                        <a:t>》</a:t>
                      </a:r>
                      <a:r>
                        <a:rPr lang="zh-CN" altLang="en-US" sz="2400" b="0" kern="1200" dirty="0" smtClean="0">
                          <a:solidFill>
                            <a:srgbClr val="000000"/>
                          </a:solidFill>
                          <a:latin typeface="黑体" pitchFamily="49" charset="-122"/>
                          <a:ea typeface="黑体" pitchFamily="49" charset="-122"/>
                          <a:cs typeface="宋体" panose="02010600030101010101" pitchFamily="2" charset="-122"/>
                        </a:rPr>
                        <a:t>主要内容</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28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）由协约国设立赔偿委员会，决定德国战争赔款的总数（经济）</a:t>
                      </a:r>
                    </a:p>
                    <a:p>
                      <a:pPr>
                        <a:lnSpc>
                          <a:spcPts val="328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6</a:t>
                      </a:r>
                      <a:r>
                        <a:rPr lang="zh-CN" altLang="en-US" sz="2400" dirty="0" smtClean="0">
                          <a:latin typeface="宋体" pitchFamily="2" charset="-122"/>
                          <a:ea typeface="宋体" pitchFamily="2" charset="-122"/>
                        </a:rPr>
                        <a:t>）德国的全部海外殖民地由英、法、日等国瓜分（殖民地）</a:t>
                      </a: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5896">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其他</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280"/>
                        </a:lnSpc>
                      </a:pPr>
                      <a:r>
                        <a:rPr lang="zh-CN" altLang="en-US" sz="2400" dirty="0" smtClean="0">
                          <a:latin typeface="宋体" pitchFamily="2" charset="-122"/>
                          <a:ea typeface="宋体" pitchFamily="2" charset="-122"/>
                        </a:rPr>
                        <a:t>决定建立国际联盟，但战败国和苏维埃俄国被排斥在外，美国因为夺取世界领导权的野心未能实现，既不批准</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凡尔赛条约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，也不加入国际联盟</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3750">
                <a:tc vMerge="1">
                  <a:txBody>
                    <a:bodyPr/>
                    <a:lstStyle/>
                    <a:p>
                      <a:endParaRPr lang="zh-CN" altLang="en-US"/>
                    </a:p>
                  </a:txBody>
                  <a:tcPr/>
                </a:tc>
                <a:tc>
                  <a:txBody>
                    <a:bodyPr/>
                    <a:lstStyle/>
                    <a:p>
                      <a:pPr marL="0" indent="0" algn="ctr" defTabSz="914400" rtl="0" eaLnBrk="1" latinLnBrk="0" hangingPunct="1">
                        <a:lnSpc>
                          <a:spcPct val="130000"/>
                        </a:lnSpc>
                        <a:buNone/>
                      </a:pPr>
                      <a:r>
                        <a:rPr lang="zh-CN" altLang="en-US" sz="2400" b="0" kern="1200" dirty="0" smtClean="0">
                          <a:solidFill>
                            <a:srgbClr val="000000"/>
                          </a:solidFill>
                          <a:latin typeface="黑体" pitchFamily="49" charset="-122"/>
                          <a:ea typeface="黑体" pitchFamily="49" charset="-122"/>
                          <a:cs typeface="宋体" panose="02010600030101010101" pitchFamily="2" charset="-122"/>
                        </a:rPr>
                        <a:t>实质</a:t>
                      </a:r>
                      <a:endParaRPr lang="en-US" altLang="en-US" sz="2400" b="0" kern="120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帝国主义国家的分赃会议</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84096">
                <a:tc vMerge="1">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作用</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ts val="3280"/>
                        </a:lnSpc>
                      </a:pP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凡尔赛条约</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与对其他战败国的和约一起构成了凡尔赛体系，调整了战胜国在欧洲的关系</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5114">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与中国关系</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gn="l">
                        <a:lnSpc>
                          <a:spcPts val="328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巴黎和会上，列强将德国在中国山东的权益全部转给日本，引发了五四运动，中国北洋政府拒签和约</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nSpc>
                          <a:spcPct val="150000"/>
                        </a:lnSpc>
                        <a:buNone/>
                      </a:pP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548322545"/>
              </p:ext>
            </p:extLst>
          </p:nvPr>
        </p:nvGraphicFramePr>
        <p:xfrm>
          <a:off x="872002" y="1445312"/>
          <a:ext cx="10382152" cy="5071546"/>
        </p:xfrm>
        <a:graphic>
          <a:graphicData uri="http://schemas.openxmlformats.org/drawingml/2006/table">
            <a:tbl>
              <a:tblPr firstRow="1" bandRow="1">
                <a:tableStyleId>{5940675A-B579-460E-94D1-54222C63F5DA}</a:tableStyleId>
              </a:tblPr>
              <a:tblGrid>
                <a:gridCol w="464429"/>
                <a:gridCol w="729762"/>
                <a:gridCol w="4334608"/>
                <a:gridCol w="808892"/>
                <a:gridCol w="1142999"/>
                <a:gridCol w="2901462"/>
              </a:tblGrid>
              <a:tr h="682426">
                <a:tc rowSpan="3">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华盛顿会议</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1921—1922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ctr" defTabSz="914400" rtl="0" eaLnBrk="1" latinLnBrk="0" hangingPunct="1">
                        <a:lnSpc>
                          <a:spcPct val="90000"/>
                        </a:lnSpc>
                        <a:buNone/>
                      </a:pPr>
                      <a:r>
                        <a:rPr lang="zh-CN" altLang="en-US" sz="2400" b="0" kern="1200" dirty="0" smtClean="0">
                          <a:solidFill>
                            <a:srgbClr val="000000"/>
                          </a:solidFill>
                          <a:latin typeface="黑体" panose="02010609060101010101" pitchFamily="49" charset="-122"/>
                          <a:ea typeface="黑体" panose="02010609060101010101" pitchFamily="49" charset="-122"/>
                          <a:cs typeface="方正黑体_GBK" charset="0"/>
                        </a:rPr>
                        <a:t>地点</a:t>
                      </a:r>
                      <a:endParaRPr lang="en-US" altLang="en-US" sz="2400" b="0" kern="1200" dirty="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algn="l" defTabSz="914400" rtl="0" eaLnBrk="1" latinLnBrk="0" hangingPunct="1">
                        <a:lnSpc>
                          <a:spcPct val="150000"/>
                        </a:lnSpc>
                      </a:pPr>
                      <a:r>
                        <a:rPr lang="zh-CN" altLang="en-US"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美国华盛顿</a:t>
                      </a:r>
                      <a:endParaRPr lang="zh-CN" altLang="en-US" sz="2400" b="0" kern="1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algn="l" defTabSz="914400" rtl="0" eaLnBrk="1" latinLnBrk="0" hangingPunct="1">
                        <a:lnSpc>
                          <a:spcPct val="150000"/>
                        </a:lnSpc>
                      </a:pPr>
                      <a:endParaRPr lang="en-US" altLang="zh-CN" sz="2400" b="0" kern="120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vMerge="1">
                  <a:txBody>
                    <a:bodyPr/>
                    <a:lstStyle/>
                    <a:p>
                      <a:pPr indent="0" algn="ctr">
                        <a:lnSpc>
                          <a:spcPct val="90000"/>
                        </a:lnSpc>
                        <a:buNone/>
                      </a:pP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a:t>
                      </a:r>
                      <a:r>
                        <a:rPr lang="zh-CN" altLang="en-US" sz="2400" b="0" dirty="0" smtClean="0">
                          <a:solidFill>
                            <a:srgbClr val="000000"/>
                          </a:solidFill>
                          <a:latin typeface="宋体" pitchFamily="2" charset="-122"/>
                          <a:ea typeface="宋体" pitchFamily="2" charset="-122"/>
                          <a:cs typeface="方正书宋_GBK" charset="0"/>
                        </a:rPr>
                        <a:t>）巴黎和会暂时调整了战胜国在欧洲的关系，但它们在东亚和太平洋地区仍然矛盾重重</a:t>
                      </a:r>
                    </a:p>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2</a:t>
                      </a:r>
                      <a:r>
                        <a:rPr lang="zh-CN" altLang="en-US" sz="2400" b="0" dirty="0" smtClean="0">
                          <a:solidFill>
                            <a:srgbClr val="000000"/>
                          </a:solidFill>
                          <a:latin typeface="宋体" pitchFamily="2" charset="-122"/>
                          <a:ea typeface="宋体" pitchFamily="2" charset="-122"/>
                          <a:cs typeface="方正书宋_GBK" charset="0"/>
                        </a:rPr>
                        <a:t>）日本实力增强，几乎独霸中国，英、美对此极度不安，力图遏制日本的扩张，英、美、日三国之间展开了激烈的海军军备竞赛</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rowSpan="2">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2000" dirty="0" smtClean="0">
                          <a:latin typeface="仿宋" pitchFamily="49" charset="-122"/>
                          <a:ea typeface="仿宋" pitchFamily="49" charset="-122"/>
                        </a:rPr>
                        <a:t>   华盛顿会议会场</a:t>
                      </a:r>
                      <a:endParaRPr lang="zh-CN" altLang="en-US" sz="2000" dirty="0">
                        <a:latin typeface="仿宋" pitchFamily="49" charset="-122"/>
                        <a:ea typeface="仿宋" pitchFamily="49"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vMerge="1">
                  <a:txBody>
                    <a:bodyPr/>
                    <a:lstStyle/>
                    <a:p>
                      <a:endParaRPr lang="zh-CN" altLang="en-US"/>
                    </a:p>
                  </a:txBody>
                  <a:tcPr/>
                </a:tc>
                <a:tc>
                  <a:txBody>
                    <a:bodyPr/>
                    <a:lstStyle/>
                    <a:p>
                      <a:pPr indent="0" algn="ctr">
                        <a:lnSpc>
                          <a:spcPct val="9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zh-CN"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a:t>
                      </a:r>
                      <a:r>
                        <a:rPr lang="zh-CN" altLang="en-US" sz="2400" b="0" dirty="0" smtClean="0">
                          <a:solidFill>
                            <a:srgbClr val="000000"/>
                          </a:solidFill>
                          <a:latin typeface="宋体" pitchFamily="2" charset="-122"/>
                          <a:ea typeface="宋体" pitchFamily="2" charset="-122"/>
                          <a:cs typeface="方正书宋_GBK" charset="0"/>
                        </a:rPr>
                        <a:t>）</a:t>
                      </a:r>
                      <a:r>
                        <a:rPr lang="en-US" altLang="zh-CN" sz="2400" b="0" dirty="0" smtClean="0">
                          <a:solidFill>
                            <a:srgbClr val="000000"/>
                          </a:solidFill>
                          <a:latin typeface="宋体" pitchFamily="2" charset="-122"/>
                          <a:ea typeface="宋体" pitchFamily="2" charset="-122"/>
                          <a:cs typeface="方正书宋_GBK" charset="0"/>
                        </a:rPr>
                        <a:t>1921</a:t>
                      </a:r>
                      <a:r>
                        <a:rPr lang="zh-CN" altLang="en-US" sz="2400" b="0" dirty="0" smtClean="0">
                          <a:solidFill>
                            <a:srgbClr val="000000"/>
                          </a:solidFill>
                          <a:latin typeface="宋体" pitchFamily="2" charset="-122"/>
                          <a:ea typeface="宋体" pitchFamily="2" charset="-122"/>
                          <a:cs typeface="方正书宋_GBK" charset="0"/>
                        </a:rPr>
                        <a:t>年</a:t>
                      </a:r>
                      <a:r>
                        <a:rPr lang="en-US" altLang="zh-CN" sz="2400" b="0" dirty="0" smtClean="0">
                          <a:solidFill>
                            <a:srgbClr val="000000"/>
                          </a:solidFill>
                          <a:latin typeface="宋体" pitchFamily="2" charset="-122"/>
                          <a:ea typeface="宋体" pitchFamily="2" charset="-122"/>
                          <a:cs typeface="方正书宋_GBK" charset="0"/>
                        </a:rPr>
                        <a:t>11</a:t>
                      </a:r>
                      <a:r>
                        <a:rPr lang="zh-CN" altLang="en-US" sz="2400" b="0" dirty="0" smtClean="0">
                          <a:solidFill>
                            <a:srgbClr val="000000"/>
                          </a:solidFill>
                          <a:latin typeface="宋体" pitchFamily="2" charset="-122"/>
                          <a:ea typeface="宋体" pitchFamily="2" charset="-122"/>
                          <a:cs typeface="方正书宋_GBK" charset="0"/>
                        </a:rPr>
                        <a:t>月，美、英、法、日、意、荷、比、葡和中国等</a:t>
                      </a:r>
                      <a:r>
                        <a:rPr lang="en-US" altLang="zh-CN" sz="2400" b="0" dirty="0" smtClean="0">
                          <a:solidFill>
                            <a:srgbClr val="000000"/>
                          </a:solidFill>
                          <a:latin typeface="宋体" pitchFamily="2" charset="-122"/>
                          <a:ea typeface="宋体" pitchFamily="2" charset="-122"/>
                          <a:cs typeface="方正书宋_GBK" charset="0"/>
                        </a:rPr>
                        <a:t>9</a:t>
                      </a:r>
                      <a:r>
                        <a:rPr lang="zh-CN" altLang="en-US" sz="2400" b="0" dirty="0" smtClean="0">
                          <a:solidFill>
                            <a:srgbClr val="000000"/>
                          </a:solidFill>
                          <a:latin typeface="宋体" pitchFamily="2" charset="-122"/>
                          <a:ea typeface="宋体" pitchFamily="2" charset="-122"/>
                          <a:cs typeface="方正书宋_GBK" charset="0"/>
                        </a:rPr>
                        <a:t>个国家的代表在华盛顿举行会议。美国主导会议</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tr>
            </a:tbl>
          </a:graphicData>
        </a:graphic>
      </p:graphicFrame>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611976" y="2719509"/>
            <a:ext cx="2296791" cy="23800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464216478"/>
              </p:ext>
            </p:extLst>
          </p:nvPr>
        </p:nvGraphicFramePr>
        <p:xfrm>
          <a:off x="788229" y="2321170"/>
          <a:ext cx="10659355" cy="3635179"/>
        </p:xfrm>
        <a:graphic>
          <a:graphicData uri="http://schemas.openxmlformats.org/drawingml/2006/table">
            <a:tbl>
              <a:tblPr firstRow="1" bandRow="1">
                <a:tableStyleId>{5940675A-B579-460E-94D1-54222C63F5DA}</a:tableStyleId>
              </a:tblPr>
              <a:tblGrid>
                <a:gridCol w="485140"/>
                <a:gridCol w="1056592"/>
                <a:gridCol w="9117623"/>
              </a:tblGrid>
              <a:tr h="1090246">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华盛顿会议</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年，九国代表签署了</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九国公约</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等条约。</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九国公约</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是针对中国问题而签署的条约</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31061">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九国公约</a:t>
                      </a:r>
                      <a:r>
                        <a:rPr lang="en-US" altLang="zh-CN"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）宣称尊重中国的主权、独立与领土完整，但列强拒绝了中国提出的正义要求</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2</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）建立并维护各国在中国的商务实业机会均等原则</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3872">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时间</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1922</a:t>
                      </a:r>
                      <a:r>
                        <a:rPr lang="zh-CN" altLang="en-US" sz="2400" dirty="0" smtClean="0">
                          <a:latin typeface="宋体" pitchFamily="2" charset="-122"/>
                          <a:ea typeface="宋体" pitchFamily="2" charset="-122"/>
                        </a:rPr>
                        <a:t>年</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181920002"/>
              </p:ext>
            </p:extLst>
          </p:nvPr>
        </p:nvGraphicFramePr>
        <p:xfrm>
          <a:off x="983959" y="1828799"/>
          <a:ext cx="10290811" cy="4663440"/>
        </p:xfrm>
        <a:graphic>
          <a:graphicData uri="http://schemas.openxmlformats.org/drawingml/2006/table">
            <a:tbl>
              <a:tblPr firstRow="1" bandRow="1">
                <a:tableStyleId>{5940675A-B579-460E-94D1-54222C63F5DA}</a:tableStyleId>
              </a:tblPr>
              <a:tblGrid>
                <a:gridCol w="809672"/>
                <a:gridCol w="747348"/>
                <a:gridCol w="8733791"/>
              </a:tblGrid>
              <a:tr h="720970">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华盛顿会议</a:t>
                      </a:r>
                      <a:endParaRPr lang="en-US" alt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九国公约</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实现了美国长期追求的“门户开放”等目的，使日本独霸中国的企图未能实现</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）维持了几个帝国主义国家共同支配中国的局面</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）中国收回了在山东的大部分权益</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8988">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作用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华盛顿会议是巴黎和会的继续，它重新调整和确立了战胜国在东亚和太平洋地区的关系</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grid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战后新秩序</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50000"/>
                        </a:lnSpc>
                        <a:buNone/>
                      </a:pPr>
                      <a:endParaRPr lang="zh-CN"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通过巴黎和会和华盛顿会议，第一次世界大战后确立的新秩序是“凡尔赛</a:t>
                      </a:r>
                      <a:r>
                        <a:rPr lang="en-US" altLang="zh-CN" sz="2400" b="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华盛顿体系”</a:t>
                      </a:r>
                      <a:endParaRPr lang="zh-CN"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10744227" cy="627895"/>
            <a:chOff x="1034884" y="629878"/>
            <a:chExt cx="9312939" cy="627895"/>
          </a:xfrm>
        </p:grpSpPr>
        <p:sp>
          <p:nvSpPr>
            <p:cNvPr id="17" name="圆角矩形 6"/>
            <p:cNvSpPr/>
            <p:nvPr>
              <p:custDataLst>
                <p:tags r:id="rId2"/>
              </p:custDataLst>
            </p:nvPr>
          </p:nvSpPr>
          <p:spPr>
            <a:xfrm flipH="1">
              <a:off x="2642907" y="664168"/>
              <a:ext cx="7704916"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新经济政策、苏联的工业化、农业集体化、苏联模式</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考点四</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2612099"/>
            <a:ext cx="11588289" cy="1113766"/>
          </a:xfrm>
          <a:prstGeom prst="rect">
            <a:avLst/>
          </a:prstGeom>
          <a:noFill/>
          <a:ln w="9525">
            <a:noFill/>
          </a:ln>
        </p:spPr>
        <p:txBody>
          <a:bodyPr wrap="square">
            <a:spAutoFit/>
          </a:bodyPr>
          <a:lstStyle/>
          <a:p>
            <a:pPr indent="0">
              <a:lnSpc>
                <a:spcPct val="150000"/>
              </a:lnSpc>
            </a:pPr>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从新经济政策、社会主义工业化和农业集体化，了解苏联社会主义建设的成就和主要问题。</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1090059204"/>
              </p:ext>
            </p:extLst>
          </p:nvPr>
        </p:nvGraphicFramePr>
        <p:xfrm>
          <a:off x="540700" y="3794788"/>
          <a:ext cx="11082730" cy="2743200"/>
        </p:xfrm>
        <a:graphic>
          <a:graphicData uri="http://schemas.openxmlformats.org/drawingml/2006/table">
            <a:tbl>
              <a:tblPr firstRow="1" bandRow="1">
                <a:tableStyleId>{5940675A-B579-460E-94D1-54222C63F5DA}</a:tableStyleId>
              </a:tblPr>
              <a:tblGrid>
                <a:gridCol w="444040"/>
                <a:gridCol w="773721"/>
                <a:gridCol w="9864969"/>
              </a:tblGrid>
              <a:tr h="676979">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新经济政策</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黑体" pitchFamily="49" charset="-122"/>
                          <a:ea typeface="黑体" pitchFamily="49" charset="-122"/>
                          <a:cs typeface="+mn-cs"/>
                        </a:rPr>
                        <a:t>背景</a:t>
                      </a:r>
                      <a:endParaRPr lang="en-US" altLang="zh-CN" sz="2400" kern="1200" dirty="0" smtClean="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）经历了数年战争的苏维埃俄国，满目疮痍，经济异常困难，社会矛盾加剧</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）列宁调查后认为，只有改变战时共产主义政策</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才能恢复和发展生产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3361">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时间</a:t>
                      </a:r>
                      <a:endParaRPr lang="en-US" altLang="zh-CN" sz="2400" kern="1200" dirty="0" smtClean="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年春，苏维埃政府开始实施新经济政策</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8282355" y="2211989"/>
            <a:ext cx="3570626"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11</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P47~P51</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xmlns="" val="11752173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1747899094"/>
              </p:ext>
            </p:extLst>
          </p:nvPr>
        </p:nvGraphicFramePr>
        <p:xfrm>
          <a:off x="779437" y="1600202"/>
          <a:ext cx="10659355" cy="4800599"/>
        </p:xfrm>
        <a:graphic>
          <a:graphicData uri="http://schemas.openxmlformats.org/drawingml/2006/table">
            <a:tbl>
              <a:tblPr firstRow="1" bandRow="1">
                <a:tableStyleId>{5940675A-B579-460E-94D1-54222C63F5DA}</a:tableStyleId>
              </a:tblPr>
              <a:tblGrid>
                <a:gridCol w="485140"/>
                <a:gridCol w="819200"/>
                <a:gridCol w="9355015"/>
              </a:tblGrid>
              <a:tr h="2514599">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新经济政策</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主要内容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）农业方面：以征收粮食税代替余粮征集制</a:t>
                      </a: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）贸易方面：允许使用雇佣劳动力和出租土地，农民可自由买卖纳税后的剩余产品，实行自由贸易</a:t>
                      </a: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3</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）工业方面：允许私人经营中小企业</a:t>
                      </a: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4</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）分配制度：实行按劳取酬的工资制</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16623">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实质</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在国家掌握经济命脉的前提下，利用市场经济和商品货币关系进行社会主义建设（社会主义改革）</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9377">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意义</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新经济政策从苏维埃俄国的国情出发，调动了生产者的积极性，迅速缓解了危机，巩固了工农联盟，促使国民经济稳步发展</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7219653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71730384"/>
              </p:ext>
            </p:extLst>
          </p:nvPr>
        </p:nvGraphicFramePr>
        <p:xfrm>
          <a:off x="797021" y="1688125"/>
          <a:ext cx="10659356" cy="4662471"/>
        </p:xfrm>
        <a:graphic>
          <a:graphicData uri="http://schemas.openxmlformats.org/drawingml/2006/table">
            <a:tbl>
              <a:tblPr firstRow="1" bandRow="1">
                <a:tableStyleId>{5940675A-B579-460E-94D1-54222C63F5DA}</a:tableStyleId>
              </a:tblPr>
              <a:tblGrid>
                <a:gridCol w="485140"/>
                <a:gridCol w="819200"/>
                <a:gridCol w="6761285"/>
                <a:gridCol w="2593731"/>
              </a:tblGrid>
              <a:tr h="720967">
                <a:tc gridSpan="2">
                  <a:txBody>
                    <a:bodyPr/>
                    <a:lstStyle/>
                    <a:p>
                      <a:pPr indent="0" algn="ctr">
                        <a:lnSpc>
                          <a:spcPct val="13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苏联</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indent="0" algn="ctr">
                        <a:lnSpc>
                          <a:spcPct val="130000"/>
                        </a:lnSpc>
                        <a:buNone/>
                      </a:pP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年年底，苏维埃社会主义共和国联盟成立，简称“苏联”</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1028700">
                <a:tc rowSpan="4">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工业化</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提出</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kern="1200" dirty="0" smtClean="0">
                          <a:solidFill>
                            <a:srgbClr val="000000"/>
                          </a:solidFill>
                          <a:latin typeface="宋体" panose="02010600030101010101" pitchFamily="2" charset="-122"/>
                          <a:ea typeface="宋体" panose="02010600030101010101" pitchFamily="2" charset="-122"/>
                          <a:cs typeface="NEU-BZ-S92" charset="0"/>
                        </a:rPr>
                        <a:t>1924</a:t>
                      </a:r>
                      <a:r>
                        <a:rPr lang="zh-CN" altLang="en-US" sz="2400" b="0" kern="1200" dirty="0" smtClean="0">
                          <a:solidFill>
                            <a:srgbClr val="000000"/>
                          </a:solidFill>
                          <a:latin typeface="宋体" panose="02010600030101010101" pitchFamily="2" charset="-122"/>
                          <a:ea typeface="宋体" panose="02010600030101010101" pitchFamily="2" charset="-122"/>
                          <a:cs typeface="NEU-BZ-S92" charset="0"/>
                        </a:rPr>
                        <a:t>年，列宁逝世，</a:t>
                      </a:r>
                      <a:r>
                        <a:rPr lang="en-US" altLang="zh-CN" sz="2400" b="0" kern="1200" dirty="0" smtClean="0">
                          <a:solidFill>
                            <a:srgbClr val="000000"/>
                          </a:solidFill>
                          <a:latin typeface="宋体" panose="02010600030101010101" pitchFamily="2" charset="-122"/>
                          <a:ea typeface="宋体" panose="02010600030101010101" pitchFamily="2" charset="-122"/>
                          <a:cs typeface="NEU-BZ-S92" charset="0"/>
                        </a:rPr>
                        <a:t>1925</a:t>
                      </a:r>
                      <a:r>
                        <a:rPr lang="zh-CN" altLang="en-US" sz="2400" b="0" kern="1200" dirty="0" smtClean="0">
                          <a:solidFill>
                            <a:srgbClr val="000000"/>
                          </a:solidFill>
                          <a:latin typeface="宋体" panose="02010600030101010101" pitchFamily="2" charset="-122"/>
                          <a:ea typeface="宋体" panose="02010600030101010101" pitchFamily="2" charset="-122"/>
                          <a:cs typeface="NEU-BZ-S92" charset="0"/>
                        </a:rPr>
                        <a:t>年，斯大林提出实现国家工业化的设想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NEU-BZ-S92" charset="0"/>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NEU-BZ-S92" charset="0"/>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NEU-BZ-S92" charset="0"/>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NEU-BZ-S92" charset="0"/>
                      </a:endParaRPr>
                    </a:p>
                    <a:p>
                      <a:pPr indent="0" algn="l">
                        <a:lnSpc>
                          <a:spcPct val="130000"/>
                        </a:lnSpc>
                        <a:buNone/>
                      </a:pPr>
                      <a:r>
                        <a:rPr lang="zh-CN" altLang="en-US" sz="2000" b="0" dirty="0" smtClean="0">
                          <a:solidFill>
                            <a:srgbClr val="000000"/>
                          </a:solidFill>
                          <a:latin typeface="仿宋" pitchFamily="49" charset="-122"/>
                          <a:ea typeface="仿宋" pitchFamily="49" charset="-122"/>
                          <a:cs typeface="NEU-BZ-S92" charset="0"/>
                        </a:rPr>
                        <a:t>       斯大林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28738">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开始</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en-US" altLang="zh-CN" sz="2400" dirty="0" smtClean="0">
                          <a:latin typeface="宋体" pitchFamily="2" charset="-122"/>
                          <a:ea typeface="宋体" pitchFamily="2" charset="-122"/>
                        </a:rPr>
                        <a:t>1926</a:t>
                      </a:r>
                      <a:r>
                        <a:rPr lang="zh-CN" altLang="en-US" sz="2400" dirty="0" smtClean="0">
                          <a:latin typeface="宋体" pitchFamily="2" charset="-122"/>
                          <a:ea typeface="宋体" pitchFamily="2" charset="-122"/>
                        </a:rPr>
                        <a:t>年，苏联开始进行社会主义工业化建设</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a:lnSpc>
                          <a:spcPct val="150000"/>
                        </a:lnSpc>
                      </a:pP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0450">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重点</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zh-CN" altLang="en-US" sz="2400" kern="1200" dirty="0" smtClean="0">
                          <a:solidFill>
                            <a:schemeClr val="tx1"/>
                          </a:solidFill>
                          <a:latin typeface="宋体" pitchFamily="2" charset="-122"/>
                          <a:ea typeface="宋体" pitchFamily="2" charset="-122"/>
                          <a:cs typeface="+mn-cs"/>
                        </a:rPr>
                        <a:t>优先发展重工业</a:t>
                      </a:r>
                      <a:endParaRPr lang="zh-CN" altLang="en-US" sz="2400" kern="1200" dirty="0">
                        <a:solidFill>
                          <a:schemeClr val="tx1"/>
                        </a:solidFill>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73616">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五年计划</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50000"/>
                        </a:lnSpc>
                      </a:pPr>
                      <a:r>
                        <a:rPr lang="en-US" altLang="zh-CN" sz="2400" kern="1200" dirty="0" smtClean="0">
                          <a:solidFill>
                            <a:schemeClr val="tx1"/>
                          </a:solidFill>
                          <a:latin typeface="宋体" pitchFamily="2" charset="-122"/>
                          <a:ea typeface="宋体" pitchFamily="2" charset="-122"/>
                          <a:cs typeface="+mn-cs"/>
                        </a:rPr>
                        <a:t>1928—1937</a:t>
                      </a:r>
                      <a:r>
                        <a:rPr lang="zh-CN" altLang="en-US" sz="2400" kern="1200" dirty="0" smtClean="0">
                          <a:solidFill>
                            <a:schemeClr val="tx1"/>
                          </a:solidFill>
                          <a:latin typeface="宋体" pitchFamily="2" charset="-122"/>
                          <a:ea typeface="宋体" pitchFamily="2" charset="-122"/>
                          <a:cs typeface="+mn-cs"/>
                        </a:rPr>
                        <a:t>年，苏联先后完成了第一个、第二个五年计划，由落后的农业国变成了强大的工业国，工业总产值跃居世界第二位、欧洲第一位</a:t>
                      </a:r>
                      <a:endParaRPr lang="zh-CN" altLang="en-US" sz="2400" kern="1200" dirty="0">
                        <a:solidFill>
                          <a:schemeClr val="tx1"/>
                        </a:solidFill>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dirty="0"/>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17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427789" y="3174634"/>
            <a:ext cx="1504441" cy="19424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109163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601631093"/>
              </p:ext>
            </p:extLst>
          </p:nvPr>
        </p:nvGraphicFramePr>
        <p:xfrm>
          <a:off x="797023" y="2980595"/>
          <a:ext cx="10659355" cy="2514599"/>
        </p:xfrm>
        <a:graphic>
          <a:graphicData uri="http://schemas.openxmlformats.org/drawingml/2006/table">
            <a:tbl>
              <a:tblPr firstRow="1" bandRow="1">
                <a:tableStyleId>{5940675A-B579-460E-94D1-54222C63F5DA}</a:tableStyleId>
              </a:tblPr>
              <a:tblGrid>
                <a:gridCol w="485140"/>
                <a:gridCol w="819200"/>
                <a:gridCol w="9355015"/>
              </a:tblGrid>
              <a:tr h="2514599">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工业化</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苏联的工业化是在高度集中的指令性计划下完成的。高度集中的指令性计划一方面使苏联能够在短时期内，集中全国的人力、物力和财力实现工业化；另一方面，这种排斥市场和商品经济的发展模式逐步被固定下来，致使后来苏联的经济体制日益僵化</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847092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21854460"/>
              </p:ext>
            </p:extLst>
          </p:nvPr>
        </p:nvGraphicFramePr>
        <p:xfrm>
          <a:off x="805814" y="1450732"/>
          <a:ext cx="10659355" cy="4923690"/>
        </p:xfrm>
        <a:graphic>
          <a:graphicData uri="http://schemas.openxmlformats.org/drawingml/2006/table">
            <a:tbl>
              <a:tblPr firstRow="1" bandRow="1">
                <a:tableStyleId>{5940675A-B579-460E-94D1-54222C63F5DA}</a:tableStyleId>
              </a:tblPr>
              <a:tblGrid>
                <a:gridCol w="485140"/>
                <a:gridCol w="819200"/>
                <a:gridCol w="9355015"/>
              </a:tblGrid>
              <a:tr h="1222129">
                <a:tc rowSpan="4">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农业集体化</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1927</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年年底至</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1928</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年年初，苏联发生了严重的粮食收购危机。斯大林决心用行政手段加快农业集体化进程，解决粮食问题</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7684">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开始</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NEU-BZ-S92" charset="0"/>
                        </a:rPr>
                        <a:t>20</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世纪</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30</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年代初，苏联开始进行大规模的农业集体化运动</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23293">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过程</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在农业集体化的过程中，苏联开展了消灭富农运动。同时，政府也从多方面支持集体农庄的建设，加快组建拖拉机站，为集体农庄提供机械服务，监督集体农庄执行国家的生产计划</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60584">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使新经济政策被终止，农民的利益受到严重损害，致使苏联农业生产长期停滞</a:t>
                      </a:r>
                      <a:endParaRPr lang="zh-CN" altLang="en-US" sz="2400" dirty="0">
                        <a:latin typeface="宋体" pitchFamily="2" charset="-122"/>
                        <a:ea typeface="宋体"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7848401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758414686"/>
              </p:ext>
            </p:extLst>
          </p:nvPr>
        </p:nvGraphicFramePr>
        <p:xfrm>
          <a:off x="735476" y="1793633"/>
          <a:ext cx="10659355" cy="4659921"/>
        </p:xfrm>
        <a:graphic>
          <a:graphicData uri="http://schemas.openxmlformats.org/drawingml/2006/table">
            <a:tbl>
              <a:tblPr firstRow="1" bandRow="1">
                <a:tableStyleId>{5940675A-B579-460E-94D1-54222C63F5DA}</a:tableStyleId>
              </a:tblPr>
              <a:tblGrid>
                <a:gridCol w="485140"/>
                <a:gridCol w="819200"/>
                <a:gridCol w="9355015"/>
              </a:tblGrid>
              <a:tr h="1186960">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苏联模式</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工业化和农业集体化的实现，使苏联的社会经济生活和社会阶级结构发生了根本性变化</a:t>
                      </a:r>
                      <a:endParaRPr lang="en-US" altLang="zh-CN" sz="2400" b="0" dirty="0">
                        <a:solidFill>
                          <a:srgbClr val="000000"/>
                        </a:solidFill>
                        <a:latin typeface="宋体" panose="02010600030101010101" pitchFamily="2" charset="-122"/>
                        <a:ea typeface="宋体" panose="02010600030101010101" pitchFamily="2" charset="-122"/>
                        <a:cs typeface="仿宋" panose="02010609060101010101" charset="-122"/>
                        <a:sym typeface="+mn-ea"/>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16623">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形成标志</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1936</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年，苏联公布了新宪法。新宪法规定，苏联是工农社会主义国家。新宪法也标志着苏联模式的形成</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56338">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评价</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）积极：苏联模式在特定的历史条件下促进了苏联经济社会快速发展，也为苏联军民夺取反法西斯战争胜利发挥了重要作用</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）消极：由于没有尊重经济规律，随着时间推移，苏联模式的弊端日益暴露，成为经济社会发展的严重体制障碍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897216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extLst>
              <p:ext uri="{D42A27DB-BD31-4B8C-83A1-F6EECF244321}">
                <p14:modId xmlns:p14="http://schemas.microsoft.com/office/powerpoint/2010/main" xmlns="" val="3650210142"/>
              </p:ext>
            </p:extLst>
          </p:nvPr>
        </p:nvGraphicFramePr>
        <p:xfrm>
          <a:off x="1071440" y="2297773"/>
          <a:ext cx="10013950" cy="3408436"/>
        </p:xfrm>
        <a:graphic>
          <a:graphicData uri="http://schemas.openxmlformats.org/drawingml/2006/table">
            <a:tbl>
              <a:tblPr firstRow="1" bandRow="1">
                <a:tableStyleId>{5940675A-B579-460E-94D1-54222C63F5DA}</a:tableStyleId>
              </a:tblPr>
              <a:tblGrid>
                <a:gridCol w="2287905"/>
                <a:gridCol w="7726045"/>
              </a:tblGrid>
              <a:tr h="3408436">
                <a:tc>
                  <a:txBody>
                    <a:bodyPr/>
                    <a:lstStyle/>
                    <a:p>
                      <a:pPr indent="0" algn="ctr">
                        <a:lnSpc>
                          <a:spcPct val="180000"/>
                        </a:lnSpc>
                        <a:buNone/>
                      </a:pPr>
                      <a:r>
                        <a:rPr 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dirty="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根据近五年河北中考分析，在全面复习本讲的基础上重点关注苏俄新经济政策及其特点，华盛顿会议、</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九国公约</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及其对中国的影响，亚非拉民族民主运动的高涨</a:t>
                      </a:r>
                      <a:endPar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100</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周年热点：</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1922</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年、</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九国公约</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a:t>
                      </a:r>
                      <a:r>
                        <a:rPr lang="en-US" altLang="zh-CN" sz="2400" b="0" kern="1200" dirty="0" smtClean="0">
                          <a:solidFill>
                            <a:srgbClr val="000000"/>
                          </a:solidFill>
                          <a:latin typeface="宋体" panose="02010600030101010101" pitchFamily="2" charset="-122"/>
                          <a:ea typeface="宋体" panose="02010600030101010101" pitchFamily="2" charset="-122"/>
                          <a:cs typeface="方正书宋_GBK" charset="0"/>
                        </a:rPr>
                        <a:t>1922</a:t>
                      </a:r>
                      <a:r>
                        <a:rPr lang="zh-CN" altLang="en-US" sz="2400" b="0" kern="1200" dirty="0" smtClean="0">
                          <a:solidFill>
                            <a:srgbClr val="000000"/>
                          </a:solidFill>
                          <a:latin typeface="宋体" panose="02010600030101010101" pitchFamily="2" charset="-122"/>
                          <a:ea typeface="宋体" panose="02010600030101010101" pitchFamily="2" charset="-122"/>
                          <a:cs typeface="方正书宋_GBK" charset="0"/>
                        </a:rPr>
                        <a:t>年苏联成立</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158" y="1500021"/>
            <a:ext cx="11051954" cy="1032164"/>
            <a:chOff x="1034884" y="629878"/>
            <a:chExt cx="12276513" cy="1032164"/>
          </a:xfrm>
        </p:grpSpPr>
        <p:sp>
          <p:nvSpPr>
            <p:cNvPr id="17" name="圆角矩形 6"/>
            <p:cNvSpPr/>
            <p:nvPr>
              <p:custDataLst>
                <p:tags r:id="rId2"/>
              </p:custDataLst>
            </p:nvPr>
          </p:nvSpPr>
          <p:spPr>
            <a:xfrm flipH="1">
              <a:off x="2642904" y="664167"/>
              <a:ext cx="10668493" cy="99787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印度的非暴力不合作运动、埃及的华夫脱运动、墨西哥的卡德纳斯改革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考点五</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386835" y="2937415"/>
            <a:ext cx="11342104" cy="830997"/>
          </a:xfrm>
          <a:prstGeom prst="rect">
            <a:avLst/>
          </a:prstGeom>
          <a:noFill/>
          <a:ln w="9525">
            <a:noFill/>
          </a:ln>
        </p:spPr>
        <p:txBody>
          <a:bodyPr wrap="square">
            <a:spAutoFit/>
          </a:bodyPr>
          <a:lstStyle/>
          <a:p>
            <a:pPr indent="0"/>
            <a:r>
              <a:rPr altLang="zh-CN" sz="2400" b="1"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知道甘地领导的印度非暴力不合作运动，了解印度争取民族独立斗争的不同特点。</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extLst>
              <p:ext uri="{D42A27DB-BD31-4B8C-83A1-F6EECF244321}">
                <p14:modId xmlns:p14="http://schemas.microsoft.com/office/powerpoint/2010/main" xmlns="" val="2933465914"/>
              </p:ext>
            </p:extLst>
          </p:nvPr>
        </p:nvGraphicFramePr>
        <p:xfrm>
          <a:off x="498937" y="3851031"/>
          <a:ext cx="11117899" cy="2637692"/>
        </p:xfrm>
        <a:graphic>
          <a:graphicData uri="http://schemas.openxmlformats.org/drawingml/2006/table">
            <a:tbl>
              <a:tblPr firstRow="1" bandRow="1">
                <a:tableStyleId>{5940675A-B579-460E-94D1-54222C63F5DA}</a:tableStyleId>
              </a:tblPr>
              <a:tblGrid>
                <a:gridCol w="1059499"/>
                <a:gridCol w="659423"/>
                <a:gridCol w="9398977"/>
              </a:tblGrid>
              <a:tr h="1846384">
                <a:tc rowSpan="2">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印度的非暴力不合作运动</a:t>
                      </a:r>
                      <a:endParaRPr lang="zh-CN"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kern="1200" dirty="0" smtClean="0">
                          <a:solidFill>
                            <a:schemeClr val="tx1"/>
                          </a:solidFill>
                          <a:latin typeface="黑体" pitchFamily="49" charset="-122"/>
                          <a:ea typeface="黑体" pitchFamily="49" charset="-122"/>
                          <a:cs typeface="+mn-cs"/>
                        </a:rPr>
                        <a:t>背景</a:t>
                      </a:r>
                      <a:endParaRPr lang="en-US" altLang="zh-CN" sz="2400" kern="1200" dirty="0" smtClean="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）第一次世界大战期间，英国从印度征召了大量人力、物力和财力</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1918—1919</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年，印度农业歉收、疾病流行</a:t>
                      </a:r>
                    </a:p>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）印度人民与英国殖民者的矛盾激化</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根本原因</a:t>
                      </a:r>
                      <a:r>
                        <a:rPr lang="en-US" alt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1308">
                <a:tc vMerge="1">
                  <a:txBody>
                    <a:bodyPr/>
                    <a:lstStyle/>
                    <a:p>
                      <a:endParaRPr lang="zh-CN" altLang="en-US"/>
                    </a:p>
                  </a:txBody>
                  <a:tcPr/>
                </a:tc>
                <a:tc>
                  <a:txBody>
                    <a:bodyPr/>
                    <a:lstStyle/>
                    <a:p>
                      <a:pPr marL="0" algn="ctr" defTabSz="914400" rtl="0" eaLnBrk="1" latinLnBrk="0" hangingPunct="1">
                        <a:lnSpc>
                          <a:spcPct val="150000"/>
                        </a:lnSpc>
                      </a:pPr>
                      <a:r>
                        <a:rPr lang="zh-CN" altLang="en-US" sz="2400" kern="1200" dirty="0" smtClean="0">
                          <a:solidFill>
                            <a:schemeClr val="tx1"/>
                          </a:solidFill>
                          <a:latin typeface="黑体" pitchFamily="49" charset="-122"/>
                          <a:ea typeface="黑体" pitchFamily="49" charset="-122"/>
                          <a:cs typeface="+mn-cs"/>
                        </a:rPr>
                        <a:t>领导</a:t>
                      </a:r>
                      <a:endParaRPr lang="en-US" sz="2400" kern="1200" dirty="0">
                        <a:solidFill>
                          <a:schemeClr val="tx1"/>
                        </a:solidFill>
                        <a:latin typeface="黑体" pitchFamily="49" charset="-122"/>
                        <a:ea typeface="黑体" pitchFamily="49"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在甘地的领导下，印度走上了非暴力不合作的反抗道路</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7895494" y="2537305"/>
            <a:ext cx="3570626" cy="400110"/>
          </a:xfrm>
          <a:prstGeom prst="rect">
            <a:avLst/>
          </a:prstGeom>
          <a:noFill/>
        </p:spPr>
        <p:txBody>
          <a:bodyPr wrap="square" rtlCol="0">
            <a:spAutoFit/>
          </a:bodyPr>
          <a:lstStyle/>
          <a:p>
            <a:r>
              <a:rPr lang="zh-CN" altLang="en-US" sz="2000" dirty="0" smtClean="0">
                <a:latin typeface="宋体" pitchFamily="2" charset="-122"/>
                <a:ea typeface="宋体" pitchFamily="2" charset="-122"/>
              </a:rPr>
              <a:t>统编教材九下第</a:t>
            </a:r>
            <a:r>
              <a:rPr lang="en-US" altLang="zh-CN" sz="2000" dirty="0" smtClean="0">
                <a:latin typeface="宋体" pitchFamily="2" charset="-122"/>
                <a:ea typeface="宋体" pitchFamily="2" charset="-122"/>
              </a:rPr>
              <a:t>12</a:t>
            </a:r>
            <a:r>
              <a:rPr lang="zh-CN" altLang="en-US" sz="2000" dirty="0" smtClean="0">
                <a:latin typeface="宋体" pitchFamily="2" charset="-122"/>
                <a:ea typeface="宋体" pitchFamily="2" charset="-122"/>
              </a:rPr>
              <a:t>课</a:t>
            </a:r>
            <a:r>
              <a:rPr lang="zh-CN" altLang="en-US" dirty="0" smtClean="0">
                <a:latin typeface="宋体" pitchFamily="2" charset="-122"/>
                <a:ea typeface="宋体" pitchFamily="2" charset="-122"/>
              </a:rPr>
              <a:t>（</a:t>
            </a:r>
            <a:r>
              <a:rPr lang="en-US" altLang="zh-CN" dirty="0" smtClean="0">
                <a:latin typeface="Times New Roman" pitchFamily="18" charset="0"/>
                <a:ea typeface="宋体" pitchFamily="2" charset="-122"/>
                <a:cs typeface="Times New Roman" pitchFamily="18" charset="0"/>
              </a:rPr>
              <a:t>P52~P56</a:t>
            </a:r>
            <a:r>
              <a:rPr lang="zh-CN" altLang="en-US" dirty="0" smtClean="0">
                <a:latin typeface="宋体" pitchFamily="2" charset="-122"/>
                <a:ea typeface="宋体" pitchFamily="2" charset="-122"/>
              </a:rPr>
              <a:t>）</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xmlns="" val="25775281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021115999"/>
              </p:ext>
            </p:extLst>
          </p:nvPr>
        </p:nvGraphicFramePr>
        <p:xfrm>
          <a:off x="691514" y="1869773"/>
          <a:ext cx="10852786" cy="4467723"/>
        </p:xfrm>
        <a:graphic>
          <a:graphicData uri="http://schemas.openxmlformats.org/drawingml/2006/table">
            <a:tbl>
              <a:tblPr firstRow="1" bandRow="1">
                <a:tableStyleId>{5940675A-B579-460E-94D1-54222C63F5DA}</a:tableStyleId>
              </a:tblPr>
              <a:tblGrid>
                <a:gridCol w="485140"/>
                <a:gridCol w="1135722"/>
                <a:gridCol w="6444762"/>
                <a:gridCol w="2787162"/>
              </a:tblGrid>
              <a:tr h="3370443">
                <a:tc rowSpan="2">
                  <a:txBody>
                    <a:bodyPr/>
                    <a:lstStyle/>
                    <a:p>
                      <a:pPr indent="0" algn="ctr">
                        <a:lnSpc>
                          <a:spcPct val="10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印度的非暴力不合作运动</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第一次运动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）时间：</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1920</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）内容：抵制在殖民政府和法院中工作；拒绝在英国学校读书；鼓励发展手工纺织业，抵制英国商品；拒绝纳税；等等</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3</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）结束：</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1922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年发生了农民焚烧警察局的事件，甘地认为这超出了非暴力不合作运动的范围</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决定停止运动</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ct val="130000"/>
                        </a:lnSpc>
                        <a:buNone/>
                      </a:pPr>
                      <a:r>
                        <a:rPr lang="zh-CN" altLang="en-US" sz="2000" b="0" dirty="0" smtClean="0">
                          <a:solidFill>
                            <a:srgbClr val="000000"/>
                          </a:solidFill>
                          <a:latin typeface="仿宋" pitchFamily="49" charset="-122"/>
                          <a:ea typeface="仿宋" pitchFamily="49" charset="-122"/>
                          <a:cs typeface="仿宋" panose="02010609060101010101" charset="-122"/>
                          <a:sym typeface="+mn-ea"/>
                        </a:rPr>
                        <a:t>         甘地</a:t>
                      </a:r>
                      <a:endParaRPr lang="en-US" altLang="zh-CN" sz="2000" b="0" dirty="0">
                        <a:solidFill>
                          <a:srgbClr val="000000"/>
                        </a:solidFill>
                        <a:latin typeface="仿宋" pitchFamily="49" charset="-122"/>
                        <a:ea typeface="仿宋" pitchFamily="49" charset="-122"/>
                        <a:cs typeface="仿宋" panose="02010609060101010101" charset="-122"/>
                        <a:sym typeface="+mn-ea"/>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67825">
                <a:tc vMerge="1">
                  <a:txBody>
                    <a:bodyPr/>
                    <a:lstStyle/>
                    <a:p>
                      <a:endParaRPr lang="zh-CN" altLang="en-US"/>
                    </a:p>
                  </a:txBody>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第二次运动</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）时间：</a:t>
                      </a:r>
                      <a:r>
                        <a:rPr lang="en-US" altLang="zh-CN" sz="2400" dirty="0" smtClean="0">
                          <a:latin typeface="宋体" pitchFamily="2" charset="-122"/>
                          <a:ea typeface="宋体" pitchFamily="2" charset="-122"/>
                        </a:rPr>
                        <a:t>1930</a:t>
                      </a:r>
                      <a:r>
                        <a:rPr lang="zh-CN" altLang="en-US" sz="2400" dirty="0" smtClean="0">
                          <a:latin typeface="宋体" pitchFamily="2" charset="-122"/>
                          <a:ea typeface="宋体" pitchFamily="2" charset="-122"/>
                        </a:rPr>
                        <a:t>年</a:t>
                      </a:r>
                    </a:p>
                    <a:p>
                      <a:pPr>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）方式：主要采取不服从形式，所以又被称为“文明不服从运动”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pic>
        <p:nvPicPr>
          <p:cNvPr id="819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945012" y="2327152"/>
            <a:ext cx="2356038" cy="20074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43805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3945055051"/>
              </p:ext>
            </p:extLst>
          </p:nvPr>
        </p:nvGraphicFramePr>
        <p:xfrm>
          <a:off x="694593" y="1626579"/>
          <a:ext cx="10823331" cy="4791805"/>
        </p:xfrm>
        <a:graphic>
          <a:graphicData uri="http://schemas.openxmlformats.org/drawingml/2006/table">
            <a:tbl>
              <a:tblPr firstRow="1" bandRow="1">
                <a:tableStyleId>{5940675A-B579-460E-94D1-54222C63F5DA}</a:tableStyleId>
              </a:tblPr>
              <a:tblGrid>
                <a:gridCol w="649116"/>
                <a:gridCol w="924707"/>
                <a:gridCol w="9249508"/>
              </a:tblGrid>
              <a:tr h="2444259">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印度的非暴力不合作运动</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第二次运动</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3</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）内容：向殖民政府提出了降低田赋、释放政治犯、废除食盐专卖法等要求。遭到拒绝后，甘地以反对食盐专卖法为突破口，掀起反对殖民政府的运动</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4</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）结果：英国殖民政府发布镇压令，逮捕甘地；后来，印度总督与甘地谈判，双方妥协</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9379">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特点</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主要采取和平的非暴力手段进行</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68167">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动员了广大群众，打击了英国的殖民统治，增强了印度人民的民族自尊心和自信心。同时，甘地为防止爆发革命，控制了群众的斗争方式，保证了资产阶级对运动的领导权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1446795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338185261"/>
              </p:ext>
            </p:extLst>
          </p:nvPr>
        </p:nvGraphicFramePr>
        <p:xfrm>
          <a:off x="392576" y="1447202"/>
          <a:ext cx="11433078" cy="5062220"/>
        </p:xfrm>
        <a:graphic>
          <a:graphicData uri="http://schemas.openxmlformats.org/drawingml/2006/table">
            <a:tbl>
              <a:tblPr firstRow="1" bandRow="1">
                <a:tableStyleId>{5940675A-B579-460E-94D1-54222C63F5DA}</a:tableStyleId>
              </a:tblPr>
              <a:tblGrid>
                <a:gridCol w="485140"/>
                <a:gridCol w="379584"/>
                <a:gridCol w="10568354"/>
              </a:tblGrid>
              <a:tr h="1172907">
                <a:tc rowSpan="3">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埃及的华夫脱运动</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）第一次世界大战期间，埃及实际成为英国的殖民地，埃及经济快速发展，资产阶级逐渐壮大</a:t>
                      </a:r>
                      <a:endPar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endParaRPr>
                    </a:p>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）战争结束后，英国继续维持在埃及的统治，激起埃及人民的强烈反对</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9379">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过程</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1918</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年，扎格鲁尔等人向英国政府提出让埃及完全独立的要求。他们组织代表团准备到伦敦同英国政府谈判，这些人后来发展为华夫脱党。华夫脱党的政治主张得到埃及人民的广泛支持</a:t>
                      </a:r>
                    </a:p>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2</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1919</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年，殖民政府逮捕了扎格鲁尔等人，激起了埃及人民的反英斗争</a:t>
                      </a:r>
                    </a:p>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3</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）埃及各大城市出现和平示威浪潮，部分地区爆发武装起义。反英斗争的规模逐渐扩大。迫于压力，殖民政府释放了扎格鲁尔等人，但英国政府仍未承认埃及独立</a:t>
                      </a:r>
                    </a:p>
                    <a:p>
                      <a:pPr indent="0" algn="l">
                        <a:lnSpc>
                          <a:spcPts val="308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4</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）经过埃及人民的反复抗争，</a:t>
                      </a:r>
                      <a:r>
                        <a:rPr lang="en-US" altLang="zh-CN" sz="2400" b="0" dirty="0" smtClean="0">
                          <a:solidFill>
                            <a:srgbClr val="000000"/>
                          </a:solidFill>
                          <a:latin typeface="宋体" panose="02010600030101010101" pitchFamily="2" charset="-122"/>
                          <a:ea typeface="宋体" panose="02010600030101010101" pitchFamily="2" charset="-122"/>
                          <a:cs typeface="NEU-BZ-S92" charset="0"/>
                        </a:rPr>
                        <a:t>1922</a:t>
                      </a:r>
                      <a:r>
                        <a:rPr lang="zh-CN" altLang="en-US" sz="2400" b="0" dirty="0" smtClean="0">
                          <a:solidFill>
                            <a:srgbClr val="000000"/>
                          </a:solidFill>
                          <a:latin typeface="宋体" panose="02010600030101010101" pitchFamily="2" charset="-122"/>
                          <a:ea typeface="宋体" panose="02010600030101010101" pitchFamily="2" charset="-122"/>
                          <a:cs typeface="NEU-BZ-S92" charset="0"/>
                        </a:rPr>
                        <a:t>年，英国政府被迫有条件地承认埃及独立</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5903">
                <a:tc vMerge="1">
                  <a:txBody>
                    <a:bodyPr/>
                    <a:lstStyle/>
                    <a:p>
                      <a:endParaRPr lang="zh-CN" altLang="en-US"/>
                    </a:p>
                  </a:txBody>
                  <a:tcPr/>
                </a:tc>
                <a:tc>
                  <a:txBody>
                    <a:bodyPr/>
                    <a:lstStyle/>
                    <a:p>
                      <a:pPr indent="0" algn="ctr">
                        <a:lnSpc>
                          <a:spcPct val="10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为埃及民族民主运动的进一步发展奠定了基础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41998715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849988491"/>
              </p:ext>
            </p:extLst>
          </p:nvPr>
        </p:nvGraphicFramePr>
        <p:xfrm>
          <a:off x="659424" y="2356341"/>
          <a:ext cx="10867292" cy="3123638"/>
        </p:xfrm>
        <a:graphic>
          <a:graphicData uri="http://schemas.openxmlformats.org/drawingml/2006/table">
            <a:tbl>
              <a:tblPr firstRow="1" bandRow="1">
                <a:tableStyleId>{5940675A-B579-460E-94D1-54222C63F5DA}</a:tableStyleId>
              </a:tblPr>
              <a:tblGrid>
                <a:gridCol w="693077"/>
                <a:gridCol w="924707"/>
                <a:gridCol w="9249508"/>
              </a:tblGrid>
              <a:tr h="2444259">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墨西哥的卡德纳斯改革</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1910</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年，墨西哥发生资产阶级革命</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1917</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年，墨西哥政府颁布了一部资产阶级性质的宪法。但这部宪法并未得到有效实施，墨西哥社会、经济发展缓慢</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3</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1934</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年，卡德纳斯当选为墨西哥总统</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9379">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目的</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NEU-BZ-S92" charset="0"/>
                        </a:rPr>
                        <a:t>改变墨西哥的落后状况，保证宪法的实施</a:t>
                      </a: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17983897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1"/>
            </p:custDataLst>
            <p:extLst>
              <p:ext uri="{D42A27DB-BD31-4B8C-83A1-F6EECF244321}">
                <p14:modId xmlns:p14="http://schemas.microsoft.com/office/powerpoint/2010/main" xmlns="" val="2068280192"/>
              </p:ext>
            </p:extLst>
          </p:nvPr>
        </p:nvGraphicFramePr>
        <p:xfrm>
          <a:off x="703385" y="2013440"/>
          <a:ext cx="10867293" cy="3930161"/>
        </p:xfrm>
        <a:graphic>
          <a:graphicData uri="http://schemas.openxmlformats.org/drawingml/2006/table">
            <a:tbl>
              <a:tblPr firstRow="1" bandRow="1">
                <a:tableStyleId>{5940675A-B579-460E-94D1-54222C63F5DA}</a:tableStyleId>
              </a:tblPr>
              <a:tblGrid>
                <a:gridCol w="693078"/>
                <a:gridCol w="696107"/>
                <a:gridCol w="9478108"/>
              </a:tblGrid>
              <a:tr h="2655276">
                <a:tc rowSpan="2">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墨西哥的卡德纳斯改革</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anose="02010609060101010101" pitchFamily="49" charset="-122"/>
                          <a:ea typeface="黑体" panose="02010609060101010101" pitchFamily="49" charset="-122"/>
                          <a:cs typeface="方正黑体_GBK" charset="0"/>
                        </a:rPr>
                        <a:t>主要内容</a:t>
                      </a:r>
                      <a:endParaRPr lang="en-US" altLang="en-US" sz="2400" b="0" dirty="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1</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）打击寡头势力，确立中央集权的资产阶级民主政治体制</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2</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）推行土地改革，在全国范围内分配土地，打破少数人占有大量土地的局面</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3</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）将服务业和大型工业收归国有，谋求民族经济的独立与发展</a:t>
                      </a:r>
                    </a:p>
                    <a:p>
                      <a:pPr indent="0" algn="l">
                        <a:lnSpc>
                          <a:spcPct val="130000"/>
                        </a:lnSpc>
                        <a:buNone/>
                      </a:pP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a:t>
                      </a:r>
                      <a:r>
                        <a:rPr lang="en-US" altLang="zh-CN"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4</a:t>
                      </a:r>
                      <a:r>
                        <a:rPr lang="zh-CN" altLang="en-US" sz="2400" b="0" dirty="0" smtClean="0">
                          <a:solidFill>
                            <a:srgbClr val="000000"/>
                          </a:solidFill>
                          <a:latin typeface="宋体" panose="02010600030101010101" pitchFamily="2" charset="-122"/>
                          <a:ea typeface="宋体" panose="02010600030101010101" pitchFamily="2" charset="-122"/>
                          <a:cs typeface="仿宋" panose="02010609060101010101" charset="-122"/>
                          <a:sym typeface="+mn-ea"/>
                        </a:rPr>
                        <a:t>）发展教育，提高人民的文化水平；等等</a:t>
                      </a: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74885">
                <a:tc vMerge="1">
                  <a:txBody>
                    <a:bodyPr/>
                    <a:lstStyle/>
                    <a:p>
                      <a:endParaRPr lang="zh-CN" altLang="en-US"/>
                    </a:p>
                  </a:txBody>
                  <a:tcPr/>
                </a:tc>
                <a:tc>
                  <a:txBody>
                    <a:bodyPr/>
                    <a:lstStyle/>
                    <a:p>
                      <a:pPr indent="0" algn="ctr">
                        <a:lnSpc>
                          <a:spcPct val="130000"/>
                        </a:lnSpc>
                        <a:buNone/>
                      </a:pPr>
                      <a:r>
                        <a:rPr lang="zh-CN" altLang="en-US" sz="2400" b="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影响</a:t>
                      </a:r>
                      <a:endParaRPr lang="en-US" sz="2400" b="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nSpc>
                          <a:spcPct val="150000"/>
                        </a:lnSpc>
                      </a:pPr>
                      <a:r>
                        <a:rPr lang="zh-CN" altLang="en-US" sz="2400" dirty="0" smtClean="0">
                          <a:latin typeface="宋体" pitchFamily="2" charset="-122"/>
                          <a:ea typeface="宋体" pitchFamily="2" charset="-122"/>
                        </a:rPr>
                        <a:t>改革体现了</a:t>
                      </a:r>
                      <a:r>
                        <a:rPr lang="en-US" altLang="zh-CN" sz="2400" dirty="0" smtClean="0">
                          <a:latin typeface="宋体" pitchFamily="2" charset="-122"/>
                          <a:ea typeface="宋体" pitchFamily="2" charset="-122"/>
                        </a:rPr>
                        <a:t>1917</a:t>
                      </a:r>
                      <a:r>
                        <a:rPr lang="zh-CN" altLang="en-US" sz="2400" dirty="0" smtClean="0">
                          <a:latin typeface="宋体" pitchFamily="2" charset="-122"/>
                          <a:ea typeface="宋体" pitchFamily="2" charset="-122"/>
                        </a:rPr>
                        <a:t>年宪法的要求，巩固了墨西哥资产阶级革命的成果，为墨西哥社会、经济的发展奠定了基础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8887511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57" y="2262832"/>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15088" y="308841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101078"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884146" y="1072803"/>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914876"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06373" y="3730186"/>
            <a:ext cx="10703560" cy="2308324"/>
          </a:xfrm>
          <a:prstGeom prst="rect">
            <a:avLst/>
          </a:prstGeom>
          <a:noFill/>
          <a:ln w="9525">
            <a:solidFill>
              <a:schemeClr val="tx1"/>
            </a:solidFill>
          </a:ln>
        </p:spPr>
        <p:txBody>
          <a:bodyPr wrap="square">
            <a:spAutoFit/>
          </a:bodyPr>
          <a:lstStyle/>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第一次世界大战</a:t>
            </a:r>
            <a:r>
              <a:rPr lang="zh-CN" altLang="en-US" sz="2400" dirty="0" smtClean="0">
                <a:latin typeface="宋体" pitchFamily="2" charset="-122"/>
                <a:ea typeface="宋体" pitchFamily="2" charset="-122"/>
              </a:rPr>
              <a:t>前，意大利</a:t>
            </a:r>
            <a:r>
              <a:rPr lang="zh-CN" altLang="en-US" sz="2400" dirty="0">
                <a:latin typeface="宋体" pitchFamily="2" charset="-122"/>
                <a:ea typeface="宋体" pitchFamily="2" charset="-122"/>
              </a:rPr>
              <a:t>加入的军事集团是三国</a:t>
            </a:r>
            <a:r>
              <a:rPr lang="zh-CN" altLang="en-US" sz="2400" dirty="0" smtClean="0">
                <a:latin typeface="宋体" pitchFamily="2" charset="-122"/>
                <a:ea typeface="宋体" pitchFamily="2" charset="-122"/>
              </a:rPr>
              <a:t>同盟；而</a:t>
            </a:r>
            <a:r>
              <a:rPr lang="zh-CN" altLang="en-US" sz="2400" dirty="0">
                <a:latin typeface="宋体" pitchFamily="2" charset="-122"/>
                <a:ea typeface="宋体" pitchFamily="2" charset="-122"/>
              </a:rPr>
              <a:t>第一次世界大战爆发</a:t>
            </a:r>
            <a:r>
              <a:rPr lang="zh-CN" altLang="en-US" sz="2400" dirty="0" smtClean="0">
                <a:latin typeface="宋体" pitchFamily="2" charset="-122"/>
                <a:ea typeface="宋体" pitchFamily="2" charset="-122"/>
              </a:rPr>
              <a:t>后，意大利</a:t>
            </a:r>
            <a:r>
              <a:rPr lang="zh-CN" altLang="en-US" sz="2400" dirty="0">
                <a:latin typeface="宋体" pitchFamily="2" charset="-122"/>
                <a:ea typeface="宋体" pitchFamily="2" charset="-122"/>
              </a:rPr>
              <a:t>转而加入协约国</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50000"/>
              </a:lnSpc>
            </a:pPr>
            <a:r>
              <a:rPr 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第一次世界大战</a:t>
            </a:r>
            <a:r>
              <a:rPr lang="zh-CN" altLang="en-US" sz="2400" dirty="0" smtClean="0">
                <a:latin typeface="宋体" pitchFamily="2" charset="-122"/>
                <a:ea typeface="宋体" pitchFamily="2" charset="-122"/>
              </a:rPr>
              <a:t>中，塞尔维亚</a:t>
            </a:r>
            <a:r>
              <a:rPr lang="zh-CN" altLang="en-US" sz="2400" dirty="0">
                <a:latin typeface="宋体" pitchFamily="2" charset="-122"/>
                <a:ea typeface="宋体" pitchFamily="2" charset="-122"/>
              </a:rPr>
              <a:t>是为了维护主权而</a:t>
            </a:r>
            <a:r>
              <a:rPr lang="zh-CN" altLang="en-US" sz="2400" dirty="0" smtClean="0">
                <a:latin typeface="宋体" pitchFamily="2" charset="-122"/>
                <a:ea typeface="宋体" pitchFamily="2" charset="-122"/>
              </a:rPr>
              <a:t>战，是</a:t>
            </a:r>
            <a:r>
              <a:rPr lang="zh-CN" altLang="en-US" sz="2400" dirty="0">
                <a:latin typeface="宋体" pitchFamily="2" charset="-122"/>
                <a:ea typeface="宋体" pitchFamily="2" charset="-122"/>
              </a:rPr>
              <a:t>正义的</a:t>
            </a:r>
            <a:r>
              <a:rPr lang="zh-CN" altLang="en-US" sz="2400" dirty="0" smtClean="0">
                <a:latin typeface="宋体" pitchFamily="2" charset="-122"/>
                <a:ea typeface="宋体" pitchFamily="2" charset="-122"/>
              </a:rPr>
              <a:t>战争；而</a:t>
            </a:r>
            <a:r>
              <a:rPr lang="zh-CN" altLang="en-US" sz="2400" dirty="0">
                <a:latin typeface="宋体" pitchFamily="2" charset="-122"/>
                <a:ea typeface="宋体" pitchFamily="2" charset="-122"/>
              </a:rPr>
              <a:t>第一次世界大战是非正义的帝国主义掠夺战争</a:t>
            </a:r>
            <a:r>
              <a:rPr lang="zh-CN"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6373" y="2634178"/>
            <a:ext cx="3103246" cy="580390"/>
            <a:chOff x="2455866" y="664479"/>
            <a:chExt cx="2770987" cy="580390"/>
          </a:xfrm>
        </p:grpSpPr>
        <p:sp>
          <p:nvSpPr>
            <p:cNvPr id="7" name="圆角矩形 6"/>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055073" y="1422424"/>
            <a:ext cx="10067195" cy="5078313"/>
          </a:xfrm>
          <a:prstGeom prst="rect">
            <a:avLst/>
          </a:prstGeom>
          <a:noFill/>
          <a:ln>
            <a:solidFill>
              <a:schemeClr val="tx1"/>
            </a:solidFill>
          </a:ln>
        </p:spPr>
        <p:txBody>
          <a:bodyPr wrap="square" rtlCol="0">
            <a:spAutoFit/>
          </a:bodyPr>
          <a:lstStyle/>
          <a:p>
            <a:pPr>
              <a:lnSpc>
                <a:spcPct val="15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cs typeface="宋体" panose="02010600030101010101" pitchFamily="2" charset="-122"/>
              </a:rPr>
              <a:t>3</a:t>
            </a:r>
            <a:r>
              <a:rPr lang="zh-CN" altLang="en-US" sz="2400" dirty="0">
                <a:latin typeface="宋体" panose="02010600030101010101" pitchFamily="2" charset="-122"/>
                <a:ea typeface="宋体" panose="02010600030101010101" pitchFamily="2" charset="-122"/>
                <a:cs typeface="宋体" panose="02010600030101010101" pitchFamily="2" charset="-122"/>
              </a:rPr>
              <a:t>）二月革命是资产阶级革命，推翻的是沙皇专制统治，出现了两个并存的政权；十月革命是社会主义革命，推翻的是资产阶级临时政府，建立了苏维埃政权，使苏维埃俄国成为世界上第一个社会主义国家。</a:t>
            </a:r>
          </a:p>
          <a:p>
            <a:pPr>
              <a:lnSpc>
                <a:spcPct val="15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cs typeface="宋体" panose="02010600030101010101" pitchFamily="2" charset="-122"/>
              </a:rPr>
              <a:t>4</a:t>
            </a:r>
            <a:r>
              <a:rPr lang="zh-CN" altLang="en-US" sz="2400" dirty="0">
                <a:latin typeface="宋体" panose="02010600030101010101" pitchFamily="2" charset="-122"/>
                <a:ea typeface="宋体" panose="02010600030101010101" pitchFamily="2" charset="-122"/>
                <a:cs typeface="宋体" panose="02010600030101010101" pitchFamily="2" charset="-122"/>
              </a:rPr>
              <a:t>）俄国十月革命所走的革命道路是中心城市</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暴动，武装</a:t>
            </a:r>
            <a:r>
              <a:rPr lang="zh-CN" altLang="en-US" sz="2400" dirty="0">
                <a:latin typeface="宋体" panose="02010600030101010101" pitchFamily="2" charset="-122"/>
                <a:ea typeface="宋体" panose="02010600030101010101" pitchFamily="2" charset="-122"/>
                <a:cs typeface="宋体" panose="02010600030101010101" pitchFamily="2" charset="-122"/>
              </a:rPr>
              <a:t>夺取</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政权；而</a:t>
            </a:r>
            <a:r>
              <a:rPr lang="zh-CN" altLang="en-US" sz="2400" dirty="0">
                <a:latin typeface="宋体" panose="02010600030101010101" pitchFamily="2" charset="-122"/>
                <a:ea typeface="宋体" panose="02010600030101010101" pitchFamily="2" charset="-122"/>
                <a:cs typeface="宋体" panose="02010600030101010101" pitchFamily="2" charset="-122"/>
              </a:rPr>
              <a:t>中国无产阶级最终走的是农村包围城市、武装夺取政权的革命道路。</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苏联社会主义工业化是以五年计划的方式进行</a:t>
            </a:r>
            <a:r>
              <a:rPr lang="zh-CN" altLang="en-US" sz="2400" dirty="0" smtClean="0">
                <a:latin typeface="宋体" pitchFamily="2" charset="-122"/>
                <a:ea typeface="宋体" pitchFamily="2" charset="-122"/>
              </a:rPr>
              <a:t>的，从</a:t>
            </a:r>
            <a:r>
              <a:rPr lang="zh-CN" altLang="en-US" sz="2400" dirty="0">
                <a:latin typeface="宋体" pitchFamily="2" charset="-122"/>
                <a:ea typeface="宋体" pitchFamily="2" charset="-122"/>
              </a:rPr>
              <a:t>重工业</a:t>
            </a:r>
            <a:r>
              <a:rPr lang="zh-CN" altLang="en-US" sz="2400" dirty="0" smtClean="0">
                <a:latin typeface="宋体" pitchFamily="2" charset="-122"/>
                <a:ea typeface="宋体" pitchFamily="2" charset="-122"/>
              </a:rPr>
              <a:t>开始；而</a:t>
            </a:r>
            <a:r>
              <a:rPr lang="zh-CN" altLang="en-US" sz="2400" dirty="0">
                <a:latin typeface="宋体" pitchFamily="2" charset="-122"/>
                <a:ea typeface="宋体" pitchFamily="2" charset="-122"/>
              </a:rPr>
              <a:t>资本主义国家工业化的主要方式是</a:t>
            </a:r>
            <a:r>
              <a:rPr lang="zh-CN" altLang="en-US" sz="2400" dirty="0" smtClean="0">
                <a:latin typeface="宋体" pitchFamily="2" charset="-122"/>
                <a:ea typeface="宋体" pitchFamily="2" charset="-122"/>
              </a:rPr>
              <a:t>工业革命，从</a:t>
            </a:r>
            <a:r>
              <a:rPr lang="zh-CN" altLang="en-US" sz="2400" dirty="0">
                <a:latin typeface="宋体" pitchFamily="2" charset="-122"/>
                <a:ea typeface="宋体" pitchFamily="2" charset="-122"/>
              </a:rPr>
              <a:t>轻工业开始</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马克思主义诞生、巴黎公社运动和俄国</a:t>
            </a:r>
            <a:r>
              <a:rPr lang="zh-CN" altLang="en-US" sz="2400" dirty="0" smtClean="0">
                <a:latin typeface="宋体" pitchFamily="2" charset="-122"/>
                <a:ea typeface="宋体" pitchFamily="2" charset="-122"/>
              </a:rPr>
              <a:t>十月革命，分别</a:t>
            </a:r>
            <a:r>
              <a:rPr lang="zh-CN" altLang="en-US" sz="2400" dirty="0">
                <a:latin typeface="宋体" pitchFamily="2" charset="-122"/>
                <a:ea typeface="宋体" pitchFamily="2" charset="-122"/>
              </a:rPr>
              <a:t>是社会主义由空想到科学、由理论到实践、由理想到现实发生重大转变的标志性事件</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1055075" y="1464456"/>
            <a:ext cx="10084779" cy="5078313"/>
          </a:xfrm>
          <a:prstGeom prst="rect">
            <a:avLst/>
          </a:prstGeom>
          <a:noFill/>
          <a:ln>
            <a:solidFill>
              <a:schemeClr val="tx1"/>
            </a:solidFill>
          </a:ln>
        </p:spPr>
        <p:txBody>
          <a:bodyPr wrap="square" rtlCol="0">
            <a:spAutoFit/>
          </a:bodyPr>
          <a:lstStyle/>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7</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凡尔赛条约</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是针对德国签订</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的，而</a:t>
            </a:r>
            <a:r>
              <a:rPr lang="zh-CN" altLang="en-US" sz="2400" dirty="0">
                <a:latin typeface="宋体" panose="02010600030101010101" pitchFamily="2" charset="-122"/>
                <a:ea typeface="宋体" panose="02010600030101010101" pitchFamily="2" charset="-122"/>
                <a:cs typeface="宋体" panose="02010600030101010101" pitchFamily="2" charset="-122"/>
              </a:rPr>
              <a:t>不是对所有的第一次世界大战的战败国。</a:t>
            </a:r>
          </a:p>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8</a:t>
            </a:r>
            <a:r>
              <a:rPr lang="zh-CN" altLang="en-US" sz="2400" dirty="0">
                <a:latin typeface="宋体" panose="02010600030101010101" pitchFamily="2" charset="-122"/>
                <a:ea typeface="宋体" panose="02010600030101010101" pitchFamily="2" charset="-122"/>
                <a:cs typeface="宋体" panose="02010600030101010101" pitchFamily="2" charset="-122"/>
              </a:rPr>
              <a:t>）巴黎和会是帝国主义国家的分赃会议。</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凡尔赛条约</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中最能体现这一性质的是对德国殖民地问题的规定。</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9</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巴黎和会暂时调整了战胜国在欧洲的</a:t>
            </a:r>
            <a:r>
              <a:rPr lang="zh-CN" altLang="en-US" sz="2400" dirty="0" smtClean="0">
                <a:latin typeface="宋体" pitchFamily="2" charset="-122"/>
                <a:ea typeface="宋体" pitchFamily="2" charset="-122"/>
              </a:rPr>
              <a:t>关系；而</a:t>
            </a:r>
            <a:r>
              <a:rPr lang="zh-CN" altLang="en-US" sz="2400" dirty="0">
                <a:latin typeface="宋体" pitchFamily="2" charset="-122"/>
                <a:ea typeface="宋体" pitchFamily="2" charset="-122"/>
              </a:rPr>
              <a:t>华盛顿会议重新调整和确立了战胜国在东亚和太平洋地区的关系</a:t>
            </a:r>
            <a:r>
              <a:rPr sz="2400" dirty="0" smtClean="0">
                <a:latin typeface="宋体" panose="02010600030101010101" pitchFamily="2" charset="-122"/>
                <a:ea typeface="宋体" panose="02010600030101010101" pitchFamily="2" charset="-122"/>
                <a:cs typeface="宋体" panose="02010600030101010101" pitchFamily="2" charset="-122"/>
              </a:rPr>
              <a:t>。</a:t>
            </a:r>
            <a:endParaRPr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10</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社会主义制度在苏联建立的标志是</a:t>
            </a:r>
            <a:r>
              <a:rPr lang="en-US" altLang="zh-CN" sz="2400" dirty="0">
                <a:latin typeface="宋体" pitchFamily="2" charset="-122"/>
                <a:ea typeface="宋体" pitchFamily="2" charset="-122"/>
              </a:rPr>
              <a:t>1936</a:t>
            </a:r>
            <a:r>
              <a:rPr lang="zh-CN" altLang="en-US" sz="2400" dirty="0">
                <a:latin typeface="宋体" pitchFamily="2" charset="-122"/>
                <a:ea typeface="宋体" pitchFamily="2" charset="-122"/>
              </a:rPr>
              <a:t>年新宪法</a:t>
            </a:r>
            <a:r>
              <a:rPr lang="zh-CN" altLang="en-US" sz="2400" dirty="0" smtClean="0">
                <a:latin typeface="宋体" pitchFamily="2" charset="-122"/>
                <a:ea typeface="宋体" pitchFamily="2" charset="-122"/>
              </a:rPr>
              <a:t>颁布，而</a:t>
            </a:r>
            <a:r>
              <a:rPr lang="zh-CN" altLang="en-US" sz="2400" dirty="0">
                <a:latin typeface="宋体" pitchFamily="2" charset="-122"/>
                <a:ea typeface="宋体" pitchFamily="2" charset="-122"/>
              </a:rPr>
              <a:t>不是</a:t>
            </a:r>
            <a:r>
              <a:rPr lang="en-US" altLang="zh-CN" sz="2400" dirty="0">
                <a:latin typeface="宋体" pitchFamily="2" charset="-122"/>
                <a:ea typeface="宋体" pitchFamily="2" charset="-122"/>
              </a:rPr>
              <a:t>1917</a:t>
            </a:r>
            <a:r>
              <a:rPr lang="zh-CN" altLang="en-US" sz="2400" dirty="0">
                <a:latin typeface="宋体" pitchFamily="2" charset="-122"/>
                <a:ea typeface="宋体" pitchFamily="2" charset="-122"/>
              </a:rPr>
              <a:t>年俄国十月革命</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zh-CN" sz="24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11</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itchFamily="2" charset="-122"/>
                <a:ea typeface="宋体" pitchFamily="2" charset="-122"/>
              </a:rPr>
              <a:t>印度甘地领导的非暴力不合作</a:t>
            </a:r>
            <a:r>
              <a:rPr lang="zh-CN" altLang="en-US" sz="2400" dirty="0" smtClean="0">
                <a:latin typeface="宋体" pitchFamily="2" charset="-122"/>
                <a:ea typeface="宋体" pitchFamily="2" charset="-122"/>
              </a:rPr>
              <a:t>运动，主要</a:t>
            </a:r>
            <a:r>
              <a:rPr lang="zh-CN" altLang="en-US" sz="2400" dirty="0">
                <a:latin typeface="宋体" pitchFamily="2" charset="-122"/>
                <a:ea typeface="宋体" pitchFamily="2" charset="-122"/>
              </a:rPr>
              <a:t>是以和平的方式进行斗争</a:t>
            </a:r>
            <a:r>
              <a:rPr lang="zh-CN"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xmlns="" val="2342226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62407" y="3398430"/>
            <a:ext cx="350520" cy="1004645"/>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236461"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65595"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810448" y="1671130"/>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596550" y="1049906"/>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合 14"/>
          <p:cNvGrpSpPr/>
          <p:nvPr/>
        </p:nvGrpSpPr>
        <p:grpSpPr>
          <a:xfrm>
            <a:off x="5317169" y="3279980"/>
            <a:ext cx="5462200" cy="1123095"/>
            <a:chOff x="4904446" y="3211740"/>
            <a:chExt cx="5462200" cy="1123095"/>
          </a:xfrm>
        </p:grpSpPr>
        <p:sp>
          <p:nvSpPr>
            <p:cNvPr id="18" name="文本框 2">
              <a:hlinkClick r:id="rId2" action="ppaction://hlinksldjump"/>
            </p:cNvPr>
            <p:cNvSpPr txBox="1"/>
            <p:nvPr/>
          </p:nvSpPr>
          <p:spPr>
            <a:xfrm>
              <a:off x="4904446" y="3211740"/>
              <a:ext cx="5462200" cy="46166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第一次世界大战（高频考点）</a:t>
              </a:r>
              <a:endParaRPr lang="zh-CN" altLang="zh-CN" sz="24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4904446" y="3874460"/>
              <a:ext cx="4838065" cy="46037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社会主义革命与建设</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60039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p:nvPr>
            <p:custDataLst>
              <p:tags r:id="rId1"/>
            </p:custDataLst>
            <p:extLst>
              <p:ext uri="{D42A27DB-BD31-4B8C-83A1-F6EECF244321}">
                <p14:modId xmlns:p14="http://schemas.microsoft.com/office/powerpoint/2010/main" xmlns="" val="3670319636"/>
              </p:ext>
            </p:extLst>
          </p:nvPr>
        </p:nvGraphicFramePr>
        <p:xfrm>
          <a:off x="827323" y="2537108"/>
          <a:ext cx="10656279" cy="3752382"/>
        </p:xfrm>
        <a:graphic>
          <a:graphicData uri="http://schemas.openxmlformats.org/drawingml/2006/table">
            <a:tbl>
              <a:tblPr firstRow="1" bandRow="1">
                <a:tableStyleId>{5940675A-B579-460E-94D1-54222C63F5DA}</a:tableStyleId>
              </a:tblPr>
              <a:tblGrid>
                <a:gridCol w="755292"/>
                <a:gridCol w="1450731"/>
                <a:gridCol w="8450256"/>
              </a:tblGrid>
              <a:tr h="610538">
                <a:tc gridSpan="3">
                  <a:txBody>
                    <a:bodyPr/>
                    <a:lstStyle/>
                    <a:p>
                      <a:pPr indent="0" algn="ctr">
                        <a:lnSpc>
                          <a:spcPct val="14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探究一</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：认识第一次世界大战的性质</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ltLang="en-US"/>
                    </a:p>
                  </a:txBody>
                  <a:tcPr/>
                </a:tc>
              </a:tr>
              <a:tr h="776713">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性质</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第一次世界大战是一场帝国主义的非正义掠夺战争</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36513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认识</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宋体" panose="02010600030101010101" pitchFamily="2" charset="-122"/>
                        </a:rPr>
                        <a:t>战争起因</a:t>
                      </a:r>
                      <a:endParaRPr lang="en-US" altLang="en-US" sz="2400" b="0" dirty="0">
                        <a:solidFill>
                          <a:srgbClr val="000000"/>
                        </a:solidFill>
                        <a:latin typeface="黑体" pitchFamily="49" charset="-122"/>
                        <a:ea typeface="黑体" pitchFamily="49"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从战争的起因看，第一次世界大战是帝国主义国家政治经济发展不平衡的必然结果，是帝国主义国家为重新瓜分殖民地而发动的战争。列强出于各自的利益，觊觎全球，争霸世界，给人类带来巨大的灾难</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135533802"/>
              </p:ext>
            </p:extLst>
          </p:nvPr>
        </p:nvGraphicFramePr>
        <p:xfrm>
          <a:off x="1021421" y="2026187"/>
          <a:ext cx="10188770" cy="3847075"/>
        </p:xfrm>
        <a:graphic>
          <a:graphicData uri="http://schemas.openxmlformats.org/drawingml/2006/table">
            <a:tbl>
              <a:tblPr firstRow="1" bandRow="1">
                <a:tableStyleId>{5940675A-B579-460E-94D1-54222C63F5DA}</a:tableStyleId>
              </a:tblPr>
              <a:tblGrid>
                <a:gridCol w="895301"/>
                <a:gridCol w="1433146"/>
                <a:gridCol w="7860323"/>
              </a:tblGrid>
              <a:tr h="365760">
                <a:tc gridSpan="3">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一：认识第一次世界大战的性质</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ltLang="en-US"/>
                    </a:p>
                  </a:txBody>
                  <a:tcPr/>
                </a:tc>
              </a:tr>
              <a:tr h="1424267">
                <a:tc row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认识</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方正书宋_GBK" charset="0"/>
                        </a:rPr>
                        <a:t>目标要求</a:t>
                      </a:r>
                      <a:endParaRPr lang="en-US" altLang="en-US" sz="2400" b="0" dirty="0">
                        <a:solidFill>
                          <a:srgbClr val="000000"/>
                        </a:solidFill>
                        <a:latin typeface="黑体" pitchFamily="49" charset="-122"/>
                        <a:ea typeface="黑体" pitchFamily="49"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战争中，各帝国主义国家提出的战争目标和瓜分领土的要求，露骨地显示出了这场战争的侵略性质</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37592">
                <a:tc vMerge="1">
                  <a:txBody>
                    <a:bodyPr/>
                    <a:lstStyle/>
                    <a:p>
                      <a:endParaRPr lang="zh-CN" altLang="en-US"/>
                    </a:p>
                  </a:txBody>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方正书宋_GBK" charset="0"/>
                        </a:rPr>
                        <a:t>特殊情况</a:t>
                      </a:r>
                      <a:endParaRPr lang="en-US" altLang="en-US" sz="2400" b="0" kern="1200" dirty="0">
                        <a:solidFill>
                          <a:srgbClr val="000000"/>
                        </a:solidFill>
                        <a:latin typeface="黑体" pitchFamily="49" charset="-122"/>
                        <a:ea typeface="黑体" pitchFamily="49"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尽管塞尔维亚是为了保卫自己的主权和独立而战，它所进行的战争具有正义的民族解放性质，但这不能从根本上改变整个战争的非正义性</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4196239601"/>
              </p:ext>
            </p:extLst>
          </p:nvPr>
        </p:nvGraphicFramePr>
        <p:xfrm>
          <a:off x="1074175" y="1788794"/>
          <a:ext cx="10188770" cy="4528831"/>
        </p:xfrm>
        <a:graphic>
          <a:graphicData uri="http://schemas.openxmlformats.org/drawingml/2006/table">
            <a:tbl>
              <a:tblPr firstRow="1" bandRow="1">
                <a:tableStyleId>{5940675A-B579-460E-94D1-54222C63F5DA}</a:tableStyleId>
              </a:tblPr>
              <a:tblGrid>
                <a:gridCol w="1449070"/>
                <a:gridCol w="8739700"/>
              </a:tblGrid>
              <a:tr h="365760">
                <a:tc gridSpan="2">
                  <a:txBody>
                    <a:bodyPr/>
                    <a:lstStyle/>
                    <a:p>
                      <a:pPr indent="0" algn="ctr">
                        <a:lnSpc>
                          <a:spcPct val="16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：客观评价“凡尔赛</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华盛顿体系”</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688036">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实质</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它是在第一次世界大战后，资本主义列强对世界领土的再一次争夺。从根本上来讲，没有改变世界的基本格局，仍然是资本主义列强剥削和压迫广大落后的国家和地区</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5557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资本主义列强与殖民地半殖民地国家</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资本主义大国和殖民地、半殖民地人民的矛盾依然存在。然而，第一次世界大战后，殖民地、半殖民地人民的民族独立斗争更加成熟，在凡尔赛</a:t>
                      </a:r>
                      <a:r>
                        <a:rPr lang="en-US" altLang="zh-CN" sz="2400" kern="1200" dirty="0" smtClean="0">
                          <a:solidFill>
                            <a:schemeClr val="tx1"/>
                          </a:solidFill>
                          <a:effectLst/>
                          <a:latin typeface="宋体" pitchFamily="2" charset="-122"/>
                          <a:ea typeface="宋体" pitchFamily="2" charset="-122"/>
                          <a:cs typeface="+mn-cs"/>
                        </a:rPr>
                        <a:t>—</a:t>
                      </a:r>
                      <a:r>
                        <a:rPr lang="zh-CN" altLang="en-US" sz="2400" kern="1200" dirty="0" smtClean="0">
                          <a:solidFill>
                            <a:schemeClr val="tx1"/>
                          </a:solidFill>
                          <a:effectLst/>
                          <a:latin typeface="宋体" pitchFamily="2" charset="-122"/>
                          <a:ea typeface="宋体" pitchFamily="2" charset="-122"/>
                          <a:cs typeface="+mn-cs"/>
                        </a:rPr>
                        <a:t>华盛顿体系建立之初，殖民地、半殖民地的民族独立运动已经开始冲击这种资本主义的新秩序</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2684518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3156044779"/>
              </p:ext>
            </p:extLst>
          </p:nvPr>
        </p:nvGraphicFramePr>
        <p:xfrm>
          <a:off x="1056592" y="1568987"/>
          <a:ext cx="10188770" cy="4888611"/>
        </p:xfrm>
        <a:graphic>
          <a:graphicData uri="http://schemas.openxmlformats.org/drawingml/2006/table">
            <a:tbl>
              <a:tblPr firstRow="1" bandRow="1">
                <a:tableStyleId>{5940675A-B579-460E-94D1-54222C63F5DA}</a:tableStyleId>
              </a:tblPr>
              <a:tblGrid>
                <a:gridCol w="1449070"/>
                <a:gridCol w="8739700"/>
              </a:tblGrid>
              <a:tr h="365760">
                <a:tc gridSpan="2">
                  <a:txBody>
                    <a:bodyPr/>
                    <a:lstStyle/>
                    <a:p>
                      <a:pPr indent="0" algn="ctr">
                        <a:lnSpc>
                          <a:spcPct val="160000"/>
                        </a:lnSpc>
                        <a:buNone/>
                      </a:pPr>
                      <a:r>
                        <a:rPr lang="en-US" sz="2400" b="0" dirty="0" err="1">
                          <a:solidFill>
                            <a:srgbClr val="000000"/>
                          </a:solidFill>
                          <a:latin typeface="黑体" panose="02010609060101010101" pitchFamily="49" charset="-122"/>
                          <a:ea typeface="黑体" panose="02010609060101010101" pitchFamily="49" charset="-122"/>
                          <a:cs typeface="宋体" panose="02010600030101010101" pitchFamily="2" charset="-122"/>
                        </a:rPr>
                        <a:t>探究二</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：客观评价“凡尔赛</a:t>
                      </a:r>
                      <a:r>
                        <a:rPr lang="en-US" altLang="zh-CN"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华盛顿体系”</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41751">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资本主义国家与苏维埃俄国</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处于资本主义包围下的苏维埃俄国，能够打破外来干涉和颠覆，说明了社会主义所具有的生命力和资本主义世界体系的不稳定性</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46819">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战胜国与战败国</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kern="1200" dirty="0" smtClean="0">
                          <a:solidFill>
                            <a:schemeClr val="tx1"/>
                          </a:solidFill>
                          <a:effectLst/>
                          <a:latin typeface="宋体" pitchFamily="2" charset="-122"/>
                          <a:ea typeface="宋体" pitchFamily="2" charset="-122"/>
                          <a:cs typeface="+mn-cs"/>
                        </a:rPr>
                        <a:t>它不但没有消除各大国之间的矛盾，而且还埋下了更大冲突的种子，特别是激起了德国人的复仇心理。</a:t>
                      </a:r>
                      <a:r>
                        <a:rPr lang="en-US" altLang="zh-CN" sz="2400" kern="1200" dirty="0" smtClean="0">
                          <a:solidFill>
                            <a:schemeClr val="tx1"/>
                          </a:solidFill>
                          <a:effectLst/>
                          <a:latin typeface="宋体" pitchFamily="2" charset="-122"/>
                          <a:ea typeface="宋体" pitchFamily="2" charset="-122"/>
                          <a:cs typeface="+mn-cs"/>
                        </a:rPr>
                        <a:t>20</a:t>
                      </a:r>
                      <a:r>
                        <a:rPr lang="zh-CN" altLang="en-US" sz="2400" kern="1200" dirty="0" smtClean="0">
                          <a:solidFill>
                            <a:schemeClr val="tx1"/>
                          </a:solidFill>
                          <a:effectLst/>
                          <a:latin typeface="宋体" pitchFamily="2" charset="-122"/>
                          <a:ea typeface="宋体" pitchFamily="2" charset="-122"/>
                          <a:cs typeface="+mn-cs"/>
                        </a:rPr>
                        <a:t>世纪</a:t>
                      </a:r>
                      <a:r>
                        <a:rPr lang="en-US" altLang="zh-CN" sz="2400" kern="1200" dirty="0" smtClean="0">
                          <a:solidFill>
                            <a:schemeClr val="tx1"/>
                          </a:solidFill>
                          <a:effectLst/>
                          <a:latin typeface="宋体" pitchFamily="2" charset="-122"/>
                          <a:ea typeface="宋体" pitchFamily="2" charset="-122"/>
                          <a:cs typeface="+mn-cs"/>
                        </a:rPr>
                        <a:t>30</a:t>
                      </a:r>
                      <a:r>
                        <a:rPr lang="zh-CN" altLang="en-US" sz="2400" kern="1200" dirty="0" smtClean="0">
                          <a:solidFill>
                            <a:schemeClr val="tx1"/>
                          </a:solidFill>
                          <a:effectLst/>
                          <a:latin typeface="宋体" pitchFamily="2" charset="-122"/>
                          <a:ea typeface="宋体" pitchFamily="2" charset="-122"/>
                          <a:cs typeface="+mn-cs"/>
                        </a:rPr>
                        <a:t>年代，法西斯分子正是利用人们的这种心理取得统治权和进行对外扩张的。在战胜国中，对势力范围的再分配也造成了各大国间的深刻矛盾。这使得资本主义的新秩序从一开始就引起了各国的种种不满</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8270138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extLst>
              <p:ext uri="{D42A27DB-BD31-4B8C-83A1-F6EECF244321}">
                <p14:modId xmlns:p14="http://schemas.microsoft.com/office/powerpoint/2010/main" xmlns="" val="75480493"/>
              </p:ext>
            </p:extLst>
          </p:nvPr>
        </p:nvGraphicFramePr>
        <p:xfrm>
          <a:off x="880746" y="1771209"/>
          <a:ext cx="10478916" cy="4498938"/>
        </p:xfrm>
        <a:graphic>
          <a:graphicData uri="http://schemas.openxmlformats.org/drawingml/2006/table">
            <a:tbl>
              <a:tblPr firstRow="1" bandRow="1">
                <a:tableStyleId>{5940675A-B579-460E-94D1-54222C63F5DA}</a:tableStyleId>
              </a:tblPr>
              <a:tblGrid>
                <a:gridCol w="1079939"/>
                <a:gridCol w="3675185"/>
                <a:gridCol w="5723792"/>
              </a:tblGrid>
              <a:tr h="602713">
                <a:tc gridSpan="3">
                  <a:txBody>
                    <a:bodyPr/>
                    <a:lstStyle/>
                    <a:p>
                      <a:pPr indent="0" algn="ctr">
                        <a:lnSpc>
                          <a:spcPct val="16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三：苏联的社会主义探索</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ltLang="en-US"/>
                    </a:p>
                  </a:txBody>
                  <a:tcPr/>
                </a:tc>
              </a:tr>
              <a:tr h="580293">
                <a:tc>
                  <a:txBody>
                    <a:bodyPr/>
                    <a:lstStyle/>
                    <a:p>
                      <a:pPr marL="0" indent="0" algn="ctr" defTabSz="914400" rtl="0" eaLnBrk="1" latinLnBrk="0" hangingPunct="1">
                        <a:lnSpc>
                          <a:spcPct val="130000"/>
                        </a:lnSpc>
                        <a:buNone/>
                      </a:pP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lnSpc>
                          <a:spcPct val="150000"/>
                        </a:lnSpc>
                        <a:buNone/>
                      </a:pPr>
                      <a:r>
                        <a:rPr lang="zh-CN" altLang="en-US" sz="2400" b="0" dirty="0" smtClean="0">
                          <a:solidFill>
                            <a:srgbClr val="000000"/>
                          </a:solidFill>
                          <a:latin typeface="黑体" pitchFamily="49" charset="-122"/>
                          <a:ea typeface="黑体" pitchFamily="49" charset="-122"/>
                          <a:cs typeface="方正书宋_GBK" charset="0"/>
                        </a:rPr>
                        <a:t>措施</a:t>
                      </a:r>
                      <a:endParaRPr lang="en-US" altLang="en-US" sz="2400" b="0" dirty="0">
                        <a:solidFill>
                          <a:srgbClr val="000000"/>
                        </a:solidFill>
                        <a:latin typeface="黑体" pitchFamily="49" charset="-122"/>
                        <a:ea typeface="黑体" pitchFamily="49"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defTabSz="914400" rtl="0" eaLnBrk="1" latinLnBrk="0" hangingPunct="1">
                        <a:lnSpc>
                          <a:spcPct val="150000"/>
                        </a:lnSpc>
                        <a:buNone/>
                      </a:pPr>
                      <a:r>
                        <a:rPr lang="zh-CN" altLang="en-US" sz="2400" b="0" kern="1200" dirty="0" smtClean="0">
                          <a:solidFill>
                            <a:srgbClr val="000000"/>
                          </a:solidFill>
                          <a:latin typeface="黑体" pitchFamily="49" charset="-122"/>
                          <a:ea typeface="黑体" pitchFamily="49" charset="-122"/>
                          <a:cs typeface="方正书宋_GBK" charset="0"/>
                        </a:rPr>
                        <a:t>作用</a:t>
                      </a:r>
                      <a:endParaRPr lang="en-US" altLang="en-US" sz="2400" b="0" kern="1200" dirty="0">
                        <a:solidFill>
                          <a:srgbClr val="000000"/>
                        </a:solidFill>
                        <a:latin typeface="黑体" pitchFamily="49" charset="-122"/>
                        <a:ea typeface="黑体" pitchFamily="49"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8940">
                <a:tc rowSpan="3">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列宁</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十月革命</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建立了世界上第一个社会主义国家</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9700">
                <a:tc vMerge="1">
                  <a:txBody>
                    <a:bodyPr/>
                    <a:lstStyle/>
                    <a:p>
                      <a:endParaRPr lang="zh-CN" altLang="en-US"/>
                    </a:p>
                  </a:txBody>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战时共产主义政策</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使苏维埃政权渡过了难关</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8940">
                <a:tc vMerge="1">
                  <a:txBody>
                    <a:bodyPr/>
                    <a:lstStyle/>
                    <a:p>
                      <a:endParaRPr lang="zh-CN" altLang="en-US"/>
                    </a:p>
                  </a:txBody>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新经济政策</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苏维埃俄国的国民经济恢复工作基本完成</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5006">
                <a:tc rowSpan="2">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斯大林</a:t>
                      </a:r>
                      <a:endParaRPr 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第一个、第二个五年计划</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由落后的农业国变成了强大的工业国</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5006">
                <a:tc vMerge="1">
                  <a:txBody>
                    <a:bodyPr/>
                    <a:lstStyle/>
                    <a:p>
                      <a:endParaRPr lang="zh-CN" altLang="en-US"/>
                    </a:p>
                  </a:txBody>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制定新宪法</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kern="1200" dirty="0" smtClean="0">
                          <a:solidFill>
                            <a:schemeClr val="tx1"/>
                          </a:solidFill>
                          <a:effectLst/>
                          <a:latin typeface="宋体" pitchFamily="2" charset="-122"/>
                          <a:ea typeface="宋体" pitchFamily="2" charset="-122"/>
                          <a:cs typeface="+mn-cs"/>
                        </a:rPr>
                        <a:t>社会主义制度建立，苏联模式形成</a:t>
                      </a:r>
                      <a:endParaRPr lang="en-US" altLang="en-US" sz="2400" kern="1200" dirty="0">
                        <a:solidFill>
                          <a:schemeClr val="tx1"/>
                        </a:solidFill>
                        <a:effectLst/>
                        <a:latin typeface="宋体" pitchFamily="2" charset="-122"/>
                        <a:ea typeface="宋体" pitchFamily="2" charset="-122"/>
                        <a:cs typeface="+mn-cs"/>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1510838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706373" y="1530548"/>
            <a:ext cx="3103246" cy="580390"/>
            <a:chOff x="2455866" y="664479"/>
            <a:chExt cx="2770987" cy="580390"/>
          </a:xfrm>
        </p:grpSpPr>
        <p:sp>
          <p:nvSpPr>
            <p:cNvPr id="4" name="圆角矩形 6"/>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6" name="表格 5"/>
          <p:cNvGraphicFramePr/>
          <p:nvPr>
            <p:custDataLst>
              <p:tags r:id="rId1"/>
            </p:custDataLst>
            <p:extLst>
              <p:ext uri="{D42A27DB-BD31-4B8C-83A1-F6EECF244321}">
                <p14:modId xmlns:p14="http://schemas.microsoft.com/office/powerpoint/2010/main" xmlns="" val="2153387662"/>
              </p:ext>
            </p:extLst>
          </p:nvPr>
        </p:nvGraphicFramePr>
        <p:xfrm>
          <a:off x="609657" y="2373924"/>
          <a:ext cx="10969812" cy="4084464"/>
        </p:xfrm>
        <a:graphic>
          <a:graphicData uri="http://schemas.openxmlformats.org/drawingml/2006/table">
            <a:tbl>
              <a:tblPr firstRow="1" bandRow="1">
                <a:tableStyleId>{5940675A-B579-460E-94D1-54222C63F5DA}</a:tableStyleId>
              </a:tblPr>
              <a:tblGrid>
                <a:gridCol w="1931319"/>
                <a:gridCol w="9038493"/>
              </a:tblGrid>
              <a:tr h="641840">
                <a:tc gridSpan="2">
                  <a:txBody>
                    <a:bodyPr/>
                    <a:lstStyle/>
                    <a:p>
                      <a:pPr indent="0" algn="ctr">
                        <a:lnSpc>
                          <a:spcPct val="13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一：俄国十月革命与中国新民主主义革命道路的不同</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68812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俄国十月革命</a:t>
                      </a:r>
                      <a:r>
                        <a:rPr 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俄国是工人阶级夺取中心城市，革命势力由城市向农村扩展，最后夺取全国胜利。其主要原因在于，俄国革命的主力是工人、士兵，多数集中在大城市</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54503">
                <a:tc>
                  <a:txBody>
                    <a:bodyPr/>
                    <a:lstStyle/>
                    <a:p>
                      <a:pPr marL="0" indent="0" algn="ctr" defTabSz="914400" rtl="0" eaLnBrk="1" latinLnBrk="0" hangingPunct="1">
                        <a:lnSpc>
                          <a:spcPct val="15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中国新民主主义革命</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中国是建立农村革命根据地，以农村包围城市，最后夺取全国胜利。其主要原因在于中国是半殖民地半封建社会，无产阶级力量相对薄弱，中国共产党以城市为目标的起义受到挫折</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1640880674"/>
              </p:ext>
            </p:extLst>
          </p:nvPr>
        </p:nvGraphicFramePr>
        <p:xfrm>
          <a:off x="531444" y="1430949"/>
          <a:ext cx="11162325" cy="5486400"/>
        </p:xfrm>
        <a:graphic>
          <a:graphicData uri="http://schemas.openxmlformats.org/drawingml/2006/table">
            <a:tbl>
              <a:tblPr firstRow="1" bandRow="1">
                <a:tableStyleId>{5940675A-B579-460E-94D1-54222C63F5DA}</a:tableStyleId>
              </a:tblPr>
              <a:tblGrid>
                <a:gridCol w="1503680"/>
                <a:gridCol w="9658645"/>
              </a:tblGrid>
              <a:tr h="422031">
                <a:tc gridSpan="2">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二：苏联工业化与资本主义国家工业化的不同和原因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70231">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社会背景</a:t>
                      </a:r>
                      <a:r>
                        <a:rPr 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itchFamily="2" charset="-122"/>
                          <a:ea typeface="宋体" pitchFamily="2" charset="-122"/>
                          <a:cs typeface="方正黑体_GBK" charset="0"/>
                        </a:rPr>
                        <a:t>资本主义国家工业化是在稳定的社会环境下进行的；而苏联工业化处在帝国主义包围之中，帝国主义发动反苏战争的危险依然存在</a:t>
                      </a:r>
                      <a:endParaRPr lang="en-US" altLang="en-US" sz="2400" b="0" dirty="0">
                        <a:solidFill>
                          <a:srgbClr val="000000"/>
                        </a:solidFill>
                        <a:latin typeface="宋体" pitchFamily="2" charset="-122"/>
                        <a:ea typeface="宋体" pitchFamily="2"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9616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开始部门</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资本主义国家工业化是从轻工业部门开始的；而苏联工业化是从重工业部门开始的</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3267">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历史作用</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资本主义国家工业化是为了进一步发展资本主义经济，巩固资本主义制度；而苏联工业化是为了避免落后挨打，增强自身尤其是国防实力，保障国家安全</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4188">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资金来源</a:t>
                      </a:r>
                      <a:endParaRPr lang="en-US"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资本主义国家的建设资金是靠殖民掠夺、向外国借债等手段筹集的；而苏联是采取行政手段保证高积累、多投资</a:t>
                      </a:r>
                      <a:endParaRPr lang="en-US" altLang="en-US" sz="24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1"/>
            </p:custDataLst>
            <p:extLst>
              <p:ext uri="{D42A27DB-BD31-4B8C-83A1-F6EECF244321}">
                <p14:modId xmlns:p14="http://schemas.microsoft.com/office/powerpoint/2010/main" xmlns="" val="4264386016"/>
              </p:ext>
            </p:extLst>
          </p:nvPr>
        </p:nvGraphicFramePr>
        <p:xfrm>
          <a:off x="748030" y="1380393"/>
          <a:ext cx="10673178" cy="5125474"/>
        </p:xfrm>
        <a:graphic>
          <a:graphicData uri="http://schemas.openxmlformats.org/drawingml/2006/table">
            <a:tbl>
              <a:tblPr firstRow="1" bandRow="1">
                <a:tableStyleId>{5940675A-B579-460E-94D1-54222C63F5DA}</a:tableStyleId>
              </a:tblPr>
              <a:tblGrid>
                <a:gridCol w="1581932"/>
                <a:gridCol w="9091246"/>
              </a:tblGrid>
              <a:tr h="509953">
                <a:tc gridSpan="2">
                  <a:txBody>
                    <a:bodyPr/>
                    <a:lstStyle/>
                    <a:p>
                      <a:pPr indent="0" algn="ctr">
                        <a:lnSpc>
                          <a:spcPct val="150000"/>
                        </a:lnSpc>
                        <a:buNone/>
                      </a:pPr>
                      <a:r>
                        <a:rPr lang="en-US" sz="2400" b="0" dirty="0" err="1" smtClean="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二：苏联工业化与资本主义国家工业化的不同和原因</a:t>
                      </a:r>
                      <a:endParaRPr lang="en-US" altLang="en-US" sz="2400" b="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ltLang="en-US"/>
                    </a:p>
                  </a:txBody>
                  <a:tcPr/>
                </a:tc>
              </a:tr>
              <a:tr h="638321">
                <a:tc>
                  <a:txBody>
                    <a:bodyPr/>
                    <a:lstStyle/>
                    <a:p>
                      <a:pPr indent="0" algn="ctr">
                        <a:lnSpc>
                          <a:spcPct val="150000"/>
                        </a:lnSpc>
                        <a:buNone/>
                      </a:pPr>
                      <a:r>
                        <a:rPr lang="zh-CN" altLang="en-US" sz="2400" b="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社会制度</a:t>
                      </a:r>
                      <a:endParaRPr lang="en-US" sz="2400" b="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kern="1200" dirty="0" smtClean="0">
                          <a:solidFill>
                            <a:srgbClr val="000000"/>
                          </a:solidFill>
                          <a:latin typeface="宋体" pitchFamily="2" charset="-122"/>
                          <a:ea typeface="宋体" pitchFamily="2" charset="-122"/>
                          <a:cs typeface="方正黑体_GBK" charset="0"/>
                        </a:rPr>
                        <a:t>资本主义国家是资本主义制度；而苏联是社会主义制度</a:t>
                      </a:r>
                      <a:endParaRPr lang="en-US" altLang="en-US" sz="2400" b="0" kern="1200" dirty="0">
                        <a:solidFill>
                          <a:srgbClr val="000000"/>
                        </a:solidFill>
                        <a:latin typeface="宋体" pitchFamily="2" charset="-122"/>
                        <a:ea typeface="宋体" pitchFamily="2" charset="-122"/>
                        <a:cs typeface="方正黑体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98673">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历史借鉴</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l">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不同资本主义国家工业化相继完成，可以相互借鉴；而苏联工业化在人类历史上是史无前例的，没有成功的经验可供借鉴，是建设社会主义新社会的第一次试验</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9840">
                <a:tc>
                  <a:txBody>
                    <a:bodyPr/>
                    <a:lstStyle/>
                    <a:p>
                      <a:pPr marL="0" indent="0" algn="ctr" defTabSz="914400" rtl="0" eaLnBrk="1" latinLnBrk="0" hangingPunct="1">
                        <a:lnSpc>
                          <a:spcPct val="130000"/>
                        </a:lnSpc>
                        <a:buNone/>
                      </a:pPr>
                      <a:r>
                        <a:rPr lang="zh-CN" altLang="en-US" sz="2400" b="0" kern="1200" dirty="0" smtClean="0">
                          <a:solidFill>
                            <a:srgbClr val="FF00FF"/>
                          </a:solidFill>
                          <a:latin typeface="黑体" panose="02010609060101010101" pitchFamily="49" charset="-122"/>
                          <a:ea typeface="黑体" panose="02010609060101010101" pitchFamily="49" charset="-122"/>
                          <a:cs typeface="宋体" panose="02010600030101010101" pitchFamily="2" charset="-122"/>
                        </a:rPr>
                        <a:t>经济基础</a:t>
                      </a:r>
                      <a:endParaRPr lang="zh-CN" altLang="en-US" sz="2400" b="0" kern="1200" dirty="0">
                        <a:solidFill>
                          <a:srgbClr val="FF00FF"/>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indent="0" algn="l" defTabSz="914400" rtl="0" eaLnBrk="1" latinLnBrk="0" hangingPunct="1">
                        <a:lnSpc>
                          <a:spcPct val="150000"/>
                        </a:lnSpc>
                        <a:buNone/>
                      </a:pPr>
                      <a:r>
                        <a:rPr lang="zh-CN" altLang="en-US" sz="2400" b="0" dirty="0" smtClean="0">
                          <a:solidFill>
                            <a:srgbClr val="000000"/>
                          </a:solidFill>
                          <a:latin typeface="宋体" panose="02010600030101010101" pitchFamily="2" charset="-122"/>
                          <a:ea typeface="宋体" panose="02010600030101010101" pitchFamily="2" charset="-122"/>
                          <a:cs typeface="方正书宋_GBK" charset="0"/>
                        </a:rPr>
                        <a:t>资本主义国家工业化是确立资本主义制度后的内在要求，是在资本主义经济取得一定发展的基础上进行的；而苏联工业化是在十分艰苦的历史条件下进行的，内部原有的经济和技术基础又十分落后，资金十分短缺</a:t>
                      </a:r>
                      <a:endParaRPr lang="en-US" altLang="en-US" sz="2400" b="0" dirty="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6790418" cy="627895"/>
            <a:chOff x="1034884" y="629878"/>
            <a:chExt cx="5692311" cy="627895"/>
          </a:xfrm>
        </p:grpSpPr>
        <p:sp>
          <p:nvSpPr>
            <p:cNvPr id="7" name="圆角矩形 6"/>
            <p:cNvSpPr/>
            <p:nvPr>
              <p:custDataLst>
                <p:tags r:id="rId1"/>
              </p:custDataLst>
            </p:nvPr>
          </p:nvSpPr>
          <p:spPr>
            <a:xfrm flipH="1">
              <a:off x="2547180" y="664168"/>
              <a:ext cx="4180015"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科学技术的影响（高频考点）</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8066" y="3061647"/>
            <a:ext cx="11386379"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2016·</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17</a:t>
            </a:r>
            <a:r>
              <a:rPr lang="zh-CN" altLang="en-US" sz="2400" b="1" dirty="0">
                <a:latin typeface="宋体" pitchFamily="2" charset="-122"/>
                <a:ea typeface="宋体" pitchFamily="2" charset="-122"/>
              </a:rPr>
              <a:t>）某条约第</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条</a:t>
            </a:r>
            <a:r>
              <a:rPr lang="zh-CN" altLang="en-US" sz="2400" b="1" dirty="0" smtClean="0">
                <a:latin typeface="宋体" pitchFamily="2" charset="-122"/>
                <a:ea typeface="宋体" pitchFamily="2" charset="-122"/>
              </a:rPr>
              <a:t>规定：</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如果意大利未有直接挑衅行为而遭到法国</a:t>
            </a:r>
            <a:r>
              <a:rPr lang="zh-CN" altLang="en-US" sz="2400" b="1" dirty="0" smtClean="0">
                <a:latin typeface="宋体" pitchFamily="2" charset="-122"/>
                <a:ea typeface="宋体" pitchFamily="2" charset="-122"/>
              </a:rPr>
              <a:t>进攻，不论</a:t>
            </a:r>
            <a:r>
              <a:rPr lang="zh-CN" altLang="en-US" sz="2400" b="1" dirty="0">
                <a:latin typeface="宋体" pitchFamily="2" charset="-122"/>
                <a:ea typeface="宋体" pitchFamily="2" charset="-122"/>
              </a:rPr>
              <a:t>其理由</a:t>
            </a:r>
            <a:r>
              <a:rPr lang="zh-CN" altLang="en-US" sz="2400" b="1" dirty="0" smtClean="0">
                <a:latin typeface="宋体" pitchFamily="2" charset="-122"/>
                <a:ea typeface="宋体" pitchFamily="2" charset="-122"/>
              </a:rPr>
              <a:t>为何，其他</a:t>
            </a:r>
            <a:r>
              <a:rPr lang="zh-CN" altLang="en-US" sz="2400" b="1" dirty="0">
                <a:latin typeface="宋体" pitchFamily="2" charset="-122"/>
                <a:ea typeface="宋体" pitchFamily="2" charset="-122"/>
              </a:rPr>
              <a:t>两缔约国必须以它们的全部军队给予被攻击的一方以援助</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这一条款中的“其他两缔约国”指（</a:t>
            </a:r>
            <a:r>
              <a:rPr lang="zh-CN" altLang="zh-CN" sz="2400" b="1" dirty="0">
                <a:latin typeface="宋体" pitchFamily="2" charset="-122"/>
                <a:ea typeface="宋体" pitchFamily="2" charset="-122"/>
              </a:rPr>
              <a:t>　　</a:t>
            </a:r>
            <a:r>
              <a:rPr lang="zh-CN" altLang="en-US"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5" name="文本框 99"/>
          <p:cNvSpPr txBox="1">
            <a:spLocks noChangeArrowheads="1"/>
          </p:cNvSpPr>
          <p:nvPr/>
        </p:nvSpPr>
        <p:spPr bwMode="auto">
          <a:xfrm>
            <a:off x="814722" y="4939149"/>
            <a:ext cx="1007305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德国、奥匈帝国</a:t>
            </a:r>
            <a:r>
              <a:rPr lang="zh-CN"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法国、俄国</a:t>
            </a:r>
            <a:endParaRPr lang="zh-CN" altLang="zh-CN" sz="2400" b="1" dirty="0">
              <a:latin typeface="宋体" pitchFamily="2" charset="-122"/>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英国、法国  </a:t>
            </a:r>
            <a:r>
              <a:rPr lang="en-US" altLang="zh-CN" sz="2400" b="1"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宋体" pitchFamily="2" charset="-122"/>
                <a:ea typeface="宋体" pitchFamily="2" charset="-122"/>
                <a:cs typeface="Times New Roman" pitchFamily="18" charset="0"/>
              </a:rPr>
              <a:t>英国、俄国</a:t>
            </a:r>
            <a:endParaRPr lang="zh-CN" altLang="zh-CN"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315200" y="4259861"/>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2499483" y="133075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2445092"/>
            <a:ext cx="10698480" cy="2862322"/>
          </a:xfrm>
          <a:prstGeom prst="rect">
            <a:avLst/>
          </a:prstGeom>
          <a:noFill/>
          <a:ln w="9525">
            <a:noFill/>
          </a:ln>
        </p:spPr>
        <p:txBody>
          <a:bodyPr wrap="square">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2018</a:t>
            </a:r>
            <a:r>
              <a:rPr lang="zh-CN"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河北，</a:t>
            </a:r>
            <a:r>
              <a:rPr lang="en-US" altLang="zh-CN" sz="2400" b="1" dirty="0" smtClean="0">
                <a:latin typeface="宋体" pitchFamily="2" charset="-122"/>
                <a:ea typeface="宋体" pitchFamily="2" charset="-122"/>
              </a:rPr>
              <a:t>27</a:t>
            </a:r>
            <a:r>
              <a:rPr lang="zh-CN" altLang="en-US" sz="2400" b="1" dirty="0" smtClean="0">
                <a:latin typeface="宋体" pitchFamily="2" charset="-122"/>
                <a:ea typeface="宋体" pitchFamily="2" charset="-122"/>
              </a:rPr>
              <a:t>）探究问题。（</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分）</a:t>
            </a:r>
            <a:endParaRPr lang="zh-CN" altLang="en-US" sz="2400" b="1" dirty="0">
              <a:latin typeface="宋体" pitchFamily="2" charset="-122"/>
              <a:ea typeface="宋体" pitchFamily="2" charset="-122"/>
            </a:endParaRPr>
          </a:p>
          <a:p>
            <a:pPr>
              <a:lnSpc>
                <a:spcPct val="150000"/>
              </a:lnSpc>
            </a:pPr>
            <a:r>
              <a:rPr lang="zh-CN" altLang="en-US" sz="2400" b="1" dirty="0">
                <a:latin typeface="黑体" pitchFamily="49" charset="-122"/>
                <a:ea typeface="黑体" pitchFamily="49" charset="-122"/>
                <a:cs typeface="Times New Roman" pitchFamily="18" charset="0"/>
              </a:rPr>
              <a:t>材料一</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第一次世界大战以同盟国的失败而告终。</a:t>
            </a:r>
            <a:r>
              <a:rPr lang="zh-CN" altLang="en-US" sz="2400" b="1" dirty="0" smtClean="0">
                <a:latin typeface="楷体" pitchFamily="49" charset="-122"/>
                <a:ea typeface="楷体" pitchFamily="49" charset="-122"/>
                <a:cs typeface="Times New Roman" pitchFamily="18" charset="0"/>
              </a:rPr>
              <a:t>但是，交战</a:t>
            </a:r>
            <a:r>
              <a:rPr lang="zh-CN" altLang="en-US" sz="2400" b="1" dirty="0">
                <a:latin typeface="楷体" pitchFamily="49" charset="-122"/>
                <a:ea typeface="楷体" pitchFamily="49" charset="-122"/>
                <a:cs typeface="Times New Roman" pitchFamily="18" charset="0"/>
              </a:rPr>
              <a:t>双方都付出了惨重的</a:t>
            </a:r>
            <a:r>
              <a:rPr lang="zh-CN" altLang="en-US" sz="2400" b="1" dirty="0" smtClean="0">
                <a:latin typeface="楷体" pitchFamily="49" charset="-122"/>
                <a:ea typeface="楷体" pitchFamily="49" charset="-122"/>
                <a:cs typeface="Times New Roman" pitchFamily="18" charset="0"/>
              </a:rPr>
              <a:t>代价，蒙受</a:t>
            </a:r>
            <a:r>
              <a:rPr lang="zh-CN" altLang="en-US" sz="2400" b="1" dirty="0">
                <a:latin typeface="楷体" pitchFamily="49" charset="-122"/>
                <a:ea typeface="楷体" pitchFamily="49" charset="-122"/>
                <a:cs typeface="Times New Roman" pitchFamily="18" charset="0"/>
              </a:rPr>
              <a:t>了巨大的损失。面对战争的惨痛</a:t>
            </a:r>
            <a:r>
              <a:rPr lang="zh-CN" altLang="en-US" sz="2400" b="1" dirty="0" smtClean="0">
                <a:latin typeface="楷体" pitchFamily="49" charset="-122"/>
                <a:ea typeface="楷体" pitchFamily="49" charset="-122"/>
                <a:cs typeface="Times New Roman" pitchFamily="18" charset="0"/>
              </a:rPr>
              <a:t>后果，战胜国</a:t>
            </a:r>
            <a:r>
              <a:rPr lang="zh-CN" altLang="en-US" sz="2400" b="1" dirty="0">
                <a:latin typeface="楷体" pitchFamily="49" charset="-122"/>
                <a:ea typeface="楷体" pitchFamily="49" charset="-122"/>
                <a:cs typeface="Times New Roman" pitchFamily="18" charset="0"/>
              </a:rPr>
              <a:t>的胜利失去了意义。第一次世界大战是一场没有胜利者的战争。</a:t>
            </a: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a:t>
            </a:r>
            <a:r>
              <a:rPr lang="en-US" altLang="zh-CN" sz="2400" b="1" dirty="0">
                <a:latin typeface="楷体" pitchFamily="49" charset="-122"/>
                <a:ea typeface="楷体" pitchFamily="49" charset="-122"/>
                <a:cs typeface="Times New Roman" pitchFamily="18" charset="0"/>
              </a:rPr>
              <a:t>《20</a:t>
            </a:r>
            <a:r>
              <a:rPr lang="zh-CN" altLang="en-US" sz="2400" b="1" dirty="0">
                <a:latin typeface="楷体" pitchFamily="49" charset="-122"/>
                <a:ea typeface="楷体" pitchFamily="49" charset="-122"/>
                <a:cs typeface="Times New Roman" pitchFamily="18" charset="0"/>
              </a:rPr>
              <a:t>世纪的战争与和平</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822960" y="1671368"/>
            <a:ext cx="10698480" cy="4524315"/>
          </a:xfrm>
          <a:prstGeom prst="rect">
            <a:avLst/>
          </a:prstGeom>
          <a:noFill/>
          <a:ln w="9525">
            <a:noFill/>
          </a:ln>
        </p:spPr>
        <p:txBody>
          <a:bodyPr wrap="square">
            <a:spAutoFit/>
          </a:bodyPr>
          <a:lstStyle/>
          <a:p>
            <a:pPr>
              <a:lnSpc>
                <a:spcPct val="150000"/>
              </a:lnSpc>
            </a:pPr>
            <a:r>
              <a:rPr lang="zh-CN" altLang="en-US" sz="2400" b="1" dirty="0">
                <a:latin typeface="黑体" pitchFamily="49" charset="-122"/>
                <a:ea typeface="黑体" pitchFamily="49" charset="-122"/>
              </a:rPr>
              <a:t>材料二</a:t>
            </a:r>
            <a:r>
              <a:rPr lang="zh-CN" altLang="en-US" sz="2400" b="1" dirty="0">
                <a:latin typeface="宋体" pitchFamily="2" charset="-122"/>
                <a:ea typeface="宋体" pitchFamily="2" charset="-122"/>
              </a:rPr>
              <a:t>　</a:t>
            </a:r>
            <a:r>
              <a:rPr lang="zh-CN" altLang="en-US" sz="2400" b="1" dirty="0">
                <a:latin typeface="楷体" pitchFamily="49" charset="-122"/>
                <a:ea typeface="楷体" pitchFamily="49" charset="-122"/>
              </a:rPr>
              <a:t>第一次世界大战与过去战争每天死亡人数的比较表</a:t>
            </a: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gn="r">
              <a:lnSpc>
                <a:spcPct val="150000"/>
              </a:lnSpc>
            </a:pP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摘编自</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世界文明史（</a:t>
            </a:r>
            <a:r>
              <a:rPr lang="en-US" altLang="zh-CN" sz="2400" b="1" dirty="0" smtClean="0">
                <a:latin typeface="楷体" pitchFamily="49" charset="-122"/>
                <a:ea typeface="楷体" pitchFamily="49" charset="-122"/>
                <a:cs typeface="Times New Roman" pitchFamily="18" charset="0"/>
              </a:rPr>
              <a:t>15</a:t>
            </a:r>
            <a:r>
              <a:rPr lang="zh-CN" altLang="en-US" sz="2400" b="1" dirty="0" smtClean="0">
                <a:latin typeface="楷体" pitchFamily="49" charset="-122"/>
                <a:ea typeface="楷体" pitchFamily="49" charset="-122"/>
                <a:cs typeface="Times New Roman" pitchFamily="18" charset="0"/>
              </a:rPr>
              <a:t>）第一次世界大战</a:t>
            </a:r>
            <a:r>
              <a:rPr lang="en-US" altLang="zh-CN" sz="2400" b="1" dirty="0" smtClean="0">
                <a:latin typeface="楷体" pitchFamily="49" charset="-122"/>
                <a:ea typeface="楷体" pitchFamily="49" charset="-122"/>
                <a:cs typeface="Times New Roman" pitchFamily="18" charset="0"/>
              </a:rPr>
              <a:t>》</a:t>
            </a:r>
            <a:endParaRPr lang="en-US" altLang="zh-CN" sz="2400" b="1" dirty="0">
              <a:latin typeface="楷体" pitchFamily="49" charset="-122"/>
              <a:ea typeface="楷体" pitchFamily="49" charset="-122"/>
              <a:cs typeface="Times New Roman"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2393456297"/>
              </p:ext>
            </p:extLst>
          </p:nvPr>
        </p:nvGraphicFramePr>
        <p:xfrm>
          <a:off x="1690467" y="2450165"/>
          <a:ext cx="8128000" cy="2966720"/>
        </p:xfrm>
        <a:graphic>
          <a:graphicData uri="http://schemas.openxmlformats.org/drawingml/2006/table">
            <a:tbl>
              <a:tblPr firstRow="1" bandRow="1">
                <a:tableStyleId>{5940675A-B579-460E-94D1-54222C63F5DA}</a:tableStyleId>
              </a:tblPr>
              <a:tblGrid>
                <a:gridCol w="4064000"/>
                <a:gridCol w="4064000"/>
              </a:tblGrid>
              <a:tr h="370840">
                <a:tc>
                  <a:txBody>
                    <a:bodyPr/>
                    <a:lstStyle/>
                    <a:p>
                      <a:pPr algn="ctr"/>
                      <a:r>
                        <a:rPr lang="zh-CN" altLang="en-US" b="1" dirty="0" smtClean="0">
                          <a:latin typeface="黑体" pitchFamily="49" charset="-122"/>
                          <a:ea typeface="黑体" pitchFamily="49" charset="-122"/>
                        </a:rPr>
                        <a:t>名称</a:t>
                      </a:r>
                      <a:endParaRPr lang="zh-CN" altLang="en-US" b="1" dirty="0">
                        <a:latin typeface="黑体" pitchFamily="49" charset="-122"/>
                        <a:ea typeface="黑体" pitchFamily="49" charset="-122"/>
                      </a:endParaRPr>
                    </a:p>
                  </a:txBody>
                  <a:tcPr/>
                </a:tc>
                <a:tc>
                  <a:txBody>
                    <a:bodyPr/>
                    <a:lstStyle/>
                    <a:p>
                      <a:pPr algn="ctr"/>
                      <a:r>
                        <a:rPr lang="zh-CN" altLang="en-US" b="1" dirty="0" smtClean="0">
                          <a:latin typeface="黑体" pitchFamily="49" charset="-122"/>
                          <a:ea typeface="黑体" pitchFamily="49" charset="-122"/>
                        </a:rPr>
                        <a:t>数量</a:t>
                      </a:r>
                      <a:endParaRPr lang="zh-CN" altLang="en-US" b="1" dirty="0">
                        <a:latin typeface="黑体" pitchFamily="49" charset="-122"/>
                        <a:ea typeface="黑体" pitchFamily="49" charset="-122"/>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拿破仑战争（</a:t>
                      </a:r>
                      <a:r>
                        <a:rPr lang="en-US" altLang="zh-CN" sz="1800" b="1" kern="1200" dirty="0" smtClean="0">
                          <a:solidFill>
                            <a:schemeClr val="tx1"/>
                          </a:solidFill>
                          <a:latin typeface="Times New Roman" pitchFamily="18" charset="0"/>
                          <a:ea typeface="楷体" pitchFamily="49" charset="-122"/>
                          <a:cs typeface="Times New Roman" pitchFamily="18" charset="0"/>
                        </a:rPr>
                        <a:t>1790—1815</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233</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克里米亚战争（</a:t>
                      </a:r>
                      <a:r>
                        <a:rPr lang="en-US" altLang="zh-CN" sz="1800" b="1" kern="1200" dirty="0" smtClean="0">
                          <a:solidFill>
                            <a:schemeClr val="tx1"/>
                          </a:solidFill>
                          <a:latin typeface="Times New Roman" pitchFamily="18" charset="0"/>
                          <a:ea typeface="楷体" pitchFamily="49" charset="-122"/>
                          <a:cs typeface="Times New Roman" pitchFamily="18" charset="0"/>
                        </a:rPr>
                        <a:t>1853—1856</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1075</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美国南北战争（</a:t>
                      </a:r>
                      <a:r>
                        <a:rPr lang="en-US" altLang="zh-CN" sz="1800" b="1" kern="1200" dirty="0" smtClean="0">
                          <a:solidFill>
                            <a:schemeClr val="tx1"/>
                          </a:solidFill>
                          <a:latin typeface="Times New Roman" pitchFamily="18" charset="0"/>
                          <a:ea typeface="楷体" pitchFamily="49" charset="-122"/>
                          <a:cs typeface="Times New Roman" pitchFamily="18" charset="0"/>
                        </a:rPr>
                        <a:t>1861—1865</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518</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普法战争（</a:t>
                      </a:r>
                      <a:r>
                        <a:rPr lang="en-US" altLang="zh-CN" sz="1800" b="1" kern="1200" dirty="0" smtClean="0">
                          <a:solidFill>
                            <a:schemeClr val="tx1"/>
                          </a:solidFill>
                          <a:latin typeface="Times New Roman" pitchFamily="18" charset="0"/>
                          <a:ea typeface="楷体" pitchFamily="49" charset="-122"/>
                          <a:cs typeface="Times New Roman" pitchFamily="18" charset="0"/>
                        </a:rPr>
                        <a:t>1870—1871</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876</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日俄战争（</a:t>
                      </a:r>
                      <a:r>
                        <a:rPr lang="en-US" altLang="zh-CN" sz="1800" b="1" kern="1200" dirty="0" smtClean="0">
                          <a:solidFill>
                            <a:schemeClr val="tx1"/>
                          </a:solidFill>
                          <a:latin typeface="Times New Roman" pitchFamily="18" charset="0"/>
                          <a:ea typeface="楷体" pitchFamily="49" charset="-122"/>
                          <a:cs typeface="Times New Roman" pitchFamily="18" charset="0"/>
                        </a:rPr>
                        <a:t>1904—1905</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292</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巴尔干战争（</a:t>
                      </a:r>
                      <a:r>
                        <a:rPr lang="en-US" altLang="zh-CN" sz="1800" b="1" kern="1200" dirty="0" smtClean="0">
                          <a:solidFill>
                            <a:schemeClr val="tx1"/>
                          </a:solidFill>
                          <a:latin typeface="Times New Roman" pitchFamily="18" charset="0"/>
                          <a:ea typeface="楷体" pitchFamily="49" charset="-122"/>
                          <a:cs typeface="Times New Roman" pitchFamily="18" charset="0"/>
                        </a:rPr>
                        <a:t>1912—1913</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1941</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r h="370840">
                <a:tc>
                  <a:txBody>
                    <a:bodyPr/>
                    <a:lstStyle/>
                    <a:p>
                      <a:pPr marL="0" algn="ctr" defTabSz="914400" rtl="0" eaLnBrk="1" latinLnBrk="0" hangingPunct="1"/>
                      <a:r>
                        <a:rPr lang="zh-CN" altLang="en-US" sz="1800" b="1" kern="1200" dirty="0" smtClean="0">
                          <a:solidFill>
                            <a:schemeClr val="tx1"/>
                          </a:solidFill>
                          <a:latin typeface="楷体" pitchFamily="49" charset="-122"/>
                          <a:ea typeface="楷体" pitchFamily="49" charset="-122"/>
                          <a:cs typeface="+mn-cs"/>
                        </a:rPr>
                        <a:t>第一次世界大战（</a:t>
                      </a:r>
                      <a:r>
                        <a:rPr lang="en-US" altLang="zh-CN" sz="1800" b="1" kern="1200" dirty="0" smtClean="0">
                          <a:solidFill>
                            <a:schemeClr val="tx1"/>
                          </a:solidFill>
                          <a:latin typeface="Times New Roman" pitchFamily="18" charset="0"/>
                          <a:ea typeface="楷体" pitchFamily="49" charset="-122"/>
                          <a:cs typeface="Times New Roman" pitchFamily="18" charset="0"/>
                        </a:rPr>
                        <a:t>1914—1918</a:t>
                      </a:r>
                      <a:r>
                        <a:rPr lang="zh-CN" altLang="en-US" sz="1800" b="1" kern="1200" dirty="0" smtClean="0">
                          <a:solidFill>
                            <a:schemeClr val="tx1"/>
                          </a:solidFill>
                          <a:latin typeface="楷体" pitchFamily="49" charset="-122"/>
                          <a:ea typeface="楷体" pitchFamily="49" charset="-122"/>
                          <a:cs typeface="+mn-cs"/>
                        </a:rPr>
                        <a:t>）</a:t>
                      </a:r>
                      <a:endParaRPr lang="zh-CN" altLang="en-US" sz="1800" b="1" kern="1200" dirty="0">
                        <a:solidFill>
                          <a:schemeClr val="tx1"/>
                        </a:solidFill>
                        <a:latin typeface="楷体" pitchFamily="49" charset="-122"/>
                        <a:ea typeface="楷体" pitchFamily="49" charset="-122"/>
                        <a:cs typeface="+mn-cs"/>
                      </a:endParaRPr>
                    </a:p>
                  </a:txBody>
                  <a:tcPr/>
                </a:tc>
                <a:tc>
                  <a:txBody>
                    <a:bodyPr/>
                    <a:lstStyle/>
                    <a:p>
                      <a:pPr marL="0" algn="ctr" defTabSz="914400" rtl="0" eaLnBrk="1" latinLnBrk="0" hangingPunct="1"/>
                      <a:r>
                        <a:rPr lang="en-US" altLang="zh-CN" sz="1800" b="1" kern="1200" dirty="0" smtClean="0">
                          <a:solidFill>
                            <a:schemeClr val="tx1"/>
                          </a:solidFill>
                          <a:latin typeface="Times New Roman" pitchFamily="18" charset="0"/>
                          <a:ea typeface="楷体" pitchFamily="49" charset="-122"/>
                          <a:cs typeface="Times New Roman" pitchFamily="18" charset="0"/>
                        </a:rPr>
                        <a:t>5509</a:t>
                      </a:r>
                      <a:endParaRPr lang="zh-CN" altLang="en-US" sz="1800" b="1" kern="1200" dirty="0">
                        <a:solidFill>
                          <a:schemeClr val="tx1"/>
                        </a:solidFill>
                        <a:latin typeface="Times New Roman" pitchFamily="18" charset="0"/>
                        <a:ea typeface="楷体" pitchFamily="49" charset="-122"/>
                        <a:cs typeface="Times New Roman" pitchFamily="18" charset="0"/>
                      </a:endParaRPr>
                    </a:p>
                  </a:txBody>
                  <a:tcPr/>
                </a:tc>
              </a:tr>
            </a:tbl>
          </a:graphicData>
        </a:graphic>
      </p:graphicFrame>
    </p:spTree>
    <p:extLst>
      <p:ext uri="{BB962C8B-B14F-4D97-AF65-F5344CB8AC3E}">
        <p14:creationId xmlns:p14="http://schemas.microsoft.com/office/powerpoint/2010/main" xmlns="" val="3101476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35037" y="2629730"/>
            <a:ext cx="10698480" cy="2862322"/>
          </a:xfrm>
          <a:prstGeom prst="rect">
            <a:avLst/>
          </a:prstGeom>
          <a:noFill/>
          <a:ln w="9525">
            <a:noFill/>
          </a:ln>
        </p:spPr>
        <p:txBody>
          <a:bodyPr wrap="square">
            <a:spAutoFit/>
          </a:bodyPr>
          <a:lstStyle/>
          <a:p>
            <a:pPr>
              <a:lnSpc>
                <a:spcPct val="150000"/>
              </a:lnSpc>
            </a:pPr>
            <a:r>
              <a:rPr lang="zh-CN" altLang="en-US" sz="2400" b="1" dirty="0" smtClean="0">
                <a:latin typeface="黑体" pitchFamily="49" charset="-122"/>
                <a:ea typeface="黑体" pitchFamily="49" charset="-122"/>
                <a:cs typeface="Times New Roman" pitchFamily="18" charset="0"/>
              </a:rPr>
              <a:t>材料三</a:t>
            </a:r>
            <a:r>
              <a:rPr lang="zh-CN" altLang="en-US" sz="2400" b="1" dirty="0">
                <a:latin typeface="Times New Roman" pitchFamily="18" charset="0"/>
                <a:ea typeface="宋体" panose="02010600030101010101" pitchFamily="2" charset="-122"/>
                <a:cs typeface="Times New Roman" pitchFamily="18" charset="0"/>
              </a:rPr>
              <a:t>　</a:t>
            </a:r>
            <a:r>
              <a:rPr lang="zh-CN" altLang="en-US" sz="2400" b="1" dirty="0">
                <a:latin typeface="楷体" pitchFamily="49" charset="-122"/>
                <a:ea typeface="楷体" pitchFamily="49" charset="-122"/>
                <a:cs typeface="Times New Roman" pitchFamily="18" charset="0"/>
              </a:rPr>
              <a:t>在美国参战的影响</a:t>
            </a:r>
            <a:r>
              <a:rPr lang="zh-CN" altLang="en-US" sz="2400" b="1" dirty="0" smtClean="0">
                <a:latin typeface="楷体" pitchFamily="49" charset="-122"/>
                <a:ea typeface="楷体" pitchFamily="49" charset="-122"/>
                <a:cs typeface="Times New Roman" pitchFamily="18" charset="0"/>
              </a:rPr>
              <a:t>下，中国</a:t>
            </a:r>
            <a:r>
              <a:rPr lang="zh-CN" altLang="en-US" sz="2400" b="1" dirty="0">
                <a:latin typeface="楷体" pitchFamily="49" charset="-122"/>
                <a:ea typeface="楷体" pitchFamily="49" charset="-122"/>
                <a:cs typeface="Times New Roman" pitchFamily="18" charset="0"/>
              </a:rPr>
              <a:t>、巴西、利比里亚等一批国家对德</a:t>
            </a:r>
            <a:r>
              <a:rPr lang="zh-CN" altLang="en-US" sz="2400" b="1" dirty="0" smtClean="0">
                <a:latin typeface="楷体" pitchFamily="49" charset="-122"/>
                <a:ea typeface="楷体" pitchFamily="49" charset="-122"/>
                <a:cs typeface="Times New Roman" pitchFamily="18" charset="0"/>
              </a:rPr>
              <a:t>宣战，壮大</a:t>
            </a:r>
            <a:r>
              <a:rPr lang="zh-CN" altLang="en-US" sz="2400" b="1" dirty="0">
                <a:latin typeface="楷体" pitchFamily="49" charset="-122"/>
                <a:ea typeface="楷体" pitchFamily="49" charset="-122"/>
                <a:cs typeface="Times New Roman" pitchFamily="18" charset="0"/>
              </a:rPr>
              <a:t>了协约国集团的</a:t>
            </a:r>
            <a:r>
              <a:rPr lang="zh-CN" altLang="en-US" sz="2400" b="1" dirty="0" smtClean="0">
                <a:latin typeface="楷体" pitchFamily="49" charset="-122"/>
                <a:ea typeface="楷体" pitchFamily="49" charset="-122"/>
                <a:cs typeface="Times New Roman" pitchFamily="18" charset="0"/>
              </a:rPr>
              <a:t>阵营，也</a:t>
            </a:r>
            <a:r>
              <a:rPr lang="zh-CN" altLang="en-US" sz="2400" b="1" dirty="0">
                <a:latin typeface="楷体" pitchFamily="49" charset="-122"/>
                <a:ea typeface="楷体" pitchFamily="49" charset="-122"/>
                <a:cs typeface="Times New Roman" pitchFamily="18" charset="0"/>
              </a:rPr>
              <a:t>使第一次世界大战真正进入全球规模阶段。</a:t>
            </a:r>
          </a:p>
          <a:p>
            <a:pPr>
              <a:lnSpc>
                <a:spcPct val="150000"/>
              </a:lnSpc>
            </a:pPr>
            <a:r>
              <a:rPr lang="zh-CN" altLang="en-US" sz="2400" b="1" dirty="0" smtClean="0">
                <a:latin typeface="楷体" pitchFamily="49" charset="-122"/>
                <a:ea typeface="楷体" pitchFamily="49" charset="-122"/>
                <a:cs typeface="Times New Roman" pitchFamily="18" charset="0"/>
              </a:rPr>
              <a:t>    交战</a:t>
            </a:r>
            <a:r>
              <a:rPr lang="zh-CN" altLang="en-US" sz="2400" b="1" dirty="0">
                <a:latin typeface="楷体" pitchFamily="49" charset="-122"/>
                <a:ea typeface="楷体" pitchFamily="49" charset="-122"/>
                <a:cs typeface="Times New Roman" pitchFamily="18" charset="0"/>
              </a:rPr>
              <a:t>双方把研制的新式武器投入战场。飞机、坦克、毒气首次用于</a:t>
            </a:r>
            <a:r>
              <a:rPr lang="zh-CN" altLang="en-US" sz="2400" b="1" dirty="0" smtClean="0">
                <a:latin typeface="楷体" pitchFamily="49" charset="-122"/>
                <a:ea typeface="楷体" pitchFamily="49" charset="-122"/>
                <a:cs typeface="Times New Roman" pitchFamily="18" charset="0"/>
              </a:rPr>
              <a:t>战争，远程</a:t>
            </a:r>
            <a:r>
              <a:rPr lang="zh-CN" altLang="en-US" sz="2400" b="1" dirty="0">
                <a:latin typeface="楷体" pitchFamily="49" charset="-122"/>
                <a:ea typeface="楷体" pitchFamily="49" charset="-122"/>
                <a:cs typeface="Times New Roman" pitchFamily="18" charset="0"/>
              </a:rPr>
              <a:t>大炮杀伤力</a:t>
            </a:r>
            <a:r>
              <a:rPr lang="zh-CN" altLang="en-US" sz="2400" b="1" dirty="0" smtClean="0">
                <a:latin typeface="楷体" pitchFamily="49" charset="-122"/>
                <a:ea typeface="楷体" pitchFamily="49" charset="-122"/>
                <a:cs typeface="Times New Roman" pitchFamily="18" charset="0"/>
              </a:rPr>
              <a:t>巨大，造成</a:t>
            </a:r>
            <a:r>
              <a:rPr lang="zh-CN" altLang="en-US" sz="2400" b="1" dirty="0">
                <a:latin typeface="楷体" pitchFamily="49" charset="-122"/>
                <a:ea typeface="楷体" pitchFamily="49" charset="-122"/>
                <a:cs typeface="Times New Roman" pitchFamily="18" charset="0"/>
              </a:rPr>
              <a:t>了重大的物资破坏和人员伤亡</a:t>
            </a:r>
            <a:r>
              <a:rPr lang="zh-CN" altLang="en-US" sz="2400" b="1" dirty="0" smtClean="0">
                <a:latin typeface="楷体" pitchFamily="49" charset="-122"/>
                <a:ea typeface="楷体" pitchFamily="49" charset="-122"/>
                <a:cs typeface="Times New Roman" pitchFamily="18" charset="0"/>
              </a:rPr>
              <a:t>。</a:t>
            </a:r>
            <a:endParaRPr lang="zh-CN" altLang="en-US" sz="2400" b="1" dirty="0">
              <a:latin typeface="楷体" pitchFamily="49" charset="-122"/>
              <a:ea typeface="楷体" pitchFamily="49" charset="-122"/>
              <a:cs typeface="Times New Roman" pitchFamily="18" charset="0"/>
            </a:endParaRPr>
          </a:p>
          <a:p>
            <a:pPr algn="r">
              <a:lnSpc>
                <a:spcPct val="150000"/>
              </a:lnSpc>
            </a:pPr>
            <a:r>
              <a:rPr lang="en-US" altLang="zh-CN" sz="2400" b="1" dirty="0">
                <a:latin typeface="楷体" pitchFamily="49" charset="-122"/>
                <a:ea typeface="楷体" pitchFamily="49" charset="-122"/>
                <a:cs typeface="Times New Roman" pitchFamily="18" charset="0"/>
              </a:rPr>
              <a:t>——</a:t>
            </a:r>
            <a:r>
              <a:rPr lang="zh-CN" altLang="en-US" sz="2400" b="1" dirty="0">
                <a:latin typeface="楷体" pitchFamily="49" charset="-122"/>
                <a:ea typeface="楷体" pitchFamily="49" charset="-122"/>
                <a:cs typeface="Times New Roman" pitchFamily="18" charset="0"/>
              </a:rPr>
              <a:t>摘编自</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世界历史</a:t>
            </a:r>
            <a:r>
              <a:rPr lang="en-US" altLang="zh-CN" sz="2400" b="1" dirty="0" smtClean="0">
                <a:latin typeface="楷体" pitchFamily="49" charset="-122"/>
                <a:ea typeface="楷体" pitchFamily="49" charset="-122"/>
                <a:cs typeface="Times New Roman" pitchFamily="18" charset="0"/>
              </a:rPr>
              <a:t>》</a:t>
            </a:r>
            <a:r>
              <a:rPr lang="zh-CN" altLang="en-US" sz="2400" b="1" dirty="0" smtClean="0">
                <a:latin typeface="楷体" pitchFamily="49" charset="-122"/>
                <a:ea typeface="楷体" pitchFamily="49" charset="-122"/>
                <a:cs typeface="Times New Roman" pitchFamily="18" charset="0"/>
              </a:rPr>
              <a:t>九年级上册</a:t>
            </a:r>
            <a:endParaRPr lang="en-US" altLang="zh-CN" sz="2400" b="1" dirty="0">
              <a:latin typeface="楷体" pitchFamily="49" charset="-122"/>
              <a:ea typeface="楷体" pitchFamily="49" charset="-122"/>
              <a:cs typeface="Times New Roman" pitchFamily="18" charset="0"/>
            </a:endParaRPr>
          </a:p>
        </p:txBody>
      </p:sp>
    </p:spTree>
    <p:extLst>
      <p:ext uri="{BB962C8B-B14F-4D97-AF65-F5344CB8AC3E}">
        <p14:creationId xmlns:p14="http://schemas.microsoft.com/office/powerpoint/2010/main" xmlns="" val="11040500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 name="TABLE_ENDDRAG_ORIGIN_RECT" val="795*276"/>
  <p:tag name="TABLE_ENDDRAG_RECT" val="69*144*795*276"/>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028dfbd1-95a1-4ab5-8440-40fc437133a7}"/>
  <p:tag name="TABLE_ENDDRAG_ORIGIN_RECT" val="800*183"/>
  <p:tag name="TABLE_ENDDRAG_RECT" val="66*327*800*183"/>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68d01813-0aea-4b06-a14e-972286c2ac30}"/>
  <p:tag name="TABLE_ENDDRAG_ORIGIN_RECT" val="782*225"/>
  <p:tag name="TABLE_ENDDRAG_RECT" val="96*175*782*225"/>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f8ad1bac-7a35-4519-aac3-a8f8850166f0}"/>
  <p:tag name="TABLE_ENDDRAG_ORIGIN_RECT" val="797*288"/>
  <p:tag name="TABLE_ENDDRAG_RECT" val="89*177*797*288"/>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148076a0-0724-405f-af9a-08f982efbd4f}"/>
</p:tagLst>
</file>

<file path=ppt/tags/tag146.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7.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a1f24ee4-6a5e-4de7-a633-c5df1b6029d0}"/>
  <p:tag name="TABLE_ENDDRAG_ORIGIN_RECT" val="799*344"/>
  <p:tag name="TABLE_ENDDRAG_RECT" val="76*135*799*344"/>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02fd4b5d-4f3d-43b7-a55a-e66544ad36c2}"/>
  <p:tag name="TABLE_ENDDRAG_ORIGIN_RECT" val="835*175"/>
  <p:tag name="TABLE_ENDDRAG_RECT" val="59*272*835*17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TABLE_BEAUTIFY" val="smartTable{61f6e8b1-e285-4d4a-a201-a717a5604132}"/>
  <p:tag name="TABLE_ENDDRAG_ORIGIN_RECT" val="792*288"/>
  <p:tag name="TABLE_ENDDRAG_RECT" val="77*166*792*288"/>
</p:tagLst>
</file>

<file path=ppt/tags/tag153.xml><?xml version="1.0" encoding="utf-8"?>
<p:tagLst xmlns:a="http://schemas.openxmlformats.org/drawingml/2006/main" xmlns:r="http://schemas.openxmlformats.org/officeDocument/2006/relationships" xmlns:p="http://schemas.openxmlformats.org/presentationml/2006/main">
  <p:tag name="KSO_WM_UNIT_TABLE_BEAUTIFY" val="smartTable{4052279b-5165-4ac3-a0da-d2d897263511}"/>
  <p:tag name="TABLE_ENDDRAG_ORIGIN_RECT" val="791*310"/>
  <p:tag name="TABLE_ENDDRAG_RECT" val="65*151*791*310"/>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782d5023-1f75-4cb5-8514-c29912294e5b}"/>
  <p:tag name="TABLE_ENDDRAG_ORIGIN_RECT" val="853*380"/>
  <p:tag name="TABLE_ENDDRAG_RECT" val="64*132*853*380"/>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beaf827e-e8d7-4edd-af69-12c62433e80b}"/>
  <p:tag name="TABLE_ENDDRAG_ORIGIN_RECT" val="837*315"/>
  <p:tag name="TABLE_ENDDRAG_RECT" val="58*157*837*315"/>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81ff16e7-7abe-443c-a68c-5094dd80d331}"/>
  <p:tag name="TABLE_ENDDRAG_ORIGIN_RECT" val="863*383"/>
  <p:tag name="TABLE_ENDDRAG_RECT" val="47*109*863*383"/>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2.xml><?xml version="1.0" encoding="utf-8"?>
<p:tagLst xmlns:a="http://schemas.openxmlformats.org/drawingml/2006/main" xmlns:r="http://schemas.openxmlformats.org/officeDocument/2006/relationships" xmlns:p="http://schemas.openxmlformats.org/presentationml/2006/main">
  <p:tag name="KSO_WM_UNIT_TABLE_BEAUTIFY" val="smartTable{e3b8e5d4-e042-4b89-856c-2a6d0d3fd78c}"/>
  <p:tag name="TABLE_ENDDRAG_ORIGIN_RECT" val="807*215"/>
  <p:tag name="TABLE_ENDDRAG_RECT" val="76*162*807*215"/>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8.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343e9c44-b951-4bac-93d1-e239b7b5f686}"/>
  <p:tag name="TABLE_ENDDRAG_ORIGIN_RECT" val="863*216"/>
  <p:tag name="TABLE_ENDDRAG_RECT" val="45*232*863*216"/>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6.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8.xml><?xml version="1.0" encoding="utf-8"?>
<p:tagLst xmlns:a="http://schemas.openxmlformats.org/drawingml/2006/main" xmlns:r="http://schemas.openxmlformats.org/officeDocument/2006/relationships" xmlns:p="http://schemas.openxmlformats.org/presentationml/2006/main">
  <p:tag name="KSO_WM_UNIT_TABLE_BEAUTIFY" val="smartTable{e89ae48e-f03b-474e-b8d8-06922cece680}"/>
  <p:tag name="TABLE_ENDDRAG_ORIGIN_RECT" val="827*365"/>
  <p:tag name="TABLE_ENDDRAG_RECT" val="58*124*827*365"/>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TABLE_BEAUTIFY" val="smartTable{e13aee25-474d-4869-939e-5ed752a51f69}"/>
  <p:tag name="TABLE_ENDDRAG_ORIGIN_RECT" val="814*522"/>
  <p:tag name="TABLE_ENDDRAG_RECT" val="72*190*814*522"/>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3.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4.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5.xml><?xml version="1.0" encoding="utf-8"?>
<p:tagLst xmlns:a="http://schemas.openxmlformats.org/drawingml/2006/main" xmlns:r="http://schemas.openxmlformats.org/officeDocument/2006/relationships" xmlns:p="http://schemas.openxmlformats.org/presentationml/2006/main">
  <p:tag name="KSO_WM_UNIT_TABLE_BEAUTIFY" val="smartTable{965e0ec4-4302-4a4d-9ae4-98f14392d1c8}"/>
  <p:tag name="TABLE_ENDDRAG_ORIGIN_RECT" val="840*228"/>
  <p:tag name="TABLE_ENDDRAG_RECT" val="60*131*840*228"/>
</p:tagLst>
</file>

<file path=ppt/tags/tag186.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705"/>
  <p:tag name="TABLE_ENDDRAG_RECT" val="55*152*839*705"/>
</p:tagLst>
</file>

<file path=ppt/tags/tag1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1*334"/>
  <p:tag name="TABLE_ENDDRAG_RECT" val="64*125*831*334"/>
</p:tagLst>
</file>

<file path=ppt/tags/tag189.xml><?xml version="1.0" encoding="utf-8"?>
<p:tagLst xmlns:a="http://schemas.openxmlformats.org/drawingml/2006/main" xmlns:r="http://schemas.openxmlformats.org/officeDocument/2006/relationships" xmlns:p="http://schemas.openxmlformats.org/presentationml/2006/main">
  <p:tag name="KSO_WM_UNIT_TABLE_BEAUTIFY" val="smartTable{7bbd0abb-17dc-4ff7-bb62-53beeaa89fe3}"/>
  <p:tag name="TABLE_ENDDRAG_ORIGIN_RECT" val="839*249"/>
  <p:tag name="TABLE_ENDDRAG_RECT" val="56*126*839*249"/>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TotalTime>
  <Words>5042</Words>
  <Application>Microsoft Office PowerPoint</Application>
  <PresentationFormat>自定义</PresentationFormat>
  <Paragraphs>571</Paragraphs>
  <Slides>57</Slides>
  <Notes>3</Notes>
  <HiddenSlides>0</HiddenSlides>
  <MMClips>0</MMClips>
  <ScaleCrop>false</ScaleCrop>
  <HeadingPairs>
    <vt:vector size="4" baseType="variant">
      <vt:variant>
        <vt:lpstr>主题</vt:lpstr>
      </vt:variant>
      <vt:variant>
        <vt:i4>5</vt:i4>
      </vt:variant>
      <vt:variant>
        <vt:lpstr>幻灯片标题</vt:lpstr>
      </vt:variant>
      <vt:variant>
        <vt:i4>57</vt:i4>
      </vt:variant>
    </vt:vector>
  </HeadingPairs>
  <TitlesOfParts>
    <vt:vector size="62"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1059</cp:revision>
  <dcterms:created xsi:type="dcterms:W3CDTF">2020-07-19T08:35:00Z</dcterms:created>
  <dcterms:modified xsi:type="dcterms:W3CDTF">2022-02-25T16:27:51Z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