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ags/tag8.xml" ContentType="application/vnd.openxmlformats-officedocument.presentationml.tags+xml"/>
  <Override PartName="/ppt/tags/tag104.xml" ContentType="application/vnd.openxmlformats-officedocument.presentationml.tags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tags/tag140.xml" ContentType="application/vnd.openxmlformats-officedocument.presentationml.tags+xml"/>
  <Override PartName="/ppt/tags/tag151.xml" ContentType="application/vnd.openxmlformats-officedocument.presentationml.tags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slideLayouts/slideLayout35.xml" ContentType="application/vnd.openxmlformats-officedocument.presentationml.slideLayout+xml"/>
  <Override PartName="/ppt/tags/tag96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slideLayouts/slideLayout60.xml" ContentType="application/vnd.openxmlformats-officedocument.presentationml.slideLayout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52.xml" ContentType="application/vnd.openxmlformats-officedocument.presentationml.tags+xml"/>
  <Override PartName="/ppt/tags/tag109.xml" ContentType="application/vnd.openxmlformats-officedocument.presentationml.tags+xml"/>
  <Override PartName="/ppt/tags/tag156.xml" ContentType="application/vnd.openxmlformats-officedocument.presentationml.tags+xml"/>
  <Override PartName="/ppt/tags/tag41.xml" ContentType="application/vnd.openxmlformats-officedocument.presentationml.tags+xml"/>
  <Override PartName="/ppt/tags/tag145.xml" ContentType="application/vnd.openxmlformats-officedocument.presentationml.tags+xml"/>
  <Override PartName="/ppt/tags/tag30.xml" ContentType="application/vnd.openxmlformats-officedocument.presentationml.tags+xml"/>
  <Override PartName="/ppt/tags/tag134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ags/tag112.xml" ContentType="application/vnd.openxmlformats-officedocument.presentationml.tags+xml"/>
  <Override PartName="/ppt/tags/tag123.xml" ContentType="application/vnd.openxmlformats-officedocument.presentationml.tag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tags/tag68.xml" ContentType="application/vnd.openxmlformats-officedocument.presentationml.tags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tags/tag57.xml" ContentType="application/vnd.openxmlformats-officedocument.presentationml.tags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tags/tag139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71.xml" ContentType="application/vnd.openxmlformats-officedocument.presentationml.tags+xml"/>
  <Override PartName="/ppt/tags/tag128.xml" ContentType="application/vnd.openxmlformats-officedocument.presentationml.tags+xml"/>
  <Override PartName="/ppt/tags/tag13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ppt/slideMasters/slideMaster5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tags/tag20.xml" ContentType="application/vnd.openxmlformats-officedocument.presentationml.tags+xml"/>
  <Override PartName="/ppt/tags/tag106.xml" ContentType="application/vnd.openxmlformats-officedocument.presentationml.tags+xml"/>
  <Override PartName="/ppt/tags/tag124.xml" ContentType="application/vnd.openxmlformats-officedocument.presentationml.tags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ppt/tags/tag142.xml" ContentType="application/vnd.openxmlformats-officedocument.presentationml.tags+xml"/>
  <Override PartName="/ppt/tags/tag153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slideLayouts/slideLayout48.xml" ContentType="application/vnd.openxmlformats-officedocument.presentationml.slideLayout+xml"/>
  <Override PartName="/ppt/tags/tag131.xml" ContentType="application/vnd.openxmlformats-officedocument.presentationml.tags+xml"/>
  <Override PartName="/ppt/tags/tag160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ags/tag98.xml" ContentType="application/vnd.openxmlformats-officedocument.presentationml.tags+xml"/>
  <Override PartName="/ppt/tags/tag102.xml" ContentType="application/vnd.openxmlformats-officedocument.presentationml.tags+xml"/>
  <Override PartName="/ppt/tags/tag120.xml" ContentType="application/vnd.openxmlformats-officedocument.presentationml.tags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Override PartName="/ppt/slideLayouts/slideLayout44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slideLayouts/slideLayout33.xml" ContentType="application/vnd.openxmlformats-officedocument.presentationml.slideLayout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slideLayouts/slideLayout40.xml" ContentType="application/vnd.openxmlformats-officedocument.presentationml.slideLayout+xml"/>
  <Override PartName="/ppt/tags/tag158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118.xml" ContentType="application/vnd.openxmlformats-officedocument.presentationml.tags+xml"/>
  <Override PartName="/ppt/tags/tag129.xml" ContentType="application/vnd.openxmlformats-officedocument.presentationml.tags+xml"/>
  <Override PartName="/ppt/tags/tag147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tags/tag136.xml" ContentType="application/vnd.openxmlformats-officedocument.presentationml.tags+xml"/>
  <Override PartName="/ppt/tags/tag154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ppt/tags/tag125.xml" ContentType="application/vnd.openxmlformats-officedocument.presentationml.tags+xml"/>
  <Override PartName="/ppt/tags/tag143.xml" ContentType="application/vnd.openxmlformats-officedocument.presentationml.tags+xml"/>
  <Override PartName="/ppt/notesSlides/notesSlide5.xml" ContentType="application/vnd.openxmlformats-officedocument.presentationml.notesSlide+xml"/>
  <Override PartName="/ppt/tags/tag161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tags/tag7.xml" ContentType="application/vnd.openxmlformats-officedocument.presentationml.tags+xml"/>
  <Override PartName="/ppt/slideLayouts/slideLayout38.xml" ContentType="application/vnd.openxmlformats-officedocument.presentationml.slideLayout+xml"/>
  <Override PartName="/ppt/tags/tag103.xml" ContentType="application/vnd.openxmlformats-officedocument.presentationml.tags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tags/tag132.xml" ContentType="application/vnd.openxmlformats-officedocument.presentationml.tags+xml"/>
  <Override PartName="/ppt/notesSlides/notesSlide1.xml" ContentType="application/vnd.openxmlformats-officedocument.presentationml.notesSlide+xml"/>
  <Override PartName="/ppt/tags/tag150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s/slide24.xml" ContentType="application/vnd.openxmlformats-officedocument.presentationml.slide+xml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slideLayouts/slideLayout34.xml" ContentType="application/vnd.openxmlformats-officedocument.presentationml.slideLayout+xml"/>
  <Override PartName="/ppt/tags/tag77.xml" ContentType="application/vnd.openxmlformats-officedocument.presentationml.tags+xml"/>
  <Override PartName="/ppt/tags/tag88.xml" ContentType="application/vnd.openxmlformats-officedocument.presentationml.tags+xml"/>
  <Default Extension="jpeg" ContentType="image/jpeg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slideLayouts/slideLayout30.xml" ContentType="application/vnd.openxmlformats-officedocument.presentationml.slideLayout+xml"/>
  <Override PartName="/ppt/tags/tag73.xml" ContentType="application/vnd.openxmlformats-officedocument.presentationml.tags+xml"/>
  <Override PartName="/ppt/tags/tag159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19.xml" ContentType="application/vnd.openxmlformats-officedocument.presentationml.tags+xml"/>
  <Override PartName="/ppt/tags/tag137.xml" ContentType="application/vnd.openxmlformats-officedocument.presentationml.tags+xml"/>
  <Override PartName="/ppt/tags/tag148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ppt/tags/tag126.xml" ContentType="application/vnd.openxmlformats-officedocument.presentationml.tags+xml"/>
  <Override PartName="/ppt/tags/tag155.xml" ContentType="application/vnd.openxmlformats-officedocument.presentationml.tags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ppt/tags/tag133.xml" ContentType="application/vnd.openxmlformats-officedocument.presentationml.tags+xml"/>
  <Override PartName="/ppt/tags/tag144.xml" ContentType="application/vnd.openxmlformats-officedocument.presentationml.tags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ags/tag122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ppt/slideLayouts/slideLayout53.xml" ContentType="application/vnd.openxmlformats-officedocument.presentationml.slideLayout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tags/tag45.xml" ContentType="application/vnd.openxmlformats-officedocument.presentationml.tags+xml"/>
  <Override PartName="/ppt/slideLayouts/slideLayout31.xml" ContentType="application/vnd.openxmlformats-officedocument.presentationml.slideLayout+xml"/>
  <Override PartName="/ppt/tags/tag92.xml" ContentType="application/vnd.openxmlformats-officedocument.presentationml.tags+xml"/>
  <Override PartName="/ppt/tags/tag149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81.xml" ContentType="application/vnd.openxmlformats-officedocument.presentationml.tags+xml"/>
  <Override PartName="/ppt/tags/tag138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5.xml" ContentType="application/vnd.openxmlformats-officedocument.presentationml.tags+xml"/>
  <Override PartName="/ppt/theme/theme6.xml" ContentType="application/vnd.openxmlformats-officedocument.theme+xml"/>
  <Override PartName="/ppt/tags/tag152.xml" ContentType="application/vnd.openxmlformats-officedocument.presentationml.tags+xml"/>
  <Override PartName="/ppt/slideLayouts/slideLayout58.xml" ContentType="application/vnd.openxmlformats-officedocument.presentationml.slideLayout+xml"/>
  <Override PartName="/ppt/notesSlides/notesSlide3.xml" ContentType="application/vnd.openxmlformats-officedocument.presentationml.notesSlide+xml"/>
  <Override PartName="/ppt/tags/tag141.xml" ContentType="application/vnd.openxmlformats-officedocument.presentationml.tags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ags/tag130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75.xml" ContentType="application/vnd.openxmlformats-officedocument.presentationml.tags+xml"/>
  <Override PartName="/ppt/slideLayouts/slideLayout61.xml" ContentType="application/vnd.openxmlformats-officedocument.presentationml.slideLayout+xml"/>
  <Override PartName="/ppt/tags/tag17.xml" ContentType="application/vnd.openxmlformats-officedocument.presentationml.tags+xml"/>
  <Override PartName="/ppt/tags/tag64.xml" ContentType="application/vnd.openxmlformats-officedocument.presentationml.tags+xml"/>
  <Override PartName="/ppt/slideLayouts/slideLayout50.xml" ContentType="application/vnd.openxmlformats-officedocument.presentationml.slideLayout+xml"/>
  <Override PartName="/ppt/tags/tag53.xml" ContentType="application/vnd.openxmlformats-officedocument.presentationml.tags+xml"/>
  <Override PartName="/ppt/tags/tag157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135.xml" ContentType="application/vnd.openxmlformats-officedocument.presentationml.tags+xml"/>
  <Override PartName="/ppt/tags/tag146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6" r:id="rId2"/>
    <p:sldMasterId id="2147483678" r:id="rId3"/>
    <p:sldMasterId id="2147483690" r:id="rId4"/>
    <p:sldMasterId id="2147483702" r:id="rId5"/>
  </p:sldMasterIdLst>
  <p:notesMasterIdLst>
    <p:notesMasterId r:id="rId35"/>
  </p:notesMasterIdLst>
  <p:handoutMasterIdLst>
    <p:handoutMasterId r:id="rId36"/>
  </p:handoutMasterIdLst>
  <p:sldIdLst>
    <p:sldId id="331" r:id="rId6"/>
    <p:sldId id="332" r:id="rId7"/>
    <p:sldId id="333" r:id="rId8"/>
    <p:sldId id="335" r:id="rId9"/>
    <p:sldId id="261" r:id="rId10"/>
    <p:sldId id="280" r:id="rId11"/>
    <p:sldId id="627" r:id="rId12"/>
    <p:sldId id="650" r:id="rId13"/>
    <p:sldId id="278" r:id="rId14"/>
    <p:sldId id="272" r:id="rId15"/>
    <p:sldId id="422" r:id="rId16"/>
    <p:sldId id="423" r:id="rId17"/>
    <p:sldId id="519" r:id="rId18"/>
    <p:sldId id="551" r:id="rId19"/>
    <p:sldId id="290" r:id="rId20"/>
    <p:sldId id="577" r:id="rId21"/>
    <p:sldId id="424" r:id="rId22"/>
    <p:sldId id="427" r:id="rId23"/>
    <p:sldId id="428" r:id="rId24"/>
    <p:sldId id="587" r:id="rId25"/>
    <p:sldId id="279" r:id="rId26"/>
    <p:sldId id="273" r:id="rId27"/>
    <p:sldId id="346" r:id="rId28"/>
    <p:sldId id="347" r:id="rId29"/>
    <p:sldId id="540" r:id="rId30"/>
    <p:sldId id="672" r:id="rId31"/>
    <p:sldId id="306" r:id="rId32"/>
    <p:sldId id="348" r:id="rId33"/>
    <p:sldId id="541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3399"/>
    <a:srgbClr val="01B0F0"/>
    <a:srgbClr val="FAB529"/>
    <a:srgbClr val="008BD6"/>
    <a:srgbClr val="FF6B00"/>
    <a:srgbClr val="E36B2A"/>
    <a:srgbClr val="D7A800"/>
    <a:srgbClr val="95411F"/>
    <a:srgbClr val="FF0066"/>
    <a:srgbClr val="FF505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179"/>
    <p:restoredTop sz="94617"/>
  </p:normalViewPr>
  <p:slideViewPr>
    <p:cSldViewPr snapToGrid="0">
      <p:cViewPr varScale="1">
        <p:scale>
          <a:sx n="62" d="100"/>
          <a:sy n="62" d="100"/>
        </p:scale>
        <p:origin x="-592" y="-8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712" y="20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AB4ED5-D631-4E45-A588-D5036665C4BB}" type="datetimeFigureOut">
              <a:rPr kumimoji="1" lang="zh-CN" altLang="en-US" smtClean="0"/>
              <a:pPr/>
              <a:t>2022/2/26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EF320-0423-7242-A28E-55FBD17D617F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D5BA0-58A9-468A-A6DC-E5C4BF13CF7A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03EF8-77E2-42F8-A12D-7F7DA63747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39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57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73.xml"/><Relationship Id="rId4" Type="http://schemas.openxmlformats.org/officeDocument/2006/relationships/tags" Target="../tags/tag7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78.xml"/><Relationship Id="rId4" Type="http://schemas.openxmlformats.org/officeDocument/2006/relationships/tags" Target="../tags/tag77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83.xml"/><Relationship Id="rId4" Type="http://schemas.openxmlformats.org/officeDocument/2006/relationships/tags" Target="../tags/tag8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tags" Target="../tags/tag86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/Relationships>
</file>

<file path=ppt/slideLayouts/_rels/slideLayout33.xml.rels><?xml version="1.0" encoding="UTF-8" standalone="yes"?>
<Relationships xmlns="http://schemas.openxmlformats.org/package/2006/relationships"><Relationship Id="rId8" Type="http://schemas.openxmlformats.org/officeDocument/2006/relationships/tags" Target="../tags/tag97.xml"/><Relationship Id="rId3" Type="http://schemas.openxmlformats.org/officeDocument/2006/relationships/tags" Target="../tags/tag92.xml"/><Relationship Id="rId7" Type="http://schemas.openxmlformats.org/officeDocument/2006/relationships/tags" Target="../tags/tag96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9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10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4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tags" Target="../tags/tag107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6" Type="http://schemas.openxmlformats.org/officeDocument/2006/relationships/tags" Target="../tags/tag110.xml"/><Relationship Id="rId5" Type="http://schemas.openxmlformats.org/officeDocument/2006/relationships/tags" Target="../tags/tag109.xml"/><Relationship Id="rId4" Type="http://schemas.openxmlformats.org/officeDocument/2006/relationships/tags" Target="../tags/tag108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115.xml"/><Relationship Id="rId4" Type="http://schemas.openxmlformats.org/officeDocument/2006/relationships/tags" Target="../tags/tag114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119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124.xml"/><Relationship Id="rId4" Type="http://schemas.openxmlformats.org/officeDocument/2006/relationships/tags" Target="../tags/tag12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705" y="116205"/>
            <a:ext cx="11885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第八讲  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近代经济、社会生活与教育文化事业的发展</a:t>
            </a:r>
            <a:r>
              <a:rPr lang="en-US" altLang="zh-CN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时空坐标</a:t>
            </a:r>
            <a:endParaRPr kumimoji="1" lang="zh-CN" altLang="en-US" sz="24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09882" y="106967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圆角矩形 6"/>
          <p:cNvSpPr/>
          <p:nvPr userDrawn="1"/>
        </p:nvSpPr>
        <p:spPr>
          <a:xfrm>
            <a:off x="10389647" y="51551"/>
            <a:ext cx="1713390" cy="46107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返回目录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705" y="116205"/>
            <a:ext cx="11885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第八讲  </a:t>
            </a:r>
            <a:r>
              <a:rPr lang="zh-CN" altLang="en-US" sz="28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近代经济、社会生活与教育文化事业的发展</a:t>
            </a:r>
            <a:r>
              <a:rPr lang="en-US" altLang="zh-CN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考情分析</a:t>
            </a:r>
            <a:endParaRPr kumimoji="1" lang="zh-CN" altLang="en-US" sz="24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2022/2/26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705" y="116205"/>
            <a:ext cx="11885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第八讲  </a:t>
            </a:r>
            <a:r>
              <a:rPr lang="zh-CN" altLang="en-US" sz="28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近代经济、社会生活与教育文化事业的发展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真题试做</a:t>
            </a:r>
            <a:endParaRPr kumimoji="1" lang="zh-CN" altLang="en-US" sz="24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2022/2/26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705" y="116205"/>
            <a:ext cx="11885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第八讲  </a:t>
            </a:r>
            <a:r>
              <a:rPr lang="zh-CN" altLang="en-US" sz="28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近代经济、社会生活与教育文化事业的发展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知识清单</a:t>
            </a:r>
            <a:endParaRPr kumimoji="1" lang="zh-CN" altLang="en-US" sz="24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705" y="116205"/>
            <a:ext cx="11885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第八讲  </a:t>
            </a:r>
            <a:r>
              <a:rPr lang="zh-CN" altLang="en-US" sz="28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近代经济、社会生活与教育文化事业的发展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拓展提升</a:t>
            </a:r>
            <a:endParaRPr kumimoji="1" lang="zh-CN" altLang="en-US" sz="24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19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tags" Target="../tags/tag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tags" Target="../tags/tag63.xml"/><Relationship Id="rId18" Type="http://schemas.openxmlformats.org/officeDocument/2006/relationships/tags" Target="../tags/tag68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3.xml"/><Relationship Id="rId17" Type="http://schemas.openxmlformats.org/officeDocument/2006/relationships/tags" Target="../tags/tag67.xml"/><Relationship Id="rId2" Type="http://schemas.openxmlformats.org/officeDocument/2006/relationships/slideLayout" Target="../slideLayouts/slideLayout30.xml"/><Relationship Id="rId16" Type="http://schemas.openxmlformats.org/officeDocument/2006/relationships/tags" Target="../tags/tag66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tags" Target="../tags/tag65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tags" Target="../tags/tag6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132.xml"/><Relationship Id="rId13" Type="http://schemas.openxmlformats.org/officeDocument/2006/relationships/slide" Target="slide4.xml"/><Relationship Id="rId3" Type="http://schemas.openxmlformats.org/officeDocument/2006/relationships/tags" Target="../tags/tag127.xml"/><Relationship Id="rId7" Type="http://schemas.openxmlformats.org/officeDocument/2006/relationships/tags" Target="../tags/tag131.xml"/><Relationship Id="rId12" Type="http://schemas.openxmlformats.org/officeDocument/2006/relationships/slide" Target="slide3.xml"/><Relationship Id="rId2" Type="http://schemas.openxmlformats.org/officeDocument/2006/relationships/tags" Target="../tags/tag126.xml"/><Relationship Id="rId16" Type="http://schemas.openxmlformats.org/officeDocument/2006/relationships/slide" Target="slide9.xml"/><Relationship Id="rId1" Type="http://schemas.openxmlformats.org/officeDocument/2006/relationships/tags" Target="../tags/tag125.xml"/><Relationship Id="rId6" Type="http://schemas.openxmlformats.org/officeDocument/2006/relationships/tags" Target="../tags/tag130.xml"/><Relationship Id="rId11" Type="http://schemas.openxmlformats.org/officeDocument/2006/relationships/slideLayout" Target="../slideLayouts/slideLayout46.xml"/><Relationship Id="rId5" Type="http://schemas.openxmlformats.org/officeDocument/2006/relationships/tags" Target="../tags/tag129.xml"/><Relationship Id="rId15" Type="http://schemas.openxmlformats.org/officeDocument/2006/relationships/slide" Target="slide2.xml"/><Relationship Id="rId10" Type="http://schemas.openxmlformats.org/officeDocument/2006/relationships/tags" Target="../tags/tag134.xml"/><Relationship Id="rId4" Type="http://schemas.openxmlformats.org/officeDocument/2006/relationships/tags" Target="../tags/tag128.xml"/><Relationship Id="rId9" Type="http://schemas.openxmlformats.org/officeDocument/2006/relationships/tags" Target="../tags/tag133.xml"/><Relationship Id="rId14" Type="http://schemas.openxmlformats.org/officeDocument/2006/relationships/slide" Target="slide2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40.xml"/><Relationship Id="rId2" Type="http://schemas.openxmlformats.org/officeDocument/2006/relationships/tags" Target="../tags/tag139.xml"/><Relationship Id="rId1" Type="http://schemas.openxmlformats.org/officeDocument/2006/relationships/tags" Target="../tags/tag138.xml"/><Relationship Id="rId6" Type="http://schemas.openxmlformats.org/officeDocument/2006/relationships/slide" Target="slide9.xml"/><Relationship Id="rId5" Type="http://schemas.openxmlformats.org/officeDocument/2006/relationships/slide" Target="slide5.xml"/><Relationship Id="rId4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1.xml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147.xml"/><Relationship Id="rId2" Type="http://schemas.openxmlformats.org/officeDocument/2006/relationships/tags" Target="../tags/tag146.xml"/><Relationship Id="rId1" Type="http://schemas.openxmlformats.org/officeDocument/2006/relationships/tags" Target="../tags/tag145.xml"/><Relationship Id="rId6" Type="http://schemas.openxmlformats.org/officeDocument/2006/relationships/slide" Target="slide9.xml"/><Relationship Id="rId5" Type="http://schemas.openxmlformats.org/officeDocument/2006/relationships/slide" Target="slide5.xml"/><Relationship Id="rId4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9.xml"/><Relationship Id="rId5" Type="http://schemas.openxmlformats.org/officeDocument/2006/relationships/image" Target="../media/image3.jpeg"/><Relationship Id="rId4" Type="http://schemas.openxmlformats.org/officeDocument/2006/relationships/slide" Target="slide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2.xml"/><Relationship Id="rId4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2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5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55.xml"/><Relationship Id="rId1" Type="http://schemas.openxmlformats.org/officeDocument/2006/relationships/tags" Target="../tags/tag154.xml"/><Relationship Id="rId4" Type="http://schemas.openxmlformats.org/officeDocument/2006/relationships/slide" Target="slide2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5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5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59.xml"/><Relationship Id="rId1" Type="http://schemas.openxmlformats.org/officeDocument/2006/relationships/tags" Target="../tags/tag158.xml"/><Relationship Id="rId5" Type="http://schemas.openxmlformats.org/officeDocument/2006/relationships/slide" Target="slide21.xml"/><Relationship Id="rId4" Type="http://schemas.openxmlformats.org/officeDocument/2006/relationships/notesSlide" Target="../notesSlides/notesSlide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6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6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slide" Target="slide4.xml"/><Relationship Id="rId2" Type="http://schemas.openxmlformats.org/officeDocument/2006/relationships/tags" Target="../tags/tag137.xml"/><Relationship Id="rId1" Type="http://schemas.openxmlformats.org/officeDocument/2006/relationships/tags" Target="../tags/tag136.xml"/><Relationship Id="rId6" Type="http://schemas.openxmlformats.org/officeDocument/2006/relationships/slide" Target="slide1.xml"/><Relationship Id="rId5" Type="http://schemas.openxmlformats.org/officeDocument/2006/relationships/slide" Target="slide5.xml"/><Relationship Id="rId4" Type="http://schemas.openxmlformats.org/officeDocument/2006/relationships/notesSlide" Target="../notesSlides/notes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013276" y="3084246"/>
            <a:ext cx="6228000" cy="799200"/>
            <a:chOff x="3027246" y="1986474"/>
            <a:chExt cx="5990707" cy="902160"/>
          </a:xfrm>
        </p:grpSpPr>
        <p:sp>
          <p:nvSpPr>
            <p:cNvPr id="38" name="圆角矩形 6">
              <a:hlinkClick r:id=""/>
            </p:cNvPr>
            <p:cNvSpPr/>
            <p:nvPr>
              <p:custDataLst>
                <p:tags r:id="rId9"/>
              </p:custDataLst>
            </p:nvPr>
          </p:nvSpPr>
          <p:spPr>
            <a:xfrm flipV="1">
              <a:off x="4028596" y="2037081"/>
              <a:ext cx="4989357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9" name="椭圆 7"/>
            <p:cNvSpPr>
              <a:spLocks noChangeAspect="1"/>
            </p:cNvSpPr>
            <p:nvPr>
              <p:custDataLst>
                <p:tags r:id="rId10"/>
              </p:custDataLst>
            </p:nvPr>
          </p:nvSpPr>
          <p:spPr>
            <a:xfrm>
              <a:off x="3027246" y="2016110"/>
              <a:ext cx="827435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 fontAlgn="auto"/>
              <a:r>
                <a:rPr lang="en-US" altLang="zh-CN" sz="2800" b="1" strike="noStrike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2</a:t>
              </a:r>
            </a:p>
          </p:txBody>
        </p:sp>
        <p:sp>
          <p:nvSpPr>
            <p:cNvPr id="45" name="文本框 2">
              <a:hlinkClick r:id="rId12" action="ppaction://hlinksldjump"/>
            </p:cNvPr>
            <p:cNvSpPr txBox="1"/>
            <p:nvPr/>
          </p:nvSpPr>
          <p:spPr>
            <a:xfrm>
              <a:off x="4055472" y="1986474"/>
              <a:ext cx="4838313" cy="8322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数据纵览  考情分析</a:t>
              </a:r>
            </a:p>
          </p:txBody>
        </p:sp>
        <p:sp>
          <p:nvSpPr>
            <p:cNvPr id="62" name="圆角矩形 61"/>
            <p:cNvSpPr/>
            <p:nvPr/>
          </p:nvSpPr>
          <p:spPr bwMode="auto">
            <a:xfrm rot="16200000">
              <a:off x="3927174" y="2239448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001217" y="4031583"/>
            <a:ext cx="6228000" cy="799200"/>
            <a:chOff x="3043127" y="3212301"/>
            <a:chExt cx="5992288" cy="912996"/>
          </a:xfrm>
        </p:grpSpPr>
        <p:sp>
          <p:nvSpPr>
            <p:cNvPr id="42" name="圆角矩形 6">
              <a:hlinkClick r:id="" action="ppaction://noaction"/>
            </p:cNvPr>
            <p:cNvSpPr/>
            <p:nvPr>
              <p:custDataLst>
                <p:tags r:id="rId7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43" name="椭圆 7"/>
            <p:cNvSpPr>
              <a:spLocks noChangeAspect="1"/>
            </p:cNvSpPr>
            <p:nvPr>
              <p:custDataLst>
                <p:tags r:id="rId8"/>
              </p:custDataLst>
            </p:nvPr>
          </p:nvSpPr>
          <p:spPr>
            <a:xfrm>
              <a:off x="3043127" y="3252773"/>
              <a:ext cx="827653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28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3</a:t>
              </a:r>
            </a:p>
          </p:txBody>
        </p:sp>
        <p:sp>
          <p:nvSpPr>
            <p:cNvPr id="46" name="文本框 16">
              <a:hlinkClick r:id="rId13" action="ppaction://hlinksldjump"/>
            </p:cNvPr>
            <p:cNvSpPr txBox="1"/>
            <p:nvPr/>
          </p:nvSpPr>
          <p:spPr>
            <a:xfrm>
              <a:off x="4326508" y="3212301"/>
              <a:ext cx="4329600" cy="84220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数据链接  真题试做</a:t>
              </a:r>
            </a:p>
          </p:txBody>
        </p:sp>
        <p:sp>
          <p:nvSpPr>
            <p:cNvPr id="63" name="圆角矩形 62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5" dirty="0">
                  <a:solidFill>
                    <a:prstClr val="white"/>
                  </a:solidFill>
                </a:rPr>
                <a:t>a</a:t>
              </a:r>
              <a:endParaRPr lang="zh-CN" altLang="en-US" sz="1015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027246" y="5877926"/>
            <a:ext cx="6228000" cy="799200"/>
            <a:chOff x="3027246" y="4400809"/>
            <a:chExt cx="5990707" cy="927813"/>
          </a:xfrm>
        </p:grpSpPr>
        <p:sp>
          <p:nvSpPr>
            <p:cNvPr id="34" name="圆角矩形 6"/>
            <p:cNvSpPr/>
            <p:nvPr>
              <p:custDataLst>
                <p:tags r:id="rId5"/>
              </p:custDataLst>
            </p:nvPr>
          </p:nvSpPr>
          <p:spPr>
            <a:xfrm flipV="1">
              <a:off x="4028596" y="4477069"/>
              <a:ext cx="4989357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5" name="椭圆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3027246" y="4456098"/>
              <a:ext cx="827435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28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5</a:t>
              </a:r>
            </a:p>
          </p:txBody>
        </p:sp>
        <p:sp>
          <p:nvSpPr>
            <p:cNvPr id="47" name="文本框 16">
              <a:hlinkClick r:id="rId14" action="ppaction://hlinksldjump"/>
            </p:cNvPr>
            <p:cNvSpPr txBox="1"/>
            <p:nvPr/>
          </p:nvSpPr>
          <p:spPr>
            <a:xfrm>
              <a:off x="4784650" y="4400809"/>
              <a:ext cx="4015810" cy="85587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数据分析  拓展提升</a:t>
              </a:r>
            </a:p>
          </p:txBody>
        </p:sp>
        <p:sp>
          <p:nvSpPr>
            <p:cNvPr id="64" name="圆角矩形 63"/>
            <p:cNvSpPr/>
            <p:nvPr/>
          </p:nvSpPr>
          <p:spPr bwMode="auto">
            <a:xfrm rot="16200000">
              <a:off x="3881434" y="470362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70" name="文本框 5"/>
          <p:cNvSpPr txBox="1"/>
          <p:nvPr/>
        </p:nvSpPr>
        <p:spPr>
          <a:xfrm>
            <a:off x="1282700" y="1125855"/>
            <a:ext cx="10796270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第八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讲  近代经济、社会生活与教育文化事业的发展</a:t>
            </a:r>
          </a:p>
        </p:txBody>
      </p:sp>
      <p:sp>
        <p:nvSpPr>
          <p:cNvPr id="3" name="矩形 2"/>
          <p:cNvSpPr/>
          <p:nvPr/>
        </p:nvSpPr>
        <p:spPr>
          <a:xfrm>
            <a:off x="1" y="7197"/>
            <a:ext cx="1184950" cy="98271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0" y="1263142"/>
            <a:ext cx="1184951" cy="55876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26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5" name="文本框 5"/>
          <p:cNvSpPr txBox="1"/>
          <p:nvPr/>
        </p:nvSpPr>
        <p:spPr>
          <a:xfrm>
            <a:off x="149204" y="2097340"/>
            <a:ext cx="886541" cy="264591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目</a:t>
            </a:r>
            <a:endParaRPr lang="en-US" altLang="zh-CN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录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4426" y="989908"/>
            <a:ext cx="11007049" cy="273234"/>
          </a:xfrm>
          <a:prstGeom prst="rect">
            <a:avLst/>
          </a:prstGeom>
          <a:solidFill>
            <a:srgbClr val="01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027246" y="2155714"/>
            <a:ext cx="6228000" cy="797912"/>
            <a:chOff x="3027246" y="1967738"/>
            <a:chExt cx="5990707" cy="920896"/>
          </a:xfrm>
        </p:grpSpPr>
        <p:sp>
          <p:nvSpPr>
            <p:cNvPr id="5" name="圆角矩形 6">
              <a:hlinkClick r:id=""/>
            </p:cNvPr>
            <p:cNvSpPr/>
            <p:nvPr>
              <p:custDataLst>
                <p:tags r:id="rId3"/>
              </p:custDataLst>
            </p:nvPr>
          </p:nvSpPr>
          <p:spPr>
            <a:xfrm flipV="1">
              <a:off x="4028596" y="2037081"/>
              <a:ext cx="4989357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6" name="椭圆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3027246" y="2016110"/>
              <a:ext cx="827435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 fontAlgn="auto"/>
              <a:r>
                <a:rPr lang="en-US" altLang="zh-CN" sz="2800" b="1" strike="noStrike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1</a:t>
              </a:r>
            </a:p>
          </p:txBody>
        </p:sp>
        <p:sp>
          <p:nvSpPr>
            <p:cNvPr id="7" name="文本框 2">
              <a:hlinkClick r:id="rId15" action="ppaction://hlinksldjump"/>
            </p:cNvPr>
            <p:cNvSpPr txBox="1"/>
            <p:nvPr/>
          </p:nvSpPr>
          <p:spPr>
            <a:xfrm>
              <a:off x="4055472" y="1967738"/>
              <a:ext cx="4838313" cy="8508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数据导航  时空坐标</a:t>
              </a:r>
            </a:p>
          </p:txBody>
        </p:sp>
        <p:sp>
          <p:nvSpPr>
            <p:cNvPr id="8" name="圆角矩形 7"/>
            <p:cNvSpPr/>
            <p:nvPr/>
          </p:nvSpPr>
          <p:spPr bwMode="auto">
            <a:xfrm rot="16200000">
              <a:off x="3927174" y="2239448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016457" y="4968843"/>
            <a:ext cx="6228000" cy="799200"/>
            <a:chOff x="3043127" y="3212301"/>
            <a:chExt cx="5992288" cy="912996"/>
          </a:xfrm>
        </p:grpSpPr>
        <p:sp>
          <p:nvSpPr>
            <p:cNvPr id="10" name="圆角矩形 6">
              <a:hlinkClick r:id="" action="ppaction://noaction"/>
            </p:cNvPr>
            <p:cNvSpPr/>
            <p:nvPr>
              <p:custDataLst>
                <p:tags r:id="rId1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11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3043127" y="3252773"/>
              <a:ext cx="827653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28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4</a:t>
              </a:r>
            </a:p>
          </p:txBody>
        </p:sp>
        <p:sp>
          <p:nvSpPr>
            <p:cNvPr id="12" name="文本框 16">
              <a:hlinkClick r:id="rId16" action="ppaction://hlinksldjump"/>
            </p:cNvPr>
            <p:cNvSpPr txBox="1"/>
            <p:nvPr/>
          </p:nvSpPr>
          <p:spPr>
            <a:xfrm>
              <a:off x="4299626" y="3212301"/>
              <a:ext cx="4329600" cy="84220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数据透视  知识清单</a:t>
              </a:r>
            </a:p>
          </p:txBody>
        </p:sp>
        <p:sp>
          <p:nvSpPr>
            <p:cNvPr id="13" name="圆角矩形 12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5" dirty="0">
                  <a:solidFill>
                    <a:prstClr val="white"/>
                  </a:solidFill>
                </a:rPr>
                <a:t>a</a:t>
              </a:r>
              <a:endParaRPr lang="zh-CN" altLang="en-US" sz="1015" dirty="0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580539" y="2359100"/>
            <a:ext cx="8798560" cy="627895"/>
            <a:chOff x="1034884" y="629878"/>
            <a:chExt cx="7990351" cy="627895"/>
          </a:xfrm>
        </p:grpSpPr>
        <p:sp>
          <p:nvSpPr>
            <p:cNvPr id="17" name="圆角矩形 6">
              <a:hlinkClick r:id="rId5" action="ppaction://hlinksldjump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42642" y="664168"/>
              <a:ext cx="6382593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l" fontAlgn="auto"/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民族资本主义的发展、社会生活的变化</a:t>
              </a:r>
            </a:p>
          </p:txBody>
        </p:sp>
        <p:sp>
          <p:nvSpPr>
            <p:cNvPr id="18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考点一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solidFill>
                  <a:prstClr val="white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6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496570" y="3406140"/>
            <a:ext cx="1127569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课标要求</a:t>
            </a:r>
            <a:r>
              <a:rPr 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以张謇兴办实业为例，初步认识近代中国民族工业的曲折发展；了解民国以来剪发辫、易服饰等社会习俗方面的变化</a:t>
            </a:r>
            <a:r>
              <a:rPr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476906" y="1368561"/>
            <a:ext cx="6901929" cy="850965"/>
            <a:chOff x="2291138" y="2250040"/>
            <a:chExt cx="6062638" cy="729465"/>
          </a:xfrm>
        </p:grpSpPr>
        <p:sp>
          <p:nvSpPr>
            <p:cNvPr id="14" name="圆角矩形 13"/>
            <p:cNvSpPr/>
            <p:nvPr/>
          </p:nvSpPr>
          <p:spPr>
            <a:xfrm>
              <a:off x="2291138" y="2363056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20" name="矩形 19"/>
            <p:cNvSpPr/>
            <p:nvPr/>
          </p:nvSpPr>
          <p:spPr>
            <a:xfrm>
              <a:off x="2964093" y="2363056"/>
              <a:ext cx="5389683" cy="503434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数据透视  知识清单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2599362" y="2250040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6330315" y="3091815"/>
            <a:ext cx="53327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统编教材八上第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25</a:t>
            </a:r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课（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P120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~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P124</a:t>
            </a:r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sz="2400" b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☜</a:t>
            </a:r>
            <a:endParaRPr lang="zh-CN" altLang="en-US"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678180" y="4898390"/>
          <a:ext cx="10633075" cy="1097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89100"/>
                <a:gridCol w="1158240"/>
                <a:gridCol w="7785735"/>
              </a:tblGrid>
              <a:tr h="427355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民族资本主义的发展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endParaRPr lang="en-US" altLang="zh-CN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时间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19世纪六七十年代，中国民族资本主义产生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751205" y="1500505"/>
          <a:ext cx="10759440" cy="4937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97840"/>
                <a:gridCol w="780415"/>
                <a:gridCol w="6727825"/>
                <a:gridCol w="2753360"/>
              </a:tblGrid>
              <a:tr h="493776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民族资本主义的发展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endParaRPr lang="en-US" altLang="zh-CN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背景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甲午中日战争后，外国人纷纷在华开办工厂、开采矿山，刺激了中国民族工业的发展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状元实业家张謇主动放弃高官厚禄，毅然回到家乡创办大生纱厂，带动了很多中国人走上“实业救国”道路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辛亥革命后，中华民国临时政府颁布了一系列奖励发展实业的法令，各种实业团体纷纷涌现，人们竞相投资设厂，海外华侨也归国创业，掀起了发展实业的热潮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 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  <a:sym typeface="+mn-ea"/>
                      </a:endParaRP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  <a:sym typeface="+mn-ea"/>
                      </a:endParaRP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  <a:sym typeface="+mn-ea"/>
                      </a:endParaRP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  <a:sym typeface="+mn-ea"/>
                      </a:endParaRP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endParaRPr lang="en-US" sz="24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宋体" panose="02010600030101010101" pitchFamily="2" charset="-122"/>
                          <a:sym typeface="+mn-ea"/>
                        </a:rPr>
                        <a:t>张謇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98" name="p47 张謇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10625" y="2107565"/>
            <a:ext cx="2642870" cy="299910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667385" y="1500505"/>
          <a:ext cx="10759440" cy="84740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97840"/>
                <a:gridCol w="780415"/>
                <a:gridCol w="9481185"/>
              </a:tblGrid>
              <a:tr h="2888615"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民族资本主义的发展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endParaRPr lang="en-US" altLang="zh-CN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发展状况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第一次世界大战期间，西方列强忙于欧洲战事，暂时放松了对中国的经济侵略，中国民族工业获得了迅速发展的良机，出现了“短暂的春天”。其中发展最快的是纺织业和面粉业</a:t>
                      </a:r>
                    </a:p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第一次世界大战后，帝国主义经济势力卷土重来，民族资本主义发展再度受挫</a:t>
                      </a:r>
                    </a:p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内忧和外患：随着国民党官僚资本的建立和扩张，民族工业除了受帝国主义和封建主义的双重压迫外，还遭到官僚资本主义的摧残。内忧外患的危机，严重阻碍着民族工业的正常发展。处于夹缝中的民族工业在恶劣的生存环境中顽强地挣扎着，出现了荣氏兄弟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荣宗敬、荣德生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、卢作孚、侯德榜等著名企业家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890905" y="1849755"/>
          <a:ext cx="10325100" cy="37299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97840"/>
                <a:gridCol w="780415"/>
                <a:gridCol w="9046845"/>
              </a:tblGrid>
              <a:tr h="81915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民族资本主义的发展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endParaRPr lang="en-US" altLang="zh-CN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特点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中国近代民族工业虽然有了长足的发展，但总的来说还比较落后</a:t>
                      </a:r>
                    </a:p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它们资金少、规模小、技术差，主要集中在轻工业部门，重工业基础极为薄弱</a:t>
                      </a:r>
                    </a:p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地区分布也极不平衡，主要集中在上海、武汉等沿海沿江的大城市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570865" y="1557655"/>
          <a:ext cx="11024870" cy="4531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9415"/>
                <a:gridCol w="10625455"/>
              </a:tblGrid>
              <a:tr h="1097280">
                <a:tc rowSpan="4"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</a:p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社会生活的变化</a:t>
                      </a:r>
                    </a:p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19世纪70年代以后，西方发明的火车、轮船、电车、汽车、飞机等新式交通工具相继传入中国。近代交通管理和通信事业的发展，逐渐改变了人们的生产方式和生活方式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2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辛亥革命后，民国政府颁布了剪辫、易服和劝禁缠足等革除社会陋俗的法令，强令男子剪掉辫子，劝禁女子缠足；废除有损人格的跪拜礼，代之以简单的鞠躬、握手礼等，体现出自由平等的新风尚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5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人们的饮食、服饰、婚丧以及休闲娱乐方式日益开放，出现了崇洋逐新的趋向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36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近代中国社会生活的变化是不平衡的。从总体上看，近代社会生活的变化，呈现出新旧并呈、多元发展的特征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580390" y="1696085"/>
            <a:ext cx="8452485" cy="670560"/>
            <a:chOff x="1034884" y="720630"/>
            <a:chExt cx="7185284" cy="486469"/>
          </a:xfrm>
        </p:grpSpPr>
        <p:sp>
          <p:nvSpPr>
            <p:cNvPr id="17" name="圆角矩形 6">
              <a:hlinkClick r:id="rId5" action="ppaction://hlinksldjump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455639" y="720630"/>
              <a:ext cx="5764529" cy="486469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fontAlgn="auto"/>
              <a:endPara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  <a:p>
              <a:pPr algn="l" fontAlgn="auto"/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教育和新闻出版业的发展、文学艺术的成就</a:t>
              </a:r>
            </a:p>
            <a:p>
              <a:pPr fontAlgn="auto"/>
              <a:endParaRPr lang="zh-CN" altLang="en-US" sz="24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18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721091"/>
              <a:ext cx="1511441" cy="486008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考点二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solidFill>
                  <a:prstClr val="white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6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580390" y="3023235"/>
            <a:ext cx="1101598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课标要求：</a:t>
            </a:r>
            <a:r>
              <a:rPr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以京师大学堂的开办和科举制度的废除为例，了解近代新式教育发展的主要史实；以《申报》、商务印书馆等为例，了解近代新闻出版事业的发展；知道鲁迅、茅盾、齐白石、徐悲鸿、聂耳、冼星海等人的成就。</a:t>
            </a:r>
            <a:endParaRPr lang="zh-CN" altLang="en-US" sz="24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方正书宋_GBK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92190" y="2618740"/>
            <a:ext cx="52622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统编教材八上第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26</a:t>
            </a:r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课（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P125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~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P129</a:t>
            </a:r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sz="2400" b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☜</a:t>
            </a:r>
            <a:endParaRPr lang="zh-CN" altLang="en-US"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706120" y="4951730"/>
          <a:ext cx="10416540" cy="30619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2600"/>
                <a:gridCol w="9933940"/>
              </a:tblGrid>
              <a:tr h="386715"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sz="240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教育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lang="en-US" altLang="zh-CN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洋务运动时期，洋务派先后兴办了同文馆、福州船政学堂等一批新式学校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162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甲午战争后，清政府先后在天津创办北洋西学堂，在上海创办南洋公学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859790" y="1794510"/>
          <a:ext cx="10416540" cy="30619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2600"/>
                <a:gridCol w="9933940"/>
              </a:tblGrid>
              <a:tr h="480695">
                <a:tc rowSpan="3"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教育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lang="en-US" altLang="zh-CN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百日维新期间，清政府又决定创办京师大学堂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470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1901年，清政府决定从次年开始，废除八股文。1903年，又以科举阻碍学校发展，决定逐步废除科举制。1905年，清政府谕令一律停止科举考试，存在1300多年的科举制度至此寿终正寝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4333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清政府通令兴办学堂，颁布各级学堂章程，统一全国学制。中国近代新式教育逐渐发展起来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556260" y="1510665"/>
          <a:ext cx="11151235" cy="4937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4190"/>
                <a:gridCol w="501015"/>
                <a:gridCol w="676910"/>
                <a:gridCol w="5970905"/>
                <a:gridCol w="3498215"/>
              </a:tblGrid>
              <a:tr h="708660">
                <a:tc rowSpan="4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新闻出版业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 </a:t>
                      </a:r>
                      <a:endParaRPr 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报刊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endParaRPr 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主要代表</a:t>
                      </a:r>
                      <a:endParaRPr lang="zh-CN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1872年在上海创办的《申报》，是近代中国存在时间最长的中文报纸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</a:p>
                    <a:p>
                      <a:pPr indent="0" algn="ctr"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宋体" panose="02010600030101010101" pitchFamily="2" charset="-122"/>
                        </a:rPr>
                        <a:t>《申报》</a:t>
                      </a: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723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天津的《大公报》、上海的《新闻报》和延安的《解放日报》，是民国时期的著名报纸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980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上海的《东方杂志》、陈独秀创办的《新青年》和邹韬奋主办的《生活》周刊，是民国时期影响较大的刊物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2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影响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这些新式报刊，报道各地发生的重大事件，分析国内外时局。它们报道及时，覆盖面广，深刻影响着人们的日常生活</a:t>
                      </a: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03" name="image49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10245" y="1776095"/>
            <a:ext cx="3312160" cy="26225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626110" y="1510665"/>
          <a:ext cx="10884535" cy="74180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4190"/>
                <a:gridCol w="953770"/>
                <a:gridCol w="753745"/>
                <a:gridCol w="8672830"/>
              </a:tblGrid>
              <a:tr h="397510">
                <a:tc rowSpan="5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新闻出版业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endParaRPr 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印刷出版机构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主要代表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1897年在上海创办的商务印书馆，是近代中国人创办的第一个也是规模最大的文化出版机构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497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中华书局、开明书店、生活书店等，也是当时有影响的出版机构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771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中国共产党在解放区创办的新华书店，成为出版发行进步书刊的重要阵地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322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影响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促进了文化事业的发展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459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大众传媒对近代社会生活的影响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随着近代社会的发展与进步，大众传媒在历次政治变革中肩负着舆论宣传的重任，同时在人们日常生活中也扮演着重要的角色，使人们获取信息，了解社会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738505" y="1527175"/>
          <a:ext cx="10870565" cy="6949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2920"/>
                <a:gridCol w="501015"/>
                <a:gridCol w="9866630"/>
              </a:tblGrid>
              <a:tr h="924560">
                <a:tc rowSpan="4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文学艺术的成就</a:t>
                      </a:r>
                      <a:endParaRPr 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文学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20世纪初以后，涌现出一批优秀作品。其中比较著名的有：鲁迅的《狂人日记》《阿Q正传》、郭沫若的《女神》、茅盾的《子夜》、曹禺的《雷雨》、巴金的《家》、老舍的《骆驼祥子》等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85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1942年，延安文艺座谈会后，解放区出现一批优秀文艺作品：赵树理的《小二黑结婚》《李有才板话》、丁玲的《太阳照在桑干河上》、周立波的《暴风骤雨》，大型歌剧《白毛女》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01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绘画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齐白石擅绘花鸟草虫，画法上工笔、写意兼长，造诣精深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897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徐悲鸿熟悉中西画法，创作了《田横五百士》《愚公移山》等鸿篇巨制，在中国画技法和意境上开辟了新时代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499483" y="1415214"/>
            <a:ext cx="6874510" cy="850965"/>
            <a:chOff x="2291138" y="2250040"/>
            <a:chExt cx="6038553" cy="729465"/>
          </a:xfrm>
        </p:grpSpPr>
        <p:sp>
          <p:nvSpPr>
            <p:cNvPr id="15" name="圆角矩形 14"/>
            <p:cNvSpPr/>
            <p:nvPr/>
          </p:nvSpPr>
          <p:spPr>
            <a:xfrm>
              <a:off x="2291138" y="2363056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6" name="矩形 5"/>
            <p:cNvSpPr/>
            <p:nvPr/>
          </p:nvSpPr>
          <p:spPr>
            <a:xfrm>
              <a:off x="2988366" y="2351286"/>
              <a:ext cx="5341325" cy="514941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数据导航</a:t>
              </a:r>
              <a:r>
                <a:rPr kumimoji="1" lang="zh-CN" altLang="en-US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时空坐标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2599362" y="2250040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92" name="08.eps" descr="id:2147515331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835" y="2594610"/>
            <a:ext cx="11156315" cy="347599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738505" y="1694815"/>
          <a:ext cx="10870565" cy="6949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2920"/>
                <a:gridCol w="501015"/>
                <a:gridCol w="6613525"/>
                <a:gridCol w="3253105"/>
              </a:tblGrid>
              <a:tr h="706755">
                <a:tc rowSpan="3"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文学艺术的成就</a:t>
                      </a:r>
                      <a:endParaRPr 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音乐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在抗日救亡运动的洪流中，聂耳创作了《义勇军进行曲》《毕业歌》等名曲，谱写了时代的最强音。其中由田汉作词的《义勇军进行曲》，后来被定为中华人民共和国国歌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</a:p>
                    <a:p>
                      <a:pPr indent="0">
                        <a:buNone/>
                      </a:pP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</a:p>
                    <a:p>
                      <a:pPr indent="0">
                        <a:buNone/>
                      </a:pPr>
                      <a:endParaRPr lang="en-US" alt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  <a:p>
                      <a:pPr indent="0">
                        <a:buNone/>
                      </a:pPr>
                      <a:endParaRPr lang="en-US" alt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  <a:p>
                      <a:pPr indent="0">
                        <a:buNone/>
                      </a:pPr>
                      <a:endParaRPr lang="en-US" alt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  <a:p>
                      <a:pPr indent="0">
                        <a:buNone/>
                      </a:pPr>
                      <a:endParaRPr lang="en-US" altLang="zh-CN" sz="24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sym typeface="Arial" panose="020B0604020202020204" pitchFamily="34" charset="0"/>
                      </a:endParaRPr>
                    </a:p>
                    <a:p>
                      <a:pPr indent="0">
                        <a:buNone/>
                      </a:pPr>
                      <a:endParaRPr lang="en-US" altLang="zh-CN" sz="24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sym typeface="Arial" panose="020B0604020202020204" pitchFamily="34" charset="0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sym typeface="Arial" panose="020B0604020202020204" pitchFamily="34" charset="0"/>
                        </a:rPr>
                        <a:t>聂耳与《义勇军进行曲》</a:t>
                      </a:r>
                      <a:endParaRPr lang="en-US" altLang="zh-CN" sz="24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34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冼星海在延安作曲的《黄河大合唱》气势磅礴，表现出了中华民族的伟大、独立、坚强，体现了中国人民的勇敢、顽强和百折不挠的拼搏精神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024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电影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20世纪初，西方发明的电影传入中国。中国自己拍摄的第一部无声电影是1905年拍摄的京剧《定军山》，第一部有声电影是1931年拍摄的《歌女红牡丹》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05" name="image5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51850" y="1870710"/>
            <a:ext cx="3054350" cy="227520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54907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2873988" y="2957815"/>
            <a:ext cx="2849714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数据分析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拓展提升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5825681" y="164271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三角形 7"/>
          <p:cNvSpPr/>
          <p:nvPr/>
        </p:nvSpPr>
        <p:spPr>
          <a:xfrm>
            <a:off x="562271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6783751" y="2730609"/>
            <a:ext cx="5107993" cy="2033253"/>
            <a:chOff x="3549527" y="2100735"/>
            <a:chExt cx="5107993" cy="2033253"/>
          </a:xfrm>
        </p:grpSpPr>
        <p:sp>
          <p:nvSpPr>
            <p:cNvPr id="18" name="文本框 2">
              <a:hlinkClick r:id="rId2" action="ppaction://hlinksldjump"/>
            </p:cNvPr>
            <p:cNvSpPr txBox="1"/>
            <p:nvPr/>
          </p:nvSpPr>
          <p:spPr>
            <a:xfrm>
              <a:off x="3559940" y="2100735"/>
              <a:ext cx="4838313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易错易混</a:t>
              </a:r>
              <a:endPara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0" name="文本框 2">
              <a:hlinkClick r:id="rId3" action="ppaction://hlinksldjump"/>
            </p:cNvPr>
            <p:cNvSpPr txBox="1"/>
            <p:nvPr/>
          </p:nvSpPr>
          <p:spPr>
            <a:xfrm>
              <a:off x="3549527" y="2885350"/>
              <a:ext cx="4838313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问题探究</a:t>
              </a:r>
              <a:endPara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3" name="文本框 2">
              <a:hlinkClick r:id="rId4" action="ppaction://hlinksldjump"/>
            </p:cNvPr>
            <p:cNvSpPr txBox="1"/>
            <p:nvPr/>
          </p:nvSpPr>
          <p:spPr>
            <a:xfrm>
              <a:off x="3559940" y="3673613"/>
              <a:ext cx="509758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比较异同</a:t>
              </a:r>
              <a:endPara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462936" y="1410471"/>
            <a:ext cx="6901929" cy="850965"/>
            <a:chOff x="2291138" y="2250040"/>
            <a:chExt cx="6062638" cy="729465"/>
          </a:xfrm>
        </p:grpSpPr>
        <p:sp>
          <p:nvSpPr>
            <p:cNvPr id="20" name="圆角矩形 19"/>
            <p:cNvSpPr/>
            <p:nvPr/>
          </p:nvSpPr>
          <p:spPr>
            <a:xfrm>
              <a:off x="2291138" y="2363056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21" name="矩形 20"/>
            <p:cNvSpPr/>
            <p:nvPr/>
          </p:nvSpPr>
          <p:spPr>
            <a:xfrm>
              <a:off x="2964093" y="2363056"/>
              <a:ext cx="5389683" cy="503434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数据分析  拓展提升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2599362" y="2250040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5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10818" y="2368113"/>
            <a:ext cx="3103246" cy="580390"/>
            <a:chOff x="2455866" y="664479"/>
            <a:chExt cx="2770987" cy="580390"/>
          </a:xfrm>
        </p:grpSpPr>
        <p:sp>
          <p:nvSpPr>
            <p:cNvPr id="7" name="圆角矩形 6">
              <a:hlinkClick r:id="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413" y="664479"/>
              <a:ext cx="2584440" cy="580390"/>
            </a:xfrm>
            <a:prstGeom prst="snip1Rect">
              <a:avLst/>
            </a:prstGeom>
            <a:noFill/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l" fontAlgn="auto"/>
              <a:r>
                <a:rPr lang="en-US" altLang="zh-CN" sz="2800" b="1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 </a:t>
              </a:r>
              <a:r>
                <a:rPr lang="zh-CN" altLang="en-US" sz="2800" b="1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易错易混</a:t>
              </a:r>
            </a:p>
          </p:txBody>
        </p:sp>
        <p:sp>
          <p:nvSpPr>
            <p:cNvPr id="8" name="圆角矩形 7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solidFill>
                  <a:prstClr val="white"/>
                </a:solidFill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709930" y="3102610"/>
            <a:ext cx="10699115" cy="341503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）张謇是中国近代实业家</a:t>
            </a:r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提出了“实业救国”的主张</a:t>
            </a:r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创办了大生纱厂等近代企业</a:t>
            </a:r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而张骞是中国古代西汉时期的人物</a:t>
            </a:r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在汉武帝时出使西域</a:t>
            </a:r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为丝绸之路的开通奠定了基础。</a:t>
            </a:r>
            <a:endParaRPr lang="en-US" sz="24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）张謇创办实业的根本目的是挽救国家危亡。</a:t>
            </a:r>
            <a:endParaRPr lang="en-US" sz="24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）第一次世界大战期间</a:t>
            </a:r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中国民族工业发展进入“黄金时期”的最主要的原因是外因</a:t>
            </a:r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即西方列强忙于战争</a:t>
            </a:r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放松了对中国的经济侵略。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724535" y="1946910"/>
            <a:ext cx="10699115" cy="341249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indent="0">
              <a:lnSpc>
                <a:spcPct val="180000"/>
              </a:lnSpc>
            </a:pP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）洋务运动时期创办的新式学堂是京师同文馆</a:t>
            </a:r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而戊戌变法时期创办的新式学堂是京师大学堂（</a:t>
            </a:r>
            <a:r>
              <a:rPr lang="zh-CN" sz="24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即北京大学的前身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en-US" sz="24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80000"/>
              </a:lnSpc>
            </a:pP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）科举制度的废除是在</a:t>
            </a:r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1905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属于晚清时期</a:t>
            </a:r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不属于“中华民国”时期。</a:t>
            </a:r>
            <a:endParaRPr lang="en-US" sz="24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80000"/>
              </a:lnSpc>
            </a:pP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）《定军山》是中国自己拍摄的第一部无声电影</a:t>
            </a:r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而《歌女红牡丹》是中国自己拍摄的第一部有声电影。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78433" y="1282898"/>
            <a:ext cx="3103246" cy="580390"/>
            <a:chOff x="2455866" y="664479"/>
            <a:chExt cx="2770987" cy="580390"/>
          </a:xfrm>
        </p:grpSpPr>
        <p:sp>
          <p:nvSpPr>
            <p:cNvPr id="4" name="圆角矩形 6">
              <a:hlinkClick r:id="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42413" y="664479"/>
              <a:ext cx="2584440" cy="580390"/>
            </a:xfrm>
            <a:prstGeom prst="snip1Rect">
              <a:avLst/>
            </a:prstGeom>
            <a:noFill/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l" fontAlgn="auto"/>
              <a:r>
                <a:rPr lang="en-US" altLang="zh-CN" sz="2800" b="1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 </a:t>
              </a:r>
              <a:r>
                <a:rPr lang="zh-CN" altLang="zh-CN" sz="2800" b="1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问题探究</a:t>
              </a:r>
            </a:p>
          </p:txBody>
        </p:sp>
        <p:sp>
          <p:nvSpPr>
            <p:cNvPr id="6" name="圆角矩形 5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solidFill>
                  <a:prstClr val="white"/>
                </a:solidFill>
              </a:endParaRPr>
            </a:p>
          </p:txBody>
        </p:sp>
      </p:grp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766445" y="2277745"/>
          <a:ext cx="10602595" cy="69970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1325"/>
                <a:gridCol w="1779905"/>
                <a:gridCol w="8381365"/>
              </a:tblGrid>
              <a:tr h="381635">
                <a:tc gridSpan="3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探究：近代民族资本主义工业发展的历程、特点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931545"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历程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endParaRPr 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萌芽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（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洋务运动——清朝末年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）</a:t>
                      </a:r>
                      <a:endParaRPr lang="zh-CN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鸦片战争后，在中国封建经济解体和商品经济发展的过程中，在外商企业的刺激、示范和洋务运动的诱导下，中国的民族工业开始发展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3223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甲午中日战争后，帝国主义对中国进行资本输出，进一步破坏了自然经济，为民族资本主义的初步发展提供了客观条件；清政府放宽了对民间设厂的限制，促进了民族工业的初步发展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661670" y="1593215"/>
          <a:ext cx="10868025" cy="4678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4810"/>
                <a:gridCol w="2004060"/>
                <a:gridCol w="8479155"/>
              </a:tblGrid>
              <a:tr h="381635">
                <a:tc gridSpan="3">
                  <a:txBody>
                    <a:bodyPr/>
                    <a:lstStyle/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探究：近代民族资本主义工业发展的历程、特点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14655">
                <a:tc rowSpan="3">
                  <a:txBody>
                    <a:bodyPr/>
                    <a:lstStyle/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sz="240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历程  </a:t>
                      </a:r>
                      <a:endParaRPr 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黄金时期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（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第一次世界大战期间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）</a:t>
                      </a:r>
                      <a:endParaRPr 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内因：辛亥革命的成功，冲击了封建制度，使民族资产阶级一度受到鼓舞，海外华侨也竞相投资国内近代工业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80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外因：西方列强忙于战争，暂时放松了对中国的经济侵略，中国的民族工业得到了一个迅速发展的良机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227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萧条萎缩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（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第一次世界大战后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）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帝国主义经济势力卷土重来，特别是日本帝国主义的侵略，使中国民族工业再度受挫。抗日战争胜利后，由于国民党发动内战和官僚资本主义的压迫，民族工业也没有得到很好的发展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864235" y="1844675"/>
          <a:ext cx="10448925" cy="37299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2585"/>
                <a:gridCol w="1597025"/>
                <a:gridCol w="8489315"/>
              </a:tblGrid>
              <a:tr h="381635">
                <a:tc gridSpan="3"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探究：近代民族资本主义工业发展的历程、特点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46405"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特点</a:t>
                      </a:r>
                      <a:endParaRPr 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先天不足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在经济技术上，中国民族资本主义企业资金少、规模小，技术力量薄弱，缺乏市场竞争力。整体水平落后，发展短暂而且艰难曲折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327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后天畸形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民族企业地区分布不均，主要集中在东部沿海沿江地区，轻重工业比例失调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78433" y="1418153"/>
            <a:ext cx="3103246" cy="580390"/>
            <a:chOff x="2455866" y="664479"/>
            <a:chExt cx="2770987" cy="580390"/>
          </a:xfrm>
        </p:grpSpPr>
        <p:sp>
          <p:nvSpPr>
            <p:cNvPr id="4" name="圆角矩形 6">
              <a:hlinkClick r:id="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42413" y="664479"/>
              <a:ext cx="2584440" cy="580390"/>
            </a:xfrm>
            <a:prstGeom prst="snip1Rect">
              <a:avLst/>
            </a:prstGeom>
            <a:noFill/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l" fontAlgn="auto"/>
              <a:r>
                <a:rPr lang="en-US" altLang="zh-CN" sz="2800" b="1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 </a:t>
              </a:r>
              <a:r>
                <a:rPr lang="zh-CN" altLang="en-US" sz="2800" b="1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比较异同</a:t>
              </a:r>
            </a:p>
          </p:txBody>
        </p:sp>
        <p:sp>
          <p:nvSpPr>
            <p:cNvPr id="5" name="圆角矩形 4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solidFill>
                  <a:prstClr val="white"/>
                </a:solidFill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2854325" y="3836035"/>
            <a:ext cx="5080000" cy="252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sz="1050" b="0">
                <a:solidFill>
                  <a:srgbClr val="000000"/>
                </a:solidFill>
                <a:latin typeface="NEU-BZ-S92" charset="0"/>
                <a:cs typeface="方正书宋_GBK" charset="0"/>
              </a:rPr>
              <a:t> </a:t>
            </a:r>
            <a:endParaRPr lang="zh-CN" altLang="en-US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678815" y="2152650"/>
          <a:ext cx="10789285" cy="4389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10005"/>
                <a:gridCol w="9479280"/>
              </a:tblGrid>
              <a:tr h="415290">
                <a:tc gridSpan="2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比较一：中国近代新式学堂与传统学堂的区别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83540">
                <a:tc gridSpan="2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两者最大的不同是学校开设的课程；另外学习的目的不同，因而学习结果也不同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87045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传统学堂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教学内容是儒家的“四书五经”，以单一的道德思想、文学历史为主，学生学习思维受限制，知识面窄，读书主要的动力是做官成名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456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新式学堂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教学内容以实用性为主，如适应近代化发展需要的外语、军事、科学技术等内容，特别注重自然科学。学生的思想相对较开放，有一定的发展创造空间，能够通过获取的一技之长服务社会。其读书的主要目的除了传统的做官成名外，还有满足基本的生活生存能力的需要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780415" y="1630045"/>
          <a:ext cx="10616565" cy="4389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1325"/>
                <a:gridCol w="442595"/>
                <a:gridCol w="9732645"/>
              </a:tblGrid>
              <a:tr h="419100">
                <a:tc gridSpan="3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比较二：《义勇军进行曲》与《黄河大合唱》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588135"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不同点</a:t>
                      </a:r>
                      <a:endParaRPr 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创作背景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《义勇军进行曲》最初是作为电影《风云儿女》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1935年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的主题歌而出现的，创作于1935年，正好介于1931年九一八事变和1937年七七事变之间。当时日本步步紧逼，中华民族危机日益深重，全国抗日救亡运动日趋高涨，但是全面的抗日战争并未开始。《黄河大合唱》创作于1939年，抗日战争正在如火如荼地进行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BZ-S92" charset="0"/>
                        </a:rPr>
                        <a:t>作者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《义勇军进行曲》的词作者是田汉，曲作者是聂耳；《黄河大合唱》的词作者是光未然，曲作者是冼星海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738505" y="1713865"/>
          <a:ext cx="10616565" cy="40965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1325"/>
                <a:gridCol w="442595"/>
                <a:gridCol w="9732645"/>
              </a:tblGrid>
              <a:tr h="419100">
                <a:tc gridSpan="3">
                  <a:txBody>
                    <a:bodyPr/>
                    <a:lstStyle/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比较二：《义勇军进行曲》与《黄河大合唱》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694690">
                <a:tc>
                  <a:txBody>
                    <a:bodyPr/>
                    <a:lstStyle/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不同点 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地位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《义勇军进行曲》被称为“不朽的民族战歌”，后来被定为我国的国歌。《黄河大合唱》被称为“中华民族音乐经典”，周恩来很欣赏这首歌，曾经为它的曲作者冼星海题词“为抗战发出怒吼，为大众谱出呼声”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1505">
                <a:tc gridSpan="2">
                  <a:txBody>
                    <a:bodyPr/>
                    <a:lstStyle/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相同点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两首歌都和中国人民的抗日战争密切相关，都牢牢把握了时代的脉搏，唱出了人民的心声，鼓舞了中国人民的抗日斗志，流传广泛，经久不衰，成为中国音乐史上不朽的作品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499483" y="1443154"/>
            <a:ext cx="6874510" cy="850965"/>
            <a:chOff x="2291138" y="2250040"/>
            <a:chExt cx="6038553" cy="729465"/>
          </a:xfrm>
        </p:grpSpPr>
        <p:sp>
          <p:nvSpPr>
            <p:cNvPr id="15" name="圆角矩形 14"/>
            <p:cNvSpPr/>
            <p:nvPr/>
          </p:nvSpPr>
          <p:spPr>
            <a:xfrm>
              <a:off x="2291138" y="2363056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6" name="矩形 5"/>
            <p:cNvSpPr/>
            <p:nvPr/>
          </p:nvSpPr>
          <p:spPr>
            <a:xfrm>
              <a:off x="2988366" y="2351286"/>
              <a:ext cx="5341325" cy="514941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数据纵览</a:t>
              </a:r>
              <a:r>
                <a:rPr kumimoji="1" lang="zh-CN" altLang="en-US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考情分析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2599362" y="2250040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753745" y="2711450"/>
          <a:ext cx="10545445" cy="3108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9160"/>
                <a:gridCol w="867410"/>
                <a:gridCol w="868045"/>
                <a:gridCol w="866775"/>
                <a:gridCol w="2822575"/>
                <a:gridCol w="1301750"/>
                <a:gridCol w="1649730"/>
              </a:tblGrid>
              <a:tr h="365760"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知识点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年份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题号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分值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考查点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题型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设问类型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520"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社会生活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2017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14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2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社会习俗的变化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文字材料型选择题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主题类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1535"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2022年中考预测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根据近五年河北真题分析，在全面复习本讲的基础上重点关注民族资本主义的发展、社会生活的变化等知识点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27348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2626338" y="2957815"/>
            <a:ext cx="2849714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数据链接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真题试做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5605971" y="164271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三角形 7"/>
          <p:cNvSpPr/>
          <p:nvPr/>
        </p:nvSpPr>
        <p:spPr>
          <a:xfrm>
            <a:off x="540300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文本框 2">
            <a:hlinkClick r:id="rId2" action="ppaction://hlinksldjump"/>
          </p:cNvPr>
          <p:cNvSpPr txBox="1"/>
          <p:nvPr/>
        </p:nvSpPr>
        <p:spPr>
          <a:xfrm>
            <a:off x="6724015" y="3506470"/>
            <a:ext cx="45377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命题点   社会生活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573677" y="2340646"/>
            <a:ext cx="4326890" cy="627895"/>
            <a:chOff x="1034884" y="629878"/>
            <a:chExt cx="3627170" cy="627895"/>
          </a:xfrm>
        </p:grpSpPr>
        <p:sp>
          <p:nvSpPr>
            <p:cNvPr id="7" name="圆角矩形 6">
              <a:hlinkClick r:id="rId5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547181" y="664168"/>
              <a:ext cx="2114873" cy="580390"/>
            </a:xfrm>
            <a:prstGeom prst="snip1Rect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l" fontAlgn="auto"/>
              <a:r>
                <a:rPr lang="zh-CN" altLang="en-US" sz="2800" b="1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社会生活</a:t>
              </a: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命题</a:t>
              </a:r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点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32" name="圆角矩形 31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489585" y="3022600"/>
            <a:ext cx="11059795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2017·河北，14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1905年，李叔同为母亲办丧事，在《大公报》上发布声明，概不收受呢缎、轴幛、银钱、洋圆等物，可以送挽联、纪念诗文、花圈等；参加追悼会的人，不行旧礼，愿意者改行鞠躬礼。李叔同特意为母亲写了哀歌，整个仪式简朴感人。这一史实应纳入的学习主题是</a:t>
            </a:r>
            <a:r>
              <a:rPr lang="zh-CN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6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7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7128465" y="4841152"/>
            <a:ext cx="611624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 sz="2400" b="1" noProof="1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499483" y="1369494"/>
            <a:ext cx="6901815" cy="850965"/>
            <a:chOff x="2291138" y="2250040"/>
            <a:chExt cx="6062538" cy="729465"/>
          </a:xfrm>
        </p:grpSpPr>
        <p:sp>
          <p:nvSpPr>
            <p:cNvPr id="15" name="圆角矩形 14"/>
            <p:cNvSpPr/>
            <p:nvPr/>
          </p:nvSpPr>
          <p:spPr>
            <a:xfrm>
              <a:off x="2291138" y="2363056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16" name="矩形 15"/>
            <p:cNvSpPr/>
            <p:nvPr/>
          </p:nvSpPr>
          <p:spPr>
            <a:xfrm>
              <a:off x="2963824" y="2351286"/>
              <a:ext cx="5389852" cy="538892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数据</a:t>
              </a:r>
              <a:r>
                <a:rPr kumimoji="1" lang="zh-CN" altLang="en-US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链接  真题试做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2599362" y="2250040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544195" y="5441950"/>
            <a:ext cx="674687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断发易服　　　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</a:t>
            </a:r>
            <a:r>
              <a:rPr 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移风易俗</a:t>
            </a:r>
            <a:endParaRPr lang="en-US" sz="24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实业救国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     D. </a:t>
            </a:r>
            <a:r>
              <a:rPr 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践行民权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614045" y="1470025"/>
            <a:ext cx="1096391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2019·</a:t>
            </a:r>
            <a:r>
              <a:rPr 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保定竞秀区模拟</a:t>
            </a:r>
            <a:r>
              <a:rPr 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）阅读材料</a:t>
            </a:r>
            <a:r>
              <a:rPr 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回答问题。（</a:t>
            </a:r>
            <a:r>
              <a:rPr 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9</a:t>
            </a:r>
            <a:r>
              <a:rPr 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</a:t>
            </a:r>
            <a:r>
              <a:rPr 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</a:p>
          <a:p>
            <a:pPr indent="0">
              <a:lnSpc>
                <a:spcPct val="150000"/>
              </a:lnSpc>
            </a:pPr>
            <a:r>
              <a:rPr 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材料一</a:t>
            </a:r>
            <a:r>
              <a:rPr 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创办大生纱厂</a:t>
            </a:r>
            <a:r>
              <a:rPr 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对于张謇而言……标志着他对一项新制度——公司制度的践行……当然</a:t>
            </a:r>
            <a:r>
              <a:rPr 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推动公司制度发生与发展的更大动力</a:t>
            </a:r>
            <a:r>
              <a:rPr 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源于晚清时期的经济民族主义思潮。面对外国经济侵略的加剧</a:t>
            </a:r>
            <a:r>
              <a:rPr 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国内借“公司”以卫利权的思想越来越强烈。</a:t>
            </a:r>
          </a:p>
          <a:p>
            <a:pPr indent="0">
              <a:lnSpc>
                <a:spcPct val="150000"/>
              </a:lnSpc>
            </a:pPr>
            <a:r>
              <a:rPr 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材料二</a:t>
            </a:r>
            <a:r>
              <a:rPr 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当张之洞等人认识到《马关条约》的要害</a:t>
            </a:r>
            <a:r>
              <a:rPr 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在于“夺我丝绸、纱布、小轮之利”</a:t>
            </a:r>
            <a:r>
              <a:rPr 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遂提出“先发制人”的战略……在发展经济以挽救危局方面</a:t>
            </a:r>
            <a:r>
              <a:rPr 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张謇与张之洞无疑有着较多的共同认识。张謇办厂是张之洞在甲午战争之后国家危迫形势之下策动的“先发制人”战略的重要组成部分。</a:t>
            </a:r>
            <a:r>
              <a:rPr 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767715" y="1567815"/>
            <a:ext cx="1071181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材料三</a:t>
            </a:r>
            <a:r>
              <a:rPr 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甲午战争之后</a:t>
            </a:r>
            <a:r>
              <a:rPr 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清政府为鼓励民办企业</a:t>
            </a:r>
            <a:r>
              <a:rPr 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发展公司机制</a:t>
            </a:r>
            <a:r>
              <a:rPr 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陆续制定了一系列政策法规。</a:t>
            </a:r>
            <a:r>
              <a:rPr 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1898 </a:t>
            </a:r>
            <a:r>
              <a:rPr 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年出台《振兴工艺给奖章程》</a:t>
            </a:r>
            <a:r>
              <a:rPr 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涉及科技、学务、著作和工商等多方面</a:t>
            </a:r>
            <a:r>
              <a:rPr 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……1903</a:t>
            </a:r>
            <a:r>
              <a:rPr 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年颁布《奖励公司章程》</a:t>
            </a:r>
            <a:r>
              <a:rPr 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规定依据公司创办人的集股总额进行奖励……在中外商战进程中</a:t>
            </a:r>
            <a:r>
              <a:rPr 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官方“亦知进口有税</a:t>
            </a:r>
            <a:r>
              <a:rPr 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出口无税</a:t>
            </a:r>
            <a:r>
              <a:rPr 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为保护本国商业（</a:t>
            </a:r>
            <a:r>
              <a:rPr 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之法</a:t>
            </a:r>
            <a:r>
              <a:rPr 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）”……遂陆续实施了部分减免税政策……商部成立后</a:t>
            </a:r>
            <a:r>
              <a:rPr 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“为抵制洋面起见”</a:t>
            </a:r>
            <a:r>
              <a:rPr 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还核准“所有机器制造面粉各厂</a:t>
            </a:r>
            <a:r>
              <a:rPr 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一律其准暂免税厘”。</a:t>
            </a:r>
          </a:p>
          <a:p>
            <a:pPr indent="0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 </a:t>
            </a:r>
            <a:r>
              <a:rPr 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——李玉《中国近代公司制度建设的几个面相</a:t>
            </a:r>
          </a:p>
          <a:p>
            <a:pPr indent="0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             </a:t>
            </a:r>
            <a:r>
              <a:rPr 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——以张謇创业为中心的考察》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502285" y="1470025"/>
            <a:ext cx="11160125" cy="4707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）据材料一</a:t>
            </a:r>
            <a:r>
              <a:rPr 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指出张謇创办大生纱厂的主要动力。（</a:t>
            </a:r>
            <a:r>
              <a:rPr 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</a:t>
            </a:r>
            <a:r>
              <a:rPr 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</a:p>
          <a:p>
            <a:r>
              <a:rPr 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</a:p>
          <a:p>
            <a:pPr indent="0"/>
            <a:endParaRPr lang="zh-CN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）据材料二、三</a:t>
            </a:r>
            <a:r>
              <a:rPr 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概括推动近代公司制度发展的因素。（</a:t>
            </a:r>
            <a:r>
              <a:rPr 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</a:t>
            </a:r>
            <a:r>
              <a:rPr 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</a:p>
          <a:p>
            <a:pPr indent="0">
              <a:lnSpc>
                <a:spcPct val="150000"/>
              </a:lnSpc>
            </a:pPr>
            <a:endParaRPr 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zh-CN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）结合上述材料和所学知识回答</a:t>
            </a:r>
            <a:r>
              <a:rPr 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近代公司制度的发展给近代中国带来了什么影响？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43375" y="2053590"/>
            <a:ext cx="334454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主要动力：实业救国。</a:t>
            </a:r>
          </a:p>
        </p:txBody>
      </p:sp>
      <p:sp>
        <p:nvSpPr>
          <p:cNvPr id="2" name="矩形 1"/>
          <p:cNvSpPr/>
          <p:nvPr/>
        </p:nvSpPr>
        <p:spPr>
          <a:xfrm>
            <a:off x="1161415" y="3082290"/>
            <a:ext cx="9982200" cy="1420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因素：《马关条约》规定日本可以在通商口岸设立工厂，列强加紧了对中国的资本输出，加大了对中国的经济掠夺，这一现象刺激了中国近代企业的发展，促进了中国民族工业的发展。</a:t>
            </a:r>
          </a:p>
        </p:txBody>
      </p:sp>
      <p:sp>
        <p:nvSpPr>
          <p:cNvPr id="7" name="矩形 6"/>
          <p:cNvSpPr/>
          <p:nvPr/>
        </p:nvSpPr>
        <p:spPr>
          <a:xfrm>
            <a:off x="1132840" y="5547995"/>
            <a:ext cx="9982200" cy="977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影响：近代公司制度的发展促进了中国民族资本主义的产生，对外国资本的入侵起到了一定的抵制作用。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745480" y="2809245"/>
            <a:ext cx="350520" cy="1653856"/>
            <a:chOff x="6385743" y="2576511"/>
            <a:chExt cx="350520" cy="1591445"/>
          </a:xfrm>
        </p:grpSpPr>
        <p:sp>
          <p:nvSpPr>
            <p:cNvPr id="10" name="椭圆 9"/>
            <p:cNvSpPr/>
            <p:nvPr/>
          </p:nvSpPr>
          <p:spPr>
            <a:xfrm>
              <a:off x="6385743" y="2576511"/>
              <a:ext cx="350520" cy="370840"/>
            </a:xfrm>
            <a:prstGeom prst="ellipse">
              <a:avLst/>
            </a:prstGeom>
            <a:solidFill>
              <a:srgbClr val="FAB5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6385743" y="3807276"/>
              <a:ext cx="350520" cy="360680"/>
            </a:xfrm>
            <a:prstGeom prst="ellipse">
              <a:avLst/>
            </a:prstGeom>
            <a:solidFill>
              <a:srgbClr val="FAB5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3" name="圆角矩形 2"/>
          <p:cNvSpPr/>
          <p:nvPr/>
        </p:nvSpPr>
        <p:spPr>
          <a:xfrm>
            <a:off x="112413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518898" y="2957815"/>
            <a:ext cx="2849714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数据透视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知识清单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4428681" y="164271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三角形 7"/>
          <p:cNvSpPr/>
          <p:nvPr/>
        </p:nvSpPr>
        <p:spPr>
          <a:xfrm>
            <a:off x="421174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4596125" y="2790826"/>
            <a:ext cx="7446650" cy="2090415"/>
            <a:chOff x="3266299" y="1902235"/>
            <a:chExt cx="7446914" cy="2090558"/>
          </a:xfrm>
        </p:grpSpPr>
        <p:sp>
          <p:nvSpPr>
            <p:cNvPr id="18" name="文本框 2">
              <a:hlinkClick r:id="rId2" action="ppaction://hlinksldjump"/>
            </p:cNvPr>
            <p:cNvSpPr txBox="1"/>
            <p:nvPr/>
          </p:nvSpPr>
          <p:spPr>
            <a:xfrm>
              <a:off x="3270109" y="1902235"/>
              <a:ext cx="7139558" cy="83000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考点 </a:t>
              </a:r>
              <a:r>
                <a:rPr lang="en-US" altLang="zh-CN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一</a:t>
              </a:r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民族资本主义的发展、社会生活的</a:t>
              </a:r>
            </a:p>
            <a:p>
              <a:r>
                <a:rPr lang="en-US" altLang="zh-CN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         </a:t>
              </a:r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变化</a:t>
              </a:r>
            </a:p>
          </p:txBody>
        </p:sp>
        <p:sp>
          <p:nvSpPr>
            <p:cNvPr id="23" name="文本框 2">
              <a:hlinkClick r:id="rId3" action="ppaction://hlinksldjump"/>
            </p:cNvPr>
            <p:cNvSpPr txBox="1"/>
            <p:nvPr/>
          </p:nvSpPr>
          <p:spPr>
            <a:xfrm>
              <a:off x="3266299" y="3162791"/>
              <a:ext cx="7446914" cy="83000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/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考点 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二</a:t>
              </a:r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</a:t>
              </a:r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教育和新闻出版业的发展、文学艺</a:t>
              </a:r>
            </a:p>
            <a:p>
              <a:pPr lvl="0"/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en-US" altLang="zh-CN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        </a:t>
              </a:r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术的成就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2f7b9143-d845-4db7-8cf2-9ae6ad953648}"/>
  <p:tag name="TABLE_ENDDRAG_ORIGIN_RECT" val="830*147"/>
  <p:tag name="TABLE_ENDDRAG_RECT" val="73*187*830*147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472a3a0-1a4c-441a-b0a1-0ce0d74f71df}"/>
  <p:tag name="TABLE_ENDDRAG_ORIGIN_RECT" val="847*1041"/>
  <p:tag name="TABLE_ENDDRAG_RECT" val="52*118*847*104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472a3a0-1a4c-441a-b0a1-0ce0d74f71df}"/>
  <p:tag name="TABLE_ENDDRAG_ORIGIN_RECT" val="847*259"/>
  <p:tag name="TABLE_ENDDRAG_RECT" val="52*118*847*259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472a3a0-1a4c-441a-b0a1-0ce0d74f71df}"/>
  <p:tag name="TABLE_ENDDRAG_ORIGIN_RECT" val="847*1041"/>
  <p:tag name="TABLE_ENDDRAG_RECT" val="52*118*847*104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472a3a0-1a4c-441a-b0a1-0ce0d74f71df}"/>
  <p:tag name="TABLE_ENDDRAG_ORIGIN_RECT" val="847*1041"/>
  <p:tag name="TABLE_ENDDRAG_RECT" val="52*118*847*104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123c977c-451f-48c9-be4f-a694db60358b}"/>
  <p:tag name="TABLE_ENDDRAG_ORIGIN_RECT" val="845*374"/>
  <p:tag name="TABLE_ENDDRAG_RECT" val="68*129*846*374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20bff916-3b27-469c-ac41-39314d712eeb}"/>
  <p:tag name="TABLE_ENDDRAG_ORIGIN_RECT" val="820*416"/>
  <p:tag name="TABLE_ENDDRAG_RECT" val="69*134*820*416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20bff916-3b27-469c-ac41-39314d712eeb}"/>
  <p:tag name="TABLE_ENDDRAG_ORIGIN_RECT" val="820*416"/>
  <p:tag name="TABLE_ENDDRAG_RECT" val="69*134*820*416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a3875a4-0905-41c7-b9b4-4fdaae6810c1}"/>
  <p:tag name="TABLE_ENDDRAG_ORIGIN_RECT" val="857*1118"/>
  <p:tag name="TABLE_ENDDRAG_RECT" val="47*121*857*111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a3875a4-0905-41c7-b9b4-4fdaae6810c1}"/>
  <p:tag name="TABLE_ENDDRAG_ORIGIN_RECT" val="857*1118"/>
  <p:tag name="TABLE_ENDDRAG_RECT" val="47*121*857*1118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030f2ce-af04-4afc-97c0-dad91b25e7f3}"/>
  <p:tag name="TABLE_ENDDRAG_ORIGIN_RECT" val="855*938"/>
  <p:tag name="TABLE_ENDDRAG_RECT" val="58*133*855*938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030f2ce-af04-4afc-97c0-dad91b25e7f3}"/>
  <p:tag name="TABLE_ENDDRAG_ORIGIN_RECT" val="855*938"/>
  <p:tag name="TABLE_ENDDRAG_RECT" val="58*133*855*938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178171a-a1f3-4e0f-9e01-e6c7cc221580}"/>
  <p:tag name="TABLE_ENDDRAG_ORIGIN_RECT" val="834*1051"/>
  <p:tag name="TABLE_ENDDRAG_RECT" val="60*130*834*105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178171a-a1f3-4e0f-9e01-e6c7cc221580}"/>
  <p:tag name="TABLE_ENDDRAG_ORIGIN_RECT" val="834*1051"/>
  <p:tag name="TABLE_ENDDRAG_RECT" val="60*130*834*1051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178171a-a1f3-4e0f-9e01-e6c7cc221580}"/>
  <p:tag name="TABLE_ENDDRAG_ORIGIN_RECT" val="822*293"/>
  <p:tag name="TABLE_ENDDRAG_RECT" val="43*145*822*293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683bf09-e59b-4877-8123-2ca70fb99450}"/>
  <p:tag name="TABLE_ENDDRAG_ORIGIN_RECT" val="849*458"/>
  <p:tag name="TABLE_ENDDRAG_RECT" val="53*172*849*458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39f4065-a9e4-4ef7-8852-0e0ab3fbded9}"/>
  <p:tag name="TABLE_ENDDRAG_ORIGIN_RECT" val="835*693"/>
  <p:tag name="TABLE_ENDDRAG_RECT" val="54*121*835*693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39f4065-a9e4-4ef7-8852-0e0ab3fbded9}"/>
  <p:tag name="TABLE_ENDDRAG_ORIGIN_RECT" val="835*693"/>
  <p:tag name="TABLE_ENDDRAG_RECT" val="54*121*835*69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1371</Words>
  <Application>WPS 演示</Application>
  <PresentationFormat>自定义</PresentationFormat>
  <Paragraphs>248</Paragraphs>
  <Slides>29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5</vt:i4>
      </vt:variant>
      <vt:variant>
        <vt:lpstr>幻灯片标题</vt:lpstr>
      </vt:variant>
      <vt:variant>
        <vt:i4>29</vt:i4>
      </vt:variant>
    </vt:vector>
  </HeadingPairs>
  <TitlesOfParts>
    <vt:vector size="34" baseType="lpstr">
      <vt:lpstr>Office 主题​​</vt:lpstr>
      <vt:lpstr>2_自定义设计方案</vt:lpstr>
      <vt:lpstr>1_自定义设计方案</vt:lpstr>
      <vt:lpstr>自定义设计方案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lrsff</dc:creator>
  <cp:lastModifiedBy>dell</cp:lastModifiedBy>
  <cp:revision>1690</cp:revision>
  <dcterms:created xsi:type="dcterms:W3CDTF">2020-07-19T08:35:00Z</dcterms:created>
  <dcterms:modified xsi:type="dcterms:W3CDTF">2022-02-25T16:30:34Z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CE4189C4DC9C48268151C015EEBC8F8A</vt:lpwstr>
  </property>
  <property fmtid="{D5CDD505-2E9C-101B-9397-08002B2CF9AE}" pid="3" name="KSOProductBuildVer">
    <vt:lpwstr>2052-11.1.0.11045</vt:lpwstr>
  </property>
</Properties>
</file>