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140.xml" ContentType="application/vnd.openxmlformats-officedocument.presentationml.tags+xml"/>
  <Override PartName="/ppt/notesSlides/notesSlide2.xml" ContentType="application/vnd.openxmlformats-officedocument.presentationml.notesSlide+xml"/>
  <Override PartName="/ppt/tags/tag151.xml" ContentType="application/vnd.openxmlformats-officedocument.presentationml.tag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Masters/slideMaster5.xml" ContentType="application/vnd.openxmlformats-officedocument.presentationml.slideMaster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38"/>
  </p:notesMasterIdLst>
  <p:handoutMasterIdLst>
    <p:handoutMasterId r:id="rId39"/>
  </p:handoutMasterIdLst>
  <p:sldIdLst>
    <p:sldId id="331" r:id="rId6"/>
    <p:sldId id="332" r:id="rId7"/>
    <p:sldId id="333" r:id="rId8"/>
    <p:sldId id="334" r:id="rId9"/>
    <p:sldId id="335" r:id="rId10"/>
    <p:sldId id="261" r:id="rId11"/>
    <p:sldId id="492" r:id="rId12"/>
    <p:sldId id="493" r:id="rId13"/>
    <p:sldId id="280" r:id="rId14"/>
    <p:sldId id="278" r:id="rId15"/>
    <p:sldId id="272" r:id="rId16"/>
    <p:sldId id="422" r:id="rId17"/>
    <p:sldId id="423" r:id="rId18"/>
    <p:sldId id="290" r:id="rId19"/>
    <p:sldId id="424" r:id="rId20"/>
    <p:sldId id="427" r:id="rId21"/>
    <p:sldId id="428" r:id="rId22"/>
    <p:sldId id="294" r:id="rId23"/>
    <p:sldId id="456" r:id="rId24"/>
    <p:sldId id="457" r:id="rId25"/>
    <p:sldId id="463" r:id="rId26"/>
    <p:sldId id="458" r:id="rId27"/>
    <p:sldId id="464" r:id="rId28"/>
    <p:sldId id="465" r:id="rId29"/>
    <p:sldId id="279" r:id="rId30"/>
    <p:sldId id="273" r:id="rId31"/>
    <p:sldId id="346" r:id="rId32"/>
    <p:sldId id="347" r:id="rId33"/>
    <p:sldId id="348" r:id="rId34"/>
    <p:sldId id="306" r:id="rId35"/>
    <p:sldId id="351" r:id="rId36"/>
    <p:sldId id="352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资产阶级民主革命与中华民国的建立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资产阶级民主革命与中华民国的建立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资产阶级民主革命与中华民国的建立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资产阶级民主革命与中华民国的建立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资产阶级民主革命与中华民国的建立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5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10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6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slide" Target="slide10.xml"/><Relationship Id="rId4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" Target="slide25.xml"/><Relationship Id="rId4" Type="http://schemas.openxmlformats.org/officeDocument/2006/relationships/notesSlide" Target="../notesSlides/notes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slide" Target="slide5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" Target="slide1.xml"/><Relationship Id="rId5" Type="http://schemas.openxmlformats.org/officeDocument/2006/relationships/slide" Target="slide6.xml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slide" Target="slide5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13276" y="3042336"/>
            <a:ext cx="6228000" cy="799200"/>
            <a:chOff x="3027246" y="1986474"/>
            <a:chExt cx="5990707" cy="902160"/>
          </a:xfrm>
        </p:grpSpPr>
        <p:sp>
          <p:nvSpPr>
            <p:cNvPr id="38" name="圆角矩形 6">
              <a:hlinkClick r:id=""/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055472" y="1986474"/>
              <a:ext cx="4838313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1217" y="3989673"/>
            <a:ext cx="6228000" cy="799200"/>
            <a:chOff x="3043127" y="3212301"/>
            <a:chExt cx="5992288" cy="91299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326508" y="3212301"/>
              <a:ext cx="432960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27246" y="5836016"/>
            <a:ext cx="6228000" cy="799200"/>
            <a:chOff x="3027246" y="4400809"/>
            <a:chExt cx="5990707" cy="927813"/>
          </a:xfrm>
        </p:grpSpPr>
        <p:sp>
          <p:nvSpPr>
            <p:cNvPr id="34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5</a:t>
              </a: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84650" y="4400809"/>
              <a:ext cx="401581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282700" y="1083945"/>
            <a:ext cx="10796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第三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资产阶级民主革命与中华民国的建立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27246" y="2113804"/>
            <a:ext cx="6228000" cy="797912"/>
            <a:chOff x="3027246" y="1967738"/>
            <a:chExt cx="5990707" cy="920896"/>
          </a:xfrm>
        </p:grpSpPr>
        <p:sp>
          <p:nvSpPr>
            <p:cNvPr id="5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</a:p>
          </p:txBody>
        </p:sp>
        <p:sp>
          <p:nvSpPr>
            <p:cNvPr id="7" name="文本框 2">
              <a:hlinkClick r:id="rId15" action="ppaction://hlinksldjump"/>
            </p:cNvPr>
            <p:cNvSpPr txBox="1"/>
            <p:nvPr/>
          </p:nvSpPr>
          <p:spPr>
            <a:xfrm>
              <a:off x="4055472" y="1967738"/>
              <a:ext cx="4838313" cy="850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数据导航  时空坐标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16457" y="4926933"/>
            <a:ext cx="6228000" cy="799200"/>
            <a:chOff x="3043127" y="3212301"/>
            <a:chExt cx="5992288" cy="912996"/>
          </a:xfrm>
        </p:grpSpPr>
        <p:sp>
          <p:nvSpPr>
            <p:cNvPr id="10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12" name="文本框 16">
              <a:hlinkClick r:id="rId16" action="ppaction://hlinksldjump"/>
            </p:cNvPr>
            <p:cNvSpPr txBox="1"/>
            <p:nvPr/>
          </p:nvSpPr>
          <p:spPr>
            <a:xfrm>
              <a:off x="4299626" y="3212301"/>
              <a:ext cx="432960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864860" y="1985012"/>
            <a:ext cx="379095" cy="3380084"/>
            <a:chOff x="12061" y="698"/>
            <a:chExt cx="597" cy="5323"/>
          </a:xfrm>
        </p:grpSpPr>
        <p:grpSp>
          <p:nvGrpSpPr>
            <p:cNvPr id="2" name="组合 1"/>
            <p:cNvGrpSpPr/>
            <p:nvPr/>
          </p:nvGrpSpPr>
          <p:grpSpPr>
            <a:xfrm>
              <a:off x="12061" y="698"/>
              <a:ext cx="575" cy="3438"/>
              <a:chOff x="6371773" y="2307651"/>
              <a:chExt cx="365125" cy="2100728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71773" y="2307651"/>
                <a:ext cx="350520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385743" y="3363657"/>
                <a:ext cx="350520" cy="36068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385743" y="4037539"/>
                <a:ext cx="351155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12105" y="5414"/>
              <a:ext cx="553" cy="607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11700" y="1952625"/>
            <a:ext cx="7110730" cy="3818255"/>
            <a:chOff x="7398" y="3867"/>
            <a:chExt cx="11198" cy="6013"/>
          </a:xfrm>
        </p:grpSpPr>
        <p:grpSp>
          <p:nvGrpSpPr>
            <p:cNvPr id="16" name="组合 15"/>
            <p:cNvGrpSpPr/>
            <p:nvPr/>
          </p:nvGrpSpPr>
          <p:grpSpPr>
            <a:xfrm>
              <a:off x="7398" y="3867"/>
              <a:ext cx="11198" cy="4154"/>
              <a:chOff x="3437766" y="1958148"/>
              <a:chExt cx="7110987" cy="2637911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437766" y="1958148"/>
                <a:ext cx="6996430" cy="8299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孙中山早年的革命活动、中国同盟会、</a:t>
                </a:r>
              </a:p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三民主义</a:t>
                </a: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451737" y="3038918"/>
                <a:ext cx="701040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辛亥革命</a:t>
                </a:r>
              </a:p>
            </p:txBody>
          </p:sp>
          <p:sp>
            <p:nvSpPr>
              <p:cNvPr id="23" name="文本框 2">
                <a:hlinkClick r:id="rId4" action="ppaction://hlinksldjump"/>
              </p:cNvPr>
              <p:cNvSpPr txBox="1"/>
              <p:nvPr/>
            </p:nvSpPr>
            <p:spPr>
              <a:xfrm>
                <a:off x="3447926" y="3766114"/>
                <a:ext cx="7100827" cy="8299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“中华民国”的建立、袁世凯窃取革命</a:t>
                </a:r>
              </a:p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果实、《中华民国临时约法》</a:t>
                </a:r>
              </a:p>
            </p:txBody>
          </p:sp>
        </p:grpSp>
        <p:sp>
          <p:nvSpPr>
            <p:cNvPr id="6" name="文本框 2">
              <a:hlinkClick r:id="rId5" action="ppaction://hlinksldjump"/>
            </p:cNvPr>
            <p:cNvSpPr txBox="1"/>
            <p:nvPr/>
          </p:nvSpPr>
          <p:spPr>
            <a:xfrm>
              <a:off x="7438" y="8573"/>
              <a:ext cx="11157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四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二次革命、袁世凯复辟帝制、护国战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</a:p>
            <a:p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争、军阀割据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359100"/>
            <a:ext cx="10285096" cy="627895"/>
            <a:chOff x="1034884" y="629878"/>
            <a:chExt cx="9340340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43" y="664168"/>
              <a:ext cx="7732581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孙中山早年的革命活动、中国同盟会、三民主义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96570" y="3350260"/>
            <a:ext cx="1127569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了解孙中山早年的革命活动，知道孙中山是中国民主革命的先行者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6856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12140" y="3997325"/>
          <a:ext cx="11037570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4615"/>
                <a:gridCol w="9672955"/>
              </a:tblGrid>
              <a:tr h="36576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孙中山早年的革命活动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孙中山是中国近代民主革命的先行者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是革命党公认的领袖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1894年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孙中山上书李鸿章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提出变法自强等多项改革建议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遭到拒绝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1894年11月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孙中山在檀香山联合华侨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成立兴中会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提出“振兴中华”的宗旨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号召“驱除鞑虏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恢复中国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创立合众政府”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891020" y="30778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P38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P41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8030" y="1508125"/>
          <a:ext cx="10653395" cy="3384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9780"/>
                <a:gridCol w="695325"/>
                <a:gridCol w="7799705"/>
                <a:gridCol w="1378585"/>
              </a:tblGrid>
              <a:tr h="717550">
                <a:tc rowSpan="2"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孙中山早年的革命活动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1895年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孙中山准备在广州发动武装起义。10月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起义消息泄露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陆皓东等人被捕牺牲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起义失败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孙中山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孙中山先后在日、美、英等国考察社会实际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发展革命组织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为继续革命作准备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58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中国同盟会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背景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《辛丑条约》签订后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清政府沦为帝国主义统治中国的工具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资产阶级革命思想迅速传播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出现了宣传民族民主革命的著作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各种革命团体纷纷成立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影响较大的有华兴会和光复会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集中革命力量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建立统一的革命组织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推翻清朝统治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建立资产阶级共和国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9" name="image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7295" y="1564005"/>
            <a:ext cx="1212215" cy="17233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98780" y="1376680"/>
          <a:ext cx="1136777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690"/>
                <a:gridCol w="751205"/>
                <a:gridCol w="9921875"/>
              </a:tblGrid>
              <a:tr h="854075">
                <a:tc rowSpan="4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中国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同盟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会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成立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1905年8月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孙中山联合兴中会、华兴会、光复会等革命团体的成员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在日本东京成立了中国同盟会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87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会议内容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成立大会的内容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确定了“驱除鞑虏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恢复中华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创立民国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平均地权”的政治纲领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选举孙中山为同盟会总理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建立领导机构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决定创办《民报》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作为同盟会的机关报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3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中国同盟会是第一个全国规模的、统一的资产阶级革命政党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使全国资产阶级革命派有了一个统一的领导和明确的奋斗目标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大大推动了全国革命运动的发展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143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ClrTx/>
                        <a:buSzTx/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三民主义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孙中山在《民报》发刊词中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，</a:t>
                      </a: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将同盟会的政治纲领阐发为“民族”“民权”“民生”三大主义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，</a:t>
                      </a: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合称“三民主义”。三民主义成为孙中山领导资产阶级革命的指导思想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1444584"/>
            <a:ext cx="4024631" cy="627895"/>
            <a:chOff x="1034884" y="629878"/>
            <a:chExt cx="3421256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643213"/>
              <a:ext cx="2000501" cy="60134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辛亥革命</a:t>
              </a:r>
            </a:p>
            <a:p>
              <a:pPr fontAlgn="auto"/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390" y="2506345"/>
            <a:ext cx="1101598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了解武昌起义的史实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认识辛亥革命的历史意义。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64210" y="3120390"/>
          <a:ext cx="10793730" cy="2439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6130"/>
                <a:gridCol w="735330"/>
                <a:gridCol w="5510530"/>
                <a:gridCol w="1296670"/>
                <a:gridCol w="2465070"/>
              </a:tblGrid>
              <a:tr h="146304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辛亥革命的高潮：武昌起义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《辛丑条约》签订后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中华民族危机全面加深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民族资本主义迅速发展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前期的一些准备工作扩大了革命影响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振奋了全国人心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推动了革命高潮的到来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推翻清朝统治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建立资产阶级民主共和国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02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组织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湖北革命组织文学社、共进会和同盟会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指导思想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三民主义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755130" y="20866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P42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P45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01345" y="1660525"/>
          <a:ext cx="11073130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1375"/>
                <a:gridCol w="783590"/>
                <a:gridCol w="4107180"/>
                <a:gridCol w="892175"/>
                <a:gridCol w="4448810"/>
              </a:tblGrid>
              <a:tr h="73152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辛亥革命的高潮：武昌起义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</a:t>
                      </a: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力量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倾向革命的湖北新军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1911年10月10日晚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武昌城内新军工程营的革命党人首先起义。革命在武汉三镇取得胜利。10月11日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起义军成立湖北军政府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推举新军将领黎元洪为都督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武昌起义胜利后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各省纷纷响应。到11月下旬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全国已有一半以上的省份宣布独立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支持革命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0555" y="1709420"/>
          <a:ext cx="10890885" cy="4093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3425"/>
                <a:gridCol w="822325"/>
                <a:gridCol w="9335135"/>
              </a:tblGrid>
              <a:tr h="4093845"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辛亥革命的高潮：武昌起义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政治上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1911年是农历辛亥年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历史上称这次革命为“辛亥革命”。辛亥革命推翻了清王朝的反动统治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宣告了中国两千多年君主专制制度的终结。它开创了完全意义上的近代民族民主革命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思想上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建立了资产阶级共和国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推动了近代政治民主化进程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极大地推动了中华民族的思想解放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打开了中国进步潮流的闸门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经济上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促进了近代民族资本主义的发展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社会上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促进了中国风俗习惯和社会生活的改变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32485" y="1797050"/>
          <a:ext cx="10514965" cy="26625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2005"/>
                <a:gridCol w="1022350"/>
                <a:gridCol w="8690610"/>
              </a:tblGrid>
              <a:tr h="7315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辛亥革命的高潮：武昌起义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局限性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辛亥革命的胜利果实最终被袁世凯窃取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没有完成反帝反封建的革命任务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也没有改变中国半殖民地半封建社会的性质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失败</a:t>
                      </a: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资产阶级政治上的软弱性和妥协性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没有充分依靠和发动广大人民群众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中外反动势力的强大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7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教训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在半殖民地半封建社会的中国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资产阶级革命道路行不通</a:t>
                      </a: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资产阶级革命派不可能彻底完成反帝反封建的革命任务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40" y="1527769"/>
            <a:ext cx="9900285" cy="890905"/>
            <a:chOff x="1034884" y="629243"/>
            <a:chExt cx="8407372" cy="89090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913" y="629243"/>
              <a:ext cx="6799343" cy="89090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“中华民国”的建立、袁世凯窃取革命果实、《中华民国临时约法》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243"/>
              <a:ext cx="1511504" cy="89090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82600" y="2908300"/>
            <a:ext cx="11063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了解“中华民国”成立的史实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5935" y="3432810"/>
          <a:ext cx="11259820" cy="277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970"/>
                <a:gridCol w="703580"/>
                <a:gridCol w="9907270"/>
              </a:tblGrid>
              <a:tr h="10236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“中华民国”的建立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武昌起义胜利后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各省纷纷独立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经过多方协商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决定在南京成立临时中央政府。1911年12月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各省代表在南京集会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选举孙中山为临时大总统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标志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1912年1月1日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孙中山在南京宣誓就职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宣告中华民国临时政府成立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以1912年为民国元年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改用公历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认识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南京临时政府是亚洲第一个资产阶级民主共和国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是孙中山领导的资产阶级民主革命的重要成果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815455" y="25742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P46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P49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40055" y="1405890"/>
          <a:ext cx="11309985" cy="5079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9095"/>
                <a:gridCol w="393065"/>
                <a:gridCol w="2124075"/>
                <a:gridCol w="8413750"/>
              </a:tblGrid>
              <a:tr h="1463040">
                <a:tc rowSpan="6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袁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世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凯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窃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取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革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命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果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武昌起义成功后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湖北军政府与清朝内阁总理大臣袁世凯交涉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力图通过和平的方式早日实现共和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孙中山也曾表示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如果清帝退位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袁世凯宣布赞成共和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他即行辞职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并推举袁世凯继任临时大总统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33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过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1912年2月12日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宣统帝下诏退位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清朝260多年的统治结束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1912年2月13日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孙中山向临时参议院提出辞职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并推荐袁世凯继任临时大总统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1912年2月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在袁世凯通电声明拥护共和后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临时参议院选举袁世凯为临时大总统。袁世凯不肯南下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迫使南京参议院同意他在北京就职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1912年3月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袁世凯在北京就任中华民国临时大总统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8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1912年4月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孙中山正式解除临时大总统职务。临时政府迁往北京。辛亥革命的胜利果实被袁世凯窃取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24693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4" name="03.eps" descr="id:214751425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04770"/>
            <a:ext cx="11385550" cy="3013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16560" y="1453515"/>
          <a:ext cx="11319510" cy="44900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020"/>
                <a:gridCol w="709930"/>
                <a:gridCol w="6739255"/>
                <a:gridCol w="3329305"/>
              </a:tblGrid>
              <a:tr h="7315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︽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华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民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国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临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时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约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法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︾</a:t>
                      </a:r>
                      <a:endParaRPr lang="en-US" sz="2400" b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1912年3月11日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孙中山以临时大总统名义颁布了由参议院制定的《中华民国临时约法》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sym typeface="Arial" panose="020B0604020202020204" pitchFamily="34" charset="0"/>
                        </a:rPr>
                        <a:t>《中华民国临时约法》部分条文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3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中华民国的主权属于全体国民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国民不分种族、阶级、宗教信仰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一律平等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国民有人身、居住、言论、出版、集会、结社、宗教信仰及请愿、考试、选举、参政等自由和权利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参议院行使立法权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国务员辅佐临时大总统行使行政权并负其责任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司法独立等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82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评价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《中华民国临时约法》是中国历史上第一部资产阶级共和国宪法性质的重要文件。它肯定了资产阶级民主共和制度和民主自由原则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是辛亥革命的重要成果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" name="image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5820" y="1692910"/>
            <a:ext cx="3220085" cy="18840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2450" y="1346159"/>
            <a:ext cx="10637519" cy="627895"/>
            <a:chOff x="1034884" y="629878"/>
            <a:chExt cx="9033435" cy="627895"/>
          </a:xfrm>
        </p:grpSpPr>
        <p:sp>
          <p:nvSpPr>
            <p:cNvPr id="17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913" y="664168"/>
              <a:ext cx="7425406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二次革命、袁世凯复辟帝制、护国战争、军阀割据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7205" y="2295525"/>
            <a:ext cx="1120648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知道袁世凯独裁统治和复辟帝制的史实，了解北洋军阀混战的黑暗局面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92150" y="2837815"/>
          <a:ext cx="10735945" cy="3437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8305"/>
                <a:gridCol w="731520"/>
                <a:gridCol w="9596120"/>
              </a:tblGrid>
              <a:tr h="25603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二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次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革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命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袁世凯就任临时大总统后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为了建立独裁统治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公然背弃誓言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一再破坏责任内阁制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1912年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宋教仁以同盟会为基础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联合其他几个政党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组成国民党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并在随后的第一届国会选举中占据了明显优势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使袁世凯大为惊恐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1913年春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宋教仁在上海遇刺身亡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袁世凯遭到国内舆论的谴责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袁世凯决定以武力镇压国民党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下令罢免由国民党人担任的江西、广东、安徽三省都督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1913年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孙中山和黄兴等号召南方各省起来反袁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发动“二次革命”。但国民党力量涣散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二次革命很快被袁世凯镇压下去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739255" y="19888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P50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P54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37210" y="1529080"/>
          <a:ext cx="11004550" cy="2973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8015"/>
                <a:gridCol w="890905"/>
                <a:gridCol w="9485630"/>
              </a:tblGrid>
              <a:tr h="182880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袁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世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凯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复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辟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帝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制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镇压二次革命之后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袁世凯强迫国会选举他为正式大总统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随即又下令解散国民党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1914年初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袁世凯解散国会。不久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他又废除《中华民国临时约法》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颁布《中华民国约法》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改责任内阁制为总统制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修改总统选举法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袁世凯不惜牺牲国家主权和民族利益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接受日本旨在灭亡中国的“二十一条”的大部分内容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以换取日本的支持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称帝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1915年末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袁世凯下令以1916年为“中华帝国洪宪元年”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准备在元旦举行登基大典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60730" y="1710690"/>
          <a:ext cx="10598150" cy="2337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105"/>
                <a:gridCol w="1002665"/>
                <a:gridCol w="9009380"/>
              </a:tblGrid>
              <a:tr h="779145">
                <a:tc rowSpan="3"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  <a:buClrTx/>
                        <a:buSzTx/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护国战争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孙中山发表《讨袁宣言》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号召爱国豪杰共同奋起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维护共和制度。梁启超与蔡锷前往南方筹划讨伐袁世凯事宜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1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爆发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1915年底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蔡锷、李烈钧、唐继尧在云南宣告独立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组织护国军北上讨袁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护国战争爆发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1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结果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1916年3月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袁世凯被迫宣布取消帝制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6月在绝望中死去。护国战争结束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65150" y="1506855"/>
          <a:ext cx="11018520" cy="4133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6600"/>
                <a:gridCol w="833755"/>
                <a:gridCol w="919480"/>
                <a:gridCol w="3060700"/>
                <a:gridCol w="5467985"/>
              </a:tblGrid>
              <a:tr h="365760">
                <a:tc rowSpan="10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军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阀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割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据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袁世凯死后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北洋军阀分裂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表现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军阀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代表人物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范围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直系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冯国璋、曹锟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江苏、江西、湖北等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皖系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段祺瑞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北京政府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和安徽、浙江、山东、福建等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奉系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张作霖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东北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滇系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唐继尧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云南、贵州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桂系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陆荣廷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广东、广西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争夺地盘和巩固政权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手段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出卖国家利益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依附帝国主义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420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大小军阀连年混战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中国陷入了军阀割据纷争的动乱之中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严重影响了正常的生产、生活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给人民带来了沉重的灾难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7259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16735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13302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91608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244715" y="2730500"/>
            <a:ext cx="4098925" cy="2033266"/>
            <a:chOff x="3549527" y="2100735"/>
            <a:chExt cx="5107993" cy="2033249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76906" y="150826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6373" y="2634178"/>
            <a:ext cx="3103246" cy="580390"/>
            <a:chOff x="2455866" y="664479"/>
            <a:chExt cx="2770987" cy="580390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6755" y="3535680"/>
            <a:ext cx="10774045" cy="245364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）李鸿章是封建地主阶级的代表人物，康有为是资产阶级维新派的代表人物，孙中山是资产阶级革命派的代表人物，他们都为中国近代化作出了巨大的贡献。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）孙中山是资产阶级民主革命的先行者，但他并没有直接参加武昌起义。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）三民主义中，民族主义是前提，民权主义是核心，民生主义是发展。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9295" y="1435735"/>
            <a:ext cx="10703560" cy="50774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辛亥革命结束了中国两千多年的君主专制制度，但没有结束中国的封建制度，并没有改变中国的社会性质，中国依然是半殖民地半封建社会。君主专制制度，只是封建制度中的一个重要方面。辛亥革命后，封建土地制度依然存在，封建思想文化仍然根深蒂固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）维新变法运动是向日本学习，要在中国建立资产阶级君主立宪制；而辛亥革命是向美国学习，要在中国建立资产阶级民主共和制。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）护国战争挫败了袁世凯复辟帝制的阴谋，恢复了“民国”的国号，从这个意义上讲是取得了胜利；但它没有推翻北洋军阀的黑暗统治，没有使中国摆脱帝国主义的控制，最终使中国陷入军阀混战局面。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2403" y="1488003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585470" y="2225040"/>
          <a:ext cx="11092815" cy="3380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9945"/>
                <a:gridCol w="10262870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辛亥革命与武昌起义的关系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内涵与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外延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辛亥革命是指孙中山领导资产阶级革命派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为推翻清朝统治而进行的资产阶级民主革命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是建立资产阶级民主共和国的全过程。它包括革命思想的传播、革命团体及政党的建立、政治纲领的制定、历次武装起义、“中华民国”的建立、袁世凯窃取政权等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1940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两者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关系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辛亥革命是民主革命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武昌起义出现在辛亥革命的过程中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并使之达到高潮。武昌起义取得了成功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并建立了湖北军政府。但辛亥革命却失败了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因为代表帝国主义和封建势力的袁世凯窃取了辛亥革命的果实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辛亥革命没有改变中国半殖民地半封建社会的性质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中国人民仍要继续完成民主革命的任务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74650" y="1511300"/>
          <a:ext cx="11414760" cy="4135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3595"/>
                <a:gridCol w="10591165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正确认识辛亥革命的结果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衡量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标准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衡量一场革命的成败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关键是看革命的根本目的和预定的目的是否达到了。辛亥革命是一场反帝反封建的资产阶级民主革命。其根本目的是推翻帝国主义的压迫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铲除封建制度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使中国成为真正的民主共和国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为资本主义发展开辟道路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其直接目的是推翻清政府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建立资产阶级共和国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直接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辛亥革命推翻了腐朽的清政府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结束了统治中国两千多年的封建君主专制制度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建立了中国历史上第一个资产阶级共和国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颁布了中国历史上第一部资产阶级共和国宪法性质的法律文献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使民主共和的观念深入人心。辛亥革命促进了中国资本主义的发展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推动了中国近代化的进程。可以说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辛亥革命“成功”了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391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最终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辛亥革命的果实被袁世凯窃取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反帝反封建的革命任务没有完成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中国半殖民地半封建社会的性质也没有改变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所以说辛亥革命“失败”了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27487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22960" y="2516505"/>
          <a:ext cx="1056068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6675"/>
                <a:gridCol w="868680"/>
                <a:gridCol w="868680"/>
                <a:gridCol w="868680"/>
                <a:gridCol w="2827020"/>
                <a:gridCol w="1065530"/>
                <a:gridCol w="145542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孙中山早期革命活动、中国同盟会、三民主义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2019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13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孙中山逝世后的中国革命状况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材料分析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萍浏醴起义、黄花岗起义、辛亥革命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2021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辛亥革命的性质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评论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6373" y="162833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10565" y="2597150"/>
          <a:ext cx="10629900" cy="35112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7905"/>
                <a:gridCol w="1351915"/>
                <a:gridCol w="8260080"/>
              </a:tblGrid>
              <a:tr h="36576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维新变法运动与辛亥革命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相同点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国际背景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世界资本主义发展进入帝国主义阶段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国内背景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清政府日益腐败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中华民族面临日益严重的民族危机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救亡图存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发展资本主义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学习内容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都主张学习西方的政治制度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走资本主义道路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最终结果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都以失败告终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都没有改变中国半殖民地半封建社会的性质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84835" y="1349375"/>
          <a:ext cx="11007725" cy="5230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170"/>
                <a:gridCol w="819785"/>
                <a:gridCol w="9716770"/>
              </a:tblGrid>
              <a:tr h="36576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维新变法运动与辛亥革命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8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不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同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政治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主张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资产阶级维新派主张实行君主立宪制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保留皇帝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资产阶级革命派主张推翻帝制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实行民主共和制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维新变法运动是一场资产阶级性质的改革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辛亥革命是一场资产阶级民主革命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领导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阶级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维新变法运动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资产阶级维新派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资产阶级革命派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维新变法运动在思想文化方面产生了广泛而持久的影响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思想启蒙作用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22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辛亥革命推翻了清王朝的反动统治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宣告了中国两千多年君主专制制度的终结。它开创了完全意义上的近代民族民主革命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极大地推动了中华民族的思想解放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打开了中国进步潮流的闸门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4500" y="1404620"/>
          <a:ext cx="11344910" cy="5157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675"/>
                <a:gridCol w="1348105"/>
                <a:gridCol w="1644650"/>
                <a:gridCol w="3331845"/>
                <a:gridCol w="2072005"/>
                <a:gridCol w="2119630"/>
              </a:tblGrid>
              <a:tr h="365760">
                <a:tc gridSpan="6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比较洋务运动、戊戌变法、辛亥革命和新文化运动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中国近代化探索的事件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事件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指导思想或主张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学习重点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洋务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运动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地主阶级自救运动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地主阶级洋务派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“师夷长技”“中体西用”“自强”“求富”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西方经济方面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先进科技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都主张向西方学习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探索救国强国之路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推动了中国近代化进程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都没有改变中国半殖民地半封建社会的性质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戊戌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变法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资产阶级改革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资产阶级维新派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变法图强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兴民权、君主立宪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西方政治方面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君主立宪制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辛亥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革命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三民主义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民主共和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西方政治方面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民主共和制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新文化运动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思想解放运动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资产阶级知识分子、马克思主义者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民主、科学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马克思主义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西方思想文化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22960" y="1706245"/>
          <a:ext cx="1056068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6675"/>
                <a:gridCol w="868680"/>
                <a:gridCol w="868680"/>
                <a:gridCol w="868680"/>
                <a:gridCol w="2827020"/>
                <a:gridCol w="869315"/>
                <a:gridCol w="165163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中华民国的建立、袁世凯窃取革命果实、《中华民国临时约法》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—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141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2022年中考预测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近五年关于辛亥革命的考查减少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看近十年却比较多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应该注意回流出现。从旧民主主义革命到新民主主义革命的转变、对比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是我们需要注意的问题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252210" y="2881944"/>
            <a:ext cx="350520" cy="1685416"/>
            <a:chOff x="12823" y="1322"/>
            <a:chExt cx="552" cy="2654"/>
          </a:xfrm>
        </p:grpSpPr>
        <p:sp>
          <p:nvSpPr>
            <p:cNvPr id="10" name="椭圆 9"/>
            <p:cNvSpPr/>
            <p:nvPr/>
          </p:nvSpPr>
          <p:spPr>
            <a:xfrm>
              <a:off x="12824" y="1322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823" y="3425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176520" y="2837180"/>
            <a:ext cx="5192395" cy="1804035"/>
            <a:chOff x="7910" y="3610"/>
            <a:chExt cx="8177" cy="2841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7927" y="3610"/>
              <a:ext cx="816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孙中山与辛亥革命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7910" y="5726"/>
              <a:ext cx="804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资产阶级民主革命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73677" y="2308896"/>
            <a:ext cx="5770245" cy="627895"/>
            <a:chOff x="1034884" y="629878"/>
            <a:chExt cx="4837114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32481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孙中山与辛亥革命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503555" y="2966720"/>
            <a:ext cx="1096200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2019·河北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1925年3月12日孙中山抱憾而逝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革命与民国并未带来预期的和平与秩序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民国时期较以前经历更多的痛苦与失序。但孙中山为进步奠定了基础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其追随者得以在此基础之上继其遗业。材料中的“痛苦与失序”不包括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595630" y="5288915"/>
            <a:ext cx="67849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武昌起义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袁世凯独裁统治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尊孔复古的逆流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北洋军阀混战</a:t>
            </a:r>
            <a:endParaRPr lang="zh-CN" altLang="en-US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57865" y="477638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330759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2495" y="1821815"/>
            <a:ext cx="1017968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2019·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邢台七中期中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“他是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世纪中国走在时代前列的第一个伟人；他是中国民主革命的伟大先行者；他毕生致力于资产阶级共和国道路的探索。”“他”领导民主革命的指导思想是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indent="0">
              <a:lnSpc>
                <a:spcPct val="160000"/>
              </a:lnSpc>
            </a:pP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自强求富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三民主义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民主科学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毛泽东思想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3680" y="3184437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06475" y="1913890"/>
            <a:ext cx="998410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2019·承德滦平四中期末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孙中山主张“民国之国家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为全国国民所公有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民国之政治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为国民所共理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民国之权利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为国民所共享。”这段话体现了三民主义的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）</a:t>
            </a: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endParaRPr 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民族主义	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民权主义</a:t>
            </a:r>
          </a:p>
          <a:p>
            <a:pPr indent="0">
              <a:lnSpc>
                <a:spcPct val="16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民生主义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民主主义</a:t>
            </a:r>
          </a:p>
        </p:txBody>
      </p:sp>
      <p:sp>
        <p:nvSpPr>
          <p:cNvPr id="8" name="矩形 7"/>
          <p:cNvSpPr/>
          <p:nvPr/>
        </p:nvSpPr>
        <p:spPr>
          <a:xfrm>
            <a:off x="4322400" y="326889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19760" y="2374900"/>
            <a:ext cx="10904220" cy="260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2021·河北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这次革命建立起中国历史上从来不曾有过的共和政体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传播了民主共和理念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推动了中华民族思想解放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促使社会经济、思想文化和社会风俗等方面发生新的变化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冲破了封建主义的藩篱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打击了帝国主义在华势力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为民族资本主义的发展创造了有利条件。据此推断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这次革命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648335" y="4983480"/>
            <a:ext cx="10707370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开始了中国近代化的探索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是一场资产阶级的民族民主革命     </a:t>
            </a: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是新民主主义革命的开端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推翻了帝国主义、封建主义统治       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435185" y="443538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6392" y="1705011"/>
            <a:ext cx="5607050" cy="627895"/>
            <a:chOff x="1034884" y="629878"/>
            <a:chExt cx="4700310" cy="627895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188013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资产阶级民主革命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86dda43-e536-4a67-91d6-1a35b7ce69c1}"/>
  <p:tag name="TABLE_ENDDRAG_ORIGIN_RECT" val="831*372"/>
  <p:tag name="TABLE_ENDDRAG_RECT" val="64*167*831*37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86dda43-e536-4a67-91d6-1a35b7ce69c1}"/>
  <p:tag name="TABLE_ENDDRAG_ORIGIN_RECT" val="831*372"/>
  <p:tag name="TABLE_ENDDRAG_RECT" val="64*167*831*37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72aeb4b-e763-4e3e-9369-f4d5bba30443}"/>
  <p:tag name="TABLE_ENDDRAG_ORIGIN_RECT" val="855*144"/>
  <p:tag name="TABLE_ENDDRAG_RECT" val="48*304*855*1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abe8252-4e9f-4a0b-8df0-878ff811f313}"/>
  <p:tag name="TABLE_ENDDRAG_ORIGIN_RECT" val="838*551"/>
  <p:tag name="TABLE_ENDDRAG_RECT" val="64*124*838*55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47dd54e-d41d-48fd-8b86-de24e8aa439b}"/>
  <p:tag name="TABLE_ENDDRAG_ORIGIN_RECT" val="881*403"/>
  <p:tag name="TABLE_ENDDRAG_RECT" val="38*107*881*40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db63341-7975-476d-9684-dc191eceb505}"/>
  <p:tag name="TABLE_ENDDRAG_ORIGIN_RECT" val="849*174"/>
  <p:tag name="TABLE_ENDDRAG_RECT" val="52*234*849*17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eabd80-28c5-4272-aff6-a6bb028d091a}"/>
  <p:tag name="TABLE_ENDDRAG_ORIGIN_RECT" val="871*407"/>
  <p:tag name="TABLE_ENDDRAG_RECT" val="47*108*871*4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5*152"/>
  <p:tag name="TABLE_ENDDRAG_RECT" val="76*123*805*15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116d824-a4c7-4817-86ea-ff86c6f6aa06}"/>
  <p:tag name="TABLE_ENDDRAG_ORIGIN_RECT" val="827*201"/>
  <p:tag name="TABLE_ENDDRAG_RECT" val="75*145*827*20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abfbfea-0372-4bb6-aa27-240b0f25b96f}"/>
  <p:tag name="TABLE_ENDDRAG_ORIGIN_RECT" val="863*205"/>
  <p:tag name="TABLE_ENDDRAG_RECT" val="45*267*863*20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91cd228-a0fb-4048-be01-0cca951bcb23}"/>
  <p:tag name="TABLE_ENDDRAG_ORIGIN_RECT" val="844*371"/>
  <p:tag name="TABLE_ENDDRAG_RECT" val="40*130*844*37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4c337f-6c81-423e-8ecf-ff7bdb757445}"/>
  <p:tag name="TABLE_ENDDRAG_ORIGIN_RECT" val="868*325"/>
  <p:tag name="TABLE_ENDDRAG_RECT" val="35*111*868*32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d0121d-ab0d-4f96-a329-62b6e0c6efd4}"/>
  <p:tag name="TABLE_ENDDRAG_ORIGIN_RECT" val="867*262"/>
  <p:tag name="TABLE_ENDDRAG_RECT" val="51*211*867*26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df42c4b-ec2b-4ebd-89ac-4f59ca4401ea}"/>
  <p:tag name="TABLE_ENDDRAG_ORIGIN_RECT" val="877*262"/>
  <p:tag name="TABLE_ENDDRAG_RECT" val="41*123*877*26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91b7d64-e997-4de7-845d-433c814c16ac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e0db9ca-7710-4e50-84a4-35158bf123fb}"/>
  <p:tag name="TABLE_ENDDRAG_ORIGIN_RECT" val="867*317"/>
  <p:tag name="TABLE_ENDDRAG_RECT" val="47*125*867*31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08a3139-14fe-4a34-8c4f-96a002b4a02d}"/>
  <p:tag name="TABLE_ENDDRAG_ORIGIN_RECT" val="873*252"/>
  <p:tag name="TABLE_ENDDRAG_RECT" val="46*175*873*25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82e88c0-b6fd-476d-9656-84f78572f4d9}"/>
  <p:tag name="TABLE_ENDDRAG_ORIGIN_RECT" val="869*348"/>
  <p:tag name="TABLE_ENDDRAG_RECT" val="49*119*869*34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47ee26-6792-4433-950a-976c46dfa7e6}"/>
  <p:tag name="TABLE_ENDDRAG_ORIGIN_RECT" val="852*498"/>
  <p:tag name="TABLE_ENDDRAG_RECT" val="48*179*852*4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47ee26-6792-4433-950a-976c46dfa7e6}"/>
  <p:tag name="TABLE_ENDDRAG_ORIGIN_RECT" val="866*306"/>
  <p:tag name="TABLE_ENDDRAG_RECT" val="48*115*866*30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7274c91-4a9d-41d7-aa8f-eed1b2469a5b}"/>
  <p:tag name="TABLE_ENDDRAG_ORIGIN_RECT" val="893*328"/>
  <p:tag name="TABLE_ENDDRAG_RECT" val="35*110*893*3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1830</Words>
  <Application>WPS 演示</Application>
  <PresentationFormat>自定义</PresentationFormat>
  <Paragraphs>436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1021</cp:revision>
  <dcterms:created xsi:type="dcterms:W3CDTF">2020-07-19T08:35:00Z</dcterms:created>
  <dcterms:modified xsi:type="dcterms:W3CDTF">2022-02-25T16:31:19Z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2052-11.1.0.11045</vt:lpwstr>
  </property>
</Properties>
</file>