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17" r:id="rId17"/>
    <p:sldId id="318" r:id="rId18"/>
    <p:sldId id="319" r:id="rId19"/>
    <p:sldId id="320" r:id="rId20"/>
    <p:sldId id="321" r:id="rId21"/>
    <p:sldId id="259" r:id="rId22"/>
    <p:sldId id="269" r:id="rId23"/>
    <p:sldId id="315" r:id="rId24"/>
    <p:sldId id="274"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5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第五部分　世界</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近代史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第十九单元　走向近代</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08552"/>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莎士比亚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英国著名文学艺术家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一生创作了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多部戏剧和许多脍炙人口的诗篇。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代表作品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哈姆雷特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》《罗密欧与朱丽叶》。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704275" y="3843275"/>
            <a:ext cx="16366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704275" y="4310618"/>
            <a:ext cx="16366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05991"/>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三、探寻新航路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探寻新航路的热潮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手工工场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和租地农场的发展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欧洲市场需求逐渐扩大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商品经济日趋发达。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马可</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波罗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描绘的东方国家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激起了欧洲人对东方的无限想象和向往。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奥斯曼帝国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控制了东西方贸易的所有重要商道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从东方运往欧洲的商品价格更加昂贵。</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293579" y="2336592"/>
            <a:ext cx="160054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293579" y="2803935"/>
            <a:ext cx="16005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114633" y="3521156"/>
            <a:ext cx="17067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114633" y="3978108"/>
            <a:ext cx="17067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605818" y="4674923"/>
            <a:ext cx="20128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605818" y="5142266"/>
            <a:ext cx="20128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40872"/>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随着欧洲地理学的发展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人们逐渐相信地球是圆的。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欧洲水手掌握了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罗盘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技术。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欧洲的造船技术取得重大突破。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647427" y="32925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647427" y="37598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9570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哥伦布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迪亚士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:1487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迪亚士在葡萄牙王室的支持下率船队远航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第二年到达非洲的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好望角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伽马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:1497—1498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伽马从葡萄牙出发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印度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西海岸。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哥伦布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1492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哥伦布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率领船队从西班牙出发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月到达巴哈马群岛中的圣萨尔瓦多岛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了古巴和海地。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哥伦布在接下来的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先后三次西航。</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564944" y="1848220"/>
            <a:ext cx="12349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564944" y="2305172"/>
            <a:ext cx="12349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312892" y="24093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312892" y="288706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506847" y="4175784"/>
            <a:ext cx="12106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506847" y="4643127"/>
            <a:ext cx="1210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85005"/>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麦哲伦船队环球航行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麦哲伦船队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:1519—1522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麦哲伦船队第一次完成</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航行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证明了地圆说的正确性。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新航路开辟的影响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新航路开辟以后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欧洲大西洋沿岸工商业经济繁荣起来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促进了资本主义的发展。欧洲与亚洲、非洲、</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之间建立起了直接的商业联系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往来日益密切。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世界开始连为一个整体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世界的观念也从此逐步确立起来。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67153" y="2139165"/>
            <a:ext cx="16412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67153" y="2596117"/>
            <a:ext cx="16412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941293" y="38848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941293" y="43521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3874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四、早期殖民掠夺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葡萄牙与西班牙的殖民掠夺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最早进行殖民的国家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葡萄牙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和西班牙。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葡萄牙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在亚、非、拉美建立了一些殖民据点与商站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如巴西、印度果阿、马六甲和中国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澳门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掠夺方式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进行劫掠式的贸易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抢劫当地人的黄金。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326875" y="2378157"/>
            <a:ext cx="12177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326876" y="2845500"/>
            <a:ext cx="12177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087819" y="4136869"/>
            <a:ext cx="8303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087819" y="460421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56837"/>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西班牙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西班牙凭借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无敌舰队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建立起一个殖民大帝国。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掠夺方式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强迫印第安人无偿开采金银矿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开发种植园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强迫印第安人和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黑人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作为奴隶在种植园里劳作。</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317838" y="23989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317838" y="28766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247075" y="41550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247075" y="46327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26999"/>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英国的殖民扩张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海上霸权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:1588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英国海军战胜西班牙的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无敌舰队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。英国逐渐成为海上霸主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开始在海外扩张殖民地。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三角贸易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95220544"/>
              </p:ext>
            </p:extLst>
          </p:nvPr>
        </p:nvGraphicFramePr>
        <p:xfrm>
          <a:off x="692150" y="3130412"/>
          <a:ext cx="10807700" cy="3260515"/>
        </p:xfrm>
        <a:graphic>
          <a:graphicData uri="http://schemas.openxmlformats.org/presentationml/2006/ole">
            <mc:AlternateContent xmlns:mc="http://schemas.openxmlformats.org/markup-compatibility/2006">
              <mc:Choice xmlns:v="urn:schemas-microsoft-com:vml" Requires="v">
                <p:oleObj spid="_x0000_s2053" name="文档" r:id="rId3" imgW="3837245" imgH="1157637" progId="Word.Document.12">
                  <p:embed/>
                </p:oleObj>
              </mc:Choice>
              <mc:Fallback>
                <p:oleObj name="文档" r:id="rId3" imgW="3837245" imgH="1157637" progId="Word.Document.12">
                  <p:embed/>
                  <p:pic>
                    <p:nvPicPr>
                      <p:cNvPr id="0" name=""/>
                      <p:cNvPicPr/>
                      <p:nvPr/>
                    </p:nvPicPr>
                    <p:blipFill>
                      <a:blip r:embed="rId4"/>
                      <a:stretch>
                        <a:fillRect/>
                      </a:stretch>
                    </p:blipFill>
                    <p:spPr>
                      <a:xfrm>
                        <a:off x="692150" y="3130412"/>
                        <a:ext cx="10807700" cy="3260515"/>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6364346" y="3843966"/>
            <a:ext cx="814017"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7569691" y="4472533"/>
            <a:ext cx="2073072"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8668573" y="5091640"/>
            <a:ext cx="814017"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2118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荷、法、英殖民争霸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海上马车夫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入侵印度尼西亚的爪哇岛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从葡萄牙人手中夺取马六甲和锡兰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一度强占了中国的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台湾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在非洲的好望角建立了殖民地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在北美洲建立了新尼德兰殖民地。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先后在北美洲、非洲和亚洲建立了法属殖民地。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624959" y="2367766"/>
            <a:ext cx="202883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624959" y="2835109"/>
            <a:ext cx="20288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218875" y="35419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218875" y="40092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1895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英国殖民争霸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世纪下半叶起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英国与荷兰、法国发生了一系列战争。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英国最终战胜了荷兰和法国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在世界各地夺取了大片殖民地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自诩为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日不落帝国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974931" y="4160097"/>
            <a:ext cx="19993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974931" y="4606658"/>
            <a:ext cx="19993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40812"/>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殖民掠夺的影响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这一进程客观上有助于欧洲殖民国家的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资本原始积累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有助于世界市场逐渐形成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但也给殖民地人民带来了深重的灾难。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在此期间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欧洲文化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传到殖民地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对殖民地社会的发展产生了深远的影响</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465086" y="2118383"/>
            <a:ext cx="24332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465086" y="2564944"/>
            <a:ext cx="24332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264009" y="3864056"/>
            <a:ext cx="16253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264009" y="4321008"/>
            <a:ext cx="16253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15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 action="ppaction://noaction"/>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文艺复兴</a:t>
            </a:r>
            <a:r>
              <a:rPr lang="zh-CN" altLang="en-US" sz="2400" dirty="0">
                <a:solidFill>
                  <a:srgbClr val="FFFF00"/>
                </a:solidFill>
                <a:latin typeface="华文新魏" panose="02010800040101010101" pitchFamily="2" charset="-122"/>
                <a:ea typeface="华文新魏" panose="02010800040101010101" pitchFamily="2" charset="-122"/>
              </a:rPr>
              <a:t>与新航路开辟的异同点</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03574883"/>
              </p:ext>
            </p:extLst>
          </p:nvPr>
        </p:nvGraphicFramePr>
        <p:xfrm>
          <a:off x="692150" y="1323522"/>
          <a:ext cx="10807700" cy="4464956"/>
        </p:xfrm>
        <a:graphic>
          <a:graphicData uri="http://schemas.openxmlformats.org/presentationml/2006/ole">
            <mc:AlternateContent xmlns:mc="http://schemas.openxmlformats.org/markup-compatibility/2006">
              <mc:Choice xmlns:v="urn:schemas-microsoft-com:vml" Requires="v">
                <p:oleObj spid="_x0000_s3077" name="文档" r:id="rId3" imgW="3837245" imgH="1585271" progId="Word.Document.12">
                  <p:embed/>
                </p:oleObj>
              </mc:Choice>
              <mc:Fallback>
                <p:oleObj name="文档" r:id="rId3" imgW="3837245" imgH="1585271" progId="Word.Document.12">
                  <p:embed/>
                  <p:pic>
                    <p:nvPicPr>
                      <p:cNvPr id="0" name=""/>
                      <p:cNvPicPr/>
                      <p:nvPr/>
                    </p:nvPicPr>
                    <p:blipFill>
                      <a:blip r:embed="rId4"/>
                      <a:stretch>
                        <a:fillRect/>
                      </a:stretch>
                    </p:blipFill>
                    <p:spPr>
                      <a:xfrm>
                        <a:off x="692150" y="1323522"/>
                        <a:ext cx="10807700" cy="4464956"/>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8985"/>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文艺复兴和新航路开辟的共同点是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体现了人们的创新精神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为西欧国家的殖民掠夺开辟了道路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促进了欧洲资本主义的发展　</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对世界走向整体起了重要作用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NEU-BZ-S92"/>
                <a:ea typeface="宋体" panose="02010600030101010101" pitchFamily="2" charset="-122"/>
                <a:cs typeface="宋体" panose="02010600030101010101" pitchFamily="2" charset="-122"/>
              </a:rPr>
              <a:t>①③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NEU-BZ-S92"/>
                <a:ea typeface="宋体" panose="02010600030101010101" pitchFamily="2" charset="-122"/>
                <a:cs typeface="宋体" panose="02010600030101010101" pitchFamily="2" charset="-122"/>
              </a:rPr>
              <a:t>①④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文艺复兴和新航路开辟的共同点是体现了人们的创新精神和促进了欧洲资本主义的发展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只是新航路开辟的影响。故选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275"/>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一、西欧经济和社会的发展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新的生产和经营方式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生产方式变化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垦殖运动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欧洲农村纷纷开展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垦殖运动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大量的林地、荒地、沼泽被开发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土地面积逐渐扩大。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农奴身份的变化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农奴可以用货币购买劳役豁免权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以此获得对自己劳动力的自由支配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也可以通过缴纳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迁徙税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获得离开庄园、摆脱领主人身束缚的机会。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出租土地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世纪中叶以后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越来越多的领主出租自营地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他们依靠土地租金生活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不再参与生产管理。一些富裕农民建立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租地农场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19175" y="1910565"/>
            <a:ext cx="16054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19175" y="2388299"/>
            <a:ext cx="160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092809" y="3666629"/>
            <a:ext cx="12089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092809" y="4133972"/>
            <a:ext cx="12089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611355" y="6004584"/>
            <a:ext cx="16410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611355" y="6482318"/>
            <a:ext cx="1641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28524"/>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经营方式变化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商品贸易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农产品和畜产品进入市场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一些商人将在农村市场收购的产品运到港口或更远的地方。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手工工场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86677275"/>
              </p:ext>
            </p:extLst>
          </p:nvPr>
        </p:nvGraphicFramePr>
        <p:xfrm>
          <a:off x="692150" y="2789226"/>
          <a:ext cx="10807700" cy="3809002"/>
        </p:xfrm>
        <a:graphic>
          <a:graphicData uri="http://schemas.openxmlformats.org/presentationml/2006/ole">
            <mc:AlternateContent xmlns:mc="http://schemas.openxmlformats.org/markup-compatibility/2006">
              <mc:Choice xmlns:v="urn:schemas-microsoft-com:vml" Requires="v">
                <p:oleObj spid="_x0000_s1029" name="文档" r:id="rId3" imgW="3837245" imgH="1352376" progId="Word.Document.12">
                  <p:embed/>
                </p:oleObj>
              </mc:Choice>
              <mc:Fallback>
                <p:oleObj name="文档" r:id="rId3" imgW="3837245" imgH="1352376" progId="Word.Document.12">
                  <p:embed/>
                  <p:pic>
                    <p:nvPicPr>
                      <p:cNvPr id="0" name=""/>
                      <p:cNvPicPr/>
                      <p:nvPr/>
                    </p:nvPicPr>
                    <p:blipFill>
                      <a:blip r:embed="rId4"/>
                      <a:stretch>
                        <a:fillRect/>
                      </a:stretch>
                    </p:blipFill>
                    <p:spPr>
                      <a:xfrm>
                        <a:off x="692150" y="2789226"/>
                        <a:ext cx="10807700" cy="3809002"/>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10499929" y="33860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1740392" y="396654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2856663" y="4676758"/>
            <a:ext cx="1513467"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434375"/>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土地关系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的变化和手工业的发展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推动农业和手工业生产组织逐渐资本主义化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开始改变中世纪欧洲社会的整体面貌。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72403" y="2509421"/>
            <a:ext cx="1637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72403" y="2976764"/>
            <a:ext cx="1637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671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富裕农民和市民阶层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富裕农民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富裕农民、骑士等通过各种手段不断集中土地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以新的经营方式掌握了生产、交换等环节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还控制了乡村行政事务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成为农村中富有生气的阶级力量。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市民阶层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手工业者、</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成为城市居民。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他们与贵族联姻或成为官员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抬高自己的身份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政治权利也不断扩大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成为强化王权所需要的政治力量。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782510" y="39056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782510" y="437296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25866"/>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二、文艺复兴运动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文艺复兴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意大利的一些城市出现了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萌芽。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形成中的资产阶级提倡发扬人的个性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追求享受现世生活。这种被称为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人文主义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的思潮逐渐流行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文艺复兴运动兴起。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文艺复兴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是一场反对教会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神权至上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和提倡人文主义的新文化运动。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促进了人们思想的大解放。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086766" y="1578056"/>
            <a:ext cx="16678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086766" y="2045399"/>
            <a:ext cx="1667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463091" y="3323729"/>
            <a:ext cx="16187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463091" y="3791072"/>
            <a:ext cx="16187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488819" y="4487511"/>
            <a:ext cx="16187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488819" y="4965245"/>
            <a:ext cx="16187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0568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但丁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是文艺复兴的先驱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与彼特拉克、薄伽丘并称为文艺复兴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文学三杰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代表作品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神曲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芬奇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芬奇出生于佛罗伦萨。他与拉斐尔、米开朗琪罗并称文艺复兴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美术三杰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代表作品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《最后的晚餐》《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蒙娜丽莎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78147" y="14533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78147" y="19310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714665" y="262753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714665" y="31052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860137" y="4383601"/>
            <a:ext cx="16158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860137" y="4850944"/>
            <a:ext cx="16158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564085" y="4975883"/>
            <a:ext cx="16320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564085" y="5443226"/>
            <a:ext cx="16320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281</TotalTime>
  <Words>1255</Words>
  <Application>Microsoft Office PowerPoint</Application>
  <PresentationFormat>宽屏</PresentationFormat>
  <Paragraphs>92</Paragraphs>
  <Slides>24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38</cp:revision>
  <dcterms:created xsi:type="dcterms:W3CDTF">2020-12-05T02:41:23Z</dcterms:created>
  <dcterms:modified xsi:type="dcterms:W3CDTF">2021-01-12T07:54:25Z</dcterms:modified>
</cp:coreProperties>
</file>