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65" r:id="rId2"/>
    <p:sldId id="331" r:id="rId3"/>
    <p:sldId id="266" r:id="rId4"/>
    <p:sldId id="332" r:id="rId5"/>
    <p:sldId id="333" r:id="rId6"/>
    <p:sldId id="334" r:id="rId7"/>
    <p:sldId id="335" r:id="rId8"/>
    <p:sldId id="336" r:id="rId9"/>
    <p:sldId id="337" r:id="rId10"/>
    <p:sldId id="338" r:id="rId11"/>
    <p:sldId id="339" r:id="rId12"/>
    <p:sldId id="341" r:id="rId13"/>
    <p:sldId id="342" r:id="rId14"/>
    <p:sldId id="321" r:id="rId15"/>
    <p:sldId id="343" r:id="rId16"/>
    <p:sldId id="344" r:id="rId17"/>
    <p:sldId id="345" r:id="rId18"/>
    <p:sldId id="346" r:id="rId19"/>
    <p:sldId id="347" r:id="rId20"/>
    <p:sldId id="348" r:id="rId21"/>
    <p:sldId id="349" r:id="rId22"/>
    <p:sldId id="352" r:id="rId23"/>
    <p:sldId id="353" r:id="rId24"/>
    <p:sldId id="322" r:id="rId25"/>
    <p:sldId id="354" r:id="rId26"/>
    <p:sldId id="361" r:id="rId27"/>
    <p:sldId id="362"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24.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24.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24.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slide" Target="slide24.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24.xml"/><Relationship Id="rId4" Type="http://schemas.openxmlformats.org/officeDocument/2006/relationships/slide" Target="slide14.xml"/></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slide" Target="slide24.xml"/></Relationships>
</file>

<file path=ppt/slides/_rels/slide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24.xml"/></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slide" Target="slide2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842170"/>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50213039"/>
              </p:ext>
            </p:extLst>
          </p:nvPr>
        </p:nvGraphicFramePr>
        <p:xfrm>
          <a:off x="508000" y="1297153"/>
          <a:ext cx="8128000" cy="4940159"/>
        </p:xfrm>
        <a:graphic>
          <a:graphicData uri="http://schemas.openxmlformats.org/presentationml/2006/ole">
            <p:oleObj spid="_x0000_s10243" name="文档" r:id="rId3" imgW="3909532" imgH="2376445"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267007"/>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下表反映了中国某时期与各国贸易的情况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据此推出符合史实的结论是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中国对外贸易总额的国家构成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83859509"/>
              </p:ext>
            </p:extLst>
          </p:nvPr>
        </p:nvGraphicFramePr>
        <p:xfrm>
          <a:off x="508000" y="2507183"/>
          <a:ext cx="8128000" cy="2133020"/>
        </p:xfrm>
        <a:graphic>
          <a:graphicData uri="http://schemas.openxmlformats.org/presentationml/2006/ole">
            <p:oleObj spid="_x0000_s12291" name="文档" r:id="rId6" imgW="3895491" imgH="1022797" progId="Word.Document.12">
              <p:embed/>
            </p:oleObj>
          </a:graphicData>
        </a:graphic>
      </p:graphicFrame>
      <p:sp>
        <p:nvSpPr>
          <p:cNvPr id="8" name="矩形 7"/>
          <p:cNvSpPr>
            <a:spLocks noChangeAspect="1"/>
          </p:cNvSpPr>
          <p:nvPr/>
        </p:nvSpPr>
        <p:spPr>
          <a:xfrm>
            <a:off x="508000" y="419873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抗日战争胜利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中苏贸易激增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一边倒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中美贸易剧减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改革开放初见成效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中国对外贸易蓬勃发展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不结盟运动兴起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中国与发展中国家贸易往来密切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图片 8"/>
          <p:cNvPicPr>
            <a:picLocks noChangeAspect="1"/>
          </p:cNvPicPr>
          <p:nvPr/>
        </p:nvPicPr>
        <p:blipFill>
          <a:blip r:embed="rId7"/>
          <a:stretch>
            <a:fillRect/>
          </a:stretch>
        </p:blipFill>
        <p:spPr>
          <a:xfrm>
            <a:off x="5148064" y="1722554"/>
            <a:ext cx="359637" cy="361175"/>
          </a:xfrm>
          <a:prstGeom prst="rect">
            <a:avLst/>
          </a:prstGeom>
        </p:spPr>
      </p:pic>
    </p:spTree>
    <p:extLst>
      <p:ext uri="{BB962C8B-B14F-4D97-AF65-F5344CB8AC3E}">
        <p14:creationId xmlns:p14="http://schemas.microsoft.com/office/powerpoint/2010/main" xmlns="" val="29407114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本题考查新中国成立初期的对外贸易情况。由表格中的数据可以看出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中苏之间的贸易不断增加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而中美之间的贸易急剧减少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这应该是新中国成立初期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美国敌视、孤立中国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的外交政策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站在以苏联为首的社会主义阵营一边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从而导致中美贸易剧减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项。抗日战争胜利不可能使中美贸易急剧下降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改革开放后中美贸易应该增加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不结盟运动兴起于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此时中苏关系破裂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不会出现中苏贸易额连续三年持续增长的情况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01156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8356"/>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和平共处五项原则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的主要目的是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打破西方国家的外交封锁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促进世界多极化的发展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加强社会主义国家之间的合作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推动不结盟运动的兴起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新中国成立初期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美国和一些资本主义国家对中国采取政治上不承认、经济上封锁禁运、军事上包围威胁的政策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企图把新中国扼杀在摇篮里。为了积极同邻近国家和新兴的民族独立国家发展友好关系</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周恩来在接见印度代表团时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第一次提出了和平共处五项原则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这有利于打破西方国家的外交封锁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项。世界多极化出现于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和平共处五项原则消除了意识形态分歧</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不结盟运动兴起于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139952" y="1340768"/>
            <a:ext cx="359637" cy="361175"/>
          </a:xfrm>
          <a:prstGeom prst="rect">
            <a:avLst/>
          </a:prstGeom>
        </p:spPr>
      </p:pic>
    </p:spTree>
    <p:extLst>
      <p:ext uri="{BB962C8B-B14F-4D97-AF65-F5344CB8AC3E}">
        <p14:creationId xmlns:p14="http://schemas.microsoft.com/office/powerpoint/2010/main" xmlns="" val="23852145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35631"/>
            <a:ext cx="8128000" cy="50690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,25,2</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《剑桥中华人民共和国史》评论说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cs typeface="Times New Roman" panose="02020603050405020304" pitchFamily="18" charset="0"/>
              </a:rPr>
              <a:t>年的一次国际会议上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周恩来利用了他个人的巨大魅力和外交机敏逐渐减弱了那些怀疑中国或怀疑共产主义的领导人的敌对情绪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。在这次会议上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周恩来提出的外交方针</a:t>
            </a:r>
            <a:r>
              <a:rPr lang="zh-CN" altLang="zh-CN" sz="2200" smtClean="0">
                <a:solidFill>
                  <a:srgbClr val="000000"/>
                </a:solidFill>
                <a:latin typeface="Times New Roman" panose="02020603050405020304" pitchFamily="18" charset="0"/>
                <a:cs typeface="Times New Roman" panose="02020603050405020304" pitchFamily="18" charset="0"/>
              </a:rPr>
              <a:t>是</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求同存异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和平共处五项原则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另起炉灶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打扫干净屋子再请客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注意材料信息</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减弱了那些怀疑中国或怀疑共产主义的领导人的敌对情绪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这说明是在万隆会议上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周恩来提出的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求同存异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方针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173964903"/>
              </p:ext>
            </p:extLst>
          </p:nvPr>
        </p:nvGraphicFramePr>
        <p:xfrm>
          <a:off x="1578837" y="2677747"/>
          <a:ext cx="1316037" cy="534988"/>
        </p:xfrm>
        <a:graphic>
          <a:graphicData uri="http://schemas.openxmlformats.org/presentationml/2006/ole">
            <p:oleObj spid="_x0000_s6146" name="文档" r:id="rId6" imgW="629327" imgH="254889" progId="Word.Document.12">
              <p:embed/>
            </p:oleObj>
          </a:graphicData>
        </a:graphic>
      </p:graphicFrame>
      <p:pic>
        <p:nvPicPr>
          <p:cNvPr id="7" name="图片 6"/>
          <p:cNvPicPr>
            <a:picLocks noChangeAspect="1"/>
          </p:cNvPicPr>
          <p:nvPr/>
        </p:nvPicPr>
        <p:blipFill>
          <a:blip r:embed="rId7"/>
          <a:stretch>
            <a:fillRect/>
          </a:stretch>
        </p:blipFill>
        <p:spPr>
          <a:xfrm>
            <a:off x="867436" y="2851560"/>
            <a:ext cx="359637" cy="361175"/>
          </a:xfrm>
          <a:prstGeom prst="rect">
            <a:avLst/>
          </a:prstGeom>
        </p:spPr>
      </p:pic>
    </p:spTree>
    <p:extLst>
      <p:ext uri="{BB962C8B-B14F-4D97-AF65-F5344CB8AC3E}">
        <p14:creationId xmlns:p14="http://schemas.microsoft.com/office/powerpoint/2010/main" xmlns="" val="38921963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wipe(down)">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124744"/>
            <a:ext cx="8128000" cy="34440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smtClean="0">
                <a:solidFill>
                  <a:srgbClr val="000000"/>
                </a:solidFill>
                <a:latin typeface="Times New Roman" panose="02020603050405020304" pitchFamily="18" charset="0"/>
                <a:cs typeface="Times New Roman" panose="02020603050405020304" pitchFamily="18" charset="0"/>
              </a:rPr>
              <a:t>62 </a:t>
            </a:r>
            <a:r>
              <a:rPr lang="en-US" altLang="zh-CN" sz="2200" b="1" smtClean="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世纪六七十年代的外交成就</a:t>
            </a:r>
            <a:r>
              <a:rPr lang="zh-CN"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)1965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中国大陆与西方国家的贸易额在进出口总额中所占的比重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17.9%</a:t>
            </a:r>
            <a:r>
              <a:rPr lang="zh-CN" altLang="zh-CN" sz="2200">
                <a:solidFill>
                  <a:srgbClr val="000000"/>
                </a:solidFill>
                <a:latin typeface="Times New Roman" panose="02020603050405020304" pitchFamily="18" charset="0"/>
                <a:cs typeface="Times New Roman" panose="02020603050405020304" pitchFamily="18" charset="0"/>
              </a:rPr>
              <a:t>上升到</a:t>
            </a:r>
            <a:r>
              <a:rPr lang="en-US" altLang="zh-CN" sz="2200">
                <a:solidFill>
                  <a:srgbClr val="000000"/>
                </a:solidFill>
                <a:latin typeface="Times New Roman" panose="02020603050405020304" pitchFamily="18" charset="0"/>
                <a:cs typeface="Times New Roman" panose="02020603050405020304" pitchFamily="18" charset="0"/>
              </a:rPr>
              <a:t>52.8%</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这种</a:t>
            </a:r>
            <a:r>
              <a:rPr lang="zh-CN" altLang="zh-CN" sz="2200">
                <a:solidFill>
                  <a:srgbClr val="000000"/>
                </a:solidFill>
                <a:latin typeface="Times New Roman" panose="02020603050405020304" pitchFamily="18" charset="0"/>
                <a:cs typeface="Times New Roman" panose="02020603050405020304" pitchFamily="18" charset="0"/>
              </a:rPr>
              <a:t>变化的外交背景是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实现了与西方国家关系的正常化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调整了与苏联的外交政策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推行了全方位外交的政策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打破了欧美对华经济</a:t>
            </a:r>
            <a:r>
              <a:rPr lang="zh-CN" altLang="zh-CN" sz="2200" smtClean="0">
                <a:solidFill>
                  <a:srgbClr val="000000"/>
                </a:solidFill>
                <a:latin typeface="Times New Roman" panose="02020603050405020304" pitchFamily="18" charset="0"/>
                <a:cs typeface="Times New Roman" panose="02020603050405020304" pitchFamily="18" charset="0"/>
              </a:rPr>
              <a:t>封锁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064754183"/>
              </p:ext>
            </p:extLst>
          </p:nvPr>
        </p:nvGraphicFramePr>
        <p:xfrm>
          <a:off x="5004777" y="2389715"/>
          <a:ext cx="1316037" cy="534988"/>
        </p:xfrm>
        <a:graphic>
          <a:graphicData uri="http://schemas.openxmlformats.org/presentationml/2006/ole">
            <p:oleObj spid="_x0000_s5122" name="文档" r:id="rId6" imgW="629327" imgH="254889" progId="Word.Document.12">
              <p:embed/>
            </p:oleObj>
          </a:graphicData>
        </a:graphic>
      </p:graphicFrame>
      <p:pic>
        <p:nvPicPr>
          <p:cNvPr id="10" name="图片 9"/>
          <p:cNvPicPr>
            <a:picLocks noChangeAspect="1"/>
          </p:cNvPicPr>
          <p:nvPr/>
        </p:nvPicPr>
        <p:blipFill>
          <a:blip r:embed="rId7"/>
          <a:stretch>
            <a:fillRect/>
          </a:stretch>
        </p:blipFill>
        <p:spPr>
          <a:xfrm>
            <a:off x="4283968" y="2487036"/>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本题侧重考查考生综合运用所学知识对材料进行判断和推理的能力。从材料信息看</a:t>
            </a:r>
            <a:r>
              <a:rPr lang="en-US" altLang="zh-CN" sz="2200">
                <a:solidFill>
                  <a:srgbClr val="000000"/>
                </a:solidFill>
                <a:latin typeface="Times New Roman" panose="02020603050405020304" pitchFamily="18" charset="0"/>
                <a:cs typeface="Times New Roman" panose="02020603050405020304" pitchFamily="18" charset="0"/>
              </a:rPr>
              <a:t>,1965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年中国大陆与西方国家的贸易额与</a:t>
            </a: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有了较大提高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这与中国所处的国际环境有关。中华人民共和国成立后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外交上采取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经济体制和政治制度受苏联影响较大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且中国大陆的对外贸易对象多为苏联和东欧社会主义国家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1965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年中苏关系恶化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双方贸易额由此锐减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而中国大陆和西方国家的贸易额相对上升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1965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中国尚未与西方国家实现关系的正常化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两项不符合史实。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125279"/>
            <a:ext cx="8128000" cy="2123658"/>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考查新中国外交对外贸的影响。这一考点在教材中属于空白部分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表面上看似乎超出了考纲要求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实际上本题考查了新中国外交发展的四个阶段。只要能够清晰掌握教材中介绍的四个阶段的时空特征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就能够得出正确选项。这正是全国卷考查隐性知识点的灵活性所在。</a:t>
            </a:r>
            <a:endParaRPr lang="zh-CN" altLang="en-US" sz="2200"/>
          </a:p>
        </p:txBody>
      </p:sp>
      <p:pic>
        <p:nvPicPr>
          <p:cNvPr id="10" name="解题提示.eps" descr="id:2147492478;FounderCES"/>
          <p:cNvPicPr/>
          <p:nvPr/>
        </p:nvPicPr>
        <p:blipFill>
          <a:blip r:embed="rId5"/>
          <a:stretch>
            <a:fillRect/>
          </a:stretch>
        </p:blipFill>
        <p:spPr>
          <a:xfrm>
            <a:off x="675667" y="4191233"/>
            <a:ext cx="1035641" cy="330080"/>
          </a:xfrm>
          <a:prstGeom prst="rect">
            <a:avLst/>
          </a:prstGeom>
        </p:spPr>
      </p:pic>
    </p:spTree>
    <p:extLst>
      <p:ext uri="{BB962C8B-B14F-4D97-AF65-F5344CB8AC3E}">
        <p14:creationId xmlns:p14="http://schemas.microsoft.com/office/powerpoint/2010/main" xmlns="" val="15506965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联合国大会关于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恢复中国在联合国的合法席位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议案表决通过后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美国驻联合国首席代表布什感叹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任何人都不能回避这样一个事实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虽然这可能是令人不快的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刚刚投票的结果实际上确实代表着大多数联合国会员国的看法。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西方的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政策彻底破产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中美两国关系已经实现了正常化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大多数联合国会员国反对美国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国际社会需要中国发挥应有作用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本题考查中华人民共和国在联合国合法席位的恢复。</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当时冷战还没有结束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不能说明冷战政策彻底破产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中国恢复在联合国的合法席位发生于</a:t>
            </a:r>
            <a:r>
              <a:rPr lang="en-US" altLang="zh-CN" sz="2200">
                <a:solidFill>
                  <a:srgbClr val="000000"/>
                </a:solidFill>
                <a:latin typeface="Times New Roman" panose="02020603050405020304" pitchFamily="18" charset="0"/>
                <a:cs typeface="Times New Roman" panose="02020603050405020304" pitchFamily="18" charset="0"/>
              </a:rPr>
              <a:t>1971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而中美两国关系实现正常化发生于</a:t>
            </a:r>
            <a:r>
              <a:rPr lang="en-US" altLang="zh-CN" sz="2200">
                <a:solidFill>
                  <a:srgbClr val="000000"/>
                </a:solidFill>
                <a:latin typeface="Times New Roman" panose="02020603050405020304" pitchFamily="18" charset="0"/>
                <a:cs typeface="Times New Roman" panose="02020603050405020304" pitchFamily="18" charset="0"/>
              </a:rPr>
              <a:t>1979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材料无法体现大多数国家反对美国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投票的结果实际上确实代表着大多数联合国会员国的看法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说明国际社会需要中国发挥应有作用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627784" y="2348880"/>
            <a:ext cx="359637" cy="361175"/>
          </a:xfrm>
          <a:prstGeom prst="rect">
            <a:avLst/>
          </a:prstGeom>
        </p:spPr>
      </p:pic>
    </p:spTree>
    <p:extLst>
      <p:ext uri="{BB962C8B-B14F-4D97-AF65-F5344CB8AC3E}">
        <p14:creationId xmlns:p14="http://schemas.microsoft.com/office/powerpoint/2010/main" xmlns="" val="42597444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英国宣布承认新中国</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中英互派代办</a:t>
            </a:r>
            <a:r>
              <a:rPr lang="en-US" altLang="zh-CN" sz="2200">
                <a:solidFill>
                  <a:srgbClr val="000000"/>
                </a:solidFill>
                <a:latin typeface="Times New Roman" panose="02020603050405020304" pitchFamily="18" charset="0"/>
                <a:cs typeface="Times New Roman" panose="02020603050405020304" pitchFamily="18" charset="0"/>
              </a:rPr>
              <a:t>;1972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中英关系升格为大使级外交关系。在这一进程中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起决定性作用的因素是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中美关系的发展演变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冷战背景下中英两国的现实需要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欧共体对华政策的变化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中英两国意识形态对抗的逐渐消失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本题考查中英两国关系发展的时代特征。</a:t>
            </a:r>
            <a:r>
              <a:rPr lang="en-US" altLang="zh-CN" sz="2200">
                <a:solidFill>
                  <a:srgbClr val="000000"/>
                </a:solidFill>
                <a:latin typeface="Times New Roman" panose="02020603050405020304" pitchFamily="18" charset="0"/>
                <a:cs typeface="Times New Roman" panose="02020603050405020304" pitchFamily="18" charset="0"/>
              </a:rPr>
              <a:t>1950~1972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年正处于冷战时期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中英两国从现实需要出发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根据各自的国家利益逐步升级外交关系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故本题选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项。中美关系的发展演变和欧共体对华政策的变化会影响中英关系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但不起决定性作用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在此时间范围内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中英两国意识形态的对抗一直存在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588224" y="1844824"/>
            <a:ext cx="359637" cy="361175"/>
          </a:xfrm>
          <a:prstGeom prst="rect">
            <a:avLst/>
          </a:prstGeom>
        </p:spPr>
      </p:pic>
    </p:spTree>
    <p:extLst>
      <p:ext uri="{BB962C8B-B14F-4D97-AF65-F5344CB8AC3E}">
        <p14:creationId xmlns:p14="http://schemas.microsoft.com/office/powerpoint/2010/main" xmlns="" val="25781117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Rectangle 1"/>
          <p:cNvSpPr>
            <a:spLocks noChangeAspect="1" noChangeArrowheads="1"/>
          </p:cNvSpPr>
          <p:nvPr/>
        </p:nvSpPr>
        <p:spPr bwMode="auto">
          <a:xfrm>
            <a:off x="508000" y="1369134"/>
            <a:ext cx="7122463" cy="4985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1pPr>
            <a:lvl2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2pPr>
            <a:lvl3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3pPr>
            <a:lvl4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4pPr>
            <a:lvl5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5pPr>
            <a:lvl6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6pPr>
            <a:lvl7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7pPr>
            <a:lvl8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8pPr>
            <a:lvl9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.(2013·</a:t>
            </a:r>
            <a:r>
              <a:rPr kumimoji="0" lang="zh-CN" altLang="en-US" sz="2200" b="0" i="0" u="none" strike="noStrike" cap="none" normalizeH="0" baseline="0" smtClean="0">
                <a:ln>
                  <a:noFill/>
                </a:ln>
                <a:solidFill>
                  <a:srgbClr val="000000"/>
                </a:solidFill>
                <a:effectLst/>
                <a:latin typeface="Times New Roman" panose="02020603050405020304" pitchFamily="18" charset="0"/>
                <a:ea typeface="方正宋黑_GBK" panose="03000509000000000000" pitchFamily="65" charset="-122"/>
                <a:cs typeface="Times New Roman" panose="02020603050405020304" pitchFamily="18" charset="0"/>
              </a:rPr>
              <a:t>广东</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,17,4</a:t>
            </a:r>
            <a:r>
              <a:rPr kumimoji="0" lang="zh-CN" altLang="en-US" sz="2200" b="0" i="0" u="none" strike="noStrike" cap="none" normalizeH="0" baseline="0" smtClean="0">
                <a:ln>
                  <a:noFill/>
                </a:ln>
                <a:solidFill>
                  <a:srgbClr val="000000"/>
                </a:solidFill>
                <a:effectLst/>
                <a:latin typeface="Times New Roman" panose="02020603050405020304" pitchFamily="18" charset="0"/>
                <a:ea typeface="方正宋黑_GBK" panose="03000509000000000000" pitchFamily="65" charset="-122"/>
                <a:cs typeface="Times New Roman" panose="02020603050405020304" pitchFamily="18" charset="0"/>
              </a:rPr>
              <a:t>分</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Times New Roman" panose="02020603050405020304" pitchFamily="18" charset="0"/>
                <a:ea typeface="方正宋黑_GBK" panose="03000509000000000000" pitchFamily="65" charset="-122"/>
                <a:cs typeface="Times New Roman" panose="02020603050405020304" pitchFamily="18" charset="0"/>
              </a:rPr>
              <a:t>难度</a:t>
            </a:r>
            <a:r>
              <a:rPr kumimoji="0" lang="zh-CN" altLang="en-US" sz="2200" b="0" i="0" u="none" strike="noStrike" cap="none" normalizeH="0" baseline="0" smtClean="0">
                <a:ln>
                  <a:noFill/>
                </a:ln>
                <a:solidFill>
                  <a:srgbClr val="FF00FF"/>
                </a:solidFill>
                <a:effectLst/>
                <a:latin typeface="Times New Roman" panose="02020603050405020304" pitchFamily="18" charset="0"/>
                <a:ea typeface="NEU-BZ-S92"/>
                <a:cs typeface="Times New Roman" panose="02020603050405020304" pitchFamily="18" charset="0"/>
              </a:rPr>
              <a:t>★★</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下列材料说明当时 </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2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3" name="矩形 2"/>
          <p:cNvSpPr>
            <a:spLocks noChangeAspect="1"/>
          </p:cNvSpPr>
          <p:nvPr/>
        </p:nvSpPr>
        <p:spPr>
          <a:xfrm>
            <a:off x="508000" y="1876448"/>
            <a:ext cx="8128000" cy="2123658"/>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中间地带有两部分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一部分是指亚洲、非洲和拉丁美洲的广大经济落后的国家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一部分是指以欧洲为代表的帝国主义国家和发达的资本主义国家。这两部分都反对美国的控制。在东欧各国则发生反对苏联控制的问题。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983441"/>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中美关系已经实现正常化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中国已有反霸统一战线构想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中国积极参与不结盟运动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中国奉行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一边倒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外交政策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5"/>
          <a:stretch>
            <a:fillRect/>
          </a:stretch>
        </p:blipFill>
        <p:spPr>
          <a:xfrm>
            <a:off x="6804248" y="1437845"/>
            <a:ext cx="359637" cy="361175"/>
          </a:xfrm>
          <a:prstGeom prst="rect">
            <a:avLst/>
          </a:prstGeom>
        </p:spPr>
      </p:pic>
    </p:spTree>
    <p:extLst>
      <p:ext uri="{BB962C8B-B14F-4D97-AF65-F5344CB8AC3E}">
        <p14:creationId xmlns:p14="http://schemas.microsoft.com/office/powerpoint/2010/main" xmlns="" val="20391565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当时处于两极格局之下。毛泽东认为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中间地带都反对美国的控制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东欧各国则反对苏联的控制。结合所学知识可知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美国和苏联都推行霸权主义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如果团结中间地带和东欧各国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则可以构建反霸统一战线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两部分都反对美国的控制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反映出中国与美国处于对立状态</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两项虽然都是新中国曾经推行过的外交政策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但与题干信息无关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78379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945701881"/>
              </p:ext>
            </p:extLst>
          </p:nvPr>
        </p:nvGraphicFramePr>
        <p:xfrm>
          <a:off x="508000" y="2383567"/>
          <a:ext cx="8128000" cy="2344865"/>
        </p:xfrm>
        <a:graphic>
          <a:graphicData uri="http://schemas.openxmlformats.org/presentationml/2006/ole">
            <p:oleObj spid="_x0000_s11267" name="文档" r:id="rId3" imgW="4000258" imgH="1154201" progId="Word.Document.12">
              <p:embed/>
            </p:oleObj>
          </a:graphicData>
        </a:graphic>
      </p:graphicFrame>
    </p:spTree>
    <p:extLst>
      <p:ext uri="{BB962C8B-B14F-4D97-AF65-F5344CB8AC3E}">
        <p14:creationId xmlns:p14="http://schemas.microsoft.com/office/powerpoint/2010/main" xmlns="" val="3521169977"/>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)1972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美国总统尼克松发表关于中美关系的演说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我们必须做的事情是寻求某种办法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我们能够有分歧而不至于成为战争中的敌人。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中美已经建立外交关系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中美两国仍然相互敌视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中美关系出现重大转机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中美两国成为战略同盟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注意时间信息</a:t>
            </a:r>
            <a:r>
              <a:rPr lang="en-US" altLang="zh-CN" sz="2200">
                <a:solidFill>
                  <a:srgbClr val="000000"/>
                </a:solidFill>
                <a:latin typeface="Times New Roman" panose="02020603050405020304" pitchFamily="18" charset="0"/>
                <a:cs typeface="Times New Roman" panose="02020603050405020304" pitchFamily="18" charset="0"/>
              </a:rPr>
              <a:t>:1972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年。本题关键信息是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中美关系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具体解题思路如下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材料信息</a:t>
            </a:r>
            <a:r>
              <a:rPr lang="en-US" altLang="zh-CN" sz="2200">
                <a:solidFill>
                  <a:srgbClr val="000000"/>
                </a:solidFill>
                <a:latin typeface="Times New Roman" panose="02020603050405020304" pitchFamily="18" charset="0"/>
                <a:cs typeface="Times New Roman" panose="02020603050405020304" pitchFamily="18" charset="0"/>
              </a:rPr>
              <a:t>:“1972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有分歧而不至于成为战争中的敌人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解读信息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说明中美关系出现重大转机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164288" y="2204864"/>
            <a:ext cx="359637" cy="361175"/>
          </a:xfrm>
          <a:prstGeom prst="rect">
            <a:avLst/>
          </a:prstGeom>
        </p:spPr>
      </p:pic>
    </p:spTree>
    <p:extLst>
      <p:ext uri="{BB962C8B-B14F-4D97-AF65-F5344CB8AC3E}">
        <p14:creationId xmlns:p14="http://schemas.microsoft.com/office/powerpoint/2010/main" xmlns="" val="2895142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Effect transition="in" filter="wipe(down)">
                                      <p:cBhvr>
                                        <p:cTn id="1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88539"/>
            <a:ext cx="8128000" cy="533492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6</a:t>
            </a:r>
            <a:r>
              <a:rPr lang="en-US" altLang="zh-CN" sz="2200">
                <a:solidFill>
                  <a:srgbClr val="000000"/>
                </a:solidFill>
                <a:cs typeface="Times New Roman" panose="02020603050405020304" pitchFamily="18" charset="0"/>
              </a:rPr>
              <a:t>.(2013·</a:t>
            </a:r>
            <a:r>
              <a:rPr lang="zh-CN" altLang="en-US"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cs typeface="Times New Roman" panose="02020603050405020304" pitchFamily="18" charset="0"/>
              </a:rPr>
              <a:t>,11,3</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据新华社对</a:t>
            </a:r>
            <a:r>
              <a:rPr lang="en-US" altLang="zh-CN" sz="2200">
                <a:solidFill>
                  <a:srgbClr val="000000"/>
                </a:solidFill>
                <a:cs typeface="Times New Roman" panose="02020603050405020304" pitchFamily="18" charset="0"/>
              </a:rPr>
              <a:t>1972</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1~9</a:t>
            </a:r>
            <a:r>
              <a:rPr lang="zh-CN" altLang="en-US" sz="2200">
                <a:solidFill>
                  <a:srgbClr val="000000"/>
                </a:solidFill>
                <a:latin typeface="宋体" panose="02010600030101010101" pitchFamily="2" charset="-122"/>
                <a:cs typeface="Times New Roman" panose="02020603050405020304" pitchFamily="18" charset="0"/>
              </a:rPr>
              <a:t>月外交情况的统计</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中国接待外国官员和政府代表团三十多起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访问中国的有来自世界五大洲的政府代表团和各界人士。到</a:t>
            </a:r>
            <a:r>
              <a:rPr lang="en-US" altLang="zh-CN" sz="2200">
                <a:solidFill>
                  <a:srgbClr val="000000"/>
                </a:solidFill>
                <a:cs typeface="Times New Roman" panose="02020603050405020304" pitchFamily="18" charset="0"/>
              </a:rPr>
              <a:t>1972</a:t>
            </a:r>
            <a:r>
              <a:rPr lang="zh-CN" altLang="en-US" sz="2200">
                <a:solidFill>
                  <a:srgbClr val="000000"/>
                </a:solidFill>
                <a:latin typeface="宋体" panose="02010600030101010101" pitchFamily="2" charset="-122"/>
                <a:cs typeface="Times New Roman" panose="02020603050405020304" pitchFamily="18" charset="0"/>
              </a:rPr>
              <a:t>年底和中国建立外交关系的国家达</a:t>
            </a:r>
            <a:r>
              <a:rPr lang="en-US" altLang="zh-CN" sz="2200">
                <a:solidFill>
                  <a:srgbClr val="000000"/>
                </a:solidFill>
                <a:cs typeface="Times New Roman" panose="02020603050405020304" pitchFamily="18" charset="0"/>
              </a:rPr>
              <a:t>88</a:t>
            </a:r>
            <a:r>
              <a:rPr lang="zh-CN" altLang="en-US" sz="2200">
                <a:solidFill>
                  <a:srgbClr val="000000"/>
                </a:solidFill>
                <a:latin typeface="宋体" panose="02010600030101010101" pitchFamily="2" charset="-122"/>
                <a:cs typeface="Times New Roman" panose="02020603050405020304" pitchFamily="18" charset="0"/>
              </a:rPr>
              <a:t>个</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和</a:t>
            </a:r>
            <a:r>
              <a:rPr lang="en-US" altLang="zh-CN" sz="2200">
                <a:solidFill>
                  <a:srgbClr val="000000"/>
                </a:solidFill>
                <a:cs typeface="Times New Roman" panose="02020603050405020304" pitchFamily="18" charset="0"/>
              </a:rPr>
              <a:t>1969</a:t>
            </a:r>
            <a:r>
              <a:rPr lang="zh-CN" altLang="en-US" sz="2200">
                <a:solidFill>
                  <a:srgbClr val="000000"/>
                </a:solidFill>
                <a:latin typeface="宋体" panose="02010600030101010101" pitchFamily="2" charset="-122"/>
                <a:cs typeface="Times New Roman" panose="02020603050405020304" pitchFamily="18" charset="0"/>
              </a:rPr>
              <a:t>年底相比</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三年内翻了一番。材料表明中国</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重点建立与亚非的外交关系</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开始独立自主地步入国际舞台</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切实推进新型区域外交合作</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打破美国孤立遏制的外交僵局</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两项是</a:t>
            </a:r>
            <a:r>
              <a:rPr lang="en-US" altLang="zh-CN" sz="2200">
                <a:solidFill>
                  <a:srgbClr val="000000"/>
                </a:solidFill>
                <a:cs typeface="Times New Roman" panose="02020603050405020304" pitchFamily="18" charset="0"/>
              </a:rPr>
              <a:t>20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世纪</a:t>
            </a:r>
            <a:r>
              <a:rPr lang="en-US" altLang="zh-CN" sz="2200">
                <a:solidFill>
                  <a:srgbClr val="000000"/>
                </a:solidFill>
                <a:cs typeface="Times New Roman" panose="02020603050405020304" pitchFamily="18" charset="0"/>
              </a:rPr>
              <a:t>50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年代新中国的外交成就</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项发生在改革开放新时期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故排除。根据时间信息</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1972</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受到尼克松访华后中美关系改善的影响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美国遏制中国而形成的外交僵局终于被打破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pic>
        <p:nvPicPr>
          <p:cNvPr id="6" name="图片 5"/>
          <p:cNvPicPr>
            <a:picLocks noChangeAspect="1"/>
          </p:cNvPicPr>
          <p:nvPr/>
        </p:nvPicPr>
        <p:blipFill>
          <a:blip r:embed="rId5"/>
          <a:stretch>
            <a:fillRect/>
          </a:stretch>
        </p:blipFill>
        <p:spPr>
          <a:xfrm>
            <a:off x="2428124" y="2564904"/>
            <a:ext cx="359637" cy="361175"/>
          </a:xfrm>
          <a:prstGeom prst="rect">
            <a:avLst/>
          </a:prstGeom>
        </p:spPr>
      </p:pic>
    </p:spTree>
    <p:extLst>
      <p:ext uri="{BB962C8B-B14F-4D97-AF65-F5344CB8AC3E}">
        <p14:creationId xmlns:p14="http://schemas.microsoft.com/office/powerpoint/2010/main" xmlns="" val="29223623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395536"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)1971~1978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我国共援助</a:t>
            </a:r>
            <a:r>
              <a:rPr lang="en-US" altLang="zh-CN" sz="2200">
                <a:solidFill>
                  <a:srgbClr val="000000"/>
                </a:solidFill>
                <a:latin typeface="Times New Roman" panose="02020603050405020304" pitchFamily="18" charset="0"/>
                <a:cs typeface="Times New Roman" panose="02020603050405020304" pitchFamily="18" charset="0"/>
              </a:rPr>
              <a:t>37</a:t>
            </a:r>
            <a:r>
              <a:rPr lang="zh-CN" altLang="zh-CN" sz="2200">
                <a:solidFill>
                  <a:srgbClr val="000000"/>
                </a:solidFill>
                <a:latin typeface="Times New Roman" panose="02020603050405020304" pitchFamily="18" charset="0"/>
                <a:cs typeface="Times New Roman" panose="02020603050405020304" pitchFamily="18" charset="0"/>
              </a:rPr>
              <a:t>个第三世界国家建成了</a:t>
            </a:r>
            <a:r>
              <a:rPr lang="en-US" altLang="zh-CN" sz="2200">
                <a:solidFill>
                  <a:srgbClr val="000000"/>
                </a:solidFill>
                <a:latin typeface="Times New Roman" panose="02020603050405020304" pitchFamily="18" charset="0"/>
                <a:cs typeface="Times New Roman" panose="02020603050405020304" pitchFamily="18" charset="0"/>
              </a:rPr>
              <a:t>470</a:t>
            </a:r>
            <a:r>
              <a:rPr lang="zh-CN" altLang="zh-CN" sz="2200">
                <a:solidFill>
                  <a:srgbClr val="000000"/>
                </a:solidFill>
                <a:latin typeface="Times New Roman" panose="02020603050405020304" pitchFamily="18" charset="0"/>
                <a:cs typeface="Times New Roman" panose="02020603050405020304" pitchFamily="18" charset="0"/>
              </a:rPr>
              <a:t>个项目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超过</a:t>
            </a:r>
            <a:r>
              <a:rPr lang="en-US" altLang="zh-CN" sz="2200">
                <a:solidFill>
                  <a:srgbClr val="000000"/>
                </a:solidFill>
                <a:latin typeface="Times New Roman" panose="02020603050405020304" pitchFamily="18" charset="0"/>
                <a:cs typeface="Times New Roman" panose="02020603050405020304" pitchFamily="18" charset="0"/>
              </a:rPr>
              <a:t>1955~1970</a:t>
            </a:r>
            <a:r>
              <a:rPr lang="zh-CN" altLang="zh-CN" sz="2200">
                <a:solidFill>
                  <a:srgbClr val="000000"/>
                </a:solidFill>
                <a:latin typeface="Times New Roman" panose="02020603050405020304" pitchFamily="18" charset="0"/>
                <a:cs typeface="Times New Roman" panose="02020603050405020304" pitchFamily="18" charset="0"/>
              </a:rPr>
              <a:t>年建成的援外项目总和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对外经济援助的支出为前</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年总和的</a:t>
            </a:r>
            <a:r>
              <a:rPr lang="en-US" altLang="zh-CN" sz="2200">
                <a:solidFill>
                  <a:srgbClr val="000000"/>
                </a:solidFill>
                <a:latin typeface="Times New Roman" panose="02020603050405020304" pitchFamily="18" charset="0"/>
                <a:cs typeface="Times New Roman" panose="02020603050405020304" pitchFamily="18" charset="0"/>
              </a:rPr>
              <a:t>109%</a:t>
            </a:r>
            <a:r>
              <a:rPr lang="zh-CN" altLang="zh-CN" sz="2200">
                <a:solidFill>
                  <a:srgbClr val="000000"/>
                </a:solidFill>
                <a:latin typeface="Times New Roman" panose="02020603050405020304" pitchFamily="18" charset="0"/>
                <a:cs typeface="Times New Roman" panose="02020603050405020304" pitchFamily="18" charset="0"/>
              </a:rPr>
              <a:t>。这反映了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中国综合国力迅速提升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经济全球化和一体化趋势不断加强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世界殖民体系彻底瓦解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经济援助成为中国外交的重要手段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中国的综合国力迅速提升是在改革开放之后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经济全球化和一体化趋势不断加强是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年代以来出现的现象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中国的对外援建与世界殖民体系彻底瓦解无关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据材料中</a:t>
            </a:r>
            <a:r>
              <a:rPr lang="en-US" altLang="zh-CN" sz="2200">
                <a:solidFill>
                  <a:srgbClr val="000000"/>
                </a:solidFill>
                <a:latin typeface="Times New Roman" panose="02020603050405020304" pitchFamily="18" charset="0"/>
                <a:cs typeface="Times New Roman" panose="02020603050405020304" pitchFamily="18" charset="0"/>
              </a:rPr>
              <a:t>“1971~1978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我国共援助</a:t>
            </a:r>
            <a:r>
              <a:rPr lang="en-US" altLang="zh-CN" sz="2200">
                <a:solidFill>
                  <a:srgbClr val="000000"/>
                </a:solidFill>
                <a:latin typeface="Times New Roman" panose="02020603050405020304" pitchFamily="18" charset="0"/>
                <a:cs typeface="Times New Roman" panose="02020603050405020304" pitchFamily="18" charset="0"/>
              </a:rPr>
              <a:t>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个第三世界国家建成了</a:t>
            </a:r>
            <a:r>
              <a:rPr lang="en-US" altLang="zh-CN" sz="2200">
                <a:solidFill>
                  <a:srgbClr val="000000"/>
                </a:solidFill>
                <a:latin typeface="Times New Roman" panose="02020603050405020304" pitchFamily="18" charset="0"/>
                <a:cs typeface="Times New Roman" panose="02020603050405020304" pitchFamily="18" charset="0"/>
              </a:rPr>
              <a:t>470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个项目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年代我国积极通过援助第三世界国家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提高我国的国际地位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236296" y="1844824"/>
            <a:ext cx="359637" cy="361175"/>
          </a:xfrm>
          <a:prstGeom prst="rect">
            <a:avLst/>
          </a:prstGeom>
        </p:spPr>
      </p:pic>
    </p:spTree>
    <p:extLst>
      <p:ext uri="{BB962C8B-B14F-4D97-AF65-F5344CB8AC3E}">
        <p14:creationId xmlns:p14="http://schemas.microsoft.com/office/powerpoint/2010/main" xmlns="" val="24984907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8747"/>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)1960</a:t>
            </a:r>
            <a:r>
              <a:rPr lang="zh-CN" altLang="zh-CN" sz="2200">
                <a:solidFill>
                  <a:srgbClr val="000000"/>
                </a:solidFill>
                <a:latin typeface="Times New Roman" panose="02020603050405020304" pitchFamily="18" charset="0"/>
                <a:cs typeface="Times New Roman" panose="02020603050405020304" pitchFamily="18" charset="0"/>
              </a:rPr>
              <a:t>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《人民日报》、《红旗》杂志等对欧洲共同体的正面报道逐渐增多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这表明中国开始调整对西欧的外交政策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其主要背景是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三个世界理论的提出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社会主义国家间关系的变化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美苏两国间的变化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资本主义国家间关系的变化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项提出于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可直接排除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美苏两国此时仍处于争霸时期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两国间关系并未发生大的变化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且美苏关系变化对中国外交政策的影响较小</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项亦可排除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欧洲共同体作为资本主义国家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它的成立虽然冲击了美国在资本主义世界的霸主地位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但社会主义仍是它们共同的敌人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项亦可排除</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年之后中苏关系逐渐破裂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为了与苏联对抗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中国转而调整与资本主义国家之间的关系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556511" y="1700808"/>
            <a:ext cx="359637" cy="361175"/>
          </a:xfrm>
          <a:prstGeom prst="rect">
            <a:avLst/>
          </a:prstGeom>
        </p:spPr>
      </p:pic>
    </p:spTree>
    <p:extLst>
      <p:ext uri="{BB962C8B-B14F-4D97-AF65-F5344CB8AC3E}">
        <p14:creationId xmlns:p14="http://schemas.microsoft.com/office/powerpoint/2010/main" xmlns="" val="23860609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30050"/>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63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改革开放以来的外交成就</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下表所示为《中国与哈萨克斯坦等中亚国家进出口贸易额统计》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74264029"/>
              </p:ext>
            </p:extLst>
          </p:nvPr>
        </p:nvGraphicFramePr>
        <p:xfrm>
          <a:off x="508000" y="2232050"/>
          <a:ext cx="8128000" cy="2626529"/>
        </p:xfrm>
        <a:graphic>
          <a:graphicData uri="http://schemas.openxmlformats.org/presentationml/2006/ole">
            <p:oleObj spid="_x0000_s13315" name="文档" r:id="rId6" imgW="3895491" imgH="1258965" progId="Word.Document.12">
              <p:embed/>
            </p:oleObj>
          </a:graphicData>
        </a:graphic>
      </p:graphicFrame>
      <p:sp>
        <p:nvSpPr>
          <p:cNvPr id="4" name="矩形 3"/>
          <p:cNvSpPr>
            <a:spLocks noChangeAspect="1"/>
          </p:cNvSpPr>
          <p:nvPr/>
        </p:nvSpPr>
        <p:spPr>
          <a:xfrm>
            <a:off x="508000" y="4329678"/>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中国对中亚国家的进出口额呈上升趋势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世界银行主导下的金融合作产生积极效果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结伴而不结盟关系下的新型区域合作模式彰显活力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中国与中亚国家和地区的多边贸易稳定了世界经济秩序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smtClean="0">
                <a:solidFill>
                  <a:srgbClr val="000000"/>
                </a:solidFill>
                <a:latin typeface="NEU-BZ-S92"/>
                <a:cs typeface="宋体" panose="02010600030101010101" pitchFamily="2" charset="-122"/>
              </a:rPr>
              <a:t>③</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①③</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7"/>
          <a:stretch>
            <a:fillRect/>
          </a:stretch>
        </p:blipFill>
        <p:spPr>
          <a:xfrm>
            <a:off x="6444208" y="1816580"/>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表中数据反映出中国对中亚国家的进出口额都呈上升趋势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材料没有反映出世界银行的作用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中国与哈萨克斯坦等中亚国家建立结伴而不结盟关系下的新型区域合作模式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进出口额呈上升趋势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彰显活力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材料没有反映出中国与中亚国家和地区的多边贸易对世界经济秩序的影响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66852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.(2011·</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大纲</a:t>
            </a:r>
            <a:r>
              <a:rPr lang="en-US" altLang="zh-CN" sz="2200">
                <a:solidFill>
                  <a:srgbClr val="000000"/>
                </a:solidFill>
                <a:cs typeface="Times New Roman" panose="02020603050405020304" pitchFamily="18" charset="0"/>
              </a:rPr>
              <a:t>,23,4</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)1985</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邓小平指出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过去我们的观点一直是战争不可避免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而且迫在眉睫</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这几年我们仔细地观察了形势</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由此得出结论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在较长时间内不发生大规模的世界战争是有可能的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。这一判断</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缘于美苏关系的全面缓和</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基于世界格局的重大变化</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有利于推进国内经济建设</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有助于确立改革开放方针</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从材料信息看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邓小平认为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世界战争是可以避免的。结合</a:t>
            </a:r>
            <a:r>
              <a:rPr lang="en-US" altLang="zh-CN" sz="2200">
                <a:solidFill>
                  <a:srgbClr val="000000"/>
                </a:solidFill>
                <a:cs typeface="Times New Roman" panose="02020603050405020304" pitchFamily="18" charset="0"/>
              </a:rPr>
              <a:t>1985</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年的国际国内形势可知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这一判断有利于当时的改革开放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即有利于推进国内经济建设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项。美苏关系此时并未全面</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缓</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和</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;1985</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年仍处于两极格局之下</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中国已在</a:t>
            </a:r>
            <a:r>
              <a:rPr lang="en-US" altLang="zh-CN" sz="2200">
                <a:solidFill>
                  <a:srgbClr val="000000"/>
                </a:solidFill>
                <a:cs typeface="Times New Roman" panose="02020603050405020304" pitchFamily="18" charset="0"/>
              </a:rPr>
              <a:t>1978</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年确立改革开放方针</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6" name="图片 5"/>
          <p:cNvPicPr>
            <a:picLocks noChangeAspect="1"/>
          </p:cNvPicPr>
          <p:nvPr/>
        </p:nvPicPr>
        <p:blipFill>
          <a:blip r:embed="rId5"/>
          <a:stretch>
            <a:fillRect/>
          </a:stretch>
        </p:blipFill>
        <p:spPr>
          <a:xfrm>
            <a:off x="4067944" y="2204864"/>
            <a:ext cx="359637" cy="361175"/>
          </a:xfrm>
          <a:prstGeom prst="rect">
            <a:avLst/>
          </a:prstGeom>
        </p:spPr>
      </p:pic>
    </p:spTree>
    <p:extLst>
      <p:ext uri="{BB962C8B-B14F-4D97-AF65-F5344CB8AC3E}">
        <p14:creationId xmlns:p14="http://schemas.microsoft.com/office/powerpoint/2010/main" xmlns="" val="35351128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animEffect transition="in" filter="wipe(down)">
                                      <p:cBhvr>
                                        <p:cTn id="15"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874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)1950</a:t>
            </a:r>
            <a:r>
              <a:rPr lang="zh-CN" altLang="zh-CN" sz="2200">
                <a:solidFill>
                  <a:srgbClr val="000000"/>
                </a:solidFill>
                <a:latin typeface="Times New Roman" panose="02020603050405020304" pitchFamily="18" charset="0"/>
                <a:cs typeface="Times New Roman" panose="02020603050405020304" pitchFamily="18" charset="0"/>
              </a:rPr>
              <a:t>年签订的《中苏友好同盟互助条约》规定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一旦缔约国任何一方受到日本或与日本同盟的国家之侵袭因而处于战争状态时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缔约另一方即尽其全力给予军事及其他援助。</a:t>
            </a:r>
            <a:r>
              <a:rPr lang="en-US" altLang="zh-CN" sz="2200">
                <a:solidFill>
                  <a:srgbClr val="000000"/>
                </a:solidFill>
                <a:latin typeface="Times New Roman" panose="02020603050405020304" pitchFamily="18" charset="0"/>
                <a:cs typeface="Times New Roman" panose="02020603050405020304" pitchFamily="18" charset="0"/>
              </a:rPr>
              <a:t>”1989</a:t>
            </a:r>
            <a:r>
              <a:rPr lang="zh-CN" altLang="zh-CN" sz="2200">
                <a:solidFill>
                  <a:srgbClr val="000000"/>
                </a:solidFill>
                <a:latin typeface="Times New Roman" panose="02020603050405020304" pitchFamily="18" charset="0"/>
                <a:cs typeface="Times New Roman" panose="02020603050405020304" pitchFamily="18" charset="0"/>
              </a:rPr>
              <a:t>年中苏关系正常化后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两国未再签订类似条约。这主要是因为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双方的战争威胁消失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苏联的政治经济改革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世界多极化趋势加强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中国奉行不结盟政策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本题主要考查考生获取和解读信息、调动和运用知识说明历史现象的能力。</a:t>
            </a:r>
            <a:r>
              <a:rPr lang="en-US" altLang="zh-CN" sz="2200">
                <a:solidFill>
                  <a:srgbClr val="000000"/>
                </a:solidFill>
                <a:latin typeface="Times New Roman" panose="02020603050405020304" pitchFamily="18" charset="0"/>
                <a:cs typeface="Times New Roman" panose="02020603050405020304" pitchFamily="18" charset="0"/>
              </a:rPr>
              <a:t>1950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年《中苏友好同盟互助条约》签订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中苏结成军事同盟</a:t>
            </a:r>
            <a:r>
              <a:rPr lang="en-US" altLang="zh-CN" sz="2200">
                <a:solidFill>
                  <a:srgbClr val="000000"/>
                </a:solidFill>
                <a:latin typeface="Times New Roman" panose="02020603050405020304" pitchFamily="18" charset="0"/>
                <a:cs typeface="Times New Roman" panose="02020603050405020304" pitchFamily="18" charset="0"/>
              </a:rPr>
              <a:t>,1989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年以后两国未再签订类似条约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说明中苏两国不再存在军事同盟关系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这主要是因为新时期中国奉行不结盟政策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248305" y="2564904"/>
            <a:ext cx="359637" cy="361175"/>
          </a:xfrm>
          <a:prstGeom prst="rect">
            <a:avLst/>
          </a:prstGeom>
        </p:spPr>
      </p:pic>
    </p:spTree>
    <p:extLst>
      <p:ext uri="{BB962C8B-B14F-4D97-AF65-F5344CB8AC3E}">
        <p14:creationId xmlns:p14="http://schemas.microsoft.com/office/powerpoint/2010/main" xmlns="" val="10164058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07574"/>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61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新中国成立初期的外交活动</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,12,3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邓小平指出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处理国与国之间的关系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和平共处五项原则是最好的方式。其他方式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集团政治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势力范围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都会带来矛盾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激化国际局势。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邓小平得出上述论断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是因为和平共处五项原则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体现了国与国一律平等的理念</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开创了中苏两国友好的局面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消除了国与国之间的矛盾分歧</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推动了上海合作组织的建立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本题考查新中国的外交。题干中邓小平实际上通过对比指出了和平共处五项原则的优点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和平共处五项原则以其包容性和开放性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体现了国与国一律平等的外交理念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项正确。和平共处五项原则是周恩来在接见印度代表团时提出的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与开创中苏友好局面没有直接关联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因不同国家国家利益的不同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和平共处五项原则不可能消除国与国之间的矛盾分歧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上海合作组织建立于</a:t>
            </a:r>
            <a:r>
              <a:rPr lang="en-US" altLang="zh-CN" sz="2200">
                <a:solidFill>
                  <a:srgbClr val="000000"/>
                </a:solidFill>
                <a:latin typeface="Times New Roman" panose="02020603050405020304" pitchFamily="18" charset="0"/>
                <a:cs typeface="Times New Roman" panose="02020603050405020304" pitchFamily="18" charset="0"/>
              </a:rPr>
              <a:t>2001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596336" y="2420888"/>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4" end="4"/>
                                            </p:txEl>
                                          </p:spTgt>
                                        </p:tgtEl>
                                        <p:attrNameLst>
                                          <p:attrName>style.visibility</p:attrName>
                                        </p:attrNameLst>
                                      </p:cBhvr>
                                      <p:to>
                                        <p:strVal val="visible"/>
                                      </p:to>
                                    </p:set>
                                    <p:animEffect transition="in" filter="wipe(down)">
                                      <p:cBhvr>
                                        <p:cTn id="12"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,12,3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对于即将参加的某国际会议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中国代表团定下的外交基调是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争取越南南北以北纬</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度线为界实现停战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促使法军撤出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反对美国干涉。这次国际会议是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日内瓦会议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万隆会议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第一届不结盟政府首脑会议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26</a:t>
            </a:r>
            <a:r>
              <a:rPr lang="zh-CN" altLang="zh-CN" sz="2200">
                <a:solidFill>
                  <a:srgbClr val="000000"/>
                </a:solidFill>
                <a:latin typeface="Times New Roman" panose="02020603050405020304" pitchFamily="18" charset="0"/>
                <a:cs typeface="Times New Roman" panose="02020603050405020304" pitchFamily="18" charset="0"/>
              </a:rPr>
              <a:t>届联合国大会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新中国第一次以世界五大国之一的身份参加日内瓦会议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日内瓦会议是为了解决朝鲜和印度支那问题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印度支那指越南、老挝、柬埔寨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而召开的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588224" y="2420888"/>
            <a:ext cx="359637" cy="361175"/>
          </a:xfrm>
          <a:prstGeom prst="rect">
            <a:avLst/>
          </a:prstGeom>
        </p:spPr>
      </p:pic>
    </p:spTree>
    <p:extLst>
      <p:ext uri="{BB962C8B-B14F-4D97-AF65-F5344CB8AC3E}">
        <p14:creationId xmlns:p14="http://schemas.microsoft.com/office/powerpoint/2010/main" xmlns="" val="15749638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中国提出和平共处五项原则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参加日内瓦会议和万隆会议并取得成功。这些成就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消除了意识形态对外交的影响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体现了外交政策的独立自主精神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实现了不结盟外交的政策转变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反映了中美关系从对抗走向缓和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和平共处五项原则体现了维护国家独立自主的精神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而日内瓦会议、万隆会议则是中国独立自主参与国际事务的具体实践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项正确。新中国外交在很长一段时期里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都带有意识形态色彩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尤其是新中国成立初期实行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中国奉行不结盟政策是在改革开放之后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与题干时间不符合</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年代中美关系还处于对抗中</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956376" y="1556792"/>
            <a:ext cx="359637" cy="361175"/>
          </a:xfrm>
          <a:prstGeom prst="rect">
            <a:avLst/>
          </a:prstGeom>
        </p:spPr>
      </p:pic>
    </p:spTree>
    <p:extLst>
      <p:ext uri="{BB962C8B-B14F-4D97-AF65-F5344CB8AC3E}">
        <p14:creationId xmlns:p14="http://schemas.microsoft.com/office/powerpoint/2010/main" xmlns="" val="12890265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,9,3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美国前国务卿杜勒斯说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如果亚非国家养成一种在西方缺席的情况下经常开会的习惯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由于有众多的人口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印度和中国无疑将控制局面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这可能最终形成一个反对西方的集团。他希望这次会议开不起来。杜勒斯针对的是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倡导和平共处五项原则的中印会谈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和平解决印度支那问题的日内瓦会议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求同存异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促进会议成功的万隆会议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恢复中国在联合国合法席位的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参会者是亚非国家而没有西方国家</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年在万隆举行的亚非国际会议符合这一要求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三项不符合亚非会议的要求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092280" y="2636912"/>
            <a:ext cx="359637" cy="361175"/>
          </a:xfrm>
          <a:prstGeom prst="rect">
            <a:avLst/>
          </a:prstGeom>
        </p:spPr>
      </p:pic>
    </p:spTree>
    <p:extLst>
      <p:ext uri="{BB962C8B-B14F-4D97-AF65-F5344CB8AC3E}">
        <p14:creationId xmlns:p14="http://schemas.microsoft.com/office/powerpoint/2010/main" xmlns="" val="30880158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211486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求同存异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中国和亚非国家都曾遭受殖民统治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都面临反对新老殖民主义、发展民族经济的任务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都要求加强团结合作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维护世界和平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反对侵略战争。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中国和亚非一些国家社会制度不同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意识形态不同。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求同存异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就是要超越社会制度、意识形态的差异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为了共同的利益加强团结和合作。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误区警示.eps" descr="id:2147496671;FounderCES"/>
          <p:cNvPicPr/>
          <p:nvPr/>
        </p:nvPicPr>
        <p:blipFill>
          <a:blip r:embed="rId5"/>
          <a:stretch>
            <a:fillRect/>
          </a:stretch>
        </p:blipFill>
        <p:spPr>
          <a:xfrm>
            <a:off x="730076" y="2204864"/>
            <a:ext cx="948943" cy="302447"/>
          </a:xfrm>
          <a:prstGeom prst="rect">
            <a:avLst/>
          </a:prstGeom>
        </p:spPr>
      </p:pic>
    </p:spTree>
    <p:extLst>
      <p:ext uri="{BB962C8B-B14F-4D97-AF65-F5344CB8AC3E}">
        <p14:creationId xmlns:p14="http://schemas.microsoft.com/office/powerpoint/2010/main" xmlns="" val="26089356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821460"/>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5</a:t>
            </a:r>
            <a:r>
              <a:rPr lang="en-US" altLang="zh-CN" sz="2200">
                <a:solidFill>
                  <a:srgbClr val="000000"/>
                </a:solidFill>
                <a:cs typeface="Times New Roman" panose="02020603050405020304" pitchFamily="18" charset="0"/>
              </a:rPr>
              <a:t>.(2014·</a:t>
            </a:r>
            <a:r>
              <a:rPr lang="zh-CN" altLang="en-US"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cs typeface="Times New Roman" panose="02020603050405020304" pitchFamily="18" charset="0"/>
              </a:rPr>
              <a:t>,18,4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在二战后非殖民化的浪潮中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亚非拉地区出现了一批新兴的民族国家。中国共产党认为这是对新中国</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有利的局势</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。基于此判断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新中国</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提出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另起炉灶</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方针</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倡导和平共处五项原则</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放弃</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一边倒</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政策</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坚持</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打扫干净屋子再请客</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方针</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本题考查新中国成立初期的外交政策。</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另起炉灶</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一边倒</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打扫干净屋子再请客</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分别是指新中国为处理旧的外交关系、新中国与以苏联为首的社会主义国家的外交关系、新中国与以美国为首的西方资本主义国家外交关系而提出的外交政策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均与新兴民族独立国家无关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三项错误。和平共处五项原则是新中国在</a:t>
            </a:r>
            <a:r>
              <a:rPr lang="en-US" altLang="zh-CN" sz="2200">
                <a:solidFill>
                  <a:srgbClr val="000000"/>
                </a:solidFill>
                <a:cs typeface="Times New Roman" panose="02020603050405020304" pitchFamily="18" charset="0"/>
              </a:rPr>
              <a:t>1953</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年处理与印度领土分歧时提出的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后成为我国处理与新兴民族独立国家外交关系的基本原则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项为正确答案。</a:t>
            </a:r>
            <a:endParaRPr lang="zh-CN" altLang="en-US" sz="2200"/>
          </a:p>
        </p:txBody>
      </p:sp>
      <p:pic>
        <p:nvPicPr>
          <p:cNvPr id="7" name="图片 6"/>
          <p:cNvPicPr>
            <a:picLocks noChangeAspect="1"/>
          </p:cNvPicPr>
          <p:nvPr/>
        </p:nvPicPr>
        <p:blipFill>
          <a:blip r:embed="rId5"/>
          <a:stretch>
            <a:fillRect/>
          </a:stretch>
        </p:blipFill>
        <p:spPr>
          <a:xfrm>
            <a:off x="5580112" y="1772816"/>
            <a:ext cx="359637" cy="361175"/>
          </a:xfrm>
          <a:prstGeom prst="rect">
            <a:avLst/>
          </a:prstGeom>
        </p:spPr>
      </p:pic>
    </p:spTree>
    <p:extLst>
      <p:ext uri="{BB962C8B-B14F-4D97-AF65-F5344CB8AC3E}">
        <p14:creationId xmlns:p14="http://schemas.microsoft.com/office/powerpoint/2010/main" xmlns="" val="3458765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708603"/>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一边倒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和平共处五项原则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一边倒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方针是在西方国家对新中国实行经济封锁的情况下采取的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与和平共处五项原则不矛盾。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在两极格局中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美国的外交孤立使中国只能倒向社会主义阵营。最终中苏建交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并与苏联签订同盟互助条约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成功突破外交封锁。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两者最终目的是捍卫国家独立和主权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倒向社会主义阵营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并不意味着盲目顺从苏联而不维护国家利益。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一边倒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到和平共处五项原则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逐渐淡化意识形态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说明新中国外交方针逐渐成熟。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误区警示.eps" descr="id:2147496671;FounderCES"/>
          <p:cNvPicPr/>
          <p:nvPr/>
        </p:nvPicPr>
        <p:blipFill>
          <a:blip r:embed="rId5"/>
          <a:stretch>
            <a:fillRect/>
          </a:stretch>
        </p:blipFill>
        <p:spPr>
          <a:xfrm>
            <a:off x="720837" y="1794644"/>
            <a:ext cx="948943" cy="302447"/>
          </a:xfrm>
          <a:prstGeom prst="rect">
            <a:avLst/>
          </a:prstGeom>
        </p:spPr>
      </p:pic>
    </p:spTree>
    <p:extLst>
      <p:ext uri="{BB962C8B-B14F-4D97-AF65-F5344CB8AC3E}">
        <p14:creationId xmlns:p14="http://schemas.microsoft.com/office/powerpoint/2010/main" xmlns="" val="23982860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25</TotalTime>
  <Words>1937</Words>
  <Application>Microsoft Office PowerPoint</Application>
  <PresentationFormat>全屏显示(4:3)</PresentationFormat>
  <Paragraphs>206</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2021-06-17T16:21:25Z</dcterms:modified>
</cp:coreProperties>
</file>